
<file path=[Content_Types].xml><?xml version="1.0" encoding="utf-8"?>
<Types xmlns="http://schemas.openxmlformats.org/package/2006/content-types">
  <Default Extension="jpeg" ContentType="image/jpeg"/>
  <Default Extension="vml" ContentType="application/vnd.openxmlformats-officedocument.vmlDrawing"/>
  <Default Extension="doc" ContentType="application/msword"/>
  <Default Extension="bin" ContentType="application/vnd.openxmlformats-officedocument.oleObject"/>
  <Default Extension="wmf" ContentType="image/x-wmf"/>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8" r:id="rId4"/>
    <p:sldMasterId id="2147483692" r:id="rId5"/>
    <p:sldMasterId id="2147483706" r:id="rId6"/>
    <p:sldMasterId id="2147483720" r:id="rId7"/>
    <p:sldMasterId id="2147483734" r:id="rId8"/>
    <p:sldMasterId id="2147483748" r:id="rId9"/>
    <p:sldMasterId id="2147483762" r:id="rId10"/>
    <p:sldMasterId id="2147483776" r:id="rId11"/>
    <p:sldMasterId id="2147483790" r:id="rId12"/>
    <p:sldMasterId id="2147483804" r:id="rId13"/>
    <p:sldMasterId id="2147483818" r:id="rId14"/>
    <p:sldMasterId id="2147483832" r:id="rId15"/>
  </p:sldMasterIdLst>
  <p:notesMasterIdLst>
    <p:notesMasterId r:id="rId23"/>
  </p:notesMasterIdLst>
  <p:sldIdLst>
    <p:sldId id="256" r:id="rId16"/>
    <p:sldId id="657" r:id="rId17"/>
    <p:sldId id="882" r:id="rId18"/>
    <p:sldId id="658" r:id="rId19"/>
    <p:sldId id="884" r:id="rId20"/>
    <p:sldId id="885" r:id="rId21"/>
    <p:sldId id="1264" r:id="rId22"/>
    <p:sldId id="883" r:id="rId24"/>
    <p:sldId id="1254" r:id="rId25"/>
    <p:sldId id="1273" r:id="rId26"/>
    <p:sldId id="1252" r:id="rId27"/>
    <p:sldId id="2237" r:id="rId28"/>
    <p:sldId id="1249" r:id="rId29"/>
    <p:sldId id="1250" r:id="rId30"/>
    <p:sldId id="887" r:id="rId31"/>
    <p:sldId id="888" r:id="rId32"/>
    <p:sldId id="659" r:id="rId33"/>
    <p:sldId id="2235" r:id="rId34"/>
    <p:sldId id="2236" r:id="rId35"/>
    <p:sldId id="1183" r:id="rId36"/>
    <p:sldId id="1184" r:id="rId37"/>
    <p:sldId id="667" r:id="rId38"/>
    <p:sldId id="668" r:id="rId39"/>
    <p:sldId id="669" r:id="rId40"/>
    <p:sldId id="900" r:id="rId41"/>
    <p:sldId id="902" r:id="rId42"/>
    <p:sldId id="670" r:id="rId43"/>
    <p:sldId id="904" r:id="rId44"/>
    <p:sldId id="671" r:id="rId45"/>
    <p:sldId id="905" r:id="rId46"/>
    <p:sldId id="906" r:id="rId47"/>
    <p:sldId id="672" r:id="rId48"/>
    <p:sldId id="673" r:id="rId49"/>
    <p:sldId id="907" r:id="rId50"/>
    <p:sldId id="909" r:id="rId51"/>
    <p:sldId id="910" r:id="rId52"/>
    <p:sldId id="911" r:id="rId53"/>
    <p:sldId id="908" r:id="rId54"/>
    <p:sldId id="912" r:id="rId55"/>
    <p:sldId id="914" r:id="rId56"/>
    <p:sldId id="1274" r:id="rId57"/>
    <p:sldId id="915" r:id="rId58"/>
    <p:sldId id="916" r:id="rId59"/>
    <p:sldId id="920" r:id="rId60"/>
    <p:sldId id="917" r:id="rId61"/>
    <p:sldId id="918" r:id="rId62"/>
    <p:sldId id="919" r:id="rId63"/>
    <p:sldId id="913" r:id="rId64"/>
    <p:sldId id="674" r:id="rId65"/>
    <p:sldId id="676" r:id="rId66"/>
    <p:sldId id="924" r:id="rId67"/>
    <p:sldId id="921" r:id="rId68"/>
    <p:sldId id="925" r:id="rId69"/>
    <p:sldId id="926" r:id="rId70"/>
    <p:sldId id="927" r:id="rId71"/>
    <p:sldId id="928" r:id="rId72"/>
    <p:sldId id="929" r:id="rId73"/>
    <p:sldId id="930" r:id="rId74"/>
    <p:sldId id="931" r:id="rId75"/>
    <p:sldId id="932" r:id="rId76"/>
    <p:sldId id="933" r:id="rId77"/>
    <p:sldId id="934" r:id="rId78"/>
    <p:sldId id="935" r:id="rId79"/>
    <p:sldId id="936" r:id="rId80"/>
    <p:sldId id="937" r:id="rId81"/>
    <p:sldId id="939" r:id="rId82"/>
    <p:sldId id="940" r:id="rId83"/>
    <p:sldId id="941" r:id="rId84"/>
    <p:sldId id="943" r:id="rId85"/>
    <p:sldId id="944" r:id="rId86"/>
    <p:sldId id="946" r:id="rId87"/>
    <p:sldId id="947" r:id="rId88"/>
    <p:sldId id="948" r:id="rId89"/>
    <p:sldId id="949" r:id="rId90"/>
    <p:sldId id="950" r:id="rId91"/>
    <p:sldId id="951" r:id="rId92"/>
    <p:sldId id="952" r:id="rId93"/>
    <p:sldId id="953" r:id="rId94"/>
    <p:sldId id="954" r:id="rId95"/>
    <p:sldId id="955" r:id="rId96"/>
    <p:sldId id="957" r:id="rId97"/>
    <p:sldId id="1275" r:id="rId98"/>
    <p:sldId id="958" r:id="rId99"/>
    <p:sldId id="1276" r:id="rId100"/>
    <p:sldId id="959" r:id="rId101"/>
    <p:sldId id="1263" r:id="rId102"/>
    <p:sldId id="1277" r:id="rId103"/>
    <p:sldId id="1278" r:id="rId104"/>
    <p:sldId id="961" r:id="rId105"/>
    <p:sldId id="1262" r:id="rId106"/>
    <p:sldId id="962" r:id="rId107"/>
    <p:sldId id="963" r:id="rId108"/>
    <p:sldId id="964" r:id="rId109"/>
    <p:sldId id="965" r:id="rId110"/>
    <p:sldId id="1279" r:id="rId111"/>
    <p:sldId id="1280" r:id="rId112"/>
    <p:sldId id="966" r:id="rId113"/>
    <p:sldId id="967" r:id="rId114"/>
    <p:sldId id="968" r:id="rId115"/>
    <p:sldId id="969" r:id="rId116"/>
    <p:sldId id="971" r:id="rId117"/>
    <p:sldId id="972" r:id="rId118"/>
    <p:sldId id="973" r:id="rId119"/>
    <p:sldId id="974" r:id="rId120"/>
    <p:sldId id="975" r:id="rId121"/>
    <p:sldId id="976" r:id="rId122"/>
    <p:sldId id="977" r:id="rId123"/>
    <p:sldId id="978" r:id="rId124"/>
    <p:sldId id="979" r:id="rId125"/>
    <p:sldId id="981" r:id="rId126"/>
    <p:sldId id="982" r:id="rId127"/>
    <p:sldId id="983" r:id="rId128"/>
    <p:sldId id="984" r:id="rId129"/>
    <p:sldId id="985" r:id="rId130"/>
    <p:sldId id="986" r:id="rId131"/>
    <p:sldId id="987" r:id="rId132"/>
    <p:sldId id="988" r:id="rId133"/>
    <p:sldId id="989" r:id="rId134"/>
    <p:sldId id="990" r:id="rId135"/>
    <p:sldId id="991" r:id="rId136"/>
    <p:sldId id="992" r:id="rId137"/>
    <p:sldId id="993" r:id="rId138"/>
    <p:sldId id="995" r:id="rId139"/>
    <p:sldId id="996" r:id="rId140"/>
    <p:sldId id="998" r:id="rId141"/>
    <p:sldId id="1001" r:id="rId142"/>
    <p:sldId id="1281" r:id="rId143"/>
    <p:sldId id="1282" r:id="rId144"/>
    <p:sldId id="1283" r:id="rId145"/>
    <p:sldId id="1005" r:id="rId146"/>
    <p:sldId id="1006" r:id="rId147"/>
    <p:sldId id="1284" r:id="rId148"/>
    <p:sldId id="1007" r:id="rId149"/>
    <p:sldId id="1008" r:id="rId150"/>
    <p:sldId id="1009" r:id="rId151"/>
    <p:sldId id="1285" r:id="rId152"/>
    <p:sldId id="1286" r:id="rId153"/>
    <p:sldId id="1287" r:id="rId154"/>
    <p:sldId id="1288" r:id="rId155"/>
    <p:sldId id="1289" r:id="rId156"/>
    <p:sldId id="1290" r:id="rId157"/>
    <p:sldId id="1011" r:id="rId158"/>
    <p:sldId id="1292" r:id="rId159"/>
    <p:sldId id="1012" r:id="rId160"/>
    <p:sldId id="2559" r:id="rId161"/>
    <p:sldId id="1013" r:id="rId162"/>
    <p:sldId id="1294" r:id="rId163"/>
    <p:sldId id="1014" r:id="rId164"/>
    <p:sldId id="1015" r:id="rId165"/>
    <p:sldId id="1016" r:id="rId166"/>
    <p:sldId id="1296" r:id="rId167"/>
    <p:sldId id="1017" r:id="rId168"/>
    <p:sldId id="1018" r:id="rId169"/>
    <p:sldId id="1019" r:id="rId170"/>
    <p:sldId id="1020" r:id="rId171"/>
    <p:sldId id="2560" r:id="rId172"/>
    <p:sldId id="1021" r:id="rId173"/>
    <p:sldId id="1255" r:id="rId174"/>
    <p:sldId id="1265" r:id="rId175"/>
    <p:sldId id="1022" r:id="rId176"/>
    <p:sldId id="1023" r:id="rId177"/>
    <p:sldId id="1025" r:id="rId178"/>
    <p:sldId id="1026" r:id="rId179"/>
    <p:sldId id="1027" r:id="rId180"/>
    <p:sldId id="1028" r:id="rId181"/>
    <p:sldId id="1029" r:id="rId182"/>
    <p:sldId id="1030" r:id="rId183"/>
    <p:sldId id="1031" r:id="rId184"/>
    <p:sldId id="1032" r:id="rId185"/>
    <p:sldId id="1033" r:id="rId186"/>
    <p:sldId id="1298" r:id="rId187"/>
    <p:sldId id="1035" r:id="rId188"/>
    <p:sldId id="1299" r:id="rId189"/>
    <p:sldId id="1036" r:id="rId190"/>
    <p:sldId id="1037" r:id="rId191"/>
    <p:sldId id="1038" r:id="rId192"/>
    <p:sldId id="1039" r:id="rId193"/>
    <p:sldId id="1040" r:id="rId194"/>
    <p:sldId id="1041" r:id="rId195"/>
    <p:sldId id="1042" r:id="rId196"/>
    <p:sldId id="1043" r:id="rId197"/>
    <p:sldId id="1044" r:id="rId198"/>
    <p:sldId id="1045" r:id="rId199"/>
    <p:sldId id="1046" r:id="rId200"/>
    <p:sldId id="1047" r:id="rId201"/>
    <p:sldId id="1048" r:id="rId202"/>
    <p:sldId id="1049" r:id="rId203"/>
    <p:sldId id="1300" r:id="rId204"/>
    <p:sldId id="1050" r:id="rId205"/>
    <p:sldId id="1051" r:id="rId206"/>
    <p:sldId id="1052" r:id="rId207"/>
    <p:sldId id="1053" r:id="rId208"/>
    <p:sldId id="1054" r:id="rId209"/>
    <p:sldId id="1056" r:id="rId210"/>
    <p:sldId id="1057" r:id="rId211"/>
    <p:sldId id="1058" r:id="rId212"/>
    <p:sldId id="1301" r:id="rId213"/>
    <p:sldId id="1059" r:id="rId214"/>
    <p:sldId id="1060" r:id="rId215"/>
    <p:sldId id="1061" r:id="rId216"/>
    <p:sldId id="1062" r:id="rId217"/>
    <p:sldId id="1063" r:id="rId218"/>
    <p:sldId id="1064" r:id="rId219"/>
    <p:sldId id="1065" r:id="rId220"/>
    <p:sldId id="1066" r:id="rId221"/>
    <p:sldId id="1067" r:id="rId222"/>
    <p:sldId id="1068" r:id="rId223"/>
    <p:sldId id="1069" r:id="rId224"/>
    <p:sldId id="1267" r:id="rId225"/>
    <p:sldId id="1070" r:id="rId226"/>
    <p:sldId id="1071" r:id="rId227"/>
    <p:sldId id="1072" r:id="rId228"/>
    <p:sldId id="1074" r:id="rId229"/>
    <p:sldId id="1075" r:id="rId230"/>
    <p:sldId id="1076" r:id="rId231"/>
    <p:sldId id="2749" r:id="rId232"/>
    <p:sldId id="1185" r:id="rId233"/>
    <p:sldId id="1186" r:id="rId234"/>
    <p:sldId id="1187" r:id="rId235"/>
    <p:sldId id="1188" r:id="rId236"/>
    <p:sldId id="1189" r:id="rId237"/>
    <p:sldId id="1190" r:id="rId238"/>
    <p:sldId id="1191" r:id="rId239"/>
    <p:sldId id="1192" r:id="rId240"/>
    <p:sldId id="1302" r:id="rId241"/>
    <p:sldId id="1193" r:id="rId242"/>
    <p:sldId id="1194" r:id="rId243"/>
    <p:sldId id="1195" r:id="rId244"/>
    <p:sldId id="1196" r:id="rId245"/>
    <p:sldId id="1197" r:id="rId246"/>
    <p:sldId id="1198" r:id="rId247"/>
    <p:sldId id="1303" r:id="rId248"/>
    <p:sldId id="1199" r:id="rId249"/>
    <p:sldId id="1304" r:id="rId250"/>
    <p:sldId id="1201" r:id="rId251"/>
    <p:sldId id="1202" r:id="rId252"/>
    <p:sldId id="1305" r:id="rId253"/>
    <p:sldId id="1204" r:id="rId254"/>
    <p:sldId id="1205" r:id="rId255"/>
    <p:sldId id="1206" r:id="rId256"/>
    <p:sldId id="1207" r:id="rId257"/>
    <p:sldId id="1268" r:id="rId258"/>
    <p:sldId id="1269" r:id="rId259"/>
    <p:sldId id="1208" r:id="rId260"/>
    <p:sldId id="1209" r:id="rId261"/>
    <p:sldId id="1210" r:id="rId262"/>
    <p:sldId id="1212" r:id="rId263"/>
    <p:sldId id="1213" r:id="rId264"/>
    <p:sldId id="1214" r:id="rId265"/>
    <p:sldId id="1215" r:id="rId266"/>
    <p:sldId id="1216" r:id="rId267"/>
    <p:sldId id="1218" r:id="rId268"/>
    <p:sldId id="1219" r:id="rId269"/>
    <p:sldId id="1306" r:id="rId270"/>
    <p:sldId id="1220" r:id="rId271"/>
    <p:sldId id="1221" r:id="rId272"/>
    <p:sldId id="1222" r:id="rId273"/>
    <p:sldId id="1307" r:id="rId274"/>
    <p:sldId id="1308" r:id="rId275"/>
    <p:sldId id="1309" r:id="rId276"/>
    <p:sldId id="1311" r:id="rId277"/>
    <p:sldId id="1224" r:id="rId278"/>
    <p:sldId id="1225" r:id="rId279"/>
    <p:sldId id="1226" r:id="rId280"/>
    <p:sldId id="1227" r:id="rId281"/>
    <p:sldId id="1228" r:id="rId282"/>
    <p:sldId id="1229" r:id="rId283"/>
    <p:sldId id="1230" r:id="rId284"/>
    <p:sldId id="1231" r:id="rId285"/>
    <p:sldId id="1232" r:id="rId286"/>
    <p:sldId id="1233" r:id="rId287"/>
    <p:sldId id="1234" r:id="rId288"/>
    <p:sldId id="1235" r:id="rId289"/>
    <p:sldId id="1236" r:id="rId290"/>
    <p:sldId id="1237" r:id="rId291"/>
    <p:sldId id="1238" r:id="rId292"/>
    <p:sldId id="1239" r:id="rId293"/>
    <p:sldId id="1240" r:id="rId294"/>
    <p:sldId id="1241" r:id="rId295"/>
    <p:sldId id="1242" r:id="rId296"/>
    <p:sldId id="1243" r:id="rId297"/>
    <p:sldId id="1312" r:id="rId298"/>
    <p:sldId id="1244" r:id="rId299"/>
    <p:sldId id="1245" r:id="rId300"/>
    <p:sldId id="1246" r:id="rId301"/>
    <p:sldId id="1247" r:id="rId302"/>
    <p:sldId id="1248" r:id="rId303"/>
    <p:sldId id="1141" r:id="rId304"/>
    <p:sldId id="1142" r:id="rId305"/>
    <p:sldId id="1143" r:id="rId306"/>
    <p:sldId id="1144" r:id="rId307"/>
    <p:sldId id="1313" r:id="rId308"/>
    <p:sldId id="1145" r:id="rId309"/>
    <p:sldId id="1146" r:id="rId310"/>
    <p:sldId id="1147" r:id="rId311"/>
    <p:sldId id="1256" r:id="rId312"/>
    <p:sldId id="1257" r:id="rId313"/>
    <p:sldId id="1258" r:id="rId314"/>
    <p:sldId id="1259" r:id="rId315"/>
    <p:sldId id="1148" r:id="rId316"/>
    <p:sldId id="1314" r:id="rId317"/>
    <p:sldId id="1315" r:id="rId318"/>
    <p:sldId id="1149" r:id="rId319"/>
    <p:sldId id="1150" r:id="rId320"/>
    <p:sldId id="1151" r:id="rId321"/>
    <p:sldId id="1152" r:id="rId322"/>
    <p:sldId id="1261" r:id="rId323"/>
    <p:sldId id="1157" r:id="rId324"/>
    <p:sldId id="1260" r:id="rId325"/>
    <p:sldId id="1158" r:id="rId326"/>
    <p:sldId id="1159" r:id="rId327"/>
    <p:sldId id="1161" r:id="rId328"/>
    <p:sldId id="1162" r:id="rId329"/>
    <p:sldId id="1163" r:id="rId330"/>
    <p:sldId id="1164" r:id="rId331"/>
    <p:sldId id="1165" r:id="rId332"/>
    <p:sldId id="1166" r:id="rId333"/>
    <p:sldId id="1167" r:id="rId334"/>
    <p:sldId id="1168" r:id="rId335"/>
    <p:sldId id="1169" r:id="rId336"/>
    <p:sldId id="1170" r:id="rId337"/>
    <p:sldId id="1171" r:id="rId338"/>
    <p:sldId id="1172" r:id="rId339"/>
    <p:sldId id="1173" r:id="rId340"/>
    <p:sldId id="1174" r:id="rId341"/>
    <p:sldId id="1175" r:id="rId342"/>
    <p:sldId id="1176" r:id="rId343"/>
    <p:sldId id="1177" r:id="rId344"/>
    <p:sldId id="1319" r:id="rId345"/>
    <p:sldId id="1178" r:id="rId346"/>
    <p:sldId id="1179" r:id="rId347"/>
    <p:sldId id="1180" r:id="rId348"/>
    <p:sldId id="1181" r:id="rId349"/>
    <p:sldId id="1182" r:id="rId350"/>
    <p:sldId id="2869" r:id="rId351"/>
    <p:sldId id="2870" r:id="rId352"/>
    <p:sldId id="2871" r:id="rId353"/>
    <p:sldId id="2872" r:id="rId354"/>
    <p:sldId id="2873" r:id="rId355"/>
    <p:sldId id="2874" r:id="rId356"/>
    <p:sldId id="2875" r:id="rId357"/>
    <p:sldId id="2876" r:id="rId358"/>
    <p:sldId id="2877" r:id="rId359"/>
    <p:sldId id="2878" r:id="rId360"/>
    <p:sldId id="2879" r:id="rId361"/>
    <p:sldId id="2880" r:id="rId362"/>
    <p:sldId id="1316" r:id="rId363"/>
  </p:sldIdLst>
  <p:sldSz cx="9144000" cy="6858000" type="screen4x3"/>
  <p:notesSz cx="7105650" cy="10236200"/>
  <p:custDataLst>
    <p:tags r:id="rId367"/>
  </p:custDataLst>
  <p:defaultTextStyle>
    <a:defPPr>
      <a:defRPr lang="zh-CN"/>
    </a:defPPr>
    <a:lvl1pPr algn="l" rtl="0" fontAlgn="base">
      <a:spcBef>
        <a:spcPct val="0"/>
      </a:spcBef>
      <a:spcAft>
        <a:spcPct val="0"/>
      </a:spcAft>
      <a:defRPr sz="3200" b="1" kern="1200">
        <a:solidFill>
          <a:srgbClr val="000000"/>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3200" b="1" kern="1200">
        <a:solidFill>
          <a:srgbClr val="000000"/>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3200" b="1" kern="1200">
        <a:solidFill>
          <a:srgbClr val="000000"/>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3200" b="1" kern="1200">
        <a:solidFill>
          <a:srgbClr val="000000"/>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3200" b="1" kern="1200">
        <a:solidFill>
          <a:srgbClr val="000000"/>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3200" b="1" kern="1200">
        <a:solidFill>
          <a:srgbClr val="000000"/>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3200" b="1" kern="1200">
        <a:solidFill>
          <a:srgbClr val="000000"/>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3200" b="1" kern="1200">
        <a:solidFill>
          <a:srgbClr val="000000"/>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3200" b="1" kern="1200">
        <a:solidFill>
          <a:srgbClr val="000000"/>
        </a:solidFill>
        <a:latin typeface="Times New Roman" panose="02020603050405020304"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1111"/>
    <a:srgbClr val="000000"/>
    <a:srgbClr val="080808"/>
    <a:srgbClr val="FF0000"/>
    <a:srgbClr val="0000FF"/>
    <a:srgbClr val="FFFFFF"/>
    <a:srgbClr val="FF33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2553" autoAdjust="0"/>
  </p:normalViewPr>
  <p:slideViewPr>
    <p:cSldViewPr>
      <p:cViewPr varScale="1">
        <p:scale>
          <a:sx n="73" d="100"/>
          <a:sy n="73" d="100"/>
        </p:scale>
        <p:origin x="-952" y="-64"/>
      </p:cViewPr>
      <p:guideLst>
        <p:guide orient="horz" pos="2137"/>
        <p:guide pos="283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160"/>
    </p:cViewPr>
  </p:sorterViewPr>
  <p:notesViewPr>
    <p:cSldViewPr>
      <p:cViewPr varScale="1">
        <p:scale>
          <a:sx n="57" d="100"/>
          <a:sy n="57" d="100"/>
        </p:scale>
        <p:origin x="-1788" y="-96"/>
      </p:cViewPr>
      <p:guideLst>
        <p:guide orient="horz" pos="3189"/>
        <p:guide pos="2201"/>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3.xml"/><Relationship Id="rId98" Type="http://schemas.openxmlformats.org/officeDocument/2006/relationships/slide" Target="slides/slide82.xml"/><Relationship Id="rId97" Type="http://schemas.openxmlformats.org/officeDocument/2006/relationships/slide" Target="slides/slide81.xml"/><Relationship Id="rId96" Type="http://schemas.openxmlformats.org/officeDocument/2006/relationships/slide" Target="slides/slide80.xml"/><Relationship Id="rId95" Type="http://schemas.openxmlformats.org/officeDocument/2006/relationships/slide" Target="slides/slide79.xml"/><Relationship Id="rId94" Type="http://schemas.openxmlformats.org/officeDocument/2006/relationships/slide" Target="slides/slide78.xml"/><Relationship Id="rId93" Type="http://schemas.openxmlformats.org/officeDocument/2006/relationships/slide" Target="slides/slide77.xml"/><Relationship Id="rId92" Type="http://schemas.openxmlformats.org/officeDocument/2006/relationships/slide" Target="slides/slide76.xml"/><Relationship Id="rId91" Type="http://schemas.openxmlformats.org/officeDocument/2006/relationships/slide" Target="slides/slide75.xml"/><Relationship Id="rId90" Type="http://schemas.openxmlformats.org/officeDocument/2006/relationships/slide" Target="slides/slide74.xml"/><Relationship Id="rId9" Type="http://schemas.openxmlformats.org/officeDocument/2006/relationships/slideMaster" Target="slideMasters/slideMaster8.xml"/><Relationship Id="rId89" Type="http://schemas.openxmlformats.org/officeDocument/2006/relationships/slide" Target="slides/slide73.xml"/><Relationship Id="rId88" Type="http://schemas.openxmlformats.org/officeDocument/2006/relationships/slide" Target="slides/slide72.xml"/><Relationship Id="rId87" Type="http://schemas.openxmlformats.org/officeDocument/2006/relationships/slide" Target="slides/slide71.xml"/><Relationship Id="rId86" Type="http://schemas.openxmlformats.org/officeDocument/2006/relationships/slide" Target="slides/slide70.xml"/><Relationship Id="rId85" Type="http://schemas.openxmlformats.org/officeDocument/2006/relationships/slide" Target="slides/slide69.xml"/><Relationship Id="rId84" Type="http://schemas.openxmlformats.org/officeDocument/2006/relationships/slide" Target="slides/slide68.xml"/><Relationship Id="rId83" Type="http://schemas.openxmlformats.org/officeDocument/2006/relationships/slide" Target="slides/slide67.xml"/><Relationship Id="rId82" Type="http://schemas.openxmlformats.org/officeDocument/2006/relationships/slide" Target="slides/slide66.xml"/><Relationship Id="rId81" Type="http://schemas.openxmlformats.org/officeDocument/2006/relationships/slide" Target="slides/slide65.xml"/><Relationship Id="rId80" Type="http://schemas.openxmlformats.org/officeDocument/2006/relationships/slide" Target="slides/slide64.xml"/><Relationship Id="rId8" Type="http://schemas.openxmlformats.org/officeDocument/2006/relationships/slideMaster" Target="slideMasters/slideMaster7.xml"/><Relationship Id="rId79" Type="http://schemas.openxmlformats.org/officeDocument/2006/relationships/slide" Target="slides/slide63.xml"/><Relationship Id="rId78" Type="http://schemas.openxmlformats.org/officeDocument/2006/relationships/slide" Target="slides/slide62.xml"/><Relationship Id="rId77" Type="http://schemas.openxmlformats.org/officeDocument/2006/relationships/slide" Target="slides/slide61.xml"/><Relationship Id="rId76" Type="http://schemas.openxmlformats.org/officeDocument/2006/relationships/slide" Target="slides/slide60.xml"/><Relationship Id="rId75" Type="http://schemas.openxmlformats.org/officeDocument/2006/relationships/slide" Target="slides/slide59.xml"/><Relationship Id="rId74" Type="http://schemas.openxmlformats.org/officeDocument/2006/relationships/slide" Target="slides/slide58.xml"/><Relationship Id="rId73" Type="http://schemas.openxmlformats.org/officeDocument/2006/relationships/slide" Target="slides/slide57.xml"/><Relationship Id="rId72" Type="http://schemas.openxmlformats.org/officeDocument/2006/relationships/slide" Target="slides/slide56.xml"/><Relationship Id="rId71" Type="http://schemas.openxmlformats.org/officeDocument/2006/relationships/slide" Target="slides/slide55.xml"/><Relationship Id="rId70" Type="http://schemas.openxmlformats.org/officeDocument/2006/relationships/slide" Target="slides/slide54.xml"/><Relationship Id="rId7" Type="http://schemas.openxmlformats.org/officeDocument/2006/relationships/slideMaster" Target="slideMasters/slideMaster6.xml"/><Relationship Id="rId69" Type="http://schemas.openxmlformats.org/officeDocument/2006/relationships/slide" Target="slides/slide53.xml"/><Relationship Id="rId68" Type="http://schemas.openxmlformats.org/officeDocument/2006/relationships/slide" Target="slides/slide52.xml"/><Relationship Id="rId67" Type="http://schemas.openxmlformats.org/officeDocument/2006/relationships/slide" Target="slides/slide51.xml"/><Relationship Id="rId66" Type="http://schemas.openxmlformats.org/officeDocument/2006/relationships/slide" Target="slides/slide50.xml"/><Relationship Id="rId65" Type="http://schemas.openxmlformats.org/officeDocument/2006/relationships/slide" Target="slides/slide49.xml"/><Relationship Id="rId64" Type="http://schemas.openxmlformats.org/officeDocument/2006/relationships/slide" Target="slides/slide48.xml"/><Relationship Id="rId63" Type="http://schemas.openxmlformats.org/officeDocument/2006/relationships/slide" Target="slides/slide47.xml"/><Relationship Id="rId62" Type="http://schemas.openxmlformats.org/officeDocument/2006/relationships/slide" Target="slides/slide46.xml"/><Relationship Id="rId61" Type="http://schemas.openxmlformats.org/officeDocument/2006/relationships/slide" Target="slides/slide45.xml"/><Relationship Id="rId60" Type="http://schemas.openxmlformats.org/officeDocument/2006/relationships/slide" Target="slides/slide44.xml"/><Relationship Id="rId6" Type="http://schemas.openxmlformats.org/officeDocument/2006/relationships/slideMaster" Target="slideMasters/slideMaster5.xml"/><Relationship Id="rId59" Type="http://schemas.openxmlformats.org/officeDocument/2006/relationships/slide" Target="slides/slide43.xml"/><Relationship Id="rId58" Type="http://schemas.openxmlformats.org/officeDocument/2006/relationships/slide" Target="slides/slide42.xml"/><Relationship Id="rId57" Type="http://schemas.openxmlformats.org/officeDocument/2006/relationships/slide" Target="slides/slide41.xml"/><Relationship Id="rId56" Type="http://schemas.openxmlformats.org/officeDocument/2006/relationships/slide" Target="slides/slide40.xml"/><Relationship Id="rId55" Type="http://schemas.openxmlformats.org/officeDocument/2006/relationships/slide" Target="slides/slide39.xml"/><Relationship Id="rId54" Type="http://schemas.openxmlformats.org/officeDocument/2006/relationships/slide" Target="slides/slide38.xml"/><Relationship Id="rId53" Type="http://schemas.openxmlformats.org/officeDocument/2006/relationships/slide" Target="slides/slide37.xml"/><Relationship Id="rId52" Type="http://schemas.openxmlformats.org/officeDocument/2006/relationships/slide" Target="slides/slide36.xml"/><Relationship Id="rId51" Type="http://schemas.openxmlformats.org/officeDocument/2006/relationships/slide" Target="slides/slide35.xml"/><Relationship Id="rId50" Type="http://schemas.openxmlformats.org/officeDocument/2006/relationships/slide" Target="slides/slide34.xml"/><Relationship Id="rId5" Type="http://schemas.openxmlformats.org/officeDocument/2006/relationships/slideMaster" Target="slideMasters/slideMaster4.xml"/><Relationship Id="rId49" Type="http://schemas.openxmlformats.org/officeDocument/2006/relationships/slide" Target="slides/slide33.xml"/><Relationship Id="rId48" Type="http://schemas.openxmlformats.org/officeDocument/2006/relationships/slide" Target="slides/slide32.xml"/><Relationship Id="rId47" Type="http://schemas.openxmlformats.org/officeDocument/2006/relationships/slide" Target="slides/slide31.xml"/><Relationship Id="rId46" Type="http://schemas.openxmlformats.org/officeDocument/2006/relationships/slide" Target="slides/slide30.xml"/><Relationship Id="rId45" Type="http://schemas.openxmlformats.org/officeDocument/2006/relationships/slide" Target="slides/slide29.xml"/><Relationship Id="rId44" Type="http://schemas.openxmlformats.org/officeDocument/2006/relationships/slide" Target="slides/slide28.xml"/><Relationship Id="rId43" Type="http://schemas.openxmlformats.org/officeDocument/2006/relationships/slide" Target="slides/slide27.xml"/><Relationship Id="rId42" Type="http://schemas.openxmlformats.org/officeDocument/2006/relationships/slide" Target="slides/slide26.xml"/><Relationship Id="rId41" Type="http://schemas.openxmlformats.org/officeDocument/2006/relationships/slide" Target="slides/slide25.xml"/><Relationship Id="rId40" Type="http://schemas.openxmlformats.org/officeDocument/2006/relationships/slide" Target="slides/slide24.xml"/><Relationship Id="rId4" Type="http://schemas.openxmlformats.org/officeDocument/2006/relationships/slideMaster" Target="slideMasters/slideMaster3.xml"/><Relationship Id="rId39" Type="http://schemas.openxmlformats.org/officeDocument/2006/relationships/slide" Target="slides/slide23.xml"/><Relationship Id="rId38" Type="http://schemas.openxmlformats.org/officeDocument/2006/relationships/slide" Target="slides/slide22.xml"/><Relationship Id="rId37" Type="http://schemas.openxmlformats.org/officeDocument/2006/relationships/slide" Target="slides/slide21.xml"/><Relationship Id="rId367" Type="http://schemas.openxmlformats.org/officeDocument/2006/relationships/tags" Target="tags/tag1.xml"/><Relationship Id="rId366" Type="http://schemas.openxmlformats.org/officeDocument/2006/relationships/tableStyles" Target="tableStyles.xml"/><Relationship Id="rId365" Type="http://schemas.openxmlformats.org/officeDocument/2006/relationships/viewProps" Target="viewProps.xml"/><Relationship Id="rId364" Type="http://schemas.openxmlformats.org/officeDocument/2006/relationships/presProps" Target="presProps.xml"/><Relationship Id="rId363" Type="http://schemas.openxmlformats.org/officeDocument/2006/relationships/slide" Target="slides/slide347.xml"/><Relationship Id="rId362" Type="http://schemas.openxmlformats.org/officeDocument/2006/relationships/slide" Target="slides/slide346.xml"/><Relationship Id="rId361" Type="http://schemas.openxmlformats.org/officeDocument/2006/relationships/slide" Target="slides/slide345.xml"/><Relationship Id="rId360" Type="http://schemas.openxmlformats.org/officeDocument/2006/relationships/slide" Target="slides/slide344.xml"/><Relationship Id="rId36" Type="http://schemas.openxmlformats.org/officeDocument/2006/relationships/slide" Target="slides/slide20.xml"/><Relationship Id="rId359" Type="http://schemas.openxmlformats.org/officeDocument/2006/relationships/slide" Target="slides/slide343.xml"/><Relationship Id="rId358" Type="http://schemas.openxmlformats.org/officeDocument/2006/relationships/slide" Target="slides/slide342.xml"/><Relationship Id="rId357" Type="http://schemas.openxmlformats.org/officeDocument/2006/relationships/slide" Target="slides/slide341.xml"/><Relationship Id="rId356" Type="http://schemas.openxmlformats.org/officeDocument/2006/relationships/slide" Target="slides/slide340.xml"/><Relationship Id="rId355" Type="http://schemas.openxmlformats.org/officeDocument/2006/relationships/slide" Target="slides/slide339.xml"/><Relationship Id="rId354" Type="http://schemas.openxmlformats.org/officeDocument/2006/relationships/slide" Target="slides/slide338.xml"/><Relationship Id="rId353" Type="http://schemas.openxmlformats.org/officeDocument/2006/relationships/slide" Target="slides/slide337.xml"/><Relationship Id="rId352" Type="http://schemas.openxmlformats.org/officeDocument/2006/relationships/slide" Target="slides/slide336.xml"/><Relationship Id="rId351" Type="http://schemas.openxmlformats.org/officeDocument/2006/relationships/slide" Target="slides/slide335.xml"/><Relationship Id="rId350" Type="http://schemas.openxmlformats.org/officeDocument/2006/relationships/slide" Target="slides/slide334.xml"/><Relationship Id="rId35" Type="http://schemas.openxmlformats.org/officeDocument/2006/relationships/slide" Target="slides/slide19.xml"/><Relationship Id="rId349" Type="http://schemas.openxmlformats.org/officeDocument/2006/relationships/slide" Target="slides/slide333.xml"/><Relationship Id="rId348" Type="http://schemas.openxmlformats.org/officeDocument/2006/relationships/slide" Target="slides/slide332.xml"/><Relationship Id="rId347" Type="http://schemas.openxmlformats.org/officeDocument/2006/relationships/slide" Target="slides/slide331.xml"/><Relationship Id="rId346" Type="http://schemas.openxmlformats.org/officeDocument/2006/relationships/slide" Target="slides/slide330.xml"/><Relationship Id="rId345" Type="http://schemas.openxmlformats.org/officeDocument/2006/relationships/slide" Target="slides/slide329.xml"/><Relationship Id="rId344" Type="http://schemas.openxmlformats.org/officeDocument/2006/relationships/slide" Target="slides/slide328.xml"/><Relationship Id="rId343" Type="http://schemas.openxmlformats.org/officeDocument/2006/relationships/slide" Target="slides/slide327.xml"/><Relationship Id="rId342" Type="http://schemas.openxmlformats.org/officeDocument/2006/relationships/slide" Target="slides/slide326.xml"/><Relationship Id="rId341" Type="http://schemas.openxmlformats.org/officeDocument/2006/relationships/slide" Target="slides/slide325.xml"/><Relationship Id="rId340" Type="http://schemas.openxmlformats.org/officeDocument/2006/relationships/slide" Target="slides/slide324.xml"/><Relationship Id="rId34" Type="http://schemas.openxmlformats.org/officeDocument/2006/relationships/slide" Target="slides/slide18.xml"/><Relationship Id="rId339" Type="http://schemas.openxmlformats.org/officeDocument/2006/relationships/slide" Target="slides/slide323.xml"/><Relationship Id="rId338" Type="http://schemas.openxmlformats.org/officeDocument/2006/relationships/slide" Target="slides/slide322.xml"/><Relationship Id="rId337" Type="http://schemas.openxmlformats.org/officeDocument/2006/relationships/slide" Target="slides/slide321.xml"/><Relationship Id="rId336" Type="http://schemas.openxmlformats.org/officeDocument/2006/relationships/slide" Target="slides/slide320.xml"/><Relationship Id="rId335" Type="http://schemas.openxmlformats.org/officeDocument/2006/relationships/slide" Target="slides/slide319.xml"/><Relationship Id="rId334" Type="http://schemas.openxmlformats.org/officeDocument/2006/relationships/slide" Target="slides/slide318.xml"/><Relationship Id="rId333" Type="http://schemas.openxmlformats.org/officeDocument/2006/relationships/slide" Target="slides/slide317.xml"/><Relationship Id="rId332" Type="http://schemas.openxmlformats.org/officeDocument/2006/relationships/slide" Target="slides/slide316.xml"/><Relationship Id="rId331" Type="http://schemas.openxmlformats.org/officeDocument/2006/relationships/slide" Target="slides/slide315.xml"/><Relationship Id="rId330" Type="http://schemas.openxmlformats.org/officeDocument/2006/relationships/slide" Target="slides/slide314.xml"/><Relationship Id="rId33" Type="http://schemas.openxmlformats.org/officeDocument/2006/relationships/slide" Target="slides/slide17.xml"/><Relationship Id="rId329" Type="http://schemas.openxmlformats.org/officeDocument/2006/relationships/slide" Target="slides/slide313.xml"/><Relationship Id="rId328" Type="http://schemas.openxmlformats.org/officeDocument/2006/relationships/slide" Target="slides/slide312.xml"/><Relationship Id="rId327" Type="http://schemas.openxmlformats.org/officeDocument/2006/relationships/slide" Target="slides/slide311.xml"/><Relationship Id="rId326" Type="http://schemas.openxmlformats.org/officeDocument/2006/relationships/slide" Target="slides/slide310.xml"/><Relationship Id="rId325" Type="http://schemas.openxmlformats.org/officeDocument/2006/relationships/slide" Target="slides/slide309.xml"/><Relationship Id="rId324" Type="http://schemas.openxmlformats.org/officeDocument/2006/relationships/slide" Target="slides/slide308.xml"/><Relationship Id="rId323" Type="http://schemas.openxmlformats.org/officeDocument/2006/relationships/slide" Target="slides/slide307.xml"/><Relationship Id="rId322" Type="http://schemas.openxmlformats.org/officeDocument/2006/relationships/slide" Target="slides/slide306.xml"/><Relationship Id="rId321" Type="http://schemas.openxmlformats.org/officeDocument/2006/relationships/slide" Target="slides/slide305.xml"/><Relationship Id="rId320" Type="http://schemas.openxmlformats.org/officeDocument/2006/relationships/slide" Target="slides/slide304.xml"/><Relationship Id="rId32" Type="http://schemas.openxmlformats.org/officeDocument/2006/relationships/slide" Target="slides/slide16.xml"/><Relationship Id="rId319" Type="http://schemas.openxmlformats.org/officeDocument/2006/relationships/slide" Target="slides/slide303.xml"/><Relationship Id="rId318" Type="http://schemas.openxmlformats.org/officeDocument/2006/relationships/slide" Target="slides/slide302.xml"/><Relationship Id="rId317" Type="http://schemas.openxmlformats.org/officeDocument/2006/relationships/slide" Target="slides/slide301.xml"/><Relationship Id="rId316" Type="http://schemas.openxmlformats.org/officeDocument/2006/relationships/slide" Target="slides/slide300.xml"/><Relationship Id="rId315" Type="http://schemas.openxmlformats.org/officeDocument/2006/relationships/slide" Target="slides/slide299.xml"/><Relationship Id="rId314" Type="http://schemas.openxmlformats.org/officeDocument/2006/relationships/slide" Target="slides/slide298.xml"/><Relationship Id="rId313" Type="http://schemas.openxmlformats.org/officeDocument/2006/relationships/slide" Target="slides/slide297.xml"/><Relationship Id="rId312" Type="http://schemas.openxmlformats.org/officeDocument/2006/relationships/slide" Target="slides/slide296.xml"/><Relationship Id="rId311" Type="http://schemas.openxmlformats.org/officeDocument/2006/relationships/slide" Target="slides/slide295.xml"/><Relationship Id="rId310" Type="http://schemas.openxmlformats.org/officeDocument/2006/relationships/slide" Target="slides/slide294.xml"/><Relationship Id="rId31" Type="http://schemas.openxmlformats.org/officeDocument/2006/relationships/slide" Target="slides/slide15.xml"/><Relationship Id="rId309" Type="http://schemas.openxmlformats.org/officeDocument/2006/relationships/slide" Target="slides/slide293.xml"/><Relationship Id="rId308" Type="http://schemas.openxmlformats.org/officeDocument/2006/relationships/slide" Target="slides/slide292.xml"/><Relationship Id="rId307" Type="http://schemas.openxmlformats.org/officeDocument/2006/relationships/slide" Target="slides/slide291.xml"/><Relationship Id="rId306" Type="http://schemas.openxmlformats.org/officeDocument/2006/relationships/slide" Target="slides/slide290.xml"/><Relationship Id="rId305" Type="http://schemas.openxmlformats.org/officeDocument/2006/relationships/slide" Target="slides/slide289.xml"/><Relationship Id="rId304" Type="http://schemas.openxmlformats.org/officeDocument/2006/relationships/slide" Target="slides/slide288.xml"/><Relationship Id="rId303" Type="http://schemas.openxmlformats.org/officeDocument/2006/relationships/slide" Target="slides/slide287.xml"/><Relationship Id="rId302" Type="http://schemas.openxmlformats.org/officeDocument/2006/relationships/slide" Target="slides/slide286.xml"/><Relationship Id="rId301" Type="http://schemas.openxmlformats.org/officeDocument/2006/relationships/slide" Target="slides/slide285.xml"/><Relationship Id="rId300" Type="http://schemas.openxmlformats.org/officeDocument/2006/relationships/slide" Target="slides/slide284.xml"/><Relationship Id="rId30" Type="http://schemas.openxmlformats.org/officeDocument/2006/relationships/slide" Target="slides/slide14.xml"/><Relationship Id="rId3" Type="http://schemas.openxmlformats.org/officeDocument/2006/relationships/slideMaster" Target="slideMasters/slideMaster2.xml"/><Relationship Id="rId299" Type="http://schemas.openxmlformats.org/officeDocument/2006/relationships/slide" Target="slides/slide283.xml"/><Relationship Id="rId298" Type="http://schemas.openxmlformats.org/officeDocument/2006/relationships/slide" Target="slides/slide282.xml"/><Relationship Id="rId297" Type="http://schemas.openxmlformats.org/officeDocument/2006/relationships/slide" Target="slides/slide281.xml"/><Relationship Id="rId296" Type="http://schemas.openxmlformats.org/officeDocument/2006/relationships/slide" Target="slides/slide280.xml"/><Relationship Id="rId295" Type="http://schemas.openxmlformats.org/officeDocument/2006/relationships/slide" Target="slides/slide279.xml"/><Relationship Id="rId294" Type="http://schemas.openxmlformats.org/officeDocument/2006/relationships/slide" Target="slides/slide278.xml"/><Relationship Id="rId293" Type="http://schemas.openxmlformats.org/officeDocument/2006/relationships/slide" Target="slides/slide277.xml"/><Relationship Id="rId292" Type="http://schemas.openxmlformats.org/officeDocument/2006/relationships/slide" Target="slides/slide276.xml"/><Relationship Id="rId291" Type="http://schemas.openxmlformats.org/officeDocument/2006/relationships/slide" Target="slides/slide275.xml"/><Relationship Id="rId290" Type="http://schemas.openxmlformats.org/officeDocument/2006/relationships/slide" Target="slides/slide274.xml"/><Relationship Id="rId29" Type="http://schemas.openxmlformats.org/officeDocument/2006/relationships/slide" Target="slides/slide13.xml"/><Relationship Id="rId289" Type="http://schemas.openxmlformats.org/officeDocument/2006/relationships/slide" Target="slides/slide273.xml"/><Relationship Id="rId288" Type="http://schemas.openxmlformats.org/officeDocument/2006/relationships/slide" Target="slides/slide272.xml"/><Relationship Id="rId287" Type="http://schemas.openxmlformats.org/officeDocument/2006/relationships/slide" Target="slides/slide271.xml"/><Relationship Id="rId286" Type="http://schemas.openxmlformats.org/officeDocument/2006/relationships/slide" Target="slides/slide270.xml"/><Relationship Id="rId285" Type="http://schemas.openxmlformats.org/officeDocument/2006/relationships/slide" Target="slides/slide269.xml"/><Relationship Id="rId284" Type="http://schemas.openxmlformats.org/officeDocument/2006/relationships/slide" Target="slides/slide268.xml"/><Relationship Id="rId283" Type="http://schemas.openxmlformats.org/officeDocument/2006/relationships/slide" Target="slides/slide267.xml"/><Relationship Id="rId282" Type="http://schemas.openxmlformats.org/officeDocument/2006/relationships/slide" Target="slides/slide266.xml"/><Relationship Id="rId281" Type="http://schemas.openxmlformats.org/officeDocument/2006/relationships/slide" Target="slides/slide265.xml"/><Relationship Id="rId280" Type="http://schemas.openxmlformats.org/officeDocument/2006/relationships/slide" Target="slides/slide264.xml"/><Relationship Id="rId28" Type="http://schemas.openxmlformats.org/officeDocument/2006/relationships/slide" Target="slides/slide12.xml"/><Relationship Id="rId279" Type="http://schemas.openxmlformats.org/officeDocument/2006/relationships/slide" Target="slides/slide263.xml"/><Relationship Id="rId278" Type="http://schemas.openxmlformats.org/officeDocument/2006/relationships/slide" Target="slides/slide262.xml"/><Relationship Id="rId277" Type="http://schemas.openxmlformats.org/officeDocument/2006/relationships/slide" Target="slides/slide261.xml"/><Relationship Id="rId276" Type="http://schemas.openxmlformats.org/officeDocument/2006/relationships/slide" Target="slides/slide260.xml"/><Relationship Id="rId275" Type="http://schemas.openxmlformats.org/officeDocument/2006/relationships/slide" Target="slides/slide259.xml"/><Relationship Id="rId274" Type="http://schemas.openxmlformats.org/officeDocument/2006/relationships/slide" Target="slides/slide258.xml"/><Relationship Id="rId273" Type="http://schemas.openxmlformats.org/officeDocument/2006/relationships/slide" Target="slides/slide257.xml"/><Relationship Id="rId272" Type="http://schemas.openxmlformats.org/officeDocument/2006/relationships/slide" Target="slides/slide256.xml"/><Relationship Id="rId271" Type="http://schemas.openxmlformats.org/officeDocument/2006/relationships/slide" Target="slides/slide255.xml"/><Relationship Id="rId270" Type="http://schemas.openxmlformats.org/officeDocument/2006/relationships/slide" Target="slides/slide254.xml"/><Relationship Id="rId27" Type="http://schemas.openxmlformats.org/officeDocument/2006/relationships/slide" Target="slides/slide11.xml"/><Relationship Id="rId269" Type="http://schemas.openxmlformats.org/officeDocument/2006/relationships/slide" Target="slides/slide253.xml"/><Relationship Id="rId268" Type="http://schemas.openxmlformats.org/officeDocument/2006/relationships/slide" Target="slides/slide252.xml"/><Relationship Id="rId267" Type="http://schemas.openxmlformats.org/officeDocument/2006/relationships/slide" Target="slides/slide251.xml"/><Relationship Id="rId266" Type="http://schemas.openxmlformats.org/officeDocument/2006/relationships/slide" Target="slides/slide250.xml"/><Relationship Id="rId265" Type="http://schemas.openxmlformats.org/officeDocument/2006/relationships/slide" Target="slides/slide249.xml"/><Relationship Id="rId264" Type="http://schemas.openxmlformats.org/officeDocument/2006/relationships/slide" Target="slides/slide248.xml"/><Relationship Id="rId263" Type="http://schemas.openxmlformats.org/officeDocument/2006/relationships/slide" Target="slides/slide247.xml"/><Relationship Id="rId262" Type="http://schemas.openxmlformats.org/officeDocument/2006/relationships/slide" Target="slides/slide246.xml"/><Relationship Id="rId261" Type="http://schemas.openxmlformats.org/officeDocument/2006/relationships/slide" Target="slides/slide245.xml"/><Relationship Id="rId260" Type="http://schemas.openxmlformats.org/officeDocument/2006/relationships/slide" Target="slides/slide244.xml"/><Relationship Id="rId26" Type="http://schemas.openxmlformats.org/officeDocument/2006/relationships/slide" Target="slides/slide10.xml"/><Relationship Id="rId259" Type="http://schemas.openxmlformats.org/officeDocument/2006/relationships/slide" Target="slides/slide243.xml"/><Relationship Id="rId258" Type="http://schemas.openxmlformats.org/officeDocument/2006/relationships/slide" Target="slides/slide242.xml"/><Relationship Id="rId257" Type="http://schemas.openxmlformats.org/officeDocument/2006/relationships/slide" Target="slides/slide241.xml"/><Relationship Id="rId256" Type="http://schemas.openxmlformats.org/officeDocument/2006/relationships/slide" Target="slides/slide240.xml"/><Relationship Id="rId255" Type="http://schemas.openxmlformats.org/officeDocument/2006/relationships/slide" Target="slides/slide239.xml"/><Relationship Id="rId254" Type="http://schemas.openxmlformats.org/officeDocument/2006/relationships/slide" Target="slides/slide238.xml"/><Relationship Id="rId253" Type="http://schemas.openxmlformats.org/officeDocument/2006/relationships/slide" Target="slides/slide237.xml"/><Relationship Id="rId252" Type="http://schemas.openxmlformats.org/officeDocument/2006/relationships/slide" Target="slides/slide236.xml"/><Relationship Id="rId251" Type="http://schemas.openxmlformats.org/officeDocument/2006/relationships/slide" Target="slides/slide235.xml"/><Relationship Id="rId250" Type="http://schemas.openxmlformats.org/officeDocument/2006/relationships/slide" Target="slides/slide234.xml"/><Relationship Id="rId25" Type="http://schemas.openxmlformats.org/officeDocument/2006/relationships/slide" Target="slides/slide9.xml"/><Relationship Id="rId249" Type="http://schemas.openxmlformats.org/officeDocument/2006/relationships/slide" Target="slides/slide233.xml"/><Relationship Id="rId248" Type="http://schemas.openxmlformats.org/officeDocument/2006/relationships/slide" Target="slides/slide232.xml"/><Relationship Id="rId247" Type="http://schemas.openxmlformats.org/officeDocument/2006/relationships/slide" Target="slides/slide231.xml"/><Relationship Id="rId246" Type="http://schemas.openxmlformats.org/officeDocument/2006/relationships/slide" Target="slides/slide230.xml"/><Relationship Id="rId245" Type="http://schemas.openxmlformats.org/officeDocument/2006/relationships/slide" Target="slides/slide229.xml"/><Relationship Id="rId244" Type="http://schemas.openxmlformats.org/officeDocument/2006/relationships/slide" Target="slides/slide228.xml"/><Relationship Id="rId243" Type="http://schemas.openxmlformats.org/officeDocument/2006/relationships/slide" Target="slides/slide227.xml"/><Relationship Id="rId242" Type="http://schemas.openxmlformats.org/officeDocument/2006/relationships/slide" Target="slides/slide226.xml"/><Relationship Id="rId241" Type="http://schemas.openxmlformats.org/officeDocument/2006/relationships/slide" Target="slides/slide225.xml"/><Relationship Id="rId240" Type="http://schemas.openxmlformats.org/officeDocument/2006/relationships/slide" Target="slides/slide224.xml"/><Relationship Id="rId24" Type="http://schemas.openxmlformats.org/officeDocument/2006/relationships/slide" Target="slides/slide8.xml"/><Relationship Id="rId239" Type="http://schemas.openxmlformats.org/officeDocument/2006/relationships/slide" Target="slides/slide223.xml"/><Relationship Id="rId238" Type="http://schemas.openxmlformats.org/officeDocument/2006/relationships/slide" Target="slides/slide222.xml"/><Relationship Id="rId237" Type="http://schemas.openxmlformats.org/officeDocument/2006/relationships/slide" Target="slides/slide221.xml"/><Relationship Id="rId236" Type="http://schemas.openxmlformats.org/officeDocument/2006/relationships/slide" Target="slides/slide220.xml"/><Relationship Id="rId235" Type="http://schemas.openxmlformats.org/officeDocument/2006/relationships/slide" Target="slides/slide219.xml"/><Relationship Id="rId234" Type="http://schemas.openxmlformats.org/officeDocument/2006/relationships/slide" Target="slides/slide218.xml"/><Relationship Id="rId233" Type="http://schemas.openxmlformats.org/officeDocument/2006/relationships/slide" Target="slides/slide217.xml"/><Relationship Id="rId232" Type="http://schemas.openxmlformats.org/officeDocument/2006/relationships/slide" Target="slides/slide216.xml"/><Relationship Id="rId231" Type="http://schemas.openxmlformats.org/officeDocument/2006/relationships/slide" Target="slides/slide215.xml"/><Relationship Id="rId230" Type="http://schemas.openxmlformats.org/officeDocument/2006/relationships/slide" Target="slides/slide214.xml"/><Relationship Id="rId23" Type="http://schemas.openxmlformats.org/officeDocument/2006/relationships/notesMaster" Target="notesMasters/notesMaster1.xml"/><Relationship Id="rId229" Type="http://schemas.openxmlformats.org/officeDocument/2006/relationships/slide" Target="slides/slide213.xml"/><Relationship Id="rId228" Type="http://schemas.openxmlformats.org/officeDocument/2006/relationships/slide" Target="slides/slide212.xml"/><Relationship Id="rId227" Type="http://schemas.openxmlformats.org/officeDocument/2006/relationships/slide" Target="slides/slide211.xml"/><Relationship Id="rId226" Type="http://schemas.openxmlformats.org/officeDocument/2006/relationships/slide" Target="slides/slide210.xml"/><Relationship Id="rId225" Type="http://schemas.openxmlformats.org/officeDocument/2006/relationships/slide" Target="slides/slide209.xml"/><Relationship Id="rId224" Type="http://schemas.openxmlformats.org/officeDocument/2006/relationships/slide" Target="slides/slide208.xml"/><Relationship Id="rId223" Type="http://schemas.openxmlformats.org/officeDocument/2006/relationships/slide" Target="slides/slide207.xml"/><Relationship Id="rId222" Type="http://schemas.openxmlformats.org/officeDocument/2006/relationships/slide" Target="slides/slide206.xml"/><Relationship Id="rId221" Type="http://schemas.openxmlformats.org/officeDocument/2006/relationships/slide" Target="slides/slide205.xml"/><Relationship Id="rId220" Type="http://schemas.openxmlformats.org/officeDocument/2006/relationships/slide" Target="slides/slide204.xml"/><Relationship Id="rId22" Type="http://schemas.openxmlformats.org/officeDocument/2006/relationships/slide" Target="slides/slide7.xml"/><Relationship Id="rId219" Type="http://schemas.openxmlformats.org/officeDocument/2006/relationships/slide" Target="slides/slide203.xml"/><Relationship Id="rId218" Type="http://schemas.openxmlformats.org/officeDocument/2006/relationships/slide" Target="slides/slide202.xml"/><Relationship Id="rId217" Type="http://schemas.openxmlformats.org/officeDocument/2006/relationships/slide" Target="slides/slide201.xml"/><Relationship Id="rId216" Type="http://schemas.openxmlformats.org/officeDocument/2006/relationships/slide" Target="slides/slide200.xml"/><Relationship Id="rId215" Type="http://schemas.openxmlformats.org/officeDocument/2006/relationships/slide" Target="slides/slide199.xml"/><Relationship Id="rId214" Type="http://schemas.openxmlformats.org/officeDocument/2006/relationships/slide" Target="slides/slide198.xml"/><Relationship Id="rId213" Type="http://schemas.openxmlformats.org/officeDocument/2006/relationships/slide" Target="slides/slide197.xml"/><Relationship Id="rId212" Type="http://schemas.openxmlformats.org/officeDocument/2006/relationships/slide" Target="slides/slide196.xml"/><Relationship Id="rId211" Type="http://schemas.openxmlformats.org/officeDocument/2006/relationships/slide" Target="slides/slide195.xml"/><Relationship Id="rId210" Type="http://schemas.openxmlformats.org/officeDocument/2006/relationships/slide" Target="slides/slide194.xml"/><Relationship Id="rId21" Type="http://schemas.openxmlformats.org/officeDocument/2006/relationships/slide" Target="slides/slide6.xml"/><Relationship Id="rId209" Type="http://schemas.openxmlformats.org/officeDocument/2006/relationships/slide" Target="slides/slide193.xml"/><Relationship Id="rId208" Type="http://schemas.openxmlformats.org/officeDocument/2006/relationships/slide" Target="slides/slide192.xml"/><Relationship Id="rId207" Type="http://schemas.openxmlformats.org/officeDocument/2006/relationships/slide" Target="slides/slide191.xml"/><Relationship Id="rId206" Type="http://schemas.openxmlformats.org/officeDocument/2006/relationships/slide" Target="slides/slide190.xml"/><Relationship Id="rId205" Type="http://schemas.openxmlformats.org/officeDocument/2006/relationships/slide" Target="slides/slide189.xml"/><Relationship Id="rId204" Type="http://schemas.openxmlformats.org/officeDocument/2006/relationships/slide" Target="slides/slide188.xml"/><Relationship Id="rId203" Type="http://schemas.openxmlformats.org/officeDocument/2006/relationships/slide" Target="slides/slide187.xml"/><Relationship Id="rId202" Type="http://schemas.openxmlformats.org/officeDocument/2006/relationships/slide" Target="slides/slide186.xml"/><Relationship Id="rId201" Type="http://schemas.openxmlformats.org/officeDocument/2006/relationships/slide" Target="slides/slide185.xml"/><Relationship Id="rId200" Type="http://schemas.openxmlformats.org/officeDocument/2006/relationships/slide" Target="slides/slide184.xml"/><Relationship Id="rId20" Type="http://schemas.openxmlformats.org/officeDocument/2006/relationships/slide" Target="slides/slide5.xml"/><Relationship Id="rId2" Type="http://schemas.openxmlformats.org/officeDocument/2006/relationships/theme" Target="theme/theme1.xml"/><Relationship Id="rId199" Type="http://schemas.openxmlformats.org/officeDocument/2006/relationships/slide" Target="slides/slide183.xml"/><Relationship Id="rId198" Type="http://schemas.openxmlformats.org/officeDocument/2006/relationships/slide" Target="slides/slide182.xml"/><Relationship Id="rId197" Type="http://schemas.openxmlformats.org/officeDocument/2006/relationships/slide" Target="slides/slide181.xml"/><Relationship Id="rId196" Type="http://schemas.openxmlformats.org/officeDocument/2006/relationships/slide" Target="slides/slide180.xml"/><Relationship Id="rId195" Type="http://schemas.openxmlformats.org/officeDocument/2006/relationships/slide" Target="slides/slide179.xml"/><Relationship Id="rId194" Type="http://schemas.openxmlformats.org/officeDocument/2006/relationships/slide" Target="slides/slide178.xml"/><Relationship Id="rId193" Type="http://schemas.openxmlformats.org/officeDocument/2006/relationships/slide" Target="slides/slide177.xml"/><Relationship Id="rId192" Type="http://schemas.openxmlformats.org/officeDocument/2006/relationships/slide" Target="slides/slide176.xml"/><Relationship Id="rId191" Type="http://schemas.openxmlformats.org/officeDocument/2006/relationships/slide" Target="slides/slide175.xml"/><Relationship Id="rId190" Type="http://schemas.openxmlformats.org/officeDocument/2006/relationships/slide" Target="slides/slide174.xml"/><Relationship Id="rId19" Type="http://schemas.openxmlformats.org/officeDocument/2006/relationships/slide" Target="slides/slide4.xml"/><Relationship Id="rId189" Type="http://schemas.openxmlformats.org/officeDocument/2006/relationships/slide" Target="slides/slide173.xml"/><Relationship Id="rId188" Type="http://schemas.openxmlformats.org/officeDocument/2006/relationships/slide" Target="slides/slide172.xml"/><Relationship Id="rId187" Type="http://schemas.openxmlformats.org/officeDocument/2006/relationships/slide" Target="slides/slide171.xml"/><Relationship Id="rId186" Type="http://schemas.openxmlformats.org/officeDocument/2006/relationships/slide" Target="slides/slide170.xml"/><Relationship Id="rId185" Type="http://schemas.openxmlformats.org/officeDocument/2006/relationships/slide" Target="slides/slide169.xml"/><Relationship Id="rId184" Type="http://schemas.openxmlformats.org/officeDocument/2006/relationships/slide" Target="slides/slide168.xml"/><Relationship Id="rId183" Type="http://schemas.openxmlformats.org/officeDocument/2006/relationships/slide" Target="slides/slide167.xml"/><Relationship Id="rId182" Type="http://schemas.openxmlformats.org/officeDocument/2006/relationships/slide" Target="slides/slide166.xml"/><Relationship Id="rId181" Type="http://schemas.openxmlformats.org/officeDocument/2006/relationships/slide" Target="slides/slide165.xml"/><Relationship Id="rId180" Type="http://schemas.openxmlformats.org/officeDocument/2006/relationships/slide" Target="slides/slide164.xml"/><Relationship Id="rId18" Type="http://schemas.openxmlformats.org/officeDocument/2006/relationships/slide" Target="slides/slide3.xml"/><Relationship Id="rId179" Type="http://schemas.openxmlformats.org/officeDocument/2006/relationships/slide" Target="slides/slide163.xml"/><Relationship Id="rId178" Type="http://schemas.openxmlformats.org/officeDocument/2006/relationships/slide" Target="slides/slide162.xml"/><Relationship Id="rId177" Type="http://schemas.openxmlformats.org/officeDocument/2006/relationships/slide" Target="slides/slide161.xml"/><Relationship Id="rId176" Type="http://schemas.openxmlformats.org/officeDocument/2006/relationships/slide" Target="slides/slide160.xml"/><Relationship Id="rId175" Type="http://schemas.openxmlformats.org/officeDocument/2006/relationships/slide" Target="slides/slide159.xml"/><Relationship Id="rId174" Type="http://schemas.openxmlformats.org/officeDocument/2006/relationships/slide" Target="slides/slide158.xml"/><Relationship Id="rId173" Type="http://schemas.openxmlformats.org/officeDocument/2006/relationships/slide" Target="slides/slide157.xml"/><Relationship Id="rId172" Type="http://schemas.openxmlformats.org/officeDocument/2006/relationships/slide" Target="slides/slide156.xml"/><Relationship Id="rId171" Type="http://schemas.openxmlformats.org/officeDocument/2006/relationships/slide" Target="slides/slide155.xml"/><Relationship Id="rId170" Type="http://schemas.openxmlformats.org/officeDocument/2006/relationships/slide" Target="slides/slide154.xml"/><Relationship Id="rId17" Type="http://schemas.openxmlformats.org/officeDocument/2006/relationships/slide" Target="slides/slide2.xml"/><Relationship Id="rId169" Type="http://schemas.openxmlformats.org/officeDocument/2006/relationships/slide" Target="slides/slide153.xml"/><Relationship Id="rId168" Type="http://schemas.openxmlformats.org/officeDocument/2006/relationships/slide" Target="slides/slide152.xml"/><Relationship Id="rId167" Type="http://schemas.openxmlformats.org/officeDocument/2006/relationships/slide" Target="slides/slide151.xml"/><Relationship Id="rId166" Type="http://schemas.openxmlformats.org/officeDocument/2006/relationships/slide" Target="slides/slide150.xml"/><Relationship Id="rId165" Type="http://schemas.openxmlformats.org/officeDocument/2006/relationships/slide" Target="slides/slide149.xml"/><Relationship Id="rId164" Type="http://schemas.openxmlformats.org/officeDocument/2006/relationships/slide" Target="slides/slide148.xml"/><Relationship Id="rId163" Type="http://schemas.openxmlformats.org/officeDocument/2006/relationships/slide" Target="slides/slide147.xml"/><Relationship Id="rId162" Type="http://schemas.openxmlformats.org/officeDocument/2006/relationships/slide" Target="slides/slide146.xml"/><Relationship Id="rId161" Type="http://schemas.openxmlformats.org/officeDocument/2006/relationships/slide" Target="slides/slide145.xml"/><Relationship Id="rId160" Type="http://schemas.openxmlformats.org/officeDocument/2006/relationships/slide" Target="slides/slide144.xml"/><Relationship Id="rId16" Type="http://schemas.openxmlformats.org/officeDocument/2006/relationships/slide" Target="slides/slide1.xml"/><Relationship Id="rId159" Type="http://schemas.openxmlformats.org/officeDocument/2006/relationships/slide" Target="slides/slide143.xml"/><Relationship Id="rId158" Type="http://schemas.openxmlformats.org/officeDocument/2006/relationships/slide" Target="slides/slide142.xml"/><Relationship Id="rId157" Type="http://schemas.openxmlformats.org/officeDocument/2006/relationships/slide" Target="slides/slide141.xml"/><Relationship Id="rId156" Type="http://schemas.openxmlformats.org/officeDocument/2006/relationships/slide" Target="slides/slide140.xml"/><Relationship Id="rId155" Type="http://schemas.openxmlformats.org/officeDocument/2006/relationships/slide" Target="slides/slide139.xml"/><Relationship Id="rId154" Type="http://schemas.openxmlformats.org/officeDocument/2006/relationships/slide" Target="slides/slide138.xml"/><Relationship Id="rId153" Type="http://schemas.openxmlformats.org/officeDocument/2006/relationships/slide" Target="slides/slide137.xml"/><Relationship Id="rId152" Type="http://schemas.openxmlformats.org/officeDocument/2006/relationships/slide" Target="slides/slide136.xml"/><Relationship Id="rId151" Type="http://schemas.openxmlformats.org/officeDocument/2006/relationships/slide" Target="slides/slide135.xml"/><Relationship Id="rId150" Type="http://schemas.openxmlformats.org/officeDocument/2006/relationships/slide" Target="slides/slide134.xml"/><Relationship Id="rId15" Type="http://schemas.openxmlformats.org/officeDocument/2006/relationships/slideMaster" Target="slideMasters/slideMaster14.xml"/><Relationship Id="rId149" Type="http://schemas.openxmlformats.org/officeDocument/2006/relationships/slide" Target="slides/slide133.xml"/><Relationship Id="rId148" Type="http://schemas.openxmlformats.org/officeDocument/2006/relationships/slide" Target="slides/slide132.xml"/><Relationship Id="rId147" Type="http://schemas.openxmlformats.org/officeDocument/2006/relationships/slide" Target="slides/slide131.xml"/><Relationship Id="rId146" Type="http://schemas.openxmlformats.org/officeDocument/2006/relationships/slide" Target="slides/slide130.xml"/><Relationship Id="rId145" Type="http://schemas.openxmlformats.org/officeDocument/2006/relationships/slide" Target="slides/slide129.xml"/><Relationship Id="rId144" Type="http://schemas.openxmlformats.org/officeDocument/2006/relationships/slide" Target="slides/slide128.xml"/><Relationship Id="rId143" Type="http://schemas.openxmlformats.org/officeDocument/2006/relationships/slide" Target="slides/slide127.xml"/><Relationship Id="rId142" Type="http://schemas.openxmlformats.org/officeDocument/2006/relationships/slide" Target="slides/slide126.xml"/><Relationship Id="rId141" Type="http://schemas.openxmlformats.org/officeDocument/2006/relationships/slide" Target="slides/slide125.xml"/><Relationship Id="rId140" Type="http://schemas.openxmlformats.org/officeDocument/2006/relationships/slide" Target="slides/slide124.xml"/><Relationship Id="rId14" Type="http://schemas.openxmlformats.org/officeDocument/2006/relationships/slideMaster" Target="slideMasters/slideMaster13.xml"/><Relationship Id="rId139" Type="http://schemas.openxmlformats.org/officeDocument/2006/relationships/slide" Target="slides/slide123.xml"/><Relationship Id="rId138" Type="http://schemas.openxmlformats.org/officeDocument/2006/relationships/slide" Target="slides/slide122.xml"/><Relationship Id="rId137" Type="http://schemas.openxmlformats.org/officeDocument/2006/relationships/slide" Target="slides/slide121.xml"/><Relationship Id="rId136" Type="http://schemas.openxmlformats.org/officeDocument/2006/relationships/slide" Target="slides/slide120.xml"/><Relationship Id="rId135" Type="http://schemas.openxmlformats.org/officeDocument/2006/relationships/slide" Target="slides/slide119.xml"/><Relationship Id="rId134" Type="http://schemas.openxmlformats.org/officeDocument/2006/relationships/slide" Target="slides/slide118.xml"/><Relationship Id="rId133" Type="http://schemas.openxmlformats.org/officeDocument/2006/relationships/slide" Target="slides/slide117.xml"/><Relationship Id="rId132" Type="http://schemas.openxmlformats.org/officeDocument/2006/relationships/slide" Target="slides/slide116.xml"/><Relationship Id="rId131" Type="http://schemas.openxmlformats.org/officeDocument/2006/relationships/slide" Target="slides/slide115.xml"/><Relationship Id="rId130" Type="http://schemas.openxmlformats.org/officeDocument/2006/relationships/slide" Target="slides/slide114.xml"/><Relationship Id="rId13" Type="http://schemas.openxmlformats.org/officeDocument/2006/relationships/slideMaster" Target="slideMasters/slideMaster12.xml"/><Relationship Id="rId129" Type="http://schemas.openxmlformats.org/officeDocument/2006/relationships/slide" Target="slides/slide113.xml"/><Relationship Id="rId128" Type="http://schemas.openxmlformats.org/officeDocument/2006/relationships/slide" Target="slides/slide112.xml"/><Relationship Id="rId127" Type="http://schemas.openxmlformats.org/officeDocument/2006/relationships/slide" Target="slides/slide111.xml"/><Relationship Id="rId126" Type="http://schemas.openxmlformats.org/officeDocument/2006/relationships/slide" Target="slides/slide110.xml"/><Relationship Id="rId125" Type="http://schemas.openxmlformats.org/officeDocument/2006/relationships/slide" Target="slides/slide109.xml"/><Relationship Id="rId124" Type="http://schemas.openxmlformats.org/officeDocument/2006/relationships/slide" Target="slides/slide108.xml"/><Relationship Id="rId123" Type="http://schemas.openxmlformats.org/officeDocument/2006/relationships/slide" Target="slides/slide107.xml"/><Relationship Id="rId122" Type="http://schemas.openxmlformats.org/officeDocument/2006/relationships/slide" Target="slides/slide106.xml"/><Relationship Id="rId121" Type="http://schemas.openxmlformats.org/officeDocument/2006/relationships/slide" Target="slides/slide105.xml"/><Relationship Id="rId120" Type="http://schemas.openxmlformats.org/officeDocument/2006/relationships/slide" Target="slides/slide104.xml"/><Relationship Id="rId12" Type="http://schemas.openxmlformats.org/officeDocument/2006/relationships/slideMaster" Target="slideMasters/slideMaster11.xml"/><Relationship Id="rId119" Type="http://schemas.openxmlformats.org/officeDocument/2006/relationships/slide" Target="slides/slide103.xml"/><Relationship Id="rId118" Type="http://schemas.openxmlformats.org/officeDocument/2006/relationships/slide" Target="slides/slide102.xml"/><Relationship Id="rId117" Type="http://schemas.openxmlformats.org/officeDocument/2006/relationships/slide" Target="slides/slide101.xml"/><Relationship Id="rId116" Type="http://schemas.openxmlformats.org/officeDocument/2006/relationships/slide" Target="slides/slide100.xml"/><Relationship Id="rId115" Type="http://schemas.openxmlformats.org/officeDocument/2006/relationships/slide" Target="slides/slide99.xml"/><Relationship Id="rId114" Type="http://schemas.openxmlformats.org/officeDocument/2006/relationships/slide" Target="slides/slide98.xml"/><Relationship Id="rId113" Type="http://schemas.openxmlformats.org/officeDocument/2006/relationships/slide" Target="slides/slide97.xml"/><Relationship Id="rId112" Type="http://schemas.openxmlformats.org/officeDocument/2006/relationships/slide" Target="slides/slide96.xml"/><Relationship Id="rId111" Type="http://schemas.openxmlformats.org/officeDocument/2006/relationships/slide" Target="slides/slide95.xml"/><Relationship Id="rId110" Type="http://schemas.openxmlformats.org/officeDocument/2006/relationships/slide" Target="slides/slide94.xml"/><Relationship Id="rId11" Type="http://schemas.openxmlformats.org/officeDocument/2006/relationships/slideMaster" Target="slideMasters/slideMaster10.xml"/><Relationship Id="rId109" Type="http://schemas.openxmlformats.org/officeDocument/2006/relationships/slide" Target="slides/slide93.xml"/><Relationship Id="rId108" Type="http://schemas.openxmlformats.org/officeDocument/2006/relationships/slide" Target="slides/slide92.xml"/><Relationship Id="rId107" Type="http://schemas.openxmlformats.org/officeDocument/2006/relationships/slide" Target="slides/slide91.xml"/><Relationship Id="rId106" Type="http://schemas.openxmlformats.org/officeDocument/2006/relationships/slide" Target="slides/slide90.xml"/><Relationship Id="rId105" Type="http://schemas.openxmlformats.org/officeDocument/2006/relationships/slide" Target="slides/slide89.xml"/><Relationship Id="rId104" Type="http://schemas.openxmlformats.org/officeDocument/2006/relationships/slide" Target="slides/slide88.xml"/><Relationship Id="rId103" Type="http://schemas.openxmlformats.org/officeDocument/2006/relationships/slide" Target="slides/slide87.xml"/><Relationship Id="rId102" Type="http://schemas.openxmlformats.org/officeDocument/2006/relationships/slide" Target="slides/slide86.xml"/><Relationship Id="rId101" Type="http://schemas.openxmlformats.org/officeDocument/2006/relationships/slide" Target="slides/slide85.xml"/><Relationship Id="rId100" Type="http://schemas.openxmlformats.org/officeDocument/2006/relationships/slide" Target="slides/slide84.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drawings/_rels/vmlDrawing13.vml.rels><?xml version="1.0" encoding="UTF-8" standalone="yes"?>
<Relationships xmlns="http://schemas.openxmlformats.org/package/2006/relationships"><Relationship Id="rId4" Type="http://schemas.openxmlformats.org/officeDocument/2006/relationships/image" Target="../media/image116.wmf"/><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16.vml.rels><?xml version="1.0" encoding="UTF-8" standalone="yes"?>
<Relationships xmlns="http://schemas.openxmlformats.org/package/2006/relationships"><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image" Target="../media/image141.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4.wmf"/><Relationship Id="rId1" Type="http://schemas.openxmlformats.org/officeDocument/2006/relationships/image" Target="../media/image1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0.vml.rels><?xml version="1.0" encoding="UTF-8" standalone="yes"?>
<Relationships xmlns="http://schemas.openxmlformats.org/package/2006/relationships"><Relationship Id="rId4" Type="http://schemas.openxmlformats.org/officeDocument/2006/relationships/image" Target="../media/image161.wmf"/><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74.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image" Target="../media/image44.wmf"/><Relationship Id="rId1" Type="http://schemas.openxmlformats.org/officeDocument/2006/relationships/image" Target="../media/image18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image" Target="../media/image20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22.wmf"/><Relationship Id="rId1" Type="http://schemas.openxmlformats.org/officeDocument/2006/relationships/image" Target="../media/image22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27.wmf"/><Relationship Id="rId1" Type="http://schemas.openxmlformats.org/officeDocument/2006/relationships/image" Target="../media/image2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0.vml.rels><?xml version="1.0" encoding="UTF-8" standalone="yes"?>
<Relationships xmlns="http://schemas.openxmlformats.org/package/2006/relationships"><Relationship Id="rId7" Type="http://schemas.openxmlformats.org/officeDocument/2006/relationships/image" Target="../media/image238.wmf"/><Relationship Id="rId6" Type="http://schemas.openxmlformats.org/officeDocument/2006/relationships/image" Target="../media/image237.wmf"/><Relationship Id="rId5" Type="http://schemas.openxmlformats.org/officeDocument/2006/relationships/image" Target="../media/image236.wmf"/><Relationship Id="rId4" Type="http://schemas.openxmlformats.org/officeDocument/2006/relationships/image" Target="../media/image235.wmf"/><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31.vml.rels><?xml version="1.0" encoding="UTF-8" standalone="yes"?>
<Relationships xmlns="http://schemas.openxmlformats.org/package/2006/relationships"><Relationship Id="rId4" Type="http://schemas.openxmlformats.org/officeDocument/2006/relationships/image" Target="../media/image243.wmf"/><Relationship Id="rId3" Type="http://schemas.openxmlformats.org/officeDocument/2006/relationships/image" Target="../media/image242.wmf"/><Relationship Id="rId2" Type="http://schemas.openxmlformats.org/officeDocument/2006/relationships/image" Target="../media/image233.wmf"/><Relationship Id="rId1" Type="http://schemas.openxmlformats.org/officeDocument/2006/relationships/image" Target="../media/image241.wmf"/></Relationships>
</file>

<file path=ppt/drawings/_rels/vmlDrawing32.vml.rels><?xml version="1.0" encoding="UTF-8" standalone="yes"?>
<Relationships xmlns="http://schemas.openxmlformats.org/package/2006/relationships"><Relationship Id="rId6" Type="http://schemas.openxmlformats.org/officeDocument/2006/relationships/image" Target="../media/image247.wmf"/><Relationship Id="rId5" Type="http://schemas.openxmlformats.org/officeDocument/2006/relationships/image" Target="../media/image246.wmf"/><Relationship Id="rId4" Type="http://schemas.openxmlformats.org/officeDocument/2006/relationships/image" Target="../media/image233.wmf"/><Relationship Id="rId3" Type="http://schemas.openxmlformats.org/officeDocument/2006/relationships/image" Target="../media/image241.wmf"/><Relationship Id="rId2" Type="http://schemas.openxmlformats.org/officeDocument/2006/relationships/image" Target="../media/image242.wmf"/><Relationship Id="rId1" Type="http://schemas.openxmlformats.org/officeDocument/2006/relationships/image" Target="../media/image245.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42.wmf"/><Relationship Id="rId2" Type="http://schemas.openxmlformats.org/officeDocument/2006/relationships/image" Target="../media/image233.wmf"/><Relationship Id="rId1" Type="http://schemas.openxmlformats.org/officeDocument/2006/relationships/image" Target="../media/image241.wmf"/></Relationships>
</file>

<file path=ppt/drawings/_rels/vmlDrawing34.vml.rels><?xml version="1.0" encoding="UTF-8" standalone="yes"?>
<Relationships xmlns="http://schemas.openxmlformats.org/package/2006/relationships"><Relationship Id="rId6" Type="http://schemas.openxmlformats.org/officeDocument/2006/relationships/image" Target="../media/image254.wmf"/><Relationship Id="rId5" Type="http://schemas.openxmlformats.org/officeDocument/2006/relationships/image" Target="../media/image253.wmf"/><Relationship Id="rId4" Type="http://schemas.openxmlformats.org/officeDocument/2006/relationships/image" Target="../media/image252.wmf"/><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256.wmf"/><Relationship Id="rId1" Type="http://schemas.openxmlformats.org/officeDocument/2006/relationships/image" Target="../media/image255.emf"/></Relationships>
</file>

<file path=ppt/drawings/_rels/vmlDrawing36.vml.rels><?xml version="1.0" encoding="UTF-8" standalone="yes"?>
<Relationships xmlns="http://schemas.openxmlformats.org/package/2006/relationships"><Relationship Id="rId6" Type="http://schemas.openxmlformats.org/officeDocument/2006/relationships/image" Target="../media/image237.wmf"/><Relationship Id="rId5" Type="http://schemas.openxmlformats.org/officeDocument/2006/relationships/image" Target="../media/image242.wmf"/><Relationship Id="rId4" Type="http://schemas.openxmlformats.org/officeDocument/2006/relationships/image" Target="../media/image259.wmf"/><Relationship Id="rId3" Type="http://schemas.openxmlformats.org/officeDocument/2006/relationships/image" Target="../media/image258.wmf"/><Relationship Id="rId2" Type="http://schemas.openxmlformats.org/officeDocument/2006/relationships/image" Target="../media/image233.wmf"/><Relationship Id="rId1" Type="http://schemas.openxmlformats.org/officeDocument/2006/relationships/image" Target="../media/image241.wmf"/></Relationships>
</file>

<file path=ppt/drawings/_rels/vmlDrawing37.vml.rels><?xml version="1.0" encoding="UTF-8" standalone="yes"?>
<Relationships xmlns="http://schemas.openxmlformats.org/package/2006/relationships"><Relationship Id="rId5" Type="http://schemas.openxmlformats.org/officeDocument/2006/relationships/image" Target="../media/image259.wmf"/><Relationship Id="rId4" Type="http://schemas.openxmlformats.org/officeDocument/2006/relationships/image" Target="../media/image258.wmf"/><Relationship Id="rId3" Type="http://schemas.openxmlformats.org/officeDocument/2006/relationships/image" Target="../media/image233.wmf"/><Relationship Id="rId2" Type="http://schemas.openxmlformats.org/officeDocument/2006/relationships/image" Target="../media/image241.wmf"/><Relationship Id="rId1" Type="http://schemas.openxmlformats.org/officeDocument/2006/relationships/image" Target="../media/image260.wmf"/></Relationships>
</file>

<file path=ppt/drawings/_rels/vmlDrawing38.vml.rels><?xml version="1.0" encoding="UTF-8" standalone="yes"?>
<Relationships xmlns="http://schemas.openxmlformats.org/package/2006/relationships"><Relationship Id="rId7" Type="http://schemas.openxmlformats.org/officeDocument/2006/relationships/image" Target="../media/image261.wmf"/><Relationship Id="rId6" Type="http://schemas.openxmlformats.org/officeDocument/2006/relationships/image" Target="../media/image237.wmf"/><Relationship Id="rId5" Type="http://schemas.openxmlformats.org/officeDocument/2006/relationships/image" Target="../media/image242.wmf"/><Relationship Id="rId4" Type="http://schemas.openxmlformats.org/officeDocument/2006/relationships/image" Target="../media/image259.wmf"/><Relationship Id="rId3" Type="http://schemas.openxmlformats.org/officeDocument/2006/relationships/image" Target="../media/image258.wmf"/><Relationship Id="rId2" Type="http://schemas.openxmlformats.org/officeDocument/2006/relationships/image" Target="../media/image233.wmf"/><Relationship Id="rId1" Type="http://schemas.openxmlformats.org/officeDocument/2006/relationships/image" Target="../media/image241.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65.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39.wmf"/><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6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75.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286.wmf"/><Relationship Id="rId1" Type="http://schemas.openxmlformats.org/officeDocument/2006/relationships/image" Target="../media/image28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88.wmf"/><Relationship Id="rId1" Type="http://schemas.openxmlformats.org/officeDocument/2006/relationships/image" Target="../media/image287.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91.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67.emf"/><Relationship Id="rId1" Type="http://schemas.openxmlformats.org/officeDocument/2006/relationships/image" Target="../media/image295.wmf"/></Relationships>
</file>

<file path=ppt/drawings/_rels/vmlDrawing46.vml.rels><?xml version="1.0" encoding="UTF-8" standalone="yes"?>
<Relationships xmlns="http://schemas.openxmlformats.org/package/2006/relationships"><Relationship Id="rId4" Type="http://schemas.openxmlformats.org/officeDocument/2006/relationships/image" Target="../media/image303.png"/><Relationship Id="rId3" Type="http://schemas.openxmlformats.org/officeDocument/2006/relationships/image" Target="../media/image302.wmf"/><Relationship Id="rId2" Type="http://schemas.openxmlformats.org/officeDocument/2006/relationships/image" Target="../media/image301.wmf"/><Relationship Id="rId1" Type="http://schemas.openxmlformats.org/officeDocument/2006/relationships/image" Target="../media/image300.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10.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11.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315.wmf"/><Relationship Id="rId2" Type="http://schemas.openxmlformats.org/officeDocument/2006/relationships/image" Target="../media/image314.wmf"/><Relationship Id="rId1" Type="http://schemas.openxmlformats.org/officeDocument/2006/relationships/image" Target="../media/image31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18.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22.wmf"/><Relationship Id="rId1" Type="http://schemas.openxmlformats.org/officeDocument/2006/relationships/image" Target="../media/image321.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26.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33.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35.wmf"/><Relationship Id="rId1" Type="http://schemas.openxmlformats.org/officeDocument/2006/relationships/image" Target="../media/image334.png"/></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40.wmf"/><Relationship Id="rId2" Type="http://schemas.openxmlformats.org/officeDocument/2006/relationships/image" Target="../media/image339.wmf"/><Relationship Id="rId1" Type="http://schemas.openxmlformats.org/officeDocument/2006/relationships/image" Target="../media/image338.wmf"/></Relationships>
</file>

<file path=ppt/drawings/_rels/vmlDrawing56.vml.rels><?xml version="1.0" encoding="UTF-8" standalone="yes"?>
<Relationships xmlns="http://schemas.openxmlformats.org/package/2006/relationships"><Relationship Id="rId7" Type="http://schemas.openxmlformats.org/officeDocument/2006/relationships/image" Target="../media/image351.wmf"/><Relationship Id="rId6" Type="http://schemas.openxmlformats.org/officeDocument/2006/relationships/image" Target="../media/image350.wmf"/><Relationship Id="rId5" Type="http://schemas.openxmlformats.org/officeDocument/2006/relationships/image" Target="../media/image349.wmf"/><Relationship Id="rId4" Type="http://schemas.openxmlformats.org/officeDocument/2006/relationships/image" Target="../media/image348.wmf"/><Relationship Id="rId3" Type="http://schemas.openxmlformats.org/officeDocument/2006/relationships/image" Target="../media/image347.wmf"/><Relationship Id="rId2" Type="http://schemas.openxmlformats.org/officeDocument/2006/relationships/image" Target="../media/image346.wmf"/><Relationship Id="rId1" Type="http://schemas.openxmlformats.org/officeDocument/2006/relationships/image" Target="../media/image345.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52.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53.wmf"/></Relationships>
</file>

<file path=ppt/drawings/_rels/vmlDrawing59.vml.rels><?xml version="1.0" encoding="UTF-8" standalone="yes"?>
<Relationships xmlns="http://schemas.openxmlformats.org/package/2006/relationships"><Relationship Id="rId4" Type="http://schemas.openxmlformats.org/officeDocument/2006/relationships/image" Target="../media/image362.png"/><Relationship Id="rId3" Type="http://schemas.openxmlformats.org/officeDocument/2006/relationships/image" Target="../media/image361.wmf"/><Relationship Id="rId2" Type="http://schemas.openxmlformats.org/officeDocument/2006/relationships/image" Target="../media/image360.png"/><Relationship Id="rId1" Type="http://schemas.openxmlformats.org/officeDocument/2006/relationships/image" Target="../media/image359.wmf"/></Relationships>
</file>

<file path=ppt/drawings/_rels/vmlDrawing6.vml.rels><?xml version="1.0" encoding="UTF-8" standalone="yes"?>
<Relationships xmlns="http://schemas.openxmlformats.org/package/2006/relationships"><Relationship Id="rId9" Type="http://schemas.openxmlformats.org/officeDocument/2006/relationships/image" Target="../media/image53.wmf"/><Relationship Id="rId8" Type="http://schemas.openxmlformats.org/officeDocument/2006/relationships/image" Target="../media/image52.wmf"/><Relationship Id="rId7" Type="http://schemas.openxmlformats.org/officeDocument/2006/relationships/image" Target="../media/image51.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 Id="rId3" Type="http://schemas.openxmlformats.org/officeDocument/2006/relationships/image" Target="../media/image47.wmf"/><Relationship Id="rId2" Type="http://schemas.openxmlformats.org/officeDocument/2006/relationships/image" Target="../media/image46.wmf"/><Relationship Id="rId17" Type="http://schemas.openxmlformats.org/officeDocument/2006/relationships/image" Target="../media/image61.wmf"/><Relationship Id="rId16" Type="http://schemas.openxmlformats.org/officeDocument/2006/relationships/image" Target="../media/image60.wmf"/><Relationship Id="rId15" Type="http://schemas.openxmlformats.org/officeDocument/2006/relationships/image" Target="../media/image59.wmf"/><Relationship Id="rId14" Type="http://schemas.openxmlformats.org/officeDocument/2006/relationships/image" Target="../media/image58.wmf"/><Relationship Id="rId13" Type="http://schemas.openxmlformats.org/officeDocument/2006/relationships/image" Target="../media/image57.wmf"/><Relationship Id="rId12" Type="http://schemas.openxmlformats.org/officeDocument/2006/relationships/image" Target="../media/image56.wmf"/><Relationship Id="rId11" Type="http://schemas.openxmlformats.org/officeDocument/2006/relationships/image" Target="../media/image55.wmf"/><Relationship Id="rId10" Type="http://schemas.openxmlformats.org/officeDocument/2006/relationships/image" Target="../media/image54.wmf"/><Relationship Id="rId1" Type="http://schemas.openxmlformats.org/officeDocument/2006/relationships/image" Target="../media/image45.wmf"/></Relationships>
</file>

<file path=ppt/drawings/_rels/vmlDrawing60.vml.rels><?xml version="1.0" encoding="UTF-8" standalone="yes"?>
<Relationships xmlns="http://schemas.openxmlformats.org/package/2006/relationships"><Relationship Id="rId5" Type="http://schemas.openxmlformats.org/officeDocument/2006/relationships/image" Target="../media/image369.wmf"/><Relationship Id="rId4" Type="http://schemas.openxmlformats.org/officeDocument/2006/relationships/image" Target="../media/image368.wmf"/><Relationship Id="rId3" Type="http://schemas.openxmlformats.org/officeDocument/2006/relationships/image" Target="../media/image367.wmf"/><Relationship Id="rId2" Type="http://schemas.openxmlformats.org/officeDocument/2006/relationships/image" Target="../media/image366.wmf"/><Relationship Id="rId1" Type="http://schemas.openxmlformats.org/officeDocument/2006/relationships/image" Target="../media/image365.wmf"/></Relationships>
</file>

<file path=ppt/drawings/_rels/vmlDrawing7.vml.rels><?xml version="1.0" encoding="UTF-8" standalone="yes"?>
<Relationships xmlns="http://schemas.openxmlformats.org/package/2006/relationships"><Relationship Id="rId5" Type="http://schemas.openxmlformats.org/officeDocument/2006/relationships/image" Target="../media/image67.wmf"/><Relationship Id="rId4" Type="http://schemas.openxmlformats.org/officeDocument/2006/relationships/image" Target="../media/image66.wmf"/><Relationship Id="rId3" Type="http://schemas.openxmlformats.org/officeDocument/2006/relationships/image" Target="../media/image44.wmf"/><Relationship Id="rId2" Type="http://schemas.openxmlformats.org/officeDocument/2006/relationships/image" Target="../media/image65.wmf"/><Relationship Id="rId1" Type="http://schemas.openxmlformats.org/officeDocument/2006/relationships/image" Target="../media/image6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9750" cy="511175"/>
          </a:xfrm>
          <a:prstGeom prst="rect">
            <a:avLst/>
          </a:prstGeom>
          <a:noFill/>
          <a:ln>
            <a:noFill/>
          </a:ln>
          <a:effectLst/>
        </p:spPr>
        <p:txBody>
          <a:bodyPr vert="horz" wrap="square" lIns="99088" tIns="49544" rIns="99088" bIns="49544" numCol="1" anchor="t" anchorCtr="0" compatLnSpc="1"/>
          <a:lstStyle>
            <a:lvl1pPr defTabSz="990600">
              <a:defRPr kumimoji="1" sz="1300" b="0">
                <a:solidFill>
                  <a:schemeClr val="tx1"/>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6147" name="Rectangle 3"/>
          <p:cNvSpPr>
            <a:spLocks noGrp="1" noChangeArrowheads="1"/>
          </p:cNvSpPr>
          <p:nvPr>
            <p:ph type="dt" idx="1"/>
          </p:nvPr>
        </p:nvSpPr>
        <p:spPr bwMode="auto">
          <a:xfrm>
            <a:off x="4025900" y="0"/>
            <a:ext cx="3079750" cy="511175"/>
          </a:xfrm>
          <a:prstGeom prst="rect">
            <a:avLst/>
          </a:prstGeom>
          <a:noFill/>
          <a:ln>
            <a:noFill/>
          </a:ln>
          <a:effectLst/>
        </p:spPr>
        <p:txBody>
          <a:bodyPr vert="horz" wrap="square" lIns="99088" tIns="49544" rIns="99088" bIns="49544" numCol="1" anchor="t" anchorCtr="0" compatLnSpc="1"/>
          <a:lstStyle>
            <a:lvl1pPr algn="r" defTabSz="990600">
              <a:defRPr kumimoji="1" sz="1300" b="0">
                <a:solidFill>
                  <a:schemeClr val="tx1"/>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995363" y="768350"/>
            <a:ext cx="5116512" cy="3836988"/>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47738" y="4860925"/>
            <a:ext cx="5210175" cy="4606925"/>
          </a:xfrm>
          <a:prstGeom prst="rect">
            <a:avLst/>
          </a:prstGeom>
          <a:noFill/>
          <a:ln>
            <a:noFill/>
          </a:ln>
          <a:effectLst/>
        </p:spPr>
        <p:txBody>
          <a:bodyPr vert="horz" wrap="square" lIns="99088" tIns="49544" rIns="99088" bIns="49544" numCol="1" anchor="t"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150" name="Rectangle 6"/>
          <p:cNvSpPr>
            <a:spLocks noGrp="1" noChangeArrowheads="1"/>
          </p:cNvSpPr>
          <p:nvPr>
            <p:ph type="ftr" sz="quarter" idx="4"/>
          </p:nvPr>
        </p:nvSpPr>
        <p:spPr bwMode="auto">
          <a:xfrm>
            <a:off x="0" y="9725025"/>
            <a:ext cx="3079750" cy="511175"/>
          </a:xfrm>
          <a:prstGeom prst="rect">
            <a:avLst/>
          </a:prstGeom>
          <a:noFill/>
          <a:ln>
            <a:noFill/>
          </a:ln>
          <a:effectLst/>
        </p:spPr>
        <p:txBody>
          <a:bodyPr vert="horz" wrap="square" lIns="99088" tIns="49544" rIns="99088" bIns="49544" numCol="1" anchor="b" anchorCtr="0" compatLnSpc="1"/>
          <a:lstStyle>
            <a:lvl1pPr defTabSz="990600">
              <a:defRPr kumimoji="1" sz="1300" b="0">
                <a:solidFill>
                  <a:schemeClr val="tx1"/>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6151" name="Rectangle 7"/>
          <p:cNvSpPr>
            <a:spLocks noGrp="1" noChangeArrowheads="1"/>
          </p:cNvSpPr>
          <p:nvPr>
            <p:ph type="sldNum" sz="quarter" idx="5"/>
          </p:nvPr>
        </p:nvSpPr>
        <p:spPr bwMode="auto">
          <a:xfrm>
            <a:off x="4025900" y="9725025"/>
            <a:ext cx="3079750" cy="511175"/>
          </a:xfrm>
          <a:prstGeom prst="rect">
            <a:avLst/>
          </a:prstGeom>
          <a:noFill/>
          <a:ln>
            <a:noFill/>
          </a:ln>
          <a:effectLst/>
        </p:spPr>
        <p:txBody>
          <a:bodyPr vert="horz" wrap="square" lIns="99088" tIns="49544" rIns="99088" bIns="49544" numCol="1" anchor="b" anchorCtr="0" compatLnSpc="1"/>
          <a:lstStyle>
            <a:lvl1pPr algn="r" defTabSz="990600">
              <a:defRPr kumimoji="1" sz="1300" b="0">
                <a:solidFill>
                  <a:schemeClr val="tx1"/>
                </a:solidFill>
                <a:latin typeface="Times New Roman" panose="02020603050405020304" pitchFamily="18" charset="0"/>
                <a:ea typeface="宋体" panose="02010600030101010101" pitchFamily="2" charset="-122"/>
              </a:defRPr>
            </a:lvl1pPr>
          </a:lstStyle>
          <a:p>
            <a:pPr>
              <a:defRPr/>
            </a:pPr>
            <a:fld id="{980B5D1D-A100-4736-BFA0-8114EC75C9C8}"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p:sp>
      <p:sp>
        <p:nvSpPr>
          <p:cNvPr id="3891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891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AF6D3895-0B9E-4F7C-87DE-AB960D40B898}"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幻灯片图像占位符 1"/>
          <p:cNvSpPr>
            <a:spLocks noGrp="1" noRot="1" noChangeAspect="1" noTextEdit="1"/>
          </p:cNvSpPr>
          <p:nvPr>
            <p:ph type="sldImg"/>
          </p:nvPr>
        </p:nvSpPr>
        <p:spPr/>
      </p:sp>
      <p:sp>
        <p:nvSpPr>
          <p:cNvPr id="32051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2051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0109E4B8-8E8C-4E1A-A20F-5A0C45DDD7EC}"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幻灯片图像占位符 1"/>
          <p:cNvSpPr>
            <a:spLocks noGrp="1" noRot="1" noChangeAspect="1" noTextEdit="1"/>
          </p:cNvSpPr>
          <p:nvPr>
            <p:ph type="sldImg"/>
          </p:nvPr>
        </p:nvSpPr>
        <p:spPr/>
      </p:sp>
      <p:sp>
        <p:nvSpPr>
          <p:cNvPr id="33382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3382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59D4162B-637F-4370-A69E-3FBA9B5CCB90}"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幻灯片图像占位符 1"/>
          <p:cNvSpPr>
            <a:spLocks noGrp="1" noRot="1" noChangeAspect="1" noTextEdit="1"/>
          </p:cNvSpPr>
          <p:nvPr>
            <p:ph type="sldImg"/>
          </p:nvPr>
        </p:nvSpPr>
        <p:spPr/>
      </p:sp>
      <p:sp>
        <p:nvSpPr>
          <p:cNvPr id="3522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52259"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9D0D50A9-67E0-4DFF-B896-622FC7F4B764}"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幻灯片图像占位符 1"/>
          <p:cNvSpPr>
            <a:spLocks noGrp="1" noRot="1" noChangeAspect="1" noTextEdit="1"/>
          </p:cNvSpPr>
          <p:nvPr>
            <p:ph type="sldImg"/>
          </p:nvPr>
        </p:nvSpPr>
        <p:spPr/>
      </p:sp>
      <p:sp>
        <p:nvSpPr>
          <p:cNvPr id="36454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6454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1A84CF51-A3A4-496B-B86D-8E533BEF7A9B}"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幻灯片图像占位符 1"/>
          <p:cNvSpPr>
            <a:spLocks noGrp="1" noRot="1" noChangeAspect="1" noTextEdit="1"/>
          </p:cNvSpPr>
          <p:nvPr>
            <p:ph type="sldImg"/>
          </p:nvPr>
        </p:nvSpPr>
        <p:spPr/>
      </p:sp>
      <p:sp>
        <p:nvSpPr>
          <p:cNvPr id="368642"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68643"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3D9E1D6A-BDA8-41B2-82AC-D17F67569BD7}"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幻灯片图像占位符 1"/>
          <p:cNvSpPr>
            <a:spLocks noGrp="1" noRot="1" noChangeAspect="1" noTextEdit="1"/>
          </p:cNvSpPr>
          <p:nvPr>
            <p:ph type="sldImg"/>
          </p:nvPr>
        </p:nvSpPr>
        <p:spPr/>
      </p:sp>
      <p:sp>
        <p:nvSpPr>
          <p:cNvPr id="37069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70691" name="灯片编号占位符 3"/>
          <p:cNvSpPr txBox="1">
            <a:spLocks noGrp="1"/>
          </p:cNvSpPr>
          <p:nvPr/>
        </p:nvSpPr>
        <p:spPr bwMode="auto">
          <a:xfrm>
            <a:off x="4025900" y="9725025"/>
            <a:ext cx="30797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88" tIns="49544" rIns="99088" bIns="49544" anchor="b"/>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00B4F64-657E-408F-BF8F-4974CD4C014C}" type="slidenum">
              <a:rPr kumimoji="1" lang="en-US" altLang="zh-CN" sz="1300" b="0">
                <a:solidFill>
                  <a:schemeClr val="tx1"/>
                </a:solidFill>
              </a:rPr>
            </a:fld>
            <a:endParaRPr kumimoji="1" lang="en-US" altLang="zh-CN" sz="1300" b="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幻灯片图像占位符 1"/>
          <p:cNvSpPr>
            <a:spLocks noGrp="1" noRot="1" noChangeAspect="1" noTextEdit="1"/>
          </p:cNvSpPr>
          <p:nvPr>
            <p:ph type="sldImg"/>
          </p:nvPr>
        </p:nvSpPr>
        <p:spPr/>
      </p:sp>
      <p:sp>
        <p:nvSpPr>
          <p:cNvPr id="37478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7478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0609ADB4-013E-40EC-A200-6D3DD8D09924}"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幻灯片图像占位符 1"/>
          <p:cNvSpPr>
            <a:spLocks noGrp="1" noRot="1" noChangeAspect="1" noTextEdit="1"/>
          </p:cNvSpPr>
          <p:nvPr>
            <p:ph type="sldImg"/>
          </p:nvPr>
        </p:nvSpPr>
        <p:spPr/>
      </p:sp>
      <p:sp>
        <p:nvSpPr>
          <p:cNvPr id="39014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9014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354A3DD8-C000-452B-9D77-63A25DF128A4}"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p:nvPr>
        </p:nvSpPr>
        <p:spPr/>
      </p:sp>
      <p:sp>
        <p:nvSpPr>
          <p:cNvPr id="7475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475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1D6EE4FF-7939-47A0-BA97-5F1C7B2687F7}"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幻灯片图像占位符 1"/>
          <p:cNvSpPr>
            <a:spLocks noGrp="1" noRot="1" noChangeAspect="1" noTextEdit="1"/>
          </p:cNvSpPr>
          <p:nvPr>
            <p:ph type="sldImg"/>
          </p:nvPr>
        </p:nvSpPr>
        <p:spPr/>
      </p:sp>
      <p:sp>
        <p:nvSpPr>
          <p:cNvPr id="117762"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B2DF51C-8886-4C58-A3C4-F91F23F1A457}" type="slidenum">
              <a:rPr lang="en-US" altLang="zh-CN" b="1" smtClean="0">
                <a:ea typeface="ˎ̥"/>
                <a:cs typeface="ˎ̥"/>
              </a:rPr>
            </a:fld>
            <a:endParaRPr lang="zh-CN" altLang="en-US" smtClean="0"/>
          </a:p>
        </p:txBody>
      </p:sp>
      <p:sp>
        <p:nvSpPr>
          <p:cNvPr id="117763"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ABAD704B-A7F0-4129-92E6-9EDAF8BD0F82}"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幻灯片图像占位符 1"/>
          <p:cNvSpPr>
            <a:spLocks noGrp="1" noRot="1" noChangeAspect="1" noTextEdit="1"/>
          </p:cNvSpPr>
          <p:nvPr>
            <p:ph type="sldImg"/>
          </p:nvPr>
        </p:nvSpPr>
        <p:spPr/>
      </p:sp>
      <p:sp>
        <p:nvSpPr>
          <p:cNvPr id="25907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5907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A97368C2-18FF-49C8-B9C4-37F845858DF2}"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幻灯片图像占位符 1"/>
          <p:cNvSpPr>
            <a:spLocks noGrp="1" noRot="1" noChangeAspect="1" noTextEdit="1"/>
          </p:cNvSpPr>
          <p:nvPr>
            <p:ph type="sldImg"/>
          </p:nvPr>
        </p:nvSpPr>
        <p:spPr/>
      </p:sp>
      <p:sp>
        <p:nvSpPr>
          <p:cNvPr id="23654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3654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6C221532-63FD-48F6-AF1F-B8D12192605F}"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幻灯片图像占位符 1"/>
          <p:cNvSpPr>
            <a:spLocks noGrp="1" noRot="1" noChangeAspect="1" noTextEdit="1"/>
          </p:cNvSpPr>
          <p:nvPr>
            <p:ph type="sldImg"/>
          </p:nvPr>
        </p:nvSpPr>
        <p:spPr/>
      </p:sp>
      <p:sp>
        <p:nvSpPr>
          <p:cNvPr id="26317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63171"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C545013F-7C00-4C69-A431-60BEDCD6AFCD}"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幻灯片图像占位符 1"/>
          <p:cNvSpPr>
            <a:spLocks noGrp="1" noRot="1" noChangeAspect="1" noTextEdit="1"/>
          </p:cNvSpPr>
          <p:nvPr>
            <p:ph type="sldImg"/>
          </p:nvPr>
        </p:nvSpPr>
        <p:spPr/>
      </p:sp>
      <p:sp>
        <p:nvSpPr>
          <p:cNvPr id="27238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7238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406DCE34-2F47-4E19-9D17-E41DD317F355}"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幻灯片图像占位符 1"/>
          <p:cNvSpPr>
            <a:spLocks noGrp="1" noRot="1" noChangeAspect="1" noTextEdit="1"/>
          </p:cNvSpPr>
          <p:nvPr>
            <p:ph type="sldImg"/>
          </p:nvPr>
        </p:nvSpPr>
        <p:spPr/>
      </p:sp>
      <p:sp>
        <p:nvSpPr>
          <p:cNvPr id="28467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8467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4D18F72C-336D-43A3-858B-1C5E9859D711}"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幻灯片图像占位符 1"/>
          <p:cNvSpPr>
            <a:spLocks noGrp="1" noRot="1" noChangeAspect="1" noTextEdit="1"/>
          </p:cNvSpPr>
          <p:nvPr>
            <p:ph type="sldImg"/>
          </p:nvPr>
        </p:nvSpPr>
        <p:spPr/>
      </p:sp>
      <p:sp>
        <p:nvSpPr>
          <p:cNvPr id="29081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90819"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200" b="1">
                <a:solidFill>
                  <a:srgbClr val="000000"/>
                </a:solidFill>
                <a:latin typeface="Times New Roman" panose="02020603050405020304" pitchFamily="18" charset="0"/>
                <a:ea typeface="宋体" panose="02010600030101010101" pitchFamily="2" charset="-122"/>
              </a:defRPr>
            </a:lvl1pPr>
            <a:lvl2pPr marL="742950" indent="-285750" defTabSz="990600">
              <a:defRPr sz="3200" b="1">
                <a:solidFill>
                  <a:srgbClr val="000000"/>
                </a:solidFill>
                <a:latin typeface="Times New Roman" panose="02020603050405020304" pitchFamily="18" charset="0"/>
                <a:ea typeface="宋体" panose="02010600030101010101" pitchFamily="2" charset="-122"/>
              </a:defRPr>
            </a:lvl2pPr>
            <a:lvl3pPr marL="1143000" indent="-228600" defTabSz="990600">
              <a:defRPr sz="3200" b="1">
                <a:solidFill>
                  <a:srgbClr val="000000"/>
                </a:solidFill>
                <a:latin typeface="Times New Roman" panose="02020603050405020304" pitchFamily="18" charset="0"/>
                <a:ea typeface="宋体" panose="02010600030101010101" pitchFamily="2" charset="-122"/>
              </a:defRPr>
            </a:lvl3pPr>
            <a:lvl4pPr marL="1600200" indent="-228600" defTabSz="990600">
              <a:defRPr sz="3200" b="1">
                <a:solidFill>
                  <a:srgbClr val="000000"/>
                </a:solidFill>
                <a:latin typeface="Times New Roman" panose="02020603050405020304" pitchFamily="18" charset="0"/>
                <a:ea typeface="宋体" panose="02010600030101010101" pitchFamily="2" charset="-122"/>
              </a:defRPr>
            </a:lvl4pPr>
            <a:lvl5pPr marL="2057400" indent="-228600" defTabSz="990600">
              <a:defRPr sz="3200" b="1">
                <a:solidFill>
                  <a:srgbClr val="000000"/>
                </a:solidFill>
                <a:latin typeface="Times New Roman" panose="02020603050405020304" pitchFamily="18" charset="0"/>
                <a:ea typeface="宋体" panose="02010600030101010101" pitchFamily="2" charset="-122"/>
              </a:defRPr>
            </a:lvl5pPr>
            <a:lvl6pPr marL="25146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defTabSz="990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47B6C4B0-B2DF-45C3-B041-C9938447A339}" type="slidenum">
              <a:rPr lang="en-US" altLang="zh-CN" sz="1300" b="0" smtClean="0">
                <a:solidFill>
                  <a:schemeClr val="tx1"/>
                </a:solidFill>
              </a:rPr>
            </a:fld>
            <a:endParaRPr lang="en-US" altLang="zh-CN" sz="1300" b="0" smtClean="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00C65861-C945-4DF8-9161-5D67187DCADC}" type="slidenum">
              <a:rPr lang="en-US" altLang="zh-CN"/>
            </a:fld>
            <a:endParaRPr lang="en-US" altLang="zh-CN"/>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34100DF-A783-408B-BA36-8586F226562E}" type="slidenum">
              <a:rPr lang="en-US" altLang="zh-CN"/>
            </a:fld>
            <a:endParaRPr lang="en-US" altLang="zh-CN"/>
          </a:p>
        </p:txBody>
      </p:sp>
    </p:spTree>
  </p:cSld>
  <p:clrMapOvr>
    <a:masterClrMapping/>
  </p:clrMapOvr>
  <p:transition>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30B55B0-0E45-4AC0-85CC-5E35AC94EB5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D34819D-16FA-4386-97DB-583D7E15453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00491B4-231C-4C51-9F97-354C3178493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1658362-C711-4005-B5D5-2F14EFF74F8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BDBB5A5-FD13-4F74-B400-A6C1EB6F1DE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CB0A421-E596-4F62-80C3-D17B7D40D71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F467669-7B13-4BA3-880C-2F07A74BBCD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4" name="Group 2"/>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4" name="Freeform 12"/>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5" name="Freeform 13"/>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6" name="Freeform 14"/>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 name="Freeform 15"/>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8" name="Freeform 16"/>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1" name="Freeform 19"/>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5" name="Freeform 23"/>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37" name="Freeform 35"/>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38" name="Freeform 36"/>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rgbClr val="FFFFFF"/>
                </a:solidFill>
                <a:latin typeface="Arial" panose="020B0604020202020204" pitchFamily="34" charset="0"/>
              </a:endParaRPr>
            </a:p>
          </p:txBody>
        </p:sp>
      </p:grpSp>
      <p:pic>
        <p:nvPicPr>
          <p:cNvPr id="39" name="Picture 42" descr="m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67" name="Rectangle 39"/>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zh-CN" altLang="en-US" noProof="0" smtClean="0"/>
              <a:t>单击此处编辑母版副标题样式</a:t>
            </a:r>
            <a:endParaRPr lang="zh-CN" altLang="en-US" noProof="0" smtClean="0"/>
          </a:p>
        </p:txBody>
      </p:sp>
      <p:sp>
        <p:nvSpPr>
          <p:cNvPr id="17616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zh-CN" altLang="en-US" noProof="0" smtClean="0"/>
              <a:t>单击此处编辑母版标题样式</a:t>
            </a:r>
            <a:endParaRPr lang="zh-CN" altLang="en-US" noProof="0" smtClean="0"/>
          </a:p>
        </p:txBody>
      </p:sp>
      <p:sp>
        <p:nvSpPr>
          <p:cNvPr id="40" name="Rectangle 37"/>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41" name="Rectangle 38"/>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42" name="Rectangle 41"/>
          <p:cNvSpPr>
            <a:spLocks noGrp="1" noChangeArrowheads="1"/>
          </p:cNvSpPr>
          <p:nvPr>
            <p:ph type="sldNum" sz="quarter" idx="12"/>
          </p:nvPr>
        </p:nvSpPr>
        <p:spPr/>
        <p:txBody>
          <a:bodyPr/>
          <a:lstStyle>
            <a:lvl1pPr>
              <a:defRPr/>
            </a:lvl1pPr>
          </a:lstStyle>
          <a:p>
            <a:pPr>
              <a:defRPr/>
            </a:pPr>
            <a:fld id="{C76EBC04-33DE-47FF-B74E-01181F8CB0C7}"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6" name="Rectangle 41"/>
          <p:cNvSpPr>
            <a:spLocks noGrp="1" noChangeArrowheads="1"/>
          </p:cNvSpPr>
          <p:nvPr>
            <p:ph type="sldNum" sz="quarter" idx="12"/>
          </p:nvPr>
        </p:nvSpPr>
        <p:spPr/>
        <p:txBody>
          <a:bodyPr/>
          <a:lstStyle>
            <a:lvl1pPr>
              <a:defRPr/>
            </a:lvl1pPr>
          </a:lstStyle>
          <a:p>
            <a:pPr>
              <a:defRPr/>
            </a:pPr>
            <a:fld id="{691C45AB-A3DA-45EC-ADBB-8F0689187C3D}"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6" name="Rectangle 41"/>
          <p:cNvSpPr>
            <a:spLocks noGrp="1" noChangeArrowheads="1"/>
          </p:cNvSpPr>
          <p:nvPr>
            <p:ph type="sldNum" sz="quarter" idx="12"/>
          </p:nvPr>
        </p:nvSpPr>
        <p:spPr/>
        <p:txBody>
          <a:bodyPr/>
          <a:lstStyle>
            <a:lvl1pPr>
              <a:defRPr/>
            </a:lvl1pPr>
          </a:lstStyle>
          <a:p>
            <a:pPr>
              <a:defRPr/>
            </a:pPr>
            <a:fld id="{6E782CAD-A2E9-47D7-8482-6D53B1FA1AE6}"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82EBB92C-D557-4D6E-BF83-C867D2D98587}" type="slidenum">
              <a:rPr lang="en-US" altLang="zh-CN"/>
            </a:fld>
            <a:endParaRPr lang="en-US" altLang="zh-CN"/>
          </a:p>
        </p:txBody>
      </p:sp>
    </p:spTree>
  </p:cSld>
  <p:clrMapOvr>
    <a:masterClrMapping/>
  </p:clrMapOvr>
  <p:transition>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6"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7" name="Rectangle 41"/>
          <p:cNvSpPr>
            <a:spLocks noGrp="1" noChangeArrowheads="1"/>
          </p:cNvSpPr>
          <p:nvPr>
            <p:ph type="sldNum" sz="quarter" idx="12"/>
          </p:nvPr>
        </p:nvSpPr>
        <p:spPr/>
        <p:txBody>
          <a:bodyPr/>
          <a:lstStyle>
            <a:lvl1pPr>
              <a:defRPr/>
            </a:lvl1pPr>
          </a:lstStyle>
          <a:p>
            <a:pPr>
              <a:defRPr/>
            </a:pPr>
            <a:fld id="{0BE51B6F-7257-4965-9B59-94D5E3BA1471}"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8"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9" name="Rectangle 41"/>
          <p:cNvSpPr>
            <a:spLocks noGrp="1" noChangeArrowheads="1"/>
          </p:cNvSpPr>
          <p:nvPr>
            <p:ph type="sldNum" sz="quarter" idx="12"/>
          </p:nvPr>
        </p:nvSpPr>
        <p:spPr/>
        <p:txBody>
          <a:bodyPr/>
          <a:lstStyle>
            <a:lvl1pPr>
              <a:defRPr/>
            </a:lvl1pPr>
          </a:lstStyle>
          <a:p>
            <a:pPr>
              <a:defRPr/>
            </a:pPr>
            <a:fld id="{BEE9263B-327F-420B-8368-A014A0E0834D}"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4"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5" name="Rectangle 41"/>
          <p:cNvSpPr>
            <a:spLocks noGrp="1" noChangeArrowheads="1"/>
          </p:cNvSpPr>
          <p:nvPr>
            <p:ph type="sldNum" sz="quarter" idx="12"/>
          </p:nvPr>
        </p:nvSpPr>
        <p:spPr/>
        <p:txBody>
          <a:bodyPr/>
          <a:lstStyle>
            <a:lvl1pPr>
              <a:defRPr/>
            </a:lvl1pPr>
          </a:lstStyle>
          <a:p>
            <a:pPr>
              <a:defRPr/>
            </a:pPr>
            <a:fld id="{5A398727-C464-418E-A749-9DC2DC475FA5}"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3"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4" name="Rectangle 41"/>
          <p:cNvSpPr>
            <a:spLocks noGrp="1" noChangeArrowheads="1"/>
          </p:cNvSpPr>
          <p:nvPr>
            <p:ph type="sldNum" sz="quarter" idx="12"/>
          </p:nvPr>
        </p:nvSpPr>
        <p:spPr/>
        <p:txBody>
          <a:bodyPr/>
          <a:lstStyle>
            <a:lvl1pPr>
              <a:defRPr/>
            </a:lvl1pPr>
          </a:lstStyle>
          <a:p>
            <a:pPr>
              <a:defRPr/>
            </a:pPr>
            <a:fld id="{8342155B-815D-4A97-B8E1-EB71281EB167}"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6"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7" name="Rectangle 41"/>
          <p:cNvSpPr>
            <a:spLocks noGrp="1" noChangeArrowheads="1"/>
          </p:cNvSpPr>
          <p:nvPr>
            <p:ph type="sldNum" sz="quarter" idx="12"/>
          </p:nvPr>
        </p:nvSpPr>
        <p:spPr/>
        <p:txBody>
          <a:bodyPr/>
          <a:lstStyle>
            <a:lvl1pPr>
              <a:defRPr/>
            </a:lvl1pPr>
          </a:lstStyle>
          <a:p>
            <a:pPr>
              <a:defRPr/>
            </a:pPr>
            <a:fld id="{5A1FED73-12E0-4849-9A33-AFFB57E256F6}"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6"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7" name="Rectangle 41"/>
          <p:cNvSpPr>
            <a:spLocks noGrp="1" noChangeArrowheads="1"/>
          </p:cNvSpPr>
          <p:nvPr>
            <p:ph type="sldNum" sz="quarter" idx="12"/>
          </p:nvPr>
        </p:nvSpPr>
        <p:spPr/>
        <p:txBody>
          <a:bodyPr/>
          <a:lstStyle>
            <a:lvl1pPr>
              <a:defRPr/>
            </a:lvl1pPr>
          </a:lstStyle>
          <a:p>
            <a:pPr>
              <a:defRPr/>
            </a:pPr>
            <a:fld id="{5DF0DCFF-634E-416B-8B7D-308CD44C5DA8}"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6" name="Rectangle 41"/>
          <p:cNvSpPr>
            <a:spLocks noGrp="1" noChangeArrowheads="1"/>
          </p:cNvSpPr>
          <p:nvPr>
            <p:ph type="sldNum" sz="quarter" idx="12"/>
          </p:nvPr>
        </p:nvSpPr>
        <p:spPr/>
        <p:txBody>
          <a:bodyPr/>
          <a:lstStyle>
            <a:lvl1pPr>
              <a:defRPr/>
            </a:lvl1pPr>
          </a:lstStyle>
          <a:p>
            <a:pPr>
              <a:defRPr/>
            </a:pPr>
            <a:fld id="{F096FCD5-FE7A-450C-B005-D2F2FC266B6E}"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6" name="Rectangle 41"/>
          <p:cNvSpPr>
            <a:spLocks noGrp="1" noChangeArrowheads="1"/>
          </p:cNvSpPr>
          <p:nvPr>
            <p:ph type="sldNum" sz="quarter" idx="12"/>
          </p:nvPr>
        </p:nvSpPr>
        <p:spPr/>
        <p:txBody>
          <a:bodyPr/>
          <a:lstStyle>
            <a:lvl1pPr>
              <a:defRPr/>
            </a:lvl1pPr>
          </a:lstStyle>
          <a:p>
            <a:pPr>
              <a:defRPr/>
            </a:pPr>
            <a:fld id="{E73FFAFC-C91B-46DE-B800-EFD88EA015C4}"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pPr>
              <a:defRPr/>
            </a:pPr>
            <a:endParaRPr lang="en-US" altLang="zh-CN">
              <a:solidFill>
                <a:srgbClr val="FFFFFF"/>
              </a:solidFill>
            </a:endParaRPr>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pPr>
              <a:defRPr/>
            </a:pPr>
            <a:endParaRPr lang="en-US" altLang="zh-CN">
              <a:solidFill>
                <a:srgbClr val="FFFFFF"/>
              </a:solidFill>
            </a:endParaRPr>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pPr>
              <a:defRPr/>
            </a:pPr>
            <a:fld id="{D8E25009-1E75-4FFD-8F5E-4AAEFE68E53E}"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122238"/>
            <a:ext cx="7543800" cy="12954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719263"/>
            <a:ext cx="4038600" cy="44116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719263"/>
            <a:ext cx="4038600" cy="21288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4000500"/>
            <a:ext cx="4038600" cy="21304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Rectangle 39"/>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7" name="Rectangle 40"/>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8" name="Rectangle 41"/>
          <p:cNvSpPr>
            <a:spLocks noGrp="1" noChangeArrowheads="1"/>
          </p:cNvSpPr>
          <p:nvPr>
            <p:ph type="sldNum" sz="quarter" idx="12"/>
          </p:nvPr>
        </p:nvSpPr>
        <p:spPr/>
        <p:txBody>
          <a:bodyPr/>
          <a:lstStyle>
            <a:lvl1pPr>
              <a:defRPr/>
            </a:lvl1pPr>
          </a:lstStyle>
          <a:p>
            <a:pPr>
              <a:defRPr/>
            </a:pPr>
            <a:fld id="{CF3BD0E3-F0DC-4053-986C-B1416383B2FF}" type="slidenum">
              <a:rPr lang="en-US" altLang="zh-CN">
                <a:solidFill>
                  <a:srgbClr val="FFFFFF"/>
                </a:solidFill>
              </a:rPr>
            </a:fld>
            <a:endParaRPr lang="en-US" altLang="zh-CN">
              <a:solidFill>
                <a:srgbClr val="FFFFFF"/>
              </a:solidFill>
            </a:endParaRP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p:txBody>
          <a:bodyPr/>
          <a:lstStyle>
            <a:lvl1pPr>
              <a:defRPr/>
            </a:lvl1pPr>
          </a:lstStyle>
          <a:p>
            <a:pPr>
              <a:defRPr/>
            </a:pPr>
            <a:fld id="{7B0ACA13-B399-4C31-B62E-34D3B8107066}" type="slidenum">
              <a:rPr lang="en-US" altLang="zh-CN"/>
            </a:fld>
            <a:endParaRPr lang="en-US" altLang="zh-CN"/>
          </a:p>
        </p:txBody>
      </p:sp>
    </p:spTree>
  </p:cSld>
  <p:clrMapOvr>
    <a:masterClrMapping/>
  </p:clrMapOvr>
  <p:transition>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42279-06F3-45F7-A9FE-24FA154038E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071D998-415B-430D-BDC6-3B2B03F8022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70589C1-C517-4912-9F1C-F875644BE86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4A6DBEB-140D-4279-8F2E-F84500CAB1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ACB3DE31-8F90-4AEE-9FBB-D2207C73DB8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6C533FE-AB82-4457-84E0-FAA17206F29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30B55B0-0E45-4AC0-85CC-5E35AC94EB5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D34819D-16FA-4386-97DB-583D7E15453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00491B4-231C-4C51-9F97-354C3178493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1658362-C711-4005-B5D5-2F14EFF74F8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0DE3B7D6-A2D9-467A-B96E-7B46E5CC9C1E}" type="slidenum">
              <a:rPr lang="en-US" altLang="zh-CN"/>
            </a:fld>
            <a:endParaRPr lang="en-US" altLang="zh-CN"/>
          </a:p>
        </p:txBody>
      </p:sp>
    </p:spTree>
  </p:cSld>
  <p:clrMapOvr>
    <a:masterClrMapping/>
  </p:clrMapOvr>
  <p:transition>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BDBB5A5-FD13-4F74-B400-A6C1EB6F1DE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CB0A421-E596-4F62-80C3-D17B7D40D71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F467669-7B13-4BA3-880C-2F07A74BBCD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42279-06F3-45F7-A9FE-24FA154038E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071D998-415B-430D-BDC6-3B2B03F8022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70589C1-C517-4912-9F1C-F875644BE86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4A6DBEB-140D-4279-8F2E-F84500CAB1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ACB3DE31-8F90-4AEE-9FBB-D2207C73DB8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6C533FE-AB82-4457-84E0-FAA17206F29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30B55B0-0E45-4AC0-85CC-5E35AC94EB5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7773B2B4-2763-4491-8D86-DAF9BA9797D3}" type="slidenum">
              <a:rPr lang="en-US" altLang="zh-CN"/>
            </a:fld>
            <a:endParaRPr lang="en-US" altLang="zh-CN"/>
          </a:p>
        </p:txBody>
      </p:sp>
    </p:spTree>
  </p:cSld>
  <p:clrMapOvr>
    <a:masterClrMapping/>
  </p:clrMapOvr>
  <p:transition>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D34819D-16FA-4386-97DB-583D7E15453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00491B4-231C-4C51-9F97-354C3178493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1658362-C711-4005-B5D5-2F14EFF74F8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BDBB5A5-FD13-4F74-B400-A6C1EB6F1DE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CB0A421-E596-4F62-80C3-D17B7D40D71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F467669-7B13-4BA3-880C-2F07A74BBCD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42279-06F3-45F7-A9FE-24FA154038E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071D998-415B-430D-BDC6-3B2B03F8022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70589C1-C517-4912-9F1C-F875644BE86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4A6DBEB-140D-4279-8F2E-F84500CAB1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4" name="Group 2"/>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4" name="Freeform 12"/>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5" name="Freeform 13"/>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6" name="Freeform 14"/>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 name="Freeform 15"/>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8" name="Freeform 16"/>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1" name="Freeform 19"/>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5" name="Freeform 23"/>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37" name="Freeform 35"/>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38" name="Freeform 36"/>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chemeClr val="tx1"/>
                </a:solidFill>
                <a:latin typeface="Arial" panose="020B0604020202020204" pitchFamily="34" charset="0"/>
              </a:endParaRPr>
            </a:p>
          </p:txBody>
        </p:sp>
      </p:grpSp>
      <p:pic>
        <p:nvPicPr>
          <p:cNvPr id="39" name="Picture 42" descr="m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67" name="Rectangle 39"/>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zh-CN" altLang="en-US" noProof="0" smtClean="0"/>
              <a:t>单击此处编辑母版副标题样式</a:t>
            </a:r>
            <a:endParaRPr lang="zh-CN" altLang="en-US" noProof="0" smtClean="0"/>
          </a:p>
        </p:txBody>
      </p:sp>
      <p:sp>
        <p:nvSpPr>
          <p:cNvPr id="17616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zh-CN" altLang="en-US" noProof="0" smtClean="0"/>
              <a:t>单击此处编辑母版标题样式</a:t>
            </a:r>
            <a:endParaRPr lang="zh-CN" altLang="en-US" noProof="0" smtClean="0"/>
          </a:p>
        </p:txBody>
      </p:sp>
      <p:sp>
        <p:nvSpPr>
          <p:cNvPr id="40" name="Rectangle 37"/>
          <p:cNvSpPr>
            <a:spLocks noGrp="1" noChangeArrowheads="1"/>
          </p:cNvSpPr>
          <p:nvPr>
            <p:ph type="dt" sz="half" idx="10"/>
          </p:nvPr>
        </p:nvSpPr>
        <p:spPr/>
        <p:txBody>
          <a:bodyPr/>
          <a:lstStyle>
            <a:lvl1pPr>
              <a:defRPr/>
            </a:lvl1pPr>
          </a:lstStyle>
          <a:p>
            <a:pPr>
              <a:defRPr/>
            </a:pPr>
            <a:endParaRPr lang="en-US" altLang="zh-CN"/>
          </a:p>
        </p:txBody>
      </p:sp>
      <p:sp>
        <p:nvSpPr>
          <p:cNvPr id="41" name="Rectangle 38"/>
          <p:cNvSpPr>
            <a:spLocks noGrp="1" noChangeArrowheads="1"/>
          </p:cNvSpPr>
          <p:nvPr>
            <p:ph type="ftr" sz="quarter" idx="11"/>
          </p:nvPr>
        </p:nvSpPr>
        <p:spPr/>
        <p:txBody>
          <a:bodyPr/>
          <a:lstStyle>
            <a:lvl1pPr>
              <a:defRPr/>
            </a:lvl1pPr>
          </a:lstStyle>
          <a:p>
            <a:pPr>
              <a:defRPr/>
            </a:pPr>
            <a:endParaRPr lang="en-US" altLang="zh-CN"/>
          </a:p>
        </p:txBody>
      </p:sp>
      <p:sp>
        <p:nvSpPr>
          <p:cNvPr id="42" name="Rectangle 41"/>
          <p:cNvSpPr>
            <a:spLocks noGrp="1" noChangeArrowheads="1"/>
          </p:cNvSpPr>
          <p:nvPr>
            <p:ph type="sldNum" sz="quarter" idx="12"/>
          </p:nvPr>
        </p:nvSpPr>
        <p:spPr/>
        <p:txBody>
          <a:bodyPr/>
          <a:lstStyle>
            <a:lvl1pPr>
              <a:defRPr/>
            </a:lvl1pPr>
          </a:lstStyle>
          <a:p>
            <a:pPr>
              <a:defRPr/>
            </a:pPr>
            <a:fld id="{C76EBC04-33DE-47FF-B74E-01181F8CB0C7}" type="slidenum">
              <a:rPr lang="en-US" altLang="zh-CN"/>
            </a:fld>
            <a:endParaRPr lang="en-US" altLang="zh-CN"/>
          </a:p>
        </p:txBody>
      </p:sp>
    </p:spTree>
  </p:cSld>
  <p:clrMapOvr>
    <a:masterClrMapping/>
  </p:clrMapOvr>
  <p:transition>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ACB3DE31-8F90-4AEE-9FBB-D2207C73DB8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6C533FE-AB82-4457-84E0-FAA17206F29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30B55B0-0E45-4AC0-85CC-5E35AC94EB5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D34819D-16FA-4386-97DB-583D7E15453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00491B4-231C-4C51-9F97-354C3178493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1658362-C711-4005-B5D5-2F14EFF74F8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BDBB5A5-FD13-4F74-B400-A6C1EB6F1DE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CB0A421-E596-4F62-80C3-D17B7D40D71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F467669-7B13-4BA3-880C-2F07A74BBCD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42279-06F3-45F7-A9FE-24FA154038E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9"/>
          <p:cNvSpPr>
            <a:spLocks noGrp="1" noChangeArrowheads="1"/>
          </p:cNvSpPr>
          <p:nvPr>
            <p:ph type="dt" sz="half" idx="10"/>
          </p:nvPr>
        </p:nvSpPr>
        <p:spPr/>
        <p:txBody>
          <a:bodyPr/>
          <a:lstStyle>
            <a:lvl1pPr>
              <a:defRPr/>
            </a:lvl1pPr>
          </a:lstStyle>
          <a:p>
            <a:pPr>
              <a:defRPr/>
            </a:pPr>
            <a:endParaRPr lang="en-US" altLang="zh-CN"/>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p>
        </p:txBody>
      </p:sp>
      <p:sp>
        <p:nvSpPr>
          <p:cNvPr id="6" name="Rectangle 41"/>
          <p:cNvSpPr>
            <a:spLocks noGrp="1" noChangeArrowheads="1"/>
          </p:cNvSpPr>
          <p:nvPr>
            <p:ph type="sldNum" sz="quarter" idx="12"/>
          </p:nvPr>
        </p:nvSpPr>
        <p:spPr/>
        <p:txBody>
          <a:bodyPr/>
          <a:lstStyle>
            <a:lvl1pPr>
              <a:defRPr/>
            </a:lvl1pPr>
          </a:lstStyle>
          <a:p>
            <a:pPr>
              <a:defRPr/>
            </a:pPr>
            <a:fld id="{691C45AB-A3DA-45EC-ADBB-8F0689187C3D}" type="slidenum">
              <a:rPr lang="en-US" altLang="zh-CN"/>
            </a:fld>
            <a:endParaRPr lang="en-US" altLang="zh-CN"/>
          </a:p>
        </p:txBody>
      </p:sp>
    </p:spTree>
  </p:cSld>
  <p:clrMapOvr>
    <a:masterClrMapping/>
  </p:clrMapOvr>
  <p:transition>
    <p:wip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071D998-415B-430D-BDC6-3B2B03F8022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70589C1-C517-4912-9F1C-F875644BE86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4A6DBEB-140D-4279-8F2E-F84500CAB1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ACB3DE31-8F90-4AEE-9FBB-D2207C73DB8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6C533FE-AB82-4457-84E0-FAA17206F29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30B55B0-0E45-4AC0-85CC-5E35AC94EB5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D34819D-16FA-4386-97DB-583D7E15453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00491B4-231C-4C51-9F97-354C3178493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1658362-C711-4005-B5D5-2F14EFF74F8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BDBB5A5-FD13-4F74-B400-A6C1EB6F1DE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39"/>
          <p:cNvSpPr>
            <a:spLocks noGrp="1" noChangeArrowheads="1"/>
          </p:cNvSpPr>
          <p:nvPr>
            <p:ph type="dt" sz="half" idx="10"/>
          </p:nvPr>
        </p:nvSpPr>
        <p:spPr/>
        <p:txBody>
          <a:bodyPr/>
          <a:lstStyle>
            <a:lvl1pPr>
              <a:defRPr/>
            </a:lvl1pPr>
          </a:lstStyle>
          <a:p>
            <a:pPr>
              <a:defRPr/>
            </a:pPr>
            <a:endParaRPr lang="en-US" altLang="zh-CN"/>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p>
        </p:txBody>
      </p:sp>
      <p:sp>
        <p:nvSpPr>
          <p:cNvPr id="6" name="Rectangle 41"/>
          <p:cNvSpPr>
            <a:spLocks noGrp="1" noChangeArrowheads="1"/>
          </p:cNvSpPr>
          <p:nvPr>
            <p:ph type="sldNum" sz="quarter" idx="12"/>
          </p:nvPr>
        </p:nvSpPr>
        <p:spPr/>
        <p:txBody>
          <a:bodyPr/>
          <a:lstStyle>
            <a:lvl1pPr>
              <a:defRPr/>
            </a:lvl1pPr>
          </a:lstStyle>
          <a:p>
            <a:pPr>
              <a:defRPr/>
            </a:pPr>
            <a:fld id="{6E782CAD-A2E9-47D7-8482-6D53B1FA1AE6}" type="slidenum">
              <a:rPr lang="en-US" altLang="zh-CN"/>
            </a:fld>
            <a:endParaRPr lang="en-US" altLang="zh-CN"/>
          </a:p>
        </p:txBody>
      </p:sp>
    </p:spTree>
  </p:cSld>
  <p:clrMapOvr>
    <a:masterClrMapping/>
  </p:clrMapOvr>
  <p:transition>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CB0A421-E596-4F62-80C3-D17B7D40D71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F467669-7B13-4BA3-880C-2F07A74BBCD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39"/>
          <p:cNvSpPr>
            <a:spLocks noGrp="1" noChangeArrowheads="1"/>
          </p:cNvSpPr>
          <p:nvPr>
            <p:ph type="dt" sz="half" idx="10"/>
          </p:nvPr>
        </p:nvSpPr>
        <p:spPr/>
        <p:txBody>
          <a:bodyPr/>
          <a:lstStyle>
            <a:lvl1pPr>
              <a:defRPr/>
            </a:lvl1pPr>
          </a:lstStyle>
          <a:p>
            <a:pPr>
              <a:defRPr/>
            </a:pPr>
            <a:endParaRPr lang="en-US" altLang="zh-CN"/>
          </a:p>
        </p:txBody>
      </p:sp>
      <p:sp>
        <p:nvSpPr>
          <p:cNvPr id="6" name="Rectangle 40"/>
          <p:cNvSpPr>
            <a:spLocks noGrp="1" noChangeArrowheads="1"/>
          </p:cNvSpPr>
          <p:nvPr>
            <p:ph type="ftr" sz="quarter" idx="11"/>
          </p:nvPr>
        </p:nvSpPr>
        <p:spPr/>
        <p:txBody>
          <a:bodyPr/>
          <a:lstStyle>
            <a:lvl1pPr>
              <a:defRPr/>
            </a:lvl1pPr>
          </a:lstStyle>
          <a:p>
            <a:pPr>
              <a:defRPr/>
            </a:pPr>
            <a:endParaRPr lang="en-US" altLang="zh-CN"/>
          </a:p>
        </p:txBody>
      </p:sp>
      <p:sp>
        <p:nvSpPr>
          <p:cNvPr id="7" name="Rectangle 41"/>
          <p:cNvSpPr>
            <a:spLocks noGrp="1" noChangeArrowheads="1"/>
          </p:cNvSpPr>
          <p:nvPr>
            <p:ph type="sldNum" sz="quarter" idx="12"/>
          </p:nvPr>
        </p:nvSpPr>
        <p:spPr/>
        <p:txBody>
          <a:bodyPr/>
          <a:lstStyle>
            <a:lvl1pPr>
              <a:defRPr/>
            </a:lvl1pPr>
          </a:lstStyle>
          <a:p>
            <a:pPr>
              <a:defRPr/>
            </a:pPr>
            <a:fld id="{0BE51B6F-7257-4965-9B59-94D5E3BA1471}" type="slidenum">
              <a:rPr lang="en-US" altLang="zh-CN"/>
            </a:fld>
            <a:endParaRPr lang="en-US" altLang="zh-CN"/>
          </a:p>
        </p:txBody>
      </p:sp>
    </p:spTree>
  </p:cSld>
  <p:clrMapOvr>
    <a:masterClrMapping/>
  </p:clrMapOvr>
  <p:transition>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39"/>
          <p:cNvSpPr>
            <a:spLocks noGrp="1" noChangeArrowheads="1"/>
          </p:cNvSpPr>
          <p:nvPr>
            <p:ph type="dt" sz="half" idx="10"/>
          </p:nvPr>
        </p:nvSpPr>
        <p:spPr/>
        <p:txBody>
          <a:bodyPr/>
          <a:lstStyle>
            <a:lvl1pPr>
              <a:defRPr/>
            </a:lvl1pPr>
          </a:lstStyle>
          <a:p>
            <a:pPr>
              <a:defRPr/>
            </a:pPr>
            <a:endParaRPr lang="en-US" altLang="zh-CN"/>
          </a:p>
        </p:txBody>
      </p:sp>
      <p:sp>
        <p:nvSpPr>
          <p:cNvPr id="8" name="Rectangle 40"/>
          <p:cNvSpPr>
            <a:spLocks noGrp="1" noChangeArrowheads="1"/>
          </p:cNvSpPr>
          <p:nvPr>
            <p:ph type="ftr" sz="quarter" idx="11"/>
          </p:nvPr>
        </p:nvSpPr>
        <p:spPr/>
        <p:txBody>
          <a:bodyPr/>
          <a:lstStyle>
            <a:lvl1pPr>
              <a:defRPr/>
            </a:lvl1pPr>
          </a:lstStyle>
          <a:p>
            <a:pPr>
              <a:defRPr/>
            </a:pPr>
            <a:endParaRPr lang="en-US" altLang="zh-CN"/>
          </a:p>
        </p:txBody>
      </p:sp>
      <p:sp>
        <p:nvSpPr>
          <p:cNvPr id="9" name="Rectangle 41"/>
          <p:cNvSpPr>
            <a:spLocks noGrp="1" noChangeArrowheads="1"/>
          </p:cNvSpPr>
          <p:nvPr>
            <p:ph type="sldNum" sz="quarter" idx="12"/>
          </p:nvPr>
        </p:nvSpPr>
        <p:spPr/>
        <p:txBody>
          <a:bodyPr/>
          <a:lstStyle>
            <a:lvl1pPr>
              <a:defRPr/>
            </a:lvl1pPr>
          </a:lstStyle>
          <a:p>
            <a:pPr>
              <a:defRPr/>
            </a:pPr>
            <a:fld id="{BEE9263B-327F-420B-8368-A014A0E0834D}" type="slidenum">
              <a:rPr lang="en-US" altLang="zh-CN"/>
            </a:fld>
            <a:endParaRPr lang="en-US" altLang="zh-CN"/>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7C7358EA-5907-4345-A8CD-7B750233547E}" type="slidenum">
              <a:rPr lang="en-US" altLang="zh-CN"/>
            </a:fld>
            <a:endParaRPr lang="en-US" altLang="zh-CN"/>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9"/>
          <p:cNvSpPr>
            <a:spLocks noGrp="1" noChangeArrowheads="1"/>
          </p:cNvSpPr>
          <p:nvPr>
            <p:ph type="dt" sz="half" idx="10"/>
          </p:nvPr>
        </p:nvSpPr>
        <p:spPr/>
        <p:txBody>
          <a:bodyPr/>
          <a:lstStyle>
            <a:lvl1pPr>
              <a:defRPr/>
            </a:lvl1pPr>
          </a:lstStyle>
          <a:p>
            <a:pPr>
              <a:defRPr/>
            </a:pPr>
            <a:endParaRPr lang="en-US" altLang="zh-CN"/>
          </a:p>
        </p:txBody>
      </p:sp>
      <p:sp>
        <p:nvSpPr>
          <p:cNvPr id="4" name="Rectangle 40"/>
          <p:cNvSpPr>
            <a:spLocks noGrp="1" noChangeArrowheads="1"/>
          </p:cNvSpPr>
          <p:nvPr>
            <p:ph type="ftr" sz="quarter" idx="11"/>
          </p:nvPr>
        </p:nvSpPr>
        <p:spPr/>
        <p:txBody>
          <a:bodyPr/>
          <a:lstStyle>
            <a:lvl1pPr>
              <a:defRPr/>
            </a:lvl1pPr>
          </a:lstStyle>
          <a:p>
            <a:pPr>
              <a:defRPr/>
            </a:pPr>
            <a:endParaRPr lang="en-US" altLang="zh-CN"/>
          </a:p>
        </p:txBody>
      </p:sp>
      <p:sp>
        <p:nvSpPr>
          <p:cNvPr id="5" name="Rectangle 41"/>
          <p:cNvSpPr>
            <a:spLocks noGrp="1" noChangeArrowheads="1"/>
          </p:cNvSpPr>
          <p:nvPr>
            <p:ph type="sldNum" sz="quarter" idx="12"/>
          </p:nvPr>
        </p:nvSpPr>
        <p:spPr/>
        <p:txBody>
          <a:bodyPr/>
          <a:lstStyle>
            <a:lvl1pPr>
              <a:defRPr/>
            </a:lvl1pPr>
          </a:lstStyle>
          <a:p>
            <a:pPr>
              <a:defRPr/>
            </a:pPr>
            <a:fld id="{5A398727-C464-418E-A749-9DC2DC475FA5}" type="slidenum">
              <a:rPr lang="en-US" altLang="zh-CN"/>
            </a:fld>
            <a:endParaRPr lang="en-US" altLang="zh-CN"/>
          </a:p>
        </p:txBody>
      </p:sp>
    </p:spTree>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ltLang="zh-CN"/>
          </a:p>
        </p:txBody>
      </p:sp>
      <p:sp>
        <p:nvSpPr>
          <p:cNvPr id="3" name="Rectangle 40"/>
          <p:cNvSpPr>
            <a:spLocks noGrp="1" noChangeArrowheads="1"/>
          </p:cNvSpPr>
          <p:nvPr>
            <p:ph type="ftr" sz="quarter" idx="11"/>
          </p:nvPr>
        </p:nvSpPr>
        <p:spPr/>
        <p:txBody>
          <a:bodyPr/>
          <a:lstStyle>
            <a:lvl1pPr>
              <a:defRPr/>
            </a:lvl1pPr>
          </a:lstStyle>
          <a:p>
            <a:pPr>
              <a:defRPr/>
            </a:pPr>
            <a:endParaRPr lang="en-US" altLang="zh-CN"/>
          </a:p>
        </p:txBody>
      </p:sp>
      <p:sp>
        <p:nvSpPr>
          <p:cNvPr id="4" name="Rectangle 41"/>
          <p:cNvSpPr>
            <a:spLocks noGrp="1" noChangeArrowheads="1"/>
          </p:cNvSpPr>
          <p:nvPr>
            <p:ph type="sldNum" sz="quarter" idx="12"/>
          </p:nvPr>
        </p:nvSpPr>
        <p:spPr/>
        <p:txBody>
          <a:bodyPr/>
          <a:lstStyle>
            <a:lvl1pPr>
              <a:defRPr/>
            </a:lvl1pPr>
          </a:lstStyle>
          <a:p>
            <a:pPr>
              <a:defRPr/>
            </a:pPr>
            <a:fld id="{8342155B-815D-4A97-B8E1-EB71281EB167}" type="slidenum">
              <a:rPr lang="en-US" altLang="zh-CN"/>
            </a:fld>
            <a:endParaRPr lang="en-US" altLang="zh-CN"/>
          </a:p>
        </p:txBody>
      </p:sp>
    </p:spTree>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39"/>
          <p:cNvSpPr>
            <a:spLocks noGrp="1" noChangeArrowheads="1"/>
          </p:cNvSpPr>
          <p:nvPr>
            <p:ph type="dt" sz="half" idx="10"/>
          </p:nvPr>
        </p:nvSpPr>
        <p:spPr/>
        <p:txBody>
          <a:bodyPr/>
          <a:lstStyle>
            <a:lvl1pPr>
              <a:defRPr/>
            </a:lvl1pPr>
          </a:lstStyle>
          <a:p>
            <a:pPr>
              <a:defRPr/>
            </a:pPr>
            <a:endParaRPr lang="en-US" altLang="zh-CN"/>
          </a:p>
        </p:txBody>
      </p:sp>
      <p:sp>
        <p:nvSpPr>
          <p:cNvPr id="6" name="Rectangle 40"/>
          <p:cNvSpPr>
            <a:spLocks noGrp="1" noChangeArrowheads="1"/>
          </p:cNvSpPr>
          <p:nvPr>
            <p:ph type="ftr" sz="quarter" idx="11"/>
          </p:nvPr>
        </p:nvSpPr>
        <p:spPr/>
        <p:txBody>
          <a:bodyPr/>
          <a:lstStyle>
            <a:lvl1pPr>
              <a:defRPr/>
            </a:lvl1pPr>
          </a:lstStyle>
          <a:p>
            <a:pPr>
              <a:defRPr/>
            </a:pPr>
            <a:endParaRPr lang="en-US" altLang="zh-CN"/>
          </a:p>
        </p:txBody>
      </p:sp>
      <p:sp>
        <p:nvSpPr>
          <p:cNvPr id="7" name="Rectangle 41"/>
          <p:cNvSpPr>
            <a:spLocks noGrp="1" noChangeArrowheads="1"/>
          </p:cNvSpPr>
          <p:nvPr>
            <p:ph type="sldNum" sz="quarter" idx="12"/>
          </p:nvPr>
        </p:nvSpPr>
        <p:spPr/>
        <p:txBody>
          <a:bodyPr/>
          <a:lstStyle>
            <a:lvl1pPr>
              <a:defRPr/>
            </a:lvl1pPr>
          </a:lstStyle>
          <a:p>
            <a:pPr>
              <a:defRPr/>
            </a:pPr>
            <a:fld id="{5A1FED73-12E0-4849-9A33-AFFB57E256F6}" type="slidenum">
              <a:rPr lang="en-US" altLang="zh-CN"/>
            </a:fld>
            <a:endParaRPr lang="en-US" altLang="zh-CN"/>
          </a:p>
        </p:txBody>
      </p:sp>
    </p:spTree>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39"/>
          <p:cNvSpPr>
            <a:spLocks noGrp="1" noChangeArrowheads="1"/>
          </p:cNvSpPr>
          <p:nvPr>
            <p:ph type="dt" sz="half" idx="10"/>
          </p:nvPr>
        </p:nvSpPr>
        <p:spPr/>
        <p:txBody>
          <a:bodyPr/>
          <a:lstStyle>
            <a:lvl1pPr>
              <a:defRPr/>
            </a:lvl1pPr>
          </a:lstStyle>
          <a:p>
            <a:pPr>
              <a:defRPr/>
            </a:pPr>
            <a:endParaRPr lang="en-US" altLang="zh-CN"/>
          </a:p>
        </p:txBody>
      </p:sp>
      <p:sp>
        <p:nvSpPr>
          <p:cNvPr id="6" name="Rectangle 40"/>
          <p:cNvSpPr>
            <a:spLocks noGrp="1" noChangeArrowheads="1"/>
          </p:cNvSpPr>
          <p:nvPr>
            <p:ph type="ftr" sz="quarter" idx="11"/>
          </p:nvPr>
        </p:nvSpPr>
        <p:spPr/>
        <p:txBody>
          <a:bodyPr/>
          <a:lstStyle>
            <a:lvl1pPr>
              <a:defRPr/>
            </a:lvl1pPr>
          </a:lstStyle>
          <a:p>
            <a:pPr>
              <a:defRPr/>
            </a:pPr>
            <a:endParaRPr lang="en-US" altLang="zh-CN"/>
          </a:p>
        </p:txBody>
      </p:sp>
      <p:sp>
        <p:nvSpPr>
          <p:cNvPr id="7" name="Rectangle 41"/>
          <p:cNvSpPr>
            <a:spLocks noGrp="1" noChangeArrowheads="1"/>
          </p:cNvSpPr>
          <p:nvPr>
            <p:ph type="sldNum" sz="quarter" idx="12"/>
          </p:nvPr>
        </p:nvSpPr>
        <p:spPr/>
        <p:txBody>
          <a:bodyPr/>
          <a:lstStyle>
            <a:lvl1pPr>
              <a:defRPr/>
            </a:lvl1pPr>
          </a:lstStyle>
          <a:p>
            <a:pPr>
              <a:defRPr/>
            </a:pPr>
            <a:fld id="{5DF0DCFF-634E-416B-8B7D-308CD44C5DA8}" type="slidenum">
              <a:rPr lang="en-US" altLang="zh-CN"/>
            </a:fld>
            <a:endParaRPr lang="en-US" altLang="zh-CN"/>
          </a:p>
        </p:txBody>
      </p:sp>
    </p:spTree>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9"/>
          <p:cNvSpPr>
            <a:spLocks noGrp="1" noChangeArrowheads="1"/>
          </p:cNvSpPr>
          <p:nvPr>
            <p:ph type="dt" sz="half" idx="10"/>
          </p:nvPr>
        </p:nvSpPr>
        <p:spPr/>
        <p:txBody>
          <a:bodyPr/>
          <a:lstStyle>
            <a:lvl1pPr>
              <a:defRPr/>
            </a:lvl1pPr>
          </a:lstStyle>
          <a:p>
            <a:pPr>
              <a:defRPr/>
            </a:pPr>
            <a:endParaRPr lang="en-US" altLang="zh-CN"/>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p>
        </p:txBody>
      </p:sp>
      <p:sp>
        <p:nvSpPr>
          <p:cNvPr id="6" name="Rectangle 41"/>
          <p:cNvSpPr>
            <a:spLocks noGrp="1" noChangeArrowheads="1"/>
          </p:cNvSpPr>
          <p:nvPr>
            <p:ph type="sldNum" sz="quarter" idx="12"/>
          </p:nvPr>
        </p:nvSpPr>
        <p:spPr/>
        <p:txBody>
          <a:bodyPr/>
          <a:lstStyle>
            <a:lvl1pPr>
              <a:defRPr/>
            </a:lvl1pPr>
          </a:lstStyle>
          <a:p>
            <a:pPr>
              <a:defRPr/>
            </a:pPr>
            <a:fld id="{F096FCD5-FE7A-450C-B005-D2F2FC266B6E}" type="slidenum">
              <a:rPr lang="en-US" altLang="zh-CN"/>
            </a:fld>
            <a:endParaRPr lang="en-US" altLang="zh-CN"/>
          </a:p>
        </p:txBody>
      </p:sp>
    </p:spTree>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9"/>
          <p:cNvSpPr>
            <a:spLocks noGrp="1" noChangeArrowheads="1"/>
          </p:cNvSpPr>
          <p:nvPr>
            <p:ph type="dt" sz="half" idx="10"/>
          </p:nvPr>
        </p:nvSpPr>
        <p:spPr/>
        <p:txBody>
          <a:bodyPr/>
          <a:lstStyle>
            <a:lvl1pPr>
              <a:defRPr/>
            </a:lvl1pPr>
          </a:lstStyle>
          <a:p>
            <a:pPr>
              <a:defRPr/>
            </a:pPr>
            <a:endParaRPr lang="en-US" altLang="zh-CN"/>
          </a:p>
        </p:txBody>
      </p:sp>
      <p:sp>
        <p:nvSpPr>
          <p:cNvPr id="5" name="Rectangle 40"/>
          <p:cNvSpPr>
            <a:spLocks noGrp="1" noChangeArrowheads="1"/>
          </p:cNvSpPr>
          <p:nvPr>
            <p:ph type="ftr" sz="quarter" idx="11"/>
          </p:nvPr>
        </p:nvSpPr>
        <p:spPr/>
        <p:txBody>
          <a:bodyPr/>
          <a:lstStyle>
            <a:lvl1pPr>
              <a:defRPr/>
            </a:lvl1pPr>
          </a:lstStyle>
          <a:p>
            <a:pPr>
              <a:defRPr/>
            </a:pPr>
            <a:endParaRPr lang="en-US" altLang="zh-CN"/>
          </a:p>
        </p:txBody>
      </p:sp>
      <p:sp>
        <p:nvSpPr>
          <p:cNvPr id="6" name="Rectangle 41"/>
          <p:cNvSpPr>
            <a:spLocks noGrp="1" noChangeArrowheads="1"/>
          </p:cNvSpPr>
          <p:nvPr>
            <p:ph type="sldNum" sz="quarter" idx="12"/>
          </p:nvPr>
        </p:nvSpPr>
        <p:spPr/>
        <p:txBody>
          <a:bodyPr/>
          <a:lstStyle>
            <a:lvl1pPr>
              <a:defRPr/>
            </a:lvl1pPr>
          </a:lstStyle>
          <a:p>
            <a:pPr>
              <a:defRPr/>
            </a:pPr>
            <a:fld id="{E73FFAFC-C91B-46DE-B800-EFD88EA015C4}" type="slidenum">
              <a:rPr lang="en-US" altLang="zh-CN"/>
            </a:fld>
            <a:endParaRPr lang="en-US" altLang="zh-CN"/>
          </a:p>
        </p:txBody>
      </p:sp>
    </p:spTree>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pPr>
              <a:defRPr/>
            </a:pPr>
            <a:fld id="{D8E25009-1E75-4FFD-8F5E-4AAEFE68E53E}" type="slidenum">
              <a:rPr lang="en-US" altLang="zh-CN"/>
            </a:fld>
            <a:endParaRPr lang="en-US" altLang="zh-CN"/>
          </a:p>
        </p:txBody>
      </p:sp>
    </p:spTree>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122238"/>
            <a:ext cx="7543800" cy="12954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719263"/>
            <a:ext cx="4038600" cy="44116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719263"/>
            <a:ext cx="4038600" cy="21288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4000500"/>
            <a:ext cx="4038600" cy="21304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Rectangle 39"/>
          <p:cNvSpPr>
            <a:spLocks noGrp="1" noChangeArrowheads="1"/>
          </p:cNvSpPr>
          <p:nvPr>
            <p:ph type="dt" sz="half" idx="10"/>
          </p:nvPr>
        </p:nvSpPr>
        <p:spPr/>
        <p:txBody>
          <a:bodyPr/>
          <a:lstStyle>
            <a:lvl1pPr>
              <a:defRPr/>
            </a:lvl1pPr>
          </a:lstStyle>
          <a:p>
            <a:pPr>
              <a:defRPr/>
            </a:pPr>
            <a:endParaRPr lang="en-US" altLang="zh-CN"/>
          </a:p>
        </p:txBody>
      </p:sp>
      <p:sp>
        <p:nvSpPr>
          <p:cNvPr id="7" name="Rectangle 40"/>
          <p:cNvSpPr>
            <a:spLocks noGrp="1" noChangeArrowheads="1"/>
          </p:cNvSpPr>
          <p:nvPr>
            <p:ph type="ftr" sz="quarter" idx="11"/>
          </p:nvPr>
        </p:nvSpPr>
        <p:spPr/>
        <p:txBody>
          <a:bodyPr/>
          <a:lstStyle>
            <a:lvl1pPr>
              <a:defRPr/>
            </a:lvl1pPr>
          </a:lstStyle>
          <a:p>
            <a:pPr>
              <a:defRPr/>
            </a:pPr>
            <a:endParaRPr lang="en-US" altLang="zh-CN"/>
          </a:p>
        </p:txBody>
      </p:sp>
      <p:sp>
        <p:nvSpPr>
          <p:cNvPr id="8" name="Rectangle 41"/>
          <p:cNvSpPr>
            <a:spLocks noGrp="1" noChangeArrowheads="1"/>
          </p:cNvSpPr>
          <p:nvPr>
            <p:ph type="sldNum" sz="quarter" idx="12"/>
          </p:nvPr>
        </p:nvSpPr>
        <p:spPr/>
        <p:txBody>
          <a:bodyPr/>
          <a:lstStyle>
            <a:lvl1pPr>
              <a:defRPr/>
            </a:lvl1pPr>
          </a:lstStyle>
          <a:p>
            <a:pPr>
              <a:defRPr/>
            </a:pPr>
            <a:fld id="{CF3BD0E3-F0DC-4053-986C-B1416383B2FF}" type="slidenum">
              <a:rPr lang="en-US" altLang="zh-CN"/>
            </a:fld>
            <a:endParaRPr lang="en-US" altLang="zh-CN"/>
          </a:p>
        </p:txBody>
      </p:sp>
    </p:spTree>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F22D0611-C2FE-4A5D-ACE0-2D8A1BE4B3A6}" type="slidenum">
              <a:rPr lang="en-US" altLang="zh-CN"/>
            </a:fld>
            <a:endParaRPr lang="en-US" altLang="zh-CN"/>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B613CA3-3186-4D9A-A8A8-EF5BC65EDD53}"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EE54712-C06D-432F-8C8A-989447C110FC}" type="slidenum">
              <a:rPr lang="en-US" altLang="zh-CN"/>
            </a:fld>
            <a:endParaRPr lang="en-US" altLang="zh-CN"/>
          </a:p>
        </p:txBody>
      </p: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1C2B505-D971-4CA6-AF72-1A0FAD12C04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ACFBC6C-E37F-464C-8AA3-D0BC7FD00B36}"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B5C72D6-7D18-44EE-BD66-85FE5EA813F5}"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846ECF59-0632-40D4-8D22-E4D119E992D8}"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F7114E1-9BA5-42D1-95AC-AEACD52B69E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6C835968-B82F-4A1A-A96E-74DBB05EF7F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BA5C8A7-2190-47F7-BACE-2C9056B04FB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908A85D0-070B-48EC-BCBB-6021A764A7C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EB26F-7423-48E6-96F7-10E3CCD2BE6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0B70723-9454-4513-8038-A96ED7F26F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D66A45FA-E69B-414E-B86C-67E162DD0576}" type="slidenum">
              <a:rPr lang="en-US" altLang="zh-CN"/>
            </a:fld>
            <a:endParaRPr lang="en-US" altLang="zh-CN"/>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8FE741A2-CC81-4A64-B0D2-8CFC9B70538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21A35B7-770B-4C11-BCAA-D7CA3D8D139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B613CA3-3186-4D9A-A8A8-EF5BC65EDD53}"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1C2B505-D971-4CA6-AF72-1A0FAD12C04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ACFBC6C-E37F-464C-8AA3-D0BC7FD00B36}"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B5C72D6-7D18-44EE-BD66-85FE5EA813F5}"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846ECF59-0632-40D4-8D22-E4D119E992D8}"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F7114E1-9BA5-42D1-95AC-AEACD52B69E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6C835968-B82F-4A1A-A96E-74DBB05EF7F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BA5C8A7-2190-47F7-BACE-2C9056B04FB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0F32AB72-FB3D-4BB4-A58B-791855C02912}" type="slidenum">
              <a:rPr lang="en-US" altLang="zh-CN"/>
            </a:fld>
            <a:endParaRPr lang="en-US" altLang="zh-CN"/>
          </a:p>
        </p:txBody>
      </p: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908A85D0-070B-48EC-BCBB-6021A764A7C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EB26F-7423-48E6-96F7-10E3CCD2BE6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0B70723-9454-4513-8038-A96ED7F26F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8FE741A2-CC81-4A64-B0D2-8CFC9B70538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21A35B7-770B-4C11-BCAA-D7CA3D8D139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B613CA3-3186-4D9A-A8A8-EF5BC65EDD53}"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1C2B505-D971-4CA6-AF72-1A0FAD12C04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ACFBC6C-E37F-464C-8AA3-D0BC7FD00B36}"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B5C72D6-7D18-44EE-BD66-85FE5EA813F5}"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846ECF59-0632-40D4-8D22-E4D119E992D8}"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9AE4D21A-F6D0-436B-BD84-FE8D3CD92CAD}" type="slidenum">
              <a:rPr lang="en-US" altLang="zh-CN"/>
            </a:fld>
            <a:endParaRPr lang="en-US" altLang="zh-CN"/>
          </a:p>
        </p:txBody>
      </p:sp>
    </p:spTree>
  </p:cSld>
  <p:clrMapOvr>
    <a:masterClrMapping/>
  </p:clrMapOvr>
  <p:transition>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F7114E1-9BA5-42D1-95AC-AEACD52B69E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6C835968-B82F-4A1A-A96E-74DBB05EF7F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BA5C8A7-2190-47F7-BACE-2C9056B04FB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908A85D0-070B-48EC-BCBB-6021A764A7C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EB26F-7423-48E6-96F7-10E3CCD2BE6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0B70723-9454-4513-8038-A96ED7F26F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8FE741A2-CC81-4A64-B0D2-8CFC9B70538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21A35B7-770B-4C11-BCAA-D7CA3D8D139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B613CA3-3186-4D9A-A8A8-EF5BC65EDD53}"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1C2B505-D971-4CA6-AF72-1A0FAD12C04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77F86ADD-DB62-476E-AB61-84A5DD5F483A}" type="slidenum">
              <a:rPr lang="en-US" altLang="zh-CN"/>
            </a:fld>
            <a:endParaRPr lang="en-US" altLang="zh-CN"/>
          </a:p>
        </p:txBody>
      </p:sp>
    </p:spTree>
  </p:cSld>
  <p:clrMapOvr>
    <a:masterClrMapping/>
  </p:clrMapOvr>
  <p:transition>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ACFBC6C-E37F-464C-8AA3-D0BC7FD00B36}"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B5C72D6-7D18-44EE-BD66-85FE5EA813F5}"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846ECF59-0632-40D4-8D22-E4D119E992D8}"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F7114E1-9BA5-42D1-95AC-AEACD52B69E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6C835968-B82F-4A1A-A96E-74DBB05EF7F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BA5C8A7-2190-47F7-BACE-2C9056B04FB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908A85D0-070B-48EC-BCBB-6021A764A7C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EB26F-7423-48E6-96F7-10E3CCD2BE6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0B70723-9454-4513-8038-A96ED7F26F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8FE741A2-CC81-4A64-B0D2-8CFC9B70538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537EB5F4-3FFD-4BAE-B0BF-602239053A89}" type="slidenum">
              <a:rPr lang="en-US" altLang="zh-CN"/>
            </a:fld>
            <a:endParaRPr lang="en-US" altLang="zh-CN"/>
          </a:p>
        </p:txBody>
      </p:sp>
    </p:spTree>
  </p:cSld>
  <p:clrMapOvr>
    <a:masterClrMapping/>
  </p:clrMapOvr>
  <p:transition>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21A35B7-770B-4C11-BCAA-D7CA3D8D139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B613CA3-3186-4D9A-A8A8-EF5BC65EDD53}"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1C2B505-D971-4CA6-AF72-1A0FAD12C04E}"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ACFBC6C-E37F-464C-8AA3-D0BC7FD00B36}"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B5C72D6-7D18-44EE-BD66-85FE5EA813F5}"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846ECF59-0632-40D4-8D22-E4D119E992D8}"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F7114E1-9BA5-42D1-95AC-AEACD52B69E0}"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6C835968-B82F-4A1A-A96E-74DBB05EF7F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BA5C8A7-2190-47F7-BACE-2C9056B04FB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908A85D0-070B-48EC-BCBB-6021A764A7C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8EB0D4A2-5D15-473A-852B-EA617AB82314}" type="slidenum">
              <a:rPr lang="en-US" altLang="zh-CN"/>
            </a:fld>
            <a:endParaRPr lang="en-US" altLang="zh-CN"/>
          </a:p>
        </p:txBody>
      </p:sp>
    </p:spTree>
  </p:cSld>
  <p:clrMapOvr>
    <a:masterClrMapping/>
  </p:clrMapOvr>
  <p:transition>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EB26F-7423-48E6-96F7-10E3CCD2BE6C}"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0B70723-9454-4513-8038-A96ED7F26F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8FE741A2-CC81-4A64-B0D2-8CFC9B70538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21A35B7-770B-4C11-BCAA-D7CA3D8D139B}"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DB42279-06F3-45F7-A9FE-24FA154038E9}"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071D998-415B-430D-BDC6-3B2B03F8022D}"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70589C1-C517-4912-9F1C-F875644BE86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4A6DBEB-140D-4279-8F2E-F84500CAB17A}"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ACB3DE31-8F90-4AEE-9FBB-D2207C73DB87}"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6C533FE-AB82-4457-84E0-FAA17206F291}" type="slidenum">
              <a:rPr lang="en-US" altLang="zh-CN">
                <a:solidFill>
                  <a:srgbClr val="000000"/>
                </a:solidFill>
              </a:rPr>
            </a:fld>
            <a:endParaRPr lang="en-US" altLang="zh-CN">
              <a:solidFill>
                <a:srgbClr val="000000"/>
              </a:solidFill>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28.xml"/><Relationship Id="rId8" Type="http://schemas.openxmlformats.org/officeDocument/2006/relationships/slideLayout" Target="../slideLayouts/slideLayout127.xml"/><Relationship Id="rId7" Type="http://schemas.openxmlformats.org/officeDocument/2006/relationships/slideLayout" Target="../slideLayouts/slideLayout126.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3" Type="http://schemas.openxmlformats.org/officeDocument/2006/relationships/slideLayout" Target="../slideLayouts/slideLayout122.xml"/><Relationship Id="rId2" Type="http://schemas.openxmlformats.org/officeDocument/2006/relationships/slideLayout" Target="../slideLayouts/slideLayout121.xml"/><Relationship Id="rId14" Type="http://schemas.openxmlformats.org/officeDocument/2006/relationships/theme" Target="../theme/theme10.xml"/><Relationship Id="rId13" Type="http://schemas.openxmlformats.org/officeDocument/2006/relationships/slideLayout" Target="../slideLayouts/slideLayout132.xml"/><Relationship Id="rId12" Type="http://schemas.openxmlformats.org/officeDocument/2006/relationships/slideLayout" Target="../slideLayouts/slideLayout131.xml"/><Relationship Id="rId11" Type="http://schemas.openxmlformats.org/officeDocument/2006/relationships/slideLayout" Target="../slideLayouts/slideLayout130.xml"/><Relationship Id="rId10" Type="http://schemas.openxmlformats.org/officeDocument/2006/relationships/slideLayout" Target="../slideLayouts/slideLayout129.xml"/><Relationship Id="rId1"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41.xml"/><Relationship Id="rId8" Type="http://schemas.openxmlformats.org/officeDocument/2006/relationships/slideLayout" Target="../slideLayouts/slideLayout140.xml"/><Relationship Id="rId7" Type="http://schemas.openxmlformats.org/officeDocument/2006/relationships/slideLayout" Target="../slideLayouts/slideLayout139.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3" Type="http://schemas.openxmlformats.org/officeDocument/2006/relationships/slideLayout" Target="../slideLayouts/slideLayout135.xml"/><Relationship Id="rId2" Type="http://schemas.openxmlformats.org/officeDocument/2006/relationships/slideLayout" Target="../slideLayouts/slideLayout134.xml"/><Relationship Id="rId14" Type="http://schemas.openxmlformats.org/officeDocument/2006/relationships/theme" Target="../theme/theme11.xml"/><Relationship Id="rId13" Type="http://schemas.openxmlformats.org/officeDocument/2006/relationships/slideLayout" Target="../slideLayouts/slideLayout145.xml"/><Relationship Id="rId12" Type="http://schemas.openxmlformats.org/officeDocument/2006/relationships/slideLayout" Target="../slideLayouts/slideLayout144.xml"/><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4.xml"/><Relationship Id="rId8" Type="http://schemas.openxmlformats.org/officeDocument/2006/relationships/slideLayout" Target="../slideLayouts/slideLayout153.xml"/><Relationship Id="rId7" Type="http://schemas.openxmlformats.org/officeDocument/2006/relationships/slideLayout" Target="../slideLayouts/slideLayout152.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 Id="rId3" Type="http://schemas.openxmlformats.org/officeDocument/2006/relationships/slideLayout" Target="../slideLayouts/slideLayout148.xml"/><Relationship Id="rId2" Type="http://schemas.openxmlformats.org/officeDocument/2006/relationships/slideLayout" Target="../slideLayouts/slideLayout147.xml"/><Relationship Id="rId14" Type="http://schemas.openxmlformats.org/officeDocument/2006/relationships/theme" Target="../theme/theme12.xml"/><Relationship Id="rId13" Type="http://schemas.openxmlformats.org/officeDocument/2006/relationships/slideLayout" Target="../slideLayouts/slideLayout158.xml"/><Relationship Id="rId12" Type="http://schemas.openxmlformats.org/officeDocument/2006/relationships/slideLayout" Target="../slideLayouts/slideLayout157.xml"/><Relationship Id="rId11" Type="http://schemas.openxmlformats.org/officeDocument/2006/relationships/slideLayout" Target="../slideLayouts/slideLayout156.xml"/><Relationship Id="rId10" Type="http://schemas.openxmlformats.org/officeDocument/2006/relationships/slideLayout" Target="../slideLayouts/slideLayout155.xml"/><Relationship Id="rId1"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67.xml"/><Relationship Id="rId8" Type="http://schemas.openxmlformats.org/officeDocument/2006/relationships/slideLayout" Target="../slideLayouts/slideLayout166.xml"/><Relationship Id="rId7" Type="http://schemas.openxmlformats.org/officeDocument/2006/relationships/slideLayout" Target="../slideLayouts/slideLayout165.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4" Type="http://schemas.openxmlformats.org/officeDocument/2006/relationships/slideLayout" Target="../slideLayouts/slideLayout162.xml"/><Relationship Id="rId3" Type="http://schemas.openxmlformats.org/officeDocument/2006/relationships/slideLayout" Target="../slideLayouts/slideLayout161.xml"/><Relationship Id="rId2" Type="http://schemas.openxmlformats.org/officeDocument/2006/relationships/slideLayout" Target="../slideLayouts/slideLayout160.xml"/><Relationship Id="rId14" Type="http://schemas.openxmlformats.org/officeDocument/2006/relationships/theme" Target="../theme/theme13.xml"/><Relationship Id="rId13" Type="http://schemas.openxmlformats.org/officeDocument/2006/relationships/slideLayout" Target="../slideLayouts/slideLayout171.xml"/><Relationship Id="rId12" Type="http://schemas.openxmlformats.org/officeDocument/2006/relationships/slideLayout" Target="../slideLayouts/slideLayout170.xml"/><Relationship Id="rId11" Type="http://schemas.openxmlformats.org/officeDocument/2006/relationships/slideLayout" Target="../slideLayouts/slideLayout169.xml"/><Relationship Id="rId10" Type="http://schemas.openxmlformats.org/officeDocument/2006/relationships/slideLayout" Target="../slideLayouts/slideLayout168.xml"/><Relationship Id="rId1"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80.xml"/><Relationship Id="rId8" Type="http://schemas.openxmlformats.org/officeDocument/2006/relationships/slideLayout" Target="../slideLayouts/slideLayout179.xml"/><Relationship Id="rId7" Type="http://schemas.openxmlformats.org/officeDocument/2006/relationships/slideLayout" Target="../slideLayouts/slideLayout178.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4" Type="http://schemas.openxmlformats.org/officeDocument/2006/relationships/slideLayout" Target="../slideLayouts/slideLayout175.xml"/><Relationship Id="rId3" Type="http://schemas.openxmlformats.org/officeDocument/2006/relationships/slideLayout" Target="../slideLayouts/slideLayout174.xml"/><Relationship Id="rId2" Type="http://schemas.openxmlformats.org/officeDocument/2006/relationships/slideLayout" Target="../slideLayouts/slideLayout173.xml"/><Relationship Id="rId15" Type="http://schemas.openxmlformats.org/officeDocument/2006/relationships/theme" Target="../theme/theme14.xml"/><Relationship Id="rId14" Type="http://schemas.openxmlformats.org/officeDocument/2006/relationships/slideLayout" Target="../slideLayouts/slideLayout185.xml"/><Relationship Id="rId13" Type="http://schemas.openxmlformats.org/officeDocument/2006/relationships/slideLayout" Target="../slideLayouts/slideLayout184.xml"/><Relationship Id="rId12" Type="http://schemas.openxmlformats.org/officeDocument/2006/relationships/slideLayout" Target="../slideLayouts/slideLayout183.xml"/><Relationship Id="rId11" Type="http://schemas.openxmlformats.org/officeDocument/2006/relationships/slideLayout" Target="../slideLayouts/slideLayout182.xml"/><Relationship Id="rId10" Type="http://schemas.openxmlformats.org/officeDocument/2006/relationships/slideLayout" Target="../slideLayouts/slideLayout181.xml"/><Relationship Id="rId1"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6" Type="http://schemas.openxmlformats.org/officeDocument/2006/relationships/theme" Target="../theme/theme2.xml"/><Relationship Id="rId15" Type="http://schemas.openxmlformats.org/officeDocument/2006/relationships/image" Target="../media/image1.jpeg"/><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4" Type="http://schemas.openxmlformats.org/officeDocument/2006/relationships/theme" Target="../theme/theme3.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4" Type="http://schemas.openxmlformats.org/officeDocument/2006/relationships/theme" Target="../theme/theme4.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4" Type="http://schemas.openxmlformats.org/officeDocument/2006/relationships/theme" Target="../theme/theme5.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4" Type="http://schemas.openxmlformats.org/officeDocument/2006/relationships/theme" Target="../theme/theme6.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4" Type="http://schemas.openxmlformats.org/officeDocument/2006/relationships/theme" Target="../theme/theme7.xml"/><Relationship Id="rId13" Type="http://schemas.openxmlformats.org/officeDocument/2006/relationships/slideLayout" Target="../slideLayouts/slideLayout93.xml"/><Relationship Id="rId12" Type="http://schemas.openxmlformats.org/officeDocument/2006/relationships/slideLayout" Target="../slideLayouts/slideLayout92.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2.xml"/><Relationship Id="rId8" Type="http://schemas.openxmlformats.org/officeDocument/2006/relationships/slideLayout" Target="../slideLayouts/slideLayout101.xml"/><Relationship Id="rId7" Type="http://schemas.openxmlformats.org/officeDocument/2006/relationships/slideLayout" Target="../slideLayouts/slideLayout100.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3" Type="http://schemas.openxmlformats.org/officeDocument/2006/relationships/slideLayout" Target="../slideLayouts/slideLayout96.xml"/><Relationship Id="rId2" Type="http://schemas.openxmlformats.org/officeDocument/2006/relationships/slideLayout" Target="../slideLayouts/slideLayout95.xml"/><Relationship Id="rId14" Type="http://schemas.openxmlformats.org/officeDocument/2006/relationships/theme" Target="../theme/theme8.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15.xml"/><Relationship Id="rId8" Type="http://schemas.openxmlformats.org/officeDocument/2006/relationships/slideLayout" Target="../slideLayouts/slideLayout114.xml"/><Relationship Id="rId7" Type="http://schemas.openxmlformats.org/officeDocument/2006/relationships/slideLayout" Target="../slideLayouts/slideLayout113.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3" Type="http://schemas.openxmlformats.org/officeDocument/2006/relationships/slideLayout" Target="../slideLayouts/slideLayout109.xml"/><Relationship Id="rId2" Type="http://schemas.openxmlformats.org/officeDocument/2006/relationships/slideLayout" Target="../slideLayouts/slideLayout108.xml"/><Relationship Id="rId15" Type="http://schemas.openxmlformats.org/officeDocument/2006/relationships/theme" Target="../theme/theme9.xml"/><Relationship Id="rId14" Type="http://schemas.openxmlformats.org/officeDocument/2006/relationships/image" Target="../media/image1.jpeg"/><Relationship Id="rId13" Type="http://schemas.openxmlformats.org/officeDocument/2006/relationships/slideLayout" Target="../slideLayouts/slideLayout119.xml"/><Relationship Id="rId12" Type="http://schemas.openxmlformats.org/officeDocument/2006/relationships/slideLayout" Target="../slideLayouts/slideLayout118.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mb"/>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lstStyle>
            <a:lvl1pPr>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b="0">
                <a:solidFill>
                  <a:schemeClr val="tx1"/>
                </a:solidFill>
                <a:latin typeface="Arial" panose="020B0604020202020204" pitchFamily="34" charset="0"/>
                <a:ea typeface="宋体" panose="02010600030101010101" pitchFamily="2" charset="-122"/>
              </a:defRPr>
            </a:lvl1pPr>
          </a:lstStyle>
          <a:p>
            <a:pPr>
              <a:defRPr/>
            </a:pPr>
            <a:fld id="{28687153-85E9-4AFD-99E8-7672A86DF6FE}"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wipe/>
  </p:transition>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anose="02020603050405020304" pitchFamily="18" charset="0"/>
          <a:ea typeface="华文楷体" panose="02010600040101010101" pitchFamily="2" charset="-122"/>
        </a:defRPr>
      </a:lvl2pPr>
      <a:lvl3pPr algn="ctr" rtl="0" eaLnBrk="0" fontAlgn="base" hangingPunct="0">
        <a:spcBef>
          <a:spcPct val="0"/>
        </a:spcBef>
        <a:spcAft>
          <a:spcPct val="0"/>
        </a:spcAft>
        <a:defRPr sz="3600" b="1">
          <a:solidFill>
            <a:schemeClr val="tx2"/>
          </a:solidFill>
          <a:latin typeface="Times New Roman" panose="02020603050405020304" pitchFamily="18" charset="0"/>
          <a:ea typeface="华文楷体" panose="02010600040101010101" pitchFamily="2" charset="-122"/>
        </a:defRPr>
      </a:lvl3pPr>
      <a:lvl4pPr algn="ctr" rtl="0" eaLnBrk="0" fontAlgn="base" hangingPunct="0">
        <a:spcBef>
          <a:spcPct val="0"/>
        </a:spcBef>
        <a:spcAft>
          <a:spcPct val="0"/>
        </a:spcAft>
        <a:defRPr sz="3600" b="1">
          <a:solidFill>
            <a:schemeClr val="tx2"/>
          </a:solidFill>
          <a:latin typeface="Times New Roman" panose="02020603050405020304" pitchFamily="18" charset="0"/>
          <a:ea typeface="华文楷体" panose="02010600040101010101" pitchFamily="2" charset="-122"/>
        </a:defRPr>
      </a:lvl4pPr>
      <a:lvl5pPr algn="ctr" rtl="0" eaLnBrk="0" fontAlgn="base" hangingPunct="0">
        <a:spcBef>
          <a:spcPct val="0"/>
        </a:spcBef>
        <a:spcAft>
          <a:spcPct val="0"/>
        </a:spcAft>
        <a:defRPr sz="3600" b="1">
          <a:solidFill>
            <a:schemeClr val="tx2"/>
          </a:solidFill>
          <a:latin typeface="Times New Roman" panose="02020603050405020304" pitchFamily="18" charset="0"/>
          <a:ea typeface="华文楷体" panose="02010600040101010101" pitchFamily="2" charset="-122"/>
        </a:defRPr>
      </a:lvl5pPr>
      <a:lvl6pPr marL="457200" algn="ctr" rtl="0" fontAlgn="base">
        <a:spcBef>
          <a:spcPct val="0"/>
        </a:spcBef>
        <a:spcAft>
          <a:spcPct val="0"/>
        </a:spcAft>
        <a:defRPr sz="3600" b="1">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3600" b="1">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3600" b="1">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3600" b="1">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E1595003-83BF-4743-B061-77817D6F330D}"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E1595003-83BF-4743-B061-77817D6F330D}"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E1595003-83BF-4743-B061-77817D6F330D}"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E1595003-83BF-4743-B061-77817D6F330D}"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04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4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4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p:nvPr/>
        </p:nvGrpSpPr>
        <p:grpSpPr bwMode="auto">
          <a:xfrm>
            <a:off x="3800475" y="1789113"/>
            <a:ext cx="5340350" cy="5056187"/>
            <a:chOff x="2394" y="1127"/>
            <a:chExt cx="3364" cy="3185"/>
          </a:xfrm>
        </p:grpSpPr>
        <p:sp>
          <p:nvSpPr>
            <p:cNvPr id="17510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0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0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1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1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1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1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1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1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16" name="Freeform 12"/>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17" name="Freeform 13"/>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18" name="Freeform 14"/>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19" name="Freeform 15"/>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0" name="Freeform 16"/>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3" name="Freeform 19"/>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7" name="Freeform 23"/>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2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3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3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3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3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3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3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3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3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3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chemeClr val="tx1"/>
                </a:solidFill>
                <a:latin typeface="Arial" panose="020B0604020202020204" pitchFamily="34" charset="0"/>
              </a:endParaRPr>
            </a:p>
          </p:txBody>
        </p:sp>
        <p:sp>
          <p:nvSpPr>
            <p:cNvPr id="175139" name="Freeform 35"/>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zh-CN" altLang="en-US" sz="1800" b="0">
                <a:solidFill>
                  <a:schemeClr val="tx1"/>
                </a:solidFill>
                <a:latin typeface="Arial" panose="020B0604020202020204" pitchFamily="34" charset="0"/>
              </a:endParaRPr>
            </a:p>
          </p:txBody>
        </p:sp>
        <p:sp>
          <p:nvSpPr>
            <p:cNvPr id="175140" name="Freeform 36"/>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chemeClr val="tx1"/>
                </a:solidFill>
                <a:latin typeface="Arial" panose="020B0604020202020204" pitchFamily="34" charset="0"/>
              </a:endParaRPr>
            </a:p>
          </p:txBody>
        </p:sp>
      </p:grpSp>
      <p:sp>
        <p:nvSpPr>
          <p:cNvPr id="175141"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75142"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75143"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lstStyle>
            <a:lvl1pPr>
              <a:defRPr sz="1200" b="0">
                <a:solidFill>
                  <a:schemeClr val="tx1"/>
                </a:solidFill>
                <a:latin typeface="+mn-lt"/>
                <a:ea typeface="宋体" panose="02010600030101010101" pitchFamily="2" charset="-122"/>
              </a:defRPr>
            </a:lvl1pPr>
          </a:lstStyle>
          <a:p>
            <a:pPr>
              <a:defRPr/>
            </a:pPr>
            <a:endParaRPr lang="en-US" altLang="zh-CN"/>
          </a:p>
        </p:txBody>
      </p:sp>
      <p:sp>
        <p:nvSpPr>
          <p:cNvPr id="175144"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lstStyle>
            <a:lvl1pPr algn="ctr">
              <a:defRPr sz="1200" b="0">
                <a:solidFill>
                  <a:schemeClr val="tx1"/>
                </a:solidFill>
                <a:latin typeface="+mn-lt"/>
                <a:ea typeface="宋体" panose="02010600030101010101" pitchFamily="2" charset="-122"/>
              </a:defRPr>
            </a:lvl1pPr>
          </a:lstStyle>
          <a:p>
            <a:pPr>
              <a:defRPr/>
            </a:pPr>
            <a:endParaRPr lang="en-US" altLang="zh-CN"/>
          </a:p>
        </p:txBody>
      </p:sp>
      <p:sp>
        <p:nvSpPr>
          <p:cNvPr id="175145"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lstStyle>
            <a:lvl1pPr algn="r">
              <a:defRPr sz="1200" b="0">
                <a:solidFill>
                  <a:schemeClr val="tx1"/>
                </a:solidFill>
                <a:latin typeface="+mn-lt"/>
                <a:ea typeface="宋体" panose="02010600030101010101" pitchFamily="2" charset="-122"/>
              </a:defRPr>
            </a:lvl1pPr>
          </a:lstStyle>
          <a:p>
            <a:pPr>
              <a:defRPr/>
            </a:pPr>
            <a:fld id="{5B5DDE68-CB00-4989-AAC1-7694B0FB8AB6}" type="slidenum">
              <a:rPr lang="en-US" altLang="zh-CN"/>
            </a:fld>
            <a:endParaRPr lang="en-US" altLang="zh-CN"/>
          </a:p>
        </p:txBody>
      </p:sp>
      <p:pic>
        <p:nvPicPr>
          <p:cNvPr id="16392" name="Picture 42" descr="mb"/>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wip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9068FBB8-9F7E-4E58-A164-8AB1FB6EFBE9}"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9068FBB8-9F7E-4E58-A164-8AB1FB6EFBE9}"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9068FBB8-9F7E-4E58-A164-8AB1FB6EFBE9}"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9068FBB8-9F7E-4E58-A164-8AB1FB6EFBE9}"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9068FBB8-9F7E-4E58-A164-8AB1FB6EFBE9}"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13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0" hangingPunct="0">
              <a:defRPr kumimoji="0" sz="1400" b="0">
                <a:solidFill>
                  <a:schemeClr val="tx1"/>
                </a:solidFill>
                <a:ea typeface="宋体" panose="02010600030101010101" pitchFamily="2" charset="-122"/>
              </a:defRPr>
            </a:lvl1pPr>
          </a:lstStyle>
          <a:p>
            <a:pPr>
              <a:defRPr/>
            </a:pPr>
            <a:endParaRPr lang="en-US" altLang="zh-CN">
              <a:solidFill>
                <a:srgbClr val="000000"/>
              </a:solidFill>
            </a:endParaRPr>
          </a:p>
        </p:txBody>
      </p:sp>
      <p:sp>
        <p:nvSpPr>
          <p:cNvPr id="1413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kumimoji="0" sz="1400" b="0">
                <a:solidFill>
                  <a:schemeClr val="tx1"/>
                </a:solidFill>
                <a:ea typeface="宋体" panose="02010600030101010101" pitchFamily="2" charset="-122"/>
              </a:defRPr>
            </a:lvl1pPr>
          </a:lstStyle>
          <a:p>
            <a:pPr eaLnBrk="0" hangingPunct="0"/>
            <a:fld id="{E1595003-83BF-4743-B061-77817D6F330D}" type="slidenum">
              <a:rPr lang="en-US" altLang="zh-CN" smtClean="0">
                <a:solidFill>
                  <a:srgbClr val="000000"/>
                </a:solidFill>
              </a:rPr>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p:nvPr/>
        </p:nvGrpSpPr>
        <p:grpSpPr bwMode="auto">
          <a:xfrm>
            <a:off x="3800475" y="1789113"/>
            <a:ext cx="5340350" cy="5056187"/>
            <a:chOff x="2394" y="1127"/>
            <a:chExt cx="3364" cy="3185"/>
          </a:xfrm>
        </p:grpSpPr>
        <p:sp>
          <p:nvSpPr>
            <p:cNvPr id="17510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0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0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1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1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1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1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1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1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16" name="Freeform 12"/>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17" name="Freeform 13"/>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18" name="Freeform 14"/>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19" name="Freeform 15"/>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0" name="Freeform 16"/>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3" name="Freeform 19"/>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7" name="Freeform 23"/>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2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3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3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3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3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3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3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3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3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3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zh-CN" altLang="en-US" sz="1800" b="0">
                <a:solidFill>
                  <a:srgbClr val="FFFFFF"/>
                </a:solidFill>
                <a:latin typeface="Arial" panose="020B0604020202020204" pitchFamily="34" charset="0"/>
              </a:endParaRPr>
            </a:p>
          </p:txBody>
        </p:sp>
        <p:sp>
          <p:nvSpPr>
            <p:cNvPr id="175139" name="Freeform 35"/>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zh-CN" altLang="en-US" sz="1800" b="0">
                <a:solidFill>
                  <a:srgbClr val="FFFFFF"/>
                </a:solidFill>
                <a:latin typeface="Arial" panose="020B0604020202020204" pitchFamily="34" charset="0"/>
              </a:endParaRPr>
            </a:p>
          </p:txBody>
        </p:sp>
        <p:sp>
          <p:nvSpPr>
            <p:cNvPr id="175140" name="Freeform 36"/>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zh-CN" altLang="en-US" sz="1800" b="0">
                <a:solidFill>
                  <a:srgbClr val="FFFFFF"/>
                </a:solidFill>
                <a:latin typeface="Arial" panose="020B0604020202020204" pitchFamily="34" charset="0"/>
              </a:endParaRPr>
            </a:p>
          </p:txBody>
        </p:sp>
      </p:grpSp>
      <p:sp>
        <p:nvSpPr>
          <p:cNvPr id="175141"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75142"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75143"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lstStyle>
            <a:lvl1pPr>
              <a:defRPr sz="1200" b="0">
                <a:solidFill>
                  <a:schemeClr val="tx1"/>
                </a:solidFill>
                <a:latin typeface="+mn-lt"/>
                <a:ea typeface="宋体" panose="02010600030101010101" pitchFamily="2" charset="-122"/>
              </a:defRPr>
            </a:lvl1pPr>
          </a:lstStyle>
          <a:p>
            <a:pPr>
              <a:defRPr/>
            </a:pPr>
            <a:endParaRPr lang="en-US" altLang="zh-CN">
              <a:solidFill>
                <a:srgbClr val="FFFFFF"/>
              </a:solidFill>
            </a:endParaRPr>
          </a:p>
        </p:txBody>
      </p:sp>
      <p:sp>
        <p:nvSpPr>
          <p:cNvPr id="175144"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lstStyle>
            <a:lvl1pPr algn="ctr">
              <a:defRPr sz="1200" b="0">
                <a:solidFill>
                  <a:schemeClr val="tx1"/>
                </a:solidFill>
                <a:latin typeface="+mn-lt"/>
                <a:ea typeface="宋体" panose="02010600030101010101" pitchFamily="2" charset="-122"/>
              </a:defRPr>
            </a:lvl1pPr>
          </a:lstStyle>
          <a:p>
            <a:pPr>
              <a:defRPr/>
            </a:pPr>
            <a:endParaRPr lang="en-US" altLang="zh-CN">
              <a:solidFill>
                <a:srgbClr val="FFFFFF"/>
              </a:solidFill>
            </a:endParaRPr>
          </a:p>
        </p:txBody>
      </p:sp>
      <p:sp>
        <p:nvSpPr>
          <p:cNvPr id="175145"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lstStyle>
            <a:lvl1pPr algn="r">
              <a:defRPr sz="1200" b="0">
                <a:solidFill>
                  <a:schemeClr val="tx1"/>
                </a:solidFill>
                <a:latin typeface="+mn-lt"/>
                <a:ea typeface="宋体" panose="02010600030101010101" pitchFamily="2" charset="-122"/>
              </a:defRPr>
            </a:lvl1pPr>
          </a:lstStyle>
          <a:p>
            <a:pPr>
              <a:defRPr/>
            </a:pPr>
            <a:fld id="{5B5DDE68-CB00-4989-AAC1-7694B0FB8AB6}" type="slidenum">
              <a:rPr lang="en-US" altLang="zh-CN">
                <a:solidFill>
                  <a:srgbClr val="FFFFFF"/>
                </a:solidFill>
              </a:rPr>
            </a:fld>
            <a:endParaRPr lang="en-US" altLang="zh-CN">
              <a:solidFill>
                <a:srgbClr val="FFFFFF"/>
              </a:solidFill>
            </a:endParaRPr>
          </a:p>
        </p:txBody>
      </p:sp>
      <p:pic>
        <p:nvPicPr>
          <p:cNvPr id="16392" name="Picture 42" descr="mb"/>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ransition>
    <p:wip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ea typeface="华文楷体" panose="0201060004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GIF"/><Relationship Id="rId3" Type="http://schemas.openxmlformats.org/officeDocument/2006/relationships/slide" Target="slide17.xml"/><Relationship Id="rId2" Type="http://schemas.openxmlformats.org/officeDocument/2006/relationships/slide" Target="slide24.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101.xml.rels><?xml version="1.0" encoding="UTF-8" standalone="yes"?>
<Relationships xmlns="http://schemas.openxmlformats.org/package/2006/relationships"><Relationship Id="rId9" Type="http://schemas.openxmlformats.org/officeDocument/2006/relationships/oleObject" Target="../embeddings/oleObject68.bin"/><Relationship Id="rId8" Type="http://schemas.openxmlformats.org/officeDocument/2006/relationships/image" Target="../media/image144.png"/><Relationship Id="rId7" Type="http://schemas.openxmlformats.org/officeDocument/2006/relationships/oleObject" Target="../embeddings/oleObject67.bin"/><Relationship Id="rId6" Type="http://schemas.openxmlformats.org/officeDocument/2006/relationships/image" Target="../media/image143.png"/><Relationship Id="rId5" Type="http://schemas.openxmlformats.org/officeDocument/2006/relationships/oleObject" Target="../embeddings/oleObject66.bin"/><Relationship Id="rId4" Type="http://schemas.openxmlformats.org/officeDocument/2006/relationships/image" Target="../media/image142.png"/><Relationship Id="rId3" Type="http://schemas.openxmlformats.org/officeDocument/2006/relationships/oleObject" Target="../embeddings/oleObject65.bin"/><Relationship Id="rId2" Type="http://schemas.openxmlformats.org/officeDocument/2006/relationships/image" Target="../media/image141.png"/><Relationship Id="rId14" Type="http://schemas.openxmlformats.org/officeDocument/2006/relationships/vmlDrawing" Target="../drawings/vmlDrawing16.vml"/><Relationship Id="rId13" Type="http://schemas.openxmlformats.org/officeDocument/2006/relationships/slideLayout" Target="../slideLayouts/slideLayout21.xml"/><Relationship Id="rId12" Type="http://schemas.openxmlformats.org/officeDocument/2006/relationships/image" Target="../media/image146.png"/><Relationship Id="rId11" Type="http://schemas.openxmlformats.org/officeDocument/2006/relationships/oleObject" Target="../embeddings/oleObject69.bin"/><Relationship Id="rId10" Type="http://schemas.openxmlformats.org/officeDocument/2006/relationships/image" Target="../media/image145.png"/><Relationship Id="rId1" Type="http://schemas.openxmlformats.org/officeDocument/2006/relationships/oleObject" Target="../embeddings/oleObject64.bin"/></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48.jpeg"/><Relationship Id="rId1" Type="http://schemas.openxmlformats.org/officeDocument/2006/relationships/image" Target="../media/image147.png"/></Relationships>
</file>

<file path=ppt/slides/_rels/slide103.xml.rels><?xml version="1.0" encoding="UTF-8" standalone="yes"?>
<Relationships xmlns="http://schemas.openxmlformats.org/package/2006/relationships"><Relationship Id="rId6" Type="http://schemas.openxmlformats.org/officeDocument/2006/relationships/vmlDrawing" Target="../drawings/vmlDrawing17.vml"/><Relationship Id="rId5" Type="http://schemas.openxmlformats.org/officeDocument/2006/relationships/slideLayout" Target="../slideLayouts/slideLayout21.xml"/><Relationship Id="rId4" Type="http://schemas.openxmlformats.org/officeDocument/2006/relationships/image" Target="../media/image150.wmf"/><Relationship Id="rId3" Type="http://schemas.openxmlformats.org/officeDocument/2006/relationships/oleObject" Target="../embeddings/oleObject71.bin"/><Relationship Id="rId2" Type="http://schemas.openxmlformats.org/officeDocument/2006/relationships/image" Target="../media/image149.wmf"/><Relationship Id="rId1" Type="http://schemas.openxmlformats.org/officeDocument/2006/relationships/oleObject" Target="../embeddings/oleObject70.bin"/></Relationships>
</file>

<file path=ppt/slides/_rels/slide104.xml.rels><?xml version="1.0" encoding="UTF-8" standalone="yes"?>
<Relationships xmlns="http://schemas.openxmlformats.org/package/2006/relationships"><Relationship Id="rId6" Type="http://schemas.openxmlformats.org/officeDocument/2006/relationships/vmlDrawing" Target="../drawings/vmlDrawing18.vml"/><Relationship Id="rId5" Type="http://schemas.openxmlformats.org/officeDocument/2006/relationships/slideLayout" Target="../slideLayouts/slideLayout21.xml"/><Relationship Id="rId4" Type="http://schemas.openxmlformats.org/officeDocument/2006/relationships/image" Target="../media/image152.wmf"/><Relationship Id="rId3" Type="http://schemas.openxmlformats.org/officeDocument/2006/relationships/oleObject" Target="../embeddings/oleObject73.bin"/><Relationship Id="rId2" Type="http://schemas.openxmlformats.org/officeDocument/2006/relationships/image" Target="../media/image151.wmf"/><Relationship Id="rId1" Type="http://schemas.openxmlformats.org/officeDocument/2006/relationships/oleObject" Target="../embeddings/oleObject72.bin"/></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8" Type="http://schemas.openxmlformats.org/officeDocument/2006/relationships/vmlDrawing" Target="../drawings/vmlDrawing19.vml"/><Relationship Id="rId7" Type="http://schemas.openxmlformats.org/officeDocument/2006/relationships/slideLayout" Target="../slideLayouts/slideLayout16.xml"/><Relationship Id="rId6" Type="http://schemas.openxmlformats.org/officeDocument/2006/relationships/image" Target="../media/image116.wmf"/><Relationship Id="rId5" Type="http://schemas.openxmlformats.org/officeDocument/2006/relationships/oleObject" Target="../embeddings/oleObject76.bin"/><Relationship Id="rId4" Type="http://schemas.openxmlformats.org/officeDocument/2006/relationships/image" Target="../media/image114.wmf"/><Relationship Id="rId3" Type="http://schemas.openxmlformats.org/officeDocument/2006/relationships/oleObject" Target="../embeddings/oleObject75.bin"/><Relationship Id="rId2" Type="http://schemas.openxmlformats.org/officeDocument/2006/relationships/image" Target="../media/image153.wmf"/><Relationship Id="rId1" Type="http://schemas.openxmlformats.org/officeDocument/2006/relationships/oleObject" Target="../embeddings/oleObject74.bin"/></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5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56.jpeg"/><Relationship Id="rId1" Type="http://schemas.openxmlformats.org/officeDocument/2006/relationships/image" Target="../media/image155.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10.xml.rels><?xml version="1.0" encoding="UTF-8" standalone="yes"?>
<Relationships xmlns="http://schemas.openxmlformats.org/package/2006/relationships"><Relationship Id="rId9" Type="http://schemas.openxmlformats.org/officeDocument/2006/relationships/image" Target="../media/image161.wmf"/><Relationship Id="rId8" Type="http://schemas.openxmlformats.org/officeDocument/2006/relationships/oleObject" Target="../embeddings/oleObject80.bin"/><Relationship Id="rId7" Type="http://schemas.openxmlformats.org/officeDocument/2006/relationships/image" Target="../media/image160.jpeg"/><Relationship Id="rId6" Type="http://schemas.openxmlformats.org/officeDocument/2006/relationships/image" Target="../media/image159.wmf"/><Relationship Id="rId5" Type="http://schemas.openxmlformats.org/officeDocument/2006/relationships/oleObject" Target="../embeddings/oleObject79.bin"/><Relationship Id="rId4" Type="http://schemas.openxmlformats.org/officeDocument/2006/relationships/image" Target="../media/image158.wmf"/><Relationship Id="rId3" Type="http://schemas.openxmlformats.org/officeDocument/2006/relationships/oleObject" Target="../embeddings/oleObject78.bin"/><Relationship Id="rId2" Type="http://schemas.openxmlformats.org/officeDocument/2006/relationships/image" Target="../media/image157.wmf"/><Relationship Id="rId11" Type="http://schemas.openxmlformats.org/officeDocument/2006/relationships/vmlDrawing" Target="../drawings/vmlDrawing20.vml"/><Relationship Id="rId10" Type="http://schemas.openxmlformats.org/officeDocument/2006/relationships/slideLayout" Target="../slideLayouts/slideLayout21.xml"/><Relationship Id="rId1" Type="http://schemas.openxmlformats.org/officeDocument/2006/relationships/oleObject" Target="../embeddings/oleObject77.bin"/></Relationships>
</file>

<file path=ppt/slides/_rels/slide111.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18.GIF"/><Relationship Id="rId4" Type="http://schemas.openxmlformats.org/officeDocument/2006/relationships/slide" Target="slide22.xml"/><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image" Target="../media/image16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65.jpe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GIF"/></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GIF"/></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71.jpeg"/><Relationship Id="rId1" Type="http://schemas.openxmlformats.org/officeDocument/2006/relationships/image" Target="../media/image7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126.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169.png"/><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image" Target="../media/image16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4" Type="http://schemas.openxmlformats.org/officeDocument/2006/relationships/slideLayout" Target="../slideLayouts/slideLayout95.xml"/><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image" Target="../media/image117.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0.wmf"/></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7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4" Type="http://schemas.openxmlformats.org/officeDocument/2006/relationships/vmlDrawing" Target="../drawings/vmlDrawing21.vml"/><Relationship Id="rId3" Type="http://schemas.openxmlformats.org/officeDocument/2006/relationships/slideLayout" Target="../slideLayouts/slideLayout16.xml"/><Relationship Id="rId2" Type="http://schemas.openxmlformats.org/officeDocument/2006/relationships/image" Target="../media/image173.wmf"/><Relationship Id="rId1" Type="http://schemas.openxmlformats.org/officeDocument/2006/relationships/oleObject" Target="../embeddings/oleObject81.bin"/></Relationships>
</file>

<file path=ppt/slides/_rels/slide135.xml.rels><?xml version="1.0" encoding="UTF-8" standalone="yes"?>
<Relationships xmlns="http://schemas.openxmlformats.org/package/2006/relationships"><Relationship Id="rId5" Type="http://schemas.openxmlformats.org/officeDocument/2006/relationships/vmlDrawing" Target="../drawings/vmlDrawing22.vml"/><Relationship Id="rId4" Type="http://schemas.openxmlformats.org/officeDocument/2006/relationships/slideLayout" Target="../slideLayouts/slideLayout21.xml"/><Relationship Id="rId3" Type="http://schemas.openxmlformats.org/officeDocument/2006/relationships/image" Target="../media/image175.png"/><Relationship Id="rId2" Type="http://schemas.openxmlformats.org/officeDocument/2006/relationships/image" Target="../media/image174.wmf"/><Relationship Id="rId1" Type="http://schemas.openxmlformats.org/officeDocument/2006/relationships/oleObject" Target="../embeddings/oleObject82.bin"/></Relationships>
</file>

<file path=ppt/slides/_rels/slide136.xml.rels><?xml version="1.0" encoding="UTF-8" standalone="yes"?>
<Relationships xmlns="http://schemas.openxmlformats.org/package/2006/relationships"><Relationship Id="rId4" Type="http://schemas.openxmlformats.org/officeDocument/2006/relationships/slideLayout" Target="../slideLayouts/slideLayout121.xml"/><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image" Target="../media/image117.jpe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134.xml"/><Relationship Id="rId1" Type="http://schemas.openxmlformats.org/officeDocument/2006/relationships/image" Target="../media/image117.jpe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39.xml"/><Relationship Id="rId1" Type="http://schemas.openxmlformats.org/officeDocument/2006/relationships/image" Target="../media/image117.jpeg"/></Relationships>
</file>

<file path=ppt/slides/_rels/slide139.xml.rels><?xml version="1.0" encoding="UTF-8" standalone="yes"?>
<Relationships xmlns="http://schemas.openxmlformats.org/package/2006/relationships"><Relationship Id="rId4" Type="http://schemas.openxmlformats.org/officeDocument/2006/relationships/slideLayout" Target="../slideLayouts/slideLayout147.xml"/><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image" Target="../media/image1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1.pn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47.xml"/><Relationship Id="rId1" Type="http://schemas.openxmlformats.org/officeDocument/2006/relationships/image" Target="../media/image117.jpe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image" Target="../media/image117.jpe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8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image" Target="../media/image117.jpeg"/></Relationships>
</file>

<file path=ppt/slides/_rels/slide14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image" Target="../media/image181.jpeg"/></Relationships>
</file>

<file path=ppt/slides/_rels/slide149.xml.rels><?xml version="1.0" encoding="UTF-8" standalone="yes"?>
<Relationships xmlns="http://schemas.openxmlformats.org/package/2006/relationships"><Relationship Id="rId8" Type="http://schemas.openxmlformats.org/officeDocument/2006/relationships/vmlDrawing" Target="../drawings/vmlDrawing23.vml"/><Relationship Id="rId7" Type="http://schemas.openxmlformats.org/officeDocument/2006/relationships/slideLayout" Target="../slideLayouts/slideLayout21.xml"/><Relationship Id="rId6" Type="http://schemas.openxmlformats.org/officeDocument/2006/relationships/image" Target="../media/image185.wmf"/><Relationship Id="rId5" Type="http://schemas.openxmlformats.org/officeDocument/2006/relationships/oleObject" Target="../embeddings/oleObject85.bin"/><Relationship Id="rId4" Type="http://schemas.openxmlformats.org/officeDocument/2006/relationships/image" Target="../media/image44.wmf"/><Relationship Id="rId3" Type="http://schemas.openxmlformats.org/officeDocument/2006/relationships/oleObject" Target="../embeddings/oleObject84.bin"/><Relationship Id="rId2" Type="http://schemas.openxmlformats.org/officeDocument/2006/relationships/image" Target="../media/image184.wmf"/><Relationship Id="rId1" Type="http://schemas.openxmlformats.org/officeDocument/2006/relationships/oleObject" Target="../embeddings/oleObject83.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7" Type="http://schemas.openxmlformats.org/officeDocument/2006/relationships/vmlDrawing" Target="../drawings/vmlDrawing24.vml"/><Relationship Id="rId6" Type="http://schemas.openxmlformats.org/officeDocument/2006/relationships/slideLayout" Target="../slideLayouts/slideLayout21.xml"/><Relationship Id="rId5" Type="http://schemas.openxmlformats.org/officeDocument/2006/relationships/image" Target="../media/image188.wmf"/><Relationship Id="rId4" Type="http://schemas.openxmlformats.org/officeDocument/2006/relationships/oleObject" Target="../embeddings/oleObject86.bin"/><Relationship Id="rId3" Type="http://schemas.openxmlformats.org/officeDocument/2006/relationships/image" Target="../media/image187.emf"/><Relationship Id="rId2" Type="http://schemas.openxmlformats.org/officeDocument/2006/relationships/image" Target="../media/image186.jpeg"/><Relationship Id="rId1" Type="http://schemas.openxmlformats.org/officeDocument/2006/relationships/hyperlink" Target="file:///G:\Ic3\N\molecules\NO.mol" TargetMode="External"/></Relationships>
</file>

<file path=ppt/slides/_rels/slide151.xml.rels><?xml version="1.0" encoding="UTF-8" standalone="yes"?>
<Relationships xmlns="http://schemas.openxmlformats.org/package/2006/relationships"><Relationship Id="rId7" Type="http://schemas.openxmlformats.org/officeDocument/2006/relationships/vmlDrawing" Target="../drawings/vmlDrawing25.vml"/><Relationship Id="rId6" Type="http://schemas.openxmlformats.org/officeDocument/2006/relationships/slideLayout" Target="../slideLayouts/slideLayout160.xml"/><Relationship Id="rId5" Type="http://schemas.openxmlformats.org/officeDocument/2006/relationships/image" Target="../media/image191.emf"/><Relationship Id="rId4" Type="http://schemas.openxmlformats.org/officeDocument/2006/relationships/image" Target="../media/image190.emf"/><Relationship Id="rId3" Type="http://schemas.openxmlformats.org/officeDocument/2006/relationships/oleObject" Target="../embeddings/oleObject87.bin"/><Relationship Id="rId2" Type="http://schemas.openxmlformats.org/officeDocument/2006/relationships/image" Target="../media/image189.jpeg"/><Relationship Id="rId1" Type="http://schemas.openxmlformats.org/officeDocument/2006/relationships/image" Target="../media/image117.jpeg"/></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92.jpeg"/></Relationships>
</file>

<file path=ppt/slides/_rels/slide153.xml.rels><?xml version="1.0" encoding="UTF-8" standalone="yes"?>
<Relationships xmlns="http://schemas.openxmlformats.org/package/2006/relationships"><Relationship Id="rId9" Type="http://schemas.openxmlformats.org/officeDocument/2006/relationships/hyperlink" Target="file:///G:\Ic3\N\molecules\N2o4.mol" TargetMode="External"/><Relationship Id="rId8" Type="http://schemas.openxmlformats.org/officeDocument/2006/relationships/image" Target="../media/image196.jpeg"/><Relationship Id="rId7" Type="http://schemas.openxmlformats.org/officeDocument/2006/relationships/hyperlink" Target="file:///G:\Ic3\N\molecules\NO2.mol" TargetMode="External"/><Relationship Id="rId6" Type="http://schemas.openxmlformats.org/officeDocument/2006/relationships/image" Target="../media/image195.jpeg"/><Relationship Id="rId5" Type="http://schemas.openxmlformats.org/officeDocument/2006/relationships/hyperlink" Target="file:///G:\Ic3\N\molecules\n2o3.mol" TargetMode="External"/><Relationship Id="rId4" Type="http://schemas.openxmlformats.org/officeDocument/2006/relationships/image" Target="../media/image194.jpeg"/><Relationship Id="rId3" Type="http://schemas.openxmlformats.org/officeDocument/2006/relationships/hyperlink" Target="file:///G:\Ic3\N\molecules\NO.mol" TargetMode="External"/><Relationship Id="rId2" Type="http://schemas.openxmlformats.org/officeDocument/2006/relationships/image" Target="../media/image193.jpeg"/><Relationship Id="rId19" Type="http://schemas.openxmlformats.org/officeDocument/2006/relationships/notesSlide" Target="../notesSlides/notesSlide4.xml"/><Relationship Id="rId18" Type="http://schemas.openxmlformats.org/officeDocument/2006/relationships/slideLayout" Target="../slideLayouts/slideLayout21.xml"/><Relationship Id="rId17" Type="http://schemas.openxmlformats.org/officeDocument/2006/relationships/image" Target="../media/image18.GIF"/><Relationship Id="rId16" Type="http://schemas.openxmlformats.org/officeDocument/2006/relationships/slide" Target="slide22.xml"/><Relationship Id="rId15" Type="http://schemas.openxmlformats.org/officeDocument/2006/relationships/image" Target="../media/image201.jpeg"/><Relationship Id="rId14" Type="http://schemas.openxmlformats.org/officeDocument/2006/relationships/image" Target="../media/image200.jpeg"/><Relationship Id="rId13" Type="http://schemas.openxmlformats.org/officeDocument/2006/relationships/image" Target="../media/image199.jpeg"/><Relationship Id="rId12" Type="http://schemas.openxmlformats.org/officeDocument/2006/relationships/image" Target="../media/image198.jpeg"/><Relationship Id="rId11" Type="http://schemas.openxmlformats.org/officeDocument/2006/relationships/hyperlink" Target="file:///G:\Ic3\N\molecules\n2o5.mol" TargetMode="External"/><Relationship Id="rId10" Type="http://schemas.openxmlformats.org/officeDocument/2006/relationships/image" Target="../media/image197.jpeg"/><Relationship Id="rId1" Type="http://schemas.openxmlformats.org/officeDocument/2006/relationships/hyperlink" Target="file:///G:\Ic3\N\molecules\N2O.mol" TargetMode="External"/></Relationships>
</file>

<file path=ppt/slides/_rels/slide154.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206.png"/><Relationship Id="rId5" Type="http://schemas.openxmlformats.org/officeDocument/2006/relationships/image" Target="../media/image205.jpeg"/><Relationship Id="rId4" Type="http://schemas.openxmlformats.org/officeDocument/2006/relationships/image" Target="../media/image204.jpeg"/><Relationship Id="rId3" Type="http://schemas.openxmlformats.org/officeDocument/2006/relationships/hyperlink" Target="file:///G:\Ic3\N\molecules\HNO3.mol" TargetMode="External"/><Relationship Id="rId2" Type="http://schemas.openxmlformats.org/officeDocument/2006/relationships/image" Target="../media/image203.jpeg"/><Relationship Id="rId1" Type="http://schemas.openxmlformats.org/officeDocument/2006/relationships/image" Target="../media/image202.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07.jpe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0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5.xml.rels><?xml version="1.0" encoding="UTF-8" standalone="yes"?>
<Relationships xmlns="http://schemas.openxmlformats.org/package/2006/relationships"><Relationship Id="rId8" Type="http://schemas.openxmlformats.org/officeDocument/2006/relationships/vmlDrawing" Target="../drawings/vmlDrawing26.vml"/><Relationship Id="rId7" Type="http://schemas.openxmlformats.org/officeDocument/2006/relationships/slideLayout" Target="../slideLayouts/slideLayout21.xml"/><Relationship Id="rId6" Type="http://schemas.openxmlformats.org/officeDocument/2006/relationships/image" Target="../media/image211.wmf"/><Relationship Id="rId5" Type="http://schemas.openxmlformats.org/officeDocument/2006/relationships/oleObject" Target="../embeddings/oleObject90.bin"/><Relationship Id="rId4" Type="http://schemas.openxmlformats.org/officeDocument/2006/relationships/image" Target="../media/image210.wmf"/><Relationship Id="rId3" Type="http://schemas.openxmlformats.org/officeDocument/2006/relationships/oleObject" Target="../embeddings/oleObject89.bin"/><Relationship Id="rId2" Type="http://schemas.openxmlformats.org/officeDocument/2006/relationships/image" Target="../media/image209.wmf"/><Relationship Id="rId1" Type="http://schemas.openxmlformats.org/officeDocument/2006/relationships/oleObject" Target="../embeddings/oleObject88.bin"/></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212.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image" Target="../media/image213.jpeg"/></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1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7.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219.jpeg"/><Relationship Id="rId3" Type="http://schemas.openxmlformats.org/officeDocument/2006/relationships/image" Target="../media/image218.GIF"/><Relationship Id="rId2" Type="http://schemas.openxmlformats.org/officeDocument/2006/relationships/image" Target="../media/image217.jpeg"/><Relationship Id="rId1" Type="http://schemas.openxmlformats.org/officeDocument/2006/relationships/hyperlink" Target="file:///G:\Ic3\P\molecules\PH3.mol" TargetMode="External"/></Relationships>
</file>

<file path=ppt/slides/_rels/slide178.xml.rels><?xml version="1.0" encoding="UTF-8" standalone="yes"?>
<Relationships xmlns="http://schemas.openxmlformats.org/package/2006/relationships"><Relationship Id="rId4" Type="http://schemas.openxmlformats.org/officeDocument/2006/relationships/vmlDrawing" Target="../drawings/vmlDrawing27.vml"/><Relationship Id="rId3" Type="http://schemas.openxmlformats.org/officeDocument/2006/relationships/slideLayout" Target="../slideLayouts/slideLayout21.xml"/><Relationship Id="rId2" Type="http://schemas.openxmlformats.org/officeDocument/2006/relationships/image" Target="../media/image220.wmf"/><Relationship Id="rId1" Type="http://schemas.openxmlformats.org/officeDocument/2006/relationships/oleObject" Target="../embeddings/oleObject91.bin"/></Relationships>
</file>

<file path=ppt/slides/_rels/slide179.xml.rels><?xml version="1.0" encoding="UTF-8" standalone="yes"?>
<Relationships xmlns="http://schemas.openxmlformats.org/package/2006/relationships"><Relationship Id="rId7" Type="http://schemas.openxmlformats.org/officeDocument/2006/relationships/vmlDrawing" Target="../drawings/vmlDrawing28.vml"/><Relationship Id="rId6" Type="http://schemas.openxmlformats.org/officeDocument/2006/relationships/slideLayout" Target="../slideLayouts/slideLayout21.xml"/><Relationship Id="rId5" Type="http://schemas.openxmlformats.org/officeDocument/2006/relationships/image" Target="../media/image223.jpeg"/><Relationship Id="rId4" Type="http://schemas.openxmlformats.org/officeDocument/2006/relationships/image" Target="../media/image222.wmf"/><Relationship Id="rId3" Type="http://schemas.openxmlformats.org/officeDocument/2006/relationships/oleObject" Target="../embeddings/oleObject93.bin"/><Relationship Id="rId2" Type="http://schemas.openxmlformats.org/officeDocument/2006/relationships/image" Target="../media/image221.wmf"/><Relationship Id="rId1" Type="http://schemas.openxmlformats.org/officeDocument/2006/relationships/oleObject" Target="../embeddings/oleObject92.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24.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25.wmf"/></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7.xml.rels><?xml version="1.0" encoding="UTF-8" standalone="yes"?>
<Relationships xmlns="http://schemas.openxmlformats.org/package/2006/relationships"><Relationship Id="rId8" Type="http://schemas.openxmlformats.org/officeDocument/2006/relationships/vmlDrawing" Target="../drawings/vmlDrawing29.vml"/><Relationship Id="rId7" Type="http://schemas.openxmlformats.org/officeDocument/2006/relationships/slideLayout" Target="../slideLayouts/slideLayout21.xml"/><Relationship Id="rId6" Type="http://schemas.openxmlformats.org/officeDocument/2006/relationships/image" Target="../media/image18.GIF"/><Relationship Id="rId5" Type="http://schemas.openxmlformats.org/officeDocument/2006/relationships/slide" Target="slide22.xml"/><Relationship Id="rId4" Type="http://schemas.openxmlformats.org/officeDocument/2006/relationships/image" Target="../media/image227.wmf"/><Relationship Id="rId3" Type="http://schemas.openxmlformats.org/officeDocument/2006/relationships/oleObject" Target="../embeddings/oleObject95.bin"/><Relationship Id="rId2" Type="http://schemas.openxmlformats.org/officeDocument/2006/relationships/image" Target="../media/image226.wmf"/><Relationship Id="rId1" Type="http://schemas.openxmlformats.org/officeDocument/2006/relationships/oleObject" Target="../embeddings/oleObject94.bin"/></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35.GIF"/><Relationship Id="rId1" Type="http://schemas.openxmlformats.org/officeDocument/2006/relationships/slide" Target="slide127.xml"/></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28.e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2.png"/></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29.e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31.jpeg"/><Relationship Id="rId1" Type="http://schemas.openxmlformats.org/officeDocument/2006/relationships/image" Target="../media/image230.jpeg"/></Relationships>
</file>

<file path=ppt/slides/_rels/slide194.xml.rels><?xml version="1.0" encoding="UTF-8" standalone="yes"?>
<Relationships xmlns="http://schemas.openxmlformats.org/package/2006/relationships"><Relationship Id="rId9" Type="http://schemas.openxmlformats.org/officeDocument/2006/relationships/oleObject" Target="../embeddings/oleObject100.bin"/><Relationship Id="rId8" Type="http://schemas.openxmlformats.org/officeDocument/2006/relationships/image" Target="../media/image235.wmf"/><Relationship Id="rId7" Type="http://schemas.openxmlformats.org/officeDocument/2006/relationships/oleObject" Target="../embeddings/oleObject99.bin"/><Relationship Id="rId6" Type="http://schemas.openxmlformats.org/officeDocument/2006/relationships/image" Target="../media/image234.wmf"/><Relationship Id="rId5" Type="http://schemas.openxmlformats.org/officeDocument/2006/relationships/oleObject" Target="../embeddings/oleObject98.bin"/><Relationship Id="rId4" Type="http://schemas.openxmlformats.org/officeDocument/2006/relationships/image" Target="../media/image233.wmf"/><Relationship Id="rId3" Type="http://schemas.openxmlformats.org/officeDocument/2006/relationships/oleObject" Target="../embeddings/oleObject97.bin"/><Relationship Id="rId23" Type="http://schemas.openxmlformats.org/officeDocument/2006/relationships/vmlDrawing" Target="../drawings/vmlDrawing30.vml"/><Relationship Id="rId22" Type="http://schemas.openxmlformats.org/officeDocument/2006/relationships/slideLayout" Target="../slideLayouts/slideLayout21.xml"/><Relationship Id="rId21" Type="http://schemas.openxmlformats.org/officeDocument/2006/relationships/oleObject" Target="../embeddings/oleObject109.bin"/><Relationship Id="rId20" Type="http://schemas.openxmlformats.org/officeDocument/2006/relationships/oleObject" Target="../embeddings/oleObject108.bin"/><Relationship Id="rId2" Type="http://schemas.openxmlformats.org/officeDocument/2006/relationships/image" Target="../media/image232.wmf"/><Relationship Id="rId19" Type="http://schemas.openxmlformats.org/officeDocument/2006/relationships/image" Target="../media/image238.wmf"/><Relationship Id="rId18" Type="http://schemas.openxmlformats.org/officeDocument/2006/relationships/oleObject" Target="../embeddings/oleObject107.bin"/><Relationship Id="rId17" Type="http://schemas.openxmlformats.org/officeDocument/2006/relationships/oleObject" Target="../embeddings/oleObject106.bin"/><Relationship Id="rId16" Type="http://schemas.openxmlformats.org/officeDocument/2006/relationships/oleObject" Target="../embeddings/oleObject105.bin"/><Relationship Id="rId15" Type="http://schemas.openxmlformats.org/officeDocument/2006/relationships/oleObject" Target="../embeddings/oleObject104.bin"/><Relationship Id="rId14" Type="http://schemas.openxmlformats.org/officeDocument/2006/relationships/oleObject" Target="../embeddings/oleObject103.bin"/><Relationship Id="rId13" Type="http://schemas.openxmlformats.org/officeDocument/2006/relationships/oleObject" Target="../embeddings/oleObject102.bin"/><Relationship Id="rId12" Type="http://schemas.openxmlformats.org/officeDocument/2006/relationships/image" Target="../media/image237.wmf"/><Relationship Id="rId11" Type="http://schemas.openxmlformats.org/officeDocument/2006/relationships/oleObject" Target="../embeddings/oleObject101.bin"/><Relationship Id="rId10" Type="http://schemas.openxmlformats.org/officeDocument/2006/relationships/image" Target="../media/image236.wmf"/><Relationship Id="rId1" Type="http://schemas.openxmlformats.org/officeDocument/2006/relationships/oleObject" Target="../embeddings/oleObject96.bin"/></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39.wmf"/></Relationships>
</file>

<file path=ppt/slides/_rels/slide197.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212.wm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9.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24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4.GIF"/><Relationship Id="rId2" Type="http://schemas.openxmlformats.org/officeDocument/2006/relationships/slide" Target="slide23.xml"/><Relationship Id="rId1" Type="http://schemas.openxmlformats.org/officeDocument/2006/relationships/slide" Target="slide5.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9" Type="http://schemas.openxmlformats.org/officeDocument/2006/relationships/oleObject" Target="../embeddings/oleObject115.bin"/><Relationship Id="rId8" Type="http://schemas.openxmlformats.org/officeDocument/2006/relationships/oleObject" Target="../embeddings/oleObject114.bin"/><Relationship Id="rId7" Type="http://schemas.openxmlformats.org/officeDocument/2006/relationships/oleObject" Target="../embeddings/oleObject113.bin"/><Relationship Id="rId6" Type="http://schemas.openxmlformats.org/officeDocument/2006/relationships/image" Target="../media/image242.wmf"/><Relationship Id="rId5" Type="http://schemas.openxmlformats.org/officeDocument/2006/relationships/oleObject" Target="../embeddings/oleObject112.bin"/><Relationship Id="rId4" Type="http://schemas.openxmlformats.org/officeDocument/2006/relationships/image" Target="../media/image233.wmf"/><Relationship Id="rId3" Type="http://schemas.openxmlformats.org/officeDocument/2006/relationships/oleObject" Target="../embeddings/oleObject111.bin"/><Relationship Id="rId2" Type="http://schemas.openxmlformats.org/officeDocument/2006/relationships/image" Target="../media/image241.wmf"/><Relationship Id="rId13" Type="http://schemas.openxmlformats.org/officeDocument/2006/relationships/vmlDrawing" Target="../drawings/vmlDrawing31.vml"/><Relationship Id="rId12" Type="http://schemas.openxmlformats.org/officeDocument/2006/relationships/slideLayout" Target="../slideLayouts/slideLayout21.xml"/><Relationship Id="rId11" Type="http://schemas.openxmlformats.org/officeDocument/2006/relationships/image" Target="../media/image243.wmf"/><Relationship Id="rId10" Type="http://schemas.openxmlformats.org/officeDocument/2006/relationships/oleObject" Target="../embeddings/oleObject116.bin"/><Relationship Id="rId1" Type="http://schemas.openxmlformats.org/officeDocument/2006/relationships/oleObject" Target="../embeddings/oleObject110.bin"/></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44.png"/></Relationships>
</file>

<file path=ppt/slides/_rels/slide203.xml.rels><?xml version="1.0" encoding="UTF-8" standalone="yes"?>
<Relationships xmlns="http://schemas.openxmlformats.org/package/2006/relationships"><Relationship Id="rId9" Type="http://schemas.openxmlformats.org/officeDocument/2006/relationships/image" Target="../media/image233.wmf"/><Relationship Id="rId8" Type="http://schemas.openxmlformats.org/officeDocument/2006/relationships/oleObject" Target="../embeddings/oleObject121.bin"/><Relationship Id="rId7" Type="http://schemas.openxmlformats.org/officeDocument/2006/relationships/oleObject" Target="../embeddings/oleObject120.bin"/><Relationship Id="rId6" Type="http://schemas.openxmlformats.org/officeDocument/2006/relationships/image" Target="../media/image241.wmf"/><Relationship Id="rId5" Type="http://schemas.openxmlformats.org/officeDocument/2006/relationships/oleObject" Target="../embeddings/oleObject119.bin"/><Relationship Id="rId4" Type="http://schemas.openxmlformats.org/officeDocument/2006/relationships/image" Target="../media/image242.wmf"/><Relationship Id="rId3" Type="http://schemas.openxmlformats.org/officeDocument/2006/relationships/oleObject" Target="../embeddings/oleObject118.bin"/><Relationship Id="rId2" Type="http://schemas.openxmlformats.org/officeDocument/2006/relationships/image" Target="../media/image245.wmf"/><Relationship Id="rId18" Type="http://schemas.openxmlformats.org/officeDocument/2006/relationships/vmlDrawing" Target="../drawings/vmlDrawing32.vml"/><Relationship Id="rId17" Type="http://schemas.openxmlformats.org/officeDocument/2006/relationships/slideLayout" Target="../slideLayouts/slideLayout21.xml"/><Relationship Id="rId16" Type="http://schemas.openxmlformats.org/officeDocument/2006/relationships/image" Target="../media/image247.wmf"/><Relationship Id="rId15" Type="http://schemas.openxmlformats.org/officeDocument/2006/relationships/oleObject" Target="../embeddings/oleObject126.bin"/><Relationship Id="rId14" Type="http://schemas.openxmlformats.org/officeDocument/2006/relationships/image" Target="../media/image246.wmf"/><Relationship Id="rId13" Type="http://schemas.openxmlformats.org/officeDocument/2006/relationships/oleObject" Target="../embeddings/oleObject125.bin"/><Relationship Id="rId12" Type="http://schemas.openxmlformats.org/officeDocument/2006/relationships/oleObject" Target="../embeddings/oleObject124.bin"/><Relationship Id="rId11" Type="http://schemas.openxmlformats.org/officeDocument/2006/relationships/oleObject" Target="../embeddings/oleObject123.bin"/><Relationship Id="rId10" Type="http://schemas.openxmlformats.org/officeDocument/2006/relationships/oleObject" Target="../embeddings/oleObject122.bin"/><Relationship Id="rId1" Type="http://schemas.openxmlformats.org/officeDocument/2006/relationships/oleObject" Target="../embeddings/oleObject117.bin"/></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5.xml.rels><?xml version="1.0" encoding="UTF-8" standalone="yes"?>
<Relationships xmlns="http://schemas.openxmlformats.org/package/2006/relationships"><Relationship Id="rId9" Type="http://schemas.openxmlformats.org/officeDocument/2006/relationships/oleObject" Target="../embeddings/oleObject132.bin"/><Relationship Id="rId8" Type="http://schemas.openxmlformats.org/officeDocument/2006/relationships/oleObject" Target="../embeddings/oleObject131.bin"/><Relationship Id="rId7" Type="http://schemas.openxmlformats.org/officeDocument/2006/relationships/oleObject" Target="../embeddings/oleObject130.bin"/><Relationship Id="rId6" Type="http://schemas.openxmlformats.org/officeDocument/2006/relationships/image" Target="../media/image242.wmf"/><Relationship Id="rId5" Type="http://schemas.openxmlformats.org/officeDocument/2006/relationships/oleObject" Target="../embeddings/oleObject129.bin"/><Relationship Id="rId4" Type="http://schemas.openxmlformats.org/officeDocument/2006/relationships/image" Target="../media/image233.wmf"/><Relationship Id="rId3" Type="http://schemas.openxmlformats.org/officeDocument/2006/relationships/oleObject" Target="../embeddings/oleObject128.bin"/><Relationship Id="rId2" Type="http://schemas.openxmlformats.org/officeDocument/2006/relationships/image" Target="../media/image241.wmf"/><Relationship Id="rId14" Type="http://schemas.openxmlformats.org/officeDocument/2006/relationships/vmlDrawing" Target="../drawings/vmlDrawing33.vml"/><Relationship Id="rId13" Type="http://schemas.openxmlformats.org/officeDocument/2006/relationships/slideLayout" Target="../slideLayouts/slideLayout21.xml"/><Relationship Id="rId12" Type="http://schemas.openxmlformats.org/officeDocument/2006/relationships/image" Target="../media/image248.jpeg"/><Relationship Id="rId11" Type="http://schemas.openxmlformats.org/officeDocument/2006/relationships/oleObject" Target="../embeddings/oleObject134.bin"/><Relationship Id="rId10" Type="http://schemas.openxmlformats.org/officeDocument/2006/relationships/oleObject" Target="../embeddings/oleObject133.bin"/><Relationship Id="rId1" Type="http://schemas.openxmlformats.org/officeDocument/2006/relationships/oleObject" Target="../embeddings/oleObject127.bin"/></Relationships>
</file>

<file path=ppt/slides/_rels/slide206.xml.rels><?xml version="1.0" encoding="UTF-8" standalone="yes"?>
<Relationships xmlns="http://schemas.openxmlformats.org/package/2006/relationships"><Relationship Id="rId9" Type="http://schemas.openxmlformats.org/officeDocument/2006/relationships/oleObject" Target="../embeddings/oleObject139.bin"/><Relationship Id="rId8" Type="http://schemas.openxmlformats.org/officeDocument/2006/relationships/image" Target="../media/image252.wmf"/><Relationship Id="rId7" Type="http://schemas.openxmlformats.org/officeDocument/2006/relationships/oleObject" Target="../embeddings/oleObject138.bin"/><Relationship Id="rId6" Type="http://schemas.openxmlformats.org/officeDocument/2006/relationships/image" Target="../media/image251.wmf"/><Relationship Id="rId5" Type="http://schemas.openxmlformats.org/officeDocument/2006/relationships/oleObject" Target="../embeddings/oleObject137.bin"/><Relationship Id="rId4" Type="http://schemas.openxmlformats.org/officeDocument/2006/relationships/image" Target="../media/image250.wmf"/><Relationship Id="rId3" Type="http://schemas.openxmlformats.org/officeDocument/2006/relationships/oleObject" Target="../embeddings/oleObject136.bin"/><Relationship Id="rId2" Type="http://schemas.openxmlformats.org/officeDocument/2006/relationships/image" Target="../media/image249.wmf"/><Relationship Id="rId14" Type="http://schemas.openxmlformats.org/officeDocument/2006/relationships/vmlDrawing" Target="../drawings/vmlDrawing34.vml"/><Relationship Id="rId13" Type="http://schemas.openxmlformats.org/officeDocument/2006/relationships/slideLayout" Target="../slideLayouts/slideLayout21.xml"/><Relationship Id="rId12" Type="http://schemas.openxmlformats.org/officeDocument/2006/relationships/image" Target="../media/image254.wmf"/><Relationship Id="rId11" Type="http://schemas.openxmlformats.org/officeDocument/2006/relationships/oleObject" Target="../embeddings/oleObject140.bin"/><Relationship Id="rId10" Type="http://schemas.openxmlformats.org/officeDocument/2006/relationships/image" Target="../media/image253.wmf"/><Relationship Id="rId1" Type="http://schemas.openxmlformats.org/officeDocument/2006/relationships/oleObject" Target="../embeddings/oleObject135.bin"/></Relationships>
</file>

<file path=ppt/slides/_rels/slide207.xml.rels><?xml version="1.0" encoding="UTF-8" standalone="yes"?>
<Relationships xmlns="http://schemas.openxmlformats.org/package/2006/relationships"><Relationship Id="rId6" Type="http://schemas.openxmlformats.org/officeDocument/2006/relationships/vmlDrawing" Target="../drawings/vmlDrawing35.vml"/><Relationship Id="rId5" Type="http://schemas.openxmlformats.org/officeDocument/2006/relationships/slideLayout" Target="../slideLayouts/slideLayout21.xml"/><Relationship Id="rId4" Type="http://schemas.openxmlformats.org/officeDocument/2006/relationships/image" Target="../media/image256.wmf"/><Relationship Id="rId3" Type="http://schemas.openxmlformats.org/officeDocument/2006/relationships/oleObject" Target="../embeddings/oleObject141.bin"/><Relationship Id="rId2" Type="http://schemas.openxmlformats.org/officeDocument/2006/relationships/image" Target="../media/image255.emf"/><Relationship Id="rId1" Type="http://schemas.openxmlformats.org/officeDocument/2006/relationships/oleObject" Target="../embeddings/Document2.doc"/></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57.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17.png"/></Relationships>
</file>

<file path=ppt/slides/_rels/slide210.xml.rels><?xml version="1.0" encoding="UTF-8" standalone="yes"?>
<Relationships xmlns="http://schemas.openxmlformats.org/package/2006/relationships"><Relationship Id="rId9" Type="http://schemas.openxmlformats.org/officeDocument/2006/relationships/oleObject" Target="../embeddings/oleObject146.bin"/><Relationship Id="rId8" Type="http://schemas.openxmlformats.org/officeDocument/2006/relationships/image" Target="../media/image259.wmf"/><Relationship Id="rId7" Type="http://schemas.openxmlformats.org/officeDocument/2006/relationships/oleObject" Target="../embeddings/oleObject145.bin"/><Relationship Id="rId6" Type="http://schemas.openxmlformats.org/officeDocument/2006/relationships/image" Target="../media/image258.wmf"/><Relationship Id="rId5" Type="http://schemas.openxmlformats.org/officeDocument/2006/relationships/oleObject" Target="../embeddings/oleObject144.bin"/><Relationship Id="rId4" Type="http://schemas.openxmlformats.org/officeDocument/2006/relationships/image" Target="../media/image233.wmf"/><Relationship Id="rId3" Type="http://schemas.openxmlformats.org/officeDocument/2006/relationships/oleObject" Target="../embeddings/oleObject143.bin"/><Relationship Id="rId29" Type="http://schemas.openxmlformats.org/officeDocument/2006/relationships/vmlDrawing" Target="../drawings/vmlDrawing36.vml"/><Relationship Id="rId28" Type="http://schemas.openxmlformats.org/officeDocument/2006/relationships/slideLayout" Target="../slideLayouts/slideLayout21.xml"/><Relationship Id="rId27" Type="http://schemas.openxmlformats.org/officeDocument/2006/relationships/oleObject" Target="../embeddings/oleObject162.bin"/><Relationship Id="rId26" Type="http://schemas.openxmlformats.org/officeDocument/2006/relationships/oleObject" Target="../embeddings/oleObject161.bin"/><Relationship Id="rId25" Type="http://schemas.openxmlformats.org/officeDocument/2006/relationships/oleObject" Target="../embeddings/oleObject160.bin"/><Relationship Id="rId24" Type="http://schemas.openxmlformats.org/officeDocument/2006/relationships/oleObject" Target="../embeddings/oleObject159.bin"/><Relationship Id="rId23" Type="http://schemas.openxmlformats.org/officeDocument/2006/relationships/oleObject" Target="../embeddings/oleObject158.bin"/><Relationship Id="rId22" Type="http://schemas.openxmlformats.org/officeDocument/2006/relationships/oleObject" Target="../embeddings/oleObject157.bin"/><Relationship Id="rId21" Type="http://schemas.openxmlformats.org/officeDocument/2006/relationships/oleObject" Target="../embeddings/oleObject156.bin"/><Relationship Id="rId20" Type="http://schemas.openxmlformats.org/officeDocument/2006/relationships/oleObject" Target="../embeddings/oleObject155.bin"/><Relationship Id="rId2" Type="http://schemas.openxmlformats.org/officeDocument/2006/relationships/image" Target="../media/image241.wmf"/><Relationship Id="rId19" Type="http://schemas.openxmlformats.org/officeDocument/2006/relationships/oleObject" Target="../embeddings/oleObject154.bin"/><Relationship Id="rId18" Type="http://schemas.openxmlformats.org/officeDocument/2006/relationships/image" Target="../media/image237.wmf"/><Relationship Id="rId17" Type="http://schemas.openxmlformats.org/officeDocument/2006/relationships/oleObject" Target="../embeddings/oleObject153.bin"/><Relationship Id="rId16" Type="http://schemas.openxmlformats.org/officeDocument/2006/relationships/oleObject" Target="../embeddings/oleObject152.bin"/><Relationship Id="rId15" Type="http://schemas.openxmlformats.org/officeDocument/2006/relationships/oleObject" Target="../embeddings/oleObject151.bin"/><Relationship Id="rId14" Type="http://schemas.openxmlformats.org/officeDocument/2006/relationships/oleObject" Target="../embeddings/oleObject150.bin"/><Relationship Id="rId13" Type="http://schemas.openxmlformats.org/officeDocument/2006/relationships/oleObject" Target="../embeddings/oleObject149.bin"/><Relationship Id="rId12" Type="http://schemas.openxmlformats.org/officeDocument/2006/relationships/oleObject" Target="../embeddings/oleObject148.bin"/><Relationship Id="rId11" Type="http://schemas.openxmlformats.org/officeDocument/2006/relationships/image" Target="../media/image242.wmf"/><Relationship Id="rId10" Type="http://schemas.openxmlformats.org/officeDocument/2006/relationships/oleObject" Target="../embeddings/oleObject147.bin"/><Relationship Id="rId1" Type="http://schemas.openxmlformats.org/officeDocument/2006/relationships/oleObject" Target="../embeddings/oleObject142.bin"/></Relationships>
</file>

<file path=ppt/slides/_rels/slide211.xml.rels><?xml version="1.0" encoding="UTF-8" standalone="yes"?>
<Relationships xmlns="http://schemas.openxmlformats.org/package/2006/relationships"><Relationship Id="rId9" Type="http://schemas.openxmlformats.org/officeDocument/2006/relationships/oleObject" Target="../embeddings/oleObject167.bin"/><Relationship Id="rId8" Type="http://schemas.openxmlformats.org/officeDocument/2006/relationships/image" Target="../media/image258.wmf"/><Relationship Id="rId7" Type="http://schemas.openxmlformats.org/officeDocument/2006/relationships/oleObject" Target="../embeddings/oleObject166.bin"/><Relationship Id="rId6" Type="http://schemas.openxmlformats.org/officeDocument/2006/relationships/image" Target="../media/image233.wmf"/><Relationship Id="rId5" Type="http://schemas.openxmlformats.org/officeDocument/2006/relationships/oleObject" Target="../embeddings/oleObject165.bin"/><Relationship Id="rId4" Type="http://schemas.openxmlformats.org/officeDocument/2006/relationships/image" Target="../media/image241.wmf"/><Relationship Id="rId3" Type="http://schemas.openxmlformats.org/officeDocument/2006/relationships/oleObject" Target="../embeddings/oleObject164.bin"/><Relationship Id="rId2" Type="http://schemas.openxmlformats.org/officeDocument/2006/relationships/image" Target="../media/image260.wmf"/><Relationship Id="rId17" Type="http://schemas.openxmlformats.org/officeDocument/2006/relationships/vmlDrawing" Target="../drawings/vmlDrawing37.vml"/><Relationship Id="rId16" Type="http://schemas.openxmlformats.org/officeDocument/2006/relationships/slideLayout" Target="../slideLayouts/slideLayout26.xml"/><Relationship Id="rId15" Type="http://schemas.openxmlformats.org/officeDocument/2006/relationships/oleObject" Target="../embeddings/oleObject172.bin"/><Relationship Id="rId14" Type="http://schemas.openxmlformats.org/officeDocument/2006/relationships/oleObject" Target="../embeddings/oleObject171.bin"/><Relationship Id="rId13" Type="http://schemas.openxmlformats.org/officeDocument/2006/relationships/oleObject" Target="../embeddings/oleObject170.bin"/><Relationship Id="rId12" Type="http://schemas.openxmlformats.org/officeDocument/2006/relationships/oleObject" Target="../embeddings/oleObject169.bin"/><Relationship Id="rId11" Type="http://schemas.openxmlformats.org/officeDocument/2006/relationships/oleObject" Target="../embeddings/oleObject168.bin"/><Relationship Id="rId10" Type="http://schemas.openxmlformats.org/officeDocument/2006/relationships/image" Target="../media/image259.wmf"/><Relationship Id="rId1" Type="http://schemas.openxmlformats.org/officeDocument/2006/relationships/oleObject" Target="../embeddings/oleObject163.bin"/></Relationships>
</file>

<file path=ppt/slides/_rels/slide212.xml.rels><?xml version="1.0" encoding="UTF-8" standalone="yes"?>
<Relationships xmlns="http://schemas.openxmlformats.org/package/2006/relationships"><Relationship Id="rId9" Type="http://schemas.openxmlformats.org/officeDocument/2006/relationships/oleObject" Target="../embeddings/oleObject177.bin"/><Relationship Id="rId8" Type="http://schemas.openxmlformats.org/officeDocument/2006/relationships/image" Target="../media/image259.wmf"/><Relationship Id="rId7" Type="http://schemas.openxmlformats.org/officeDocument/2006/relationships/oleObject" Target="../embeddings/oleObject176.bin"/><Relationship Id="rId6" Type="http://schemas.openxmlformats.org/officeDocument/2006/relationships/image" Target="../media/image258.wmf"/><Relationship Id="rId5" Type="http://schemas.openxmlformats.org/officeDocument/2006/relationships/oleObject" Target="../embeddings/oleObject175.bin"/><Relationship Id="rId44" Type="http://schemas.openxmlformats.org/officeDocument/2006/relationships/vmlDrawing" Target="../drawings/vmlDrawing38.vml"/><Relationship Id="rId43" Type="http://schemas.openxmlformats.org/officeDocument/2006/relationships/slideLayout" Target="../slideLayouts/slideLayout21.xml"/><Relationship Id="rId42" Type="http://schemas.openxmlformats.org/officeDocument/2006/relationships/oleObject" Target="../embeddings/oleObject207.bin"/><Relationship Id="rId41" Type="http://schemas.openxmlformats.org/officeDocument/2006/relationships/oleObject" Target="../embeddings/oleObject206.bin"/><Relationship Id="rId40" Type="http://schemas.openxmlformats.org/officeDocument/2006/relationships/oleObject" Target="../embeddings/oleObject205.bin"/><Relationship Id="rId4" Type="http://schemas.openxmlformats.org/officeDocument/2006/relationships/image" Target="../media/image233.wmf"/><Relationship Id="rId39" Type="http://schemas.openxmlformats.org/officeDocument/2006/relationships/oleObject" Target="../embeddings/oleObject204.bin"/><Relationship Id="rId38" Type="http://schemas.openxmlformats.org/officeDocument/2006/relationships/oleObject" Target="../embeddings/oleObject203.bin"/><Relationship Id="rId37" Type="http://schemas.openxmlformats.org/officeDocument/2006/relationships/oleObject" Target="../embeddings/oleObject202.bin"/><Relationship Id="rId36" Type="http://schemas.openxmlformats.org/officeDocument/2006/relationships/oleObject" Target="../embeddings/oleObject201.bin"/><Relationship Id="rId35" Type="http://schemas.openxmlformats.org/officeDocument/2006/relationships/oleObject" Target="../embeddings/oleObject200.bin"/><Relationship Id="rId34" Type="http://schemas.openxmlformats.org/officeDocument/2006/relationships/oleObject" Target="../embeddings/oleObject199.bin"/><Relationship Id="rId33" Type="http://schemas.openxmlformats.org/officeDocument/2006/relationships/oleObject" Target="../embeddings/oleObject198.bin"/><Relationship Id="rId32" Type="http://schemas.openxmlformats.org/officeDocument/2006/relationships/oleObject" Target="../embeddings/oleObject197.bin"/><Relationship Id="rId31" Type="http://schemas.openxmlformats.org/officeDocument/2006/relationships/oleObject" Target="../embeddings/oleObject196.bin"/><Relationship Id="rId30" Type="http://schemas.openxmlformats.org/officeDocument/2006/relationships/image" Target="../media/image261.wmf"/><Relationship Id="rId3" Type="http://schemas.openxmlformats.org/officeDocument/2006/relationships/oleObject" Target="../embeddings/oleObject174.bin"/><Relationship Id="rId29" Type="http://schemas.openxmlformats.org/officeDocument/2006/relationships/oleObject" Target="../embeddings/oleObject195.bin"/><Relationship Id="rId28" Type="http://schemas.openxmlformats.org/officeDocument/2006/relationships/oleObject" Target="../embeddings/oleObject194.bin"/><Relationship Id="rId27" Type="http://schemas.openxmlformats.org/officeDocument/2006/relationships/oleObject" Target="../embeddings/oleObject193.bin"/><Relationship Id="rId26" Type="http://schemas.openxmlformats.org/officeDocument/2006/relationships/oleObject" Target="../embeddings/oleObject192.bin"/><Relationship Id="rId25" Type="http://schemas.openxmlformats.org/officeDocument/2006/relationships/oleObject" Target="../embeddings/oleObject191.bin"/><Relationship Id="rId24" Type="http://schemas.openxmlformats.org/officeDocument/2006/relationships/oleObject" Target="../embeddings/oleObject190.bin"/><Relationship Id="rId23" Type="http://schemas.openxmlformats.org/officeDocument/2006/relationships/oleObject" Target="../embeddings/oleObject189.bin"/><Relationship Id="rId22" Type="http://schemas.openxmlformats.org/officeDocument/2006/relationships/oleObject" Target="../embeddings/oleObject188.bin"/><Relationship Id="rId21" Type="http://schemas.openxmlformats.org/officeDocument/2006/relationships/oleObject" Target="../embeddings/oleObject187.bin"/><Relationship Id="rId20" Type="http://schemas.openxmlformats.org/officeDocument/2006/relationships/oleObject" Target="../embeddings/oleObject186.bin"/><Relationship Id="rId2" Type="http://schemas.openxmlformats.org/officeDocument/2006/relationships/image" Target="../media/image241.wmf"/><Relationship Id="rId19" Type="http://schemas.openxmlformats.org/officeDocument/2006/relationships/oleObject" Target="../embeddings/oleObject185.bin"/><Relationship Id="rId18" Type="http://schemas.openxmlformats.org/officeDocument/2006/relationships/oleObject" Target="../embeddings/oleObject184.bin"/><Relationship Id="rId17" Type="http://schemas.openxmlformats.org/officeDocument/2006/relationships/oleObject" Target="../embeddings/oleObject183.bin"/><Relationship Id="rId16" Type="http://schemas.openxmlformats.org/officeDocument/2006/relationships/oleObject" Target="../embeddings/oleObject182.bin"/><Relationship Id="rId15" Type="http://schemas.openxmlformats.org/officeDocument/2006/relationships/oleObject" Target="../embeddings/oleObject181.bin"/><Relationship Id="rId14" Type="http://schemas.openxmlformats.org/officeDocument/2006/relationships/oleObject" Target="../embeddings/oleObject180.bin"/><Relationship Id="rId13" Type="http://schemas.openxmlformats.org/officeDocument/2006/relationships/image" Target="../media/image237.wmf"/><Relationship Id="rId12" Type="http://schemas.openxmlformats.org/officeDocument/2006/relationships/oleObject" Target="../embeddings/oleObject179.bin"/><Relationship Id="rId11" Type="http://schemas.openxmlformats.org/officeDocument/2006/relationships/image" Target="../media/image242.wmf"/><Relationship Id="rId10" Type="http://schemas.openxmlformats.org/officeDocument/2006/relationships/oleObject" Target="../embeddings/oleObject178.bin"/><Relationship Id="rId1" Type="http://schemas.openxmlformats.org/officeDocument/2006/relationships/oleObject" Target="../embeddings/oleObject173.bin"/></Relationships>
</file>

<file path=ppt/slides/_rels/slide21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image" Target="../media/image262.jpeg"/></Relationships>
</file>

<file path=ppt/slides/_rels/slide21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vmlDrawing" Target="../drawings/vmlDrawing39.vml"/><Relationship Id="rId3" Type="http://schemas.openxmlformats.org/officeDocument/2006/relationships/slideLayout" Target="../slideLayouts/slideLayout21.xml"/><Relationship Id="rId2" Type="http://schemas.openxmlformats.org/officeDocument/2006/relationships/image" Target="../media/image265.wmf"/><Relationship Id="rId1" Type="http://schemas.openxmlformats.org/officeDocument/2006/relationships/oleObject" Target="../embeddings/oleObject208.bin"/></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GIF"/></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GIF"/></Relationships>
</file>

<file path=ppt/slides/_rels/slide2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72.jpeg"/><Relationship Id="rId1" Type="http://schemas.openxmlformats.org/officeDocument/2006/relationships/image" Target="../media/image71.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4.GIF"/><Relationship Id="rId3" Type="http://schemas.openxmlformats.org/officeDocument/2006/relationships/slide" Target="slide50.xml"/><Relationship Id="rId2" Type="http://schemas.openxmlformats.org/officeDocument/2006/relationships/slide" Target="slide49.xml"/><Relationship Id="rId1" Type="http://schemas.openxmlformats.org/officeDocument/2006/relationships/slide" Target="slide2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vmlDrawing" Target="../drawings/vmlDrawing40.vml"/><Relationship Id="rId5" Type="http://schemas.openxmlformats.org/officeDocument/2006/relationships/slideLayout" Target="../slideLayouts/slideLayout21.xml"/><Relationship Id="rId4" Type="http://schemas.openxmlformats.org/officeDocument/2006/relationships/image" Target="../media/image267.emf"/><Relationship Id="rId3" Type="http://schemas.openxmlformats.org/officeDocument/2006/relationships/oleObject" Target="../embeddings/oleObject209.bin"/><Relationship Id="rId2" Type="http://schemas.openxmlformats.org/officeDocument/2006/relationships/image" Target="../media/image266.jpeg"/><Relationship Id="rId1" Type="http://schemas.openxmlformats.org/officeDocument/2006/relationships/hyperlink" Target="file:///G:\Ic3\S\molecules\s8.mol" TargetMode="Externa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69.jpeg"/><Relationship Id="rId1" Type="http://schemas.openxmlformats.org/officeDocument/2006/relationships/image" Target="../media/image268.jpeg"/></Relationships>
</file>

<file path=ppt/slides/_rels/slide22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270.jpeg"/></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72.jpeg"/><Relationship Id="rId1" Type="http://schemas.openxmlformats.org/officeDocument/2006/relationships/image" Target="../media/image271.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2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35.GIF"/><Relationship Id="rId1" Type="http://schemas.openxmlformats.org/officeDocument/2006/relationships/slide" Target="slide17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274.png"/><Relationship Id="rId2" Type="http://schemas.openxmlformats.org/officeDocument/2006/relationships/image" Target="../media/image273.jpeg"/><Relationship Id="rId1" Type="http://schemas.openxmlformats.org/officeDocument/2006/relationships/hyperlink" Target="file:///G:\Ic3\O\molecules\H2O2.mol" TargetMode="Externa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2.jpeg"/><Relationship Id="rId1" Type="http://schemas.openxmlformats.org/officeDocument/2006/relationships/hyperlink" Target="../Local%20Settings/Local%20Settings/Ic3/B/molecules/B12.mol" TargetMode="External"/></Relationships>
</file>

<file path=ppt/slides/_rels/slide24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vmlDrawing" Target="../drawings/vmlDrawing41.vml"/><Relationship Id="rId3" Type="http://schemas.openxmlformats.org/officeDocument/2006/relationships/slideLayout" Target="../slideLayouts/slideLayout21.xml"/><Relationship Id="rId2" Type="http://schemas.openxmlformats.org/officeDocument/2006/relationships/image" Target="../media/image275.wmf"/><Relationship Id="rId1" Type="http://schemas.openxmlformats.org/officeDocument/2006/relationships/oleObject" Target="../embeddings/oleObject210.bin"/></Relationships>
</file>

<file path=ppt/slides/_rels/slide24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77.png"/><Relationship Id="rId1" Type="http://schemas.openxmlformats.org/officeDocument/2006/relationships/image" Target="../media/image276.png"/></Relationships>
</file>

<file path=ppt/slides/_rels/slide24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78.wmf"/></Relationships>
</file>

<file path=ppt/slides/_rels/slide24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279.png"/></Relationships>
</file>

<file path=ppt/slides/_rels/slide24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66.jpeg"/><Relationship Id="rId1" Type="http://schemas.openxmlformats.org/officeDocument/2006/relationships/hyperlink" Target="file:///G:\Ic3\S\molecules\s8.mol" TargetMode="External"/></Relationships>
</file>

<file path=ppt/slides/_rels/slide245.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image" Target="../media/image280.jpeg"/></Relationships>
</file>

<file path=ppt/slides/_rels/slide24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84.jpeg"/><Relationship Id="rId1" Type="http://schemas.openxmlformats.org/officeDocument/2006/relationships/image" Target="../media/image283.jpeg"/></Relationships>
</file>

<file path=ppt/slides/_rels/slide247.xml.rels><?xml version="1.0" encoding="UTF-8" standalone="yes"?>
<Relationships xmlns="http://schemas.openxmlformats.org/package/2006/relationships"><Relationship Id="rId6" Type="http://schemas.openxmlformats.org/officeDocument/2006/relationships/vmlDrawing" Target="../drawings/vmlDrawing42.vml"/><Relationship Id="rId5" Type="http://schemas.openxmlformats.org/officeDocument/2006/relationships/slideLayout" Target="../slideLayouts/slideLayout21.xml"/><Relationship Id="rId4" Type="http://schemas.openxmlformats.org/officeDocument/2006/relationships/image" Target="../media/image286.wmf"/><Relationship Id="rId3" Type="http://schemas.openxmlformats.org/officeDocument/2006/relationships/oleObject" Target="../embeddings/oleObject212.bin"/><Relationship Id="rId2" Type="http://schemas.openxmlformats.org/officeDocument/2006/relationships/image" Target="../media/image285.wmf"/><Relationship Id="rId1" Type="http://schemas.openxmlformats.org/officeDocument/2006/relationships/oleObject" Target="../embeddings/oleObject211.bin"/></Relationships>
</file>

<file path=ppt/slides/_rels/slide248.xml.rels><?xml version="1.0" encoding="UTF-8" standalone="yes"?>
<Relationships xmlns="http://schemas.openxmlformats.org/package/2006/relationships"><Relationship Id="rId6" Type="http://schemas.openxmlformats.org/officeDocument/2006/relationships/vmlDrawing" Target="../drawings/vmlDrawing43.vml"/><Relationship Id="rId5" Type="http://schemas.openxmlformats.org/officeDocument/2006/relationships/slideLayout" Target="../slideLayouts/slideLayout21.xml"/><Relationship Id="rId4" Type="http://schemas.openxmlformats.org/officeDocument/2006/relationships/image" Target="../media/image288.wmf"/><Relationship Id="rId3" Type="http://schemas.openxmlformats.org/officeDocument/2006/relationships/oleObject" Target="../embeddings/oleObject214.bin"/><Relationship Id="rId2" Type="http://schemas.openxmlformats.org/officeDocument/2006/relationships/image" Target="../media/image287.wmf"/><Relationship Id="rId1" Type="http://schemas.openxmlformats.org/officeDocument/2006/relationships/oleObject" Target="../embeddings/oleObject213.bin"/></Relationships>
</file>

<file path=ppt/slides/_rels/slide24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25.jpeg"/><Relationship Id="rId3" Type="http://schemas.openxmlformats.org/officeDocument/2006/relationships/hyperlink" Target="../Local%20Settings/Local%20Settings/Ic3/B/molecules/B12.mol" TargetMode="External"/><Relationship Id="rId2" Type="http://schemas.openxmlformats.org/officeDocument/2006/relationships/image" Target="../media/image24.jpeg"/><Relationship Id="rId1" Type="http://schemas.openxmlformats.org/officeDocument/2006/relationships/image" Target="../media/image23.jpeg"/></Relationships>
</file>

<file path=ppt/slides/_rels/slide25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90.jpeg"/><Relationship Id="rId1" Type="http://schemas.openxmlformats.org/officeDocument/2006/relationships/image" Target="../media/image289.png"/></Relationships>
</file>

<file path=ppt/slides/_rels/slide251.xml.rels><?xml version="1.0" encoding="UTF-8" standalone="yes"?>
<Relationships xmlns="http://schemas.openxmlformats.org/package/2006/relationships"><Relationship Id="rId8" Type="http://schemas.openxmlformats.org/officeDocument/2006/relationships/vmlDrawing" Target="../drawings/vmlDrawing44.vml"/><Relationship Id="rId7" Type="http://schemas.openxmlformats.org/officeDocument/2006/relationships/slideLayout" Target="../slideLayouts/slideLayout21.xml"/><Relationship Id="rId6" Type="http://schemas.openxmlformats.org/officeDocument/2006/relationships/image" Target="../media/image293.wmf"/><Relationship Id="rId5" Type="http://schemas.openxmlformats.org/officeDocument/2006/relationships/oleObject" Target="../embeddings/oleObject217.bin"/><Relationship Id="rId4" Type="http://schemas.openxmlformats.org/officeDocument/2006/relationships/image" Target="../media/image292.wmf"/><Relationship Id="rId3" Type="http://schemas.openxmlformats.org/officeDocument/2006/relationships/oleObject" Target="../embeddings/oleObject216.bin"/><Relationship Id="rId2" Type="http://schemas.openxmlformats.org/officeDocument/2006/relationships/image" Target="../media/image291.wmf"/><Relationship Id="rId1" Type="http://schemas.openxmlformats.org/officeDocument/2006/relationships/oleObject" Target="../embeddings/oleObject215.bin"/></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94.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5.jpeg"/><Relationship Id="rId1" Type="http://schemas.openxmlformats.org/officeDocument/2006/relationships/slide" Target="slide219.xml"/></Relationships>
</file>

<file path=ppt/slides/_rels/slide25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5.jpeg"/><Relationship Id="rId1" Type="http://schemas.openxmlformats.org/officeDocument/2006/relationships/slide" Target="slide2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0.xml.rels><?xml version="1.0" encoding="UTF-8" standalone="yes"?>
<Relationships xmlns="http://schemas.openxmlformats.org/package/2006/relationships"><Relationship Id="rId6" Type="http://schemas.openxmlformats.org/officeDocument/2006/relationships/vmlDrawing" Target="../drawings/vmlDrawing45.vml"/><Relationship Id="rId5" Type="http://schemas.openxmlformats.org/officeDocument/2006/relationships/slideLayout" Target="../slideLayouts/slideLayout21.xml"/><Relationship Id="rId4" Type="http://schemas.openxmlformats.org/officeDocument/2006/relationships/image" Target="../media/image267.emf"/><Relationship Id="rId3" Type="http://schemas.openxmlformats.org/officeDocument/2006/relationships/oleObject" Target="../embeddings/oleObject219.bin"/><Relationship Id="rId2" Type="http://schemas.openxmlformats.org/officeDocument/2006/relationships/image" Target="../media/image295.wmf"/><Relationship Id="rId1" Type="http://schemas.openxmlformats.org/officeDocument/2006/relationships/oleObject" Target="../embeddings/oleObject218.bin"/></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26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image" Target="../media/image296.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99.jpeg"/></Relationships>
</file>

<file path=ppt/slides/_rels/slide266.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image" Target="../media/image303.png"/><Relationship Id="rId7" Type="http://schemas.openxmlformats.org/officeDocument/2006/relationships/oleObject" Target="../embeddings/oleObject223.bin"/><Relationship Id="rId6" Type="http://schemas.openxmlformats.org/officeDocument/2006/relationships/image" Target="../media/image302.wmf"/><Relationship Id="rId5" Type="http://schemas.openxmlformats.org/officeDocument/2006/relationships/oleObject" Target="../embeddings/oleObject222.bin"/><Relationship Id="rId4" Type="http://schemas.openxmlformats.org/officeDocument/2006/relationships/image" Target="../media/image301.wmf"/><Relationship Id="rId3" Type="http://schemas.openxmlformats.org/officeDocument/2006/relationships/oleObject" Target="../embeddings/oleObject221.bin"/><Relationship Id="rId2" Type="http://schemas.openxmlformats.org/officeDocument/2006/relationships/image" Target="../media/image300.wmf"/><Relationship Id="rId11" Type="http://schemas.openxmlformats.org/officeDocument/2006/relationships/notesSlide" Target="../notesSlides/notesSlide10.xml"/><Relationship Id="rId10" Type="http://schemas.openxmlformats.org/officeDocument/2006/relationships/vmlDrawing" Target="../drawings/vmlDrawing46.vml"/><Relationship Id="rId1" Type="http://schemas.openxmlformats.org/officeDocument/2006/relationships/oleObject" Target="../embeddings/oleObject220.bin"/></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05.jpeg"/><Relationship Id="rId1" Type="http://schemas.openxmlformats.org/officeDocument/2006/relationships/image" Target="../media/image304.jpeg"/></Relationships>
</file>

<file path=ppt/slides/_rels/slide26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07.png"/><Relationship Id="rId1" Type="http://schemas.openxmlformats.org/officeDocument/2006/relationships/image" Target="../media/image30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1.xml.rels><?xml version="1.0" encoding="UTF-8" standalone="yes"?>
<Relationships xmlns="http://schemas.openxmlformats.org/package/2006/relationships"><Relationship Id="rId6" Type="http://schemas.openxmlformats.org/officeDocument/2006/relationships/vmlDrawing" Target="../drawings/vmlDrawing47.vml"/><Relationship Id="rId5" Type="http://schemas.openxmlformats.org/officeDocument/2006/relationships/slideLayout" Target="../slideLayouts/slideLayout21.xml"/><Relationship Id="rId4" Type="http://schemas.openxmlformats.org/officeDocument/2006/relationships/image" Target="../media/image310.wmf"/><Relationship Id="rId3" Type="http://schemas.openxmlformats.org/officeDocument/2006/relationships/oleObject" Target="../embeddings/oleObject224.bin"/><Relationship Id="rId2" Type="http://schemas.openxmlformats.org/officeDocument/2006/relationships/image" Target="../media/image309.jpeg"/><Relationship Id="rId1" Type="http://schemas.openxmlformats.org/officeDocument/2006/relationships/image" Target="../media/image308.png"/></Relationships>
</file>

<file path=ppt/slides/_rels/slide272.xml.rels><?xml version="1.0" encoding="UTF-8" standalone="yes"?>
<Relationships xmlns="http://schemas.openxmlformats.org/package/2006/relationships"><Relationship Id="rId5" Type="http://schemas.openxmlformats.org/officeDocument/2006/relationships/vmlDrawing" Target="../drawings/vmlDrawing48.vml"/><Relationship Id="rId4" Type="http://schemas.openxmlformats.org/officeDocument/2006/relationships/slideLayout" Target="../slideLayouts/slideLayout21.xml"/><Relationship Id="rId3" Type="http://schemas.openxmlformats.org/officeDocument/2006/relationships/image" Target="../media/image312.jpeg"/><Relationship Id="rId2" Type="http://schemas.openxmlformats.org/officeDocument/2006/relationships/image" Target="../media/image311.wmf"/><Relationship Id="rId1" Type="http://schemas.openxmlformats.org/officeDocument/2006/relationships/oleObject" Target="../embeddings/oleObject225.bin"/></Relationships>
</file>

<file path=ppt/slides/_rels/slide273.xml.rels><?xml version="1.0" encoding="UTF-8" standalone="yes"?>
<Relationships xmlns="http://schemas.openxmlformats.org/package/2006/relationships"><Relationship Id="rId8" Type="http://schemas.openxmlformats.org/officeDocument/2006/relationships/vmlDrawing" Target="../drawings/vmlDrawing49.vml"/><Relationship Id="rId7" Type="http://schemas.openxmlformats.org/officeDocument/2006/relationships/slideLayout" Target="../slideLayouts/slideLayout21.xml"/><Relationship Id="rId6" Type="http://schemas.openxmlformats.org/officeDocument/2006/relationships/image" Target="../media/image315.wmf"/><Relationship Id="rId5" Type="http://schemas.openxmlformats.org/officeDocument/2006/relationships/oleObject" Target="../embeddings/oleObject228.bin"/><Relationship Id="rId4" Type="http://schemas.openxmlformats.org/officeDocument/2006/relationships/image" Target="../media/image314.wmf"/><Relationship Id="rId3" Type="http://schemas.openxmlformats.org/officeDocument/2006/relationships/oleObject" Target="../embeddings/oleObject227.bin"/><Relationship Id="rId2" Type="http://schemas.openxmlformats.org/officeDocument/2006/relationships/image" Target="../media/image313.wmf"/><Relationship Id="rId1" Type="http://schemas.openxmlformats.org/officeDocument/2006/relationships/oleObject" Target="../embeddings/oleObject226.bin"/></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27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17.png"/><Relationship Id="rId1" Type="http://schemas.openxmlformats.org/officeDocument/2006/relationships/image" Target="../media/image316.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8.GIF"/><Relationship Id="rId1" Type="http://schemas.openxmlformats.org/officeDocument/2006/relationships/slide" Target="slide2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3.xml.rels><?xml version="1.0" encoding="UTF-8" standalone="yes"?>
<Relationships xmlns="http://schemas.openxmlformats.org/package/2006/relationships"><Relationship Id="rId5" Type="http://schemas.openxmlformats.org/officeDocument/2006/relationships/vmlDrawing" Target="../drawings/vmlDrawing50.vml"/><Relationship Id="rId4" Type="http://schemas.openxmlformats.org/officeDocument/2006/relationships/slideLayout" Target="../slideLayouts/slideLayout21.xml"/><Relationship Id="rId3" Type="http://schemas.openxmlformats.org/officeDocument/2006/relationships/image" Target="../media/image319.jpeg"/><Relationship Id="rId2" Type="http://schemas.openxmlformats.org/officeDocument/2006/relationships/image" Target="../media/image318.wmf"/><Relationship Id="rId1" Type="http://schemas.openxmlformats.org/officeDocument/2006/relationships/oleObject" Target="../embeddings/oleObject229.bin"/></Relationships>
</file>

<file path=ppt/slides/_rels/slide28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320.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6.xml.rels><?xml version="1.0" encoding="UTF-8" standalone="yes"?>
<Relationships xmlns="http://schemas.openxmlformats.org/package/2006/relationships"><Relationship Id="rId7" Type="http://schemas.openxmlformats.org/officeDocument/2006/relationships/vmlDrawing" Target="../drawings/vmlDrawing51.vml"/><Relationship Id="rId6" Type="http://schemas.openxmlformats.org/officeDocument/2006/relationships/slideLayout" Target="../slideLayouts/slideLayout21.xml"/><Relationship Id="rId5" Type="http://schemas.openxmlformats.org/officeDocument/2006/relationships/image" Target="../media/image323.png"/><Relationship Id="rId4" Type="http://schemas.openxmlformats.org/officeDocument/2006/relationships/image" Target="../media/image322.wmf"/><Relationship Id="rId3" Type="http://schemas.openxmlformats.org/officeDocument/2006/relationships/oleObject" Target="../embeddings/oleObject231.bin"/><Relationship Id="rId2" Type="http://schemas.openxmlformats.org/officeDocument/2006/relationships/image" Target="../media/image321.wmf"/><Relationship Id="rId1" Type="http://schemas.openxmlformats.org/officeDocument/2006/relationships/oleObject" Target="../embeddings/oleObject230.bin"/></Relationships>
</file>

<file path=ppt/slides/_rels/slide287.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325.png"/><Relationship Id="rId3" Type="http://schemas.openxmlformats.org/officeDocument/2006/relationships/image" Target="../media/image324.png"/><Relationship Id="rId2" Type="http://schemas.openxmlformats.org/officeDocument/2006/relationships/image" Target="../media/image18.GIF"/><Relationship Id="rId1" Type="http://schemas.openxmlformats.org/officeDocument/2006/relationships/slide" Target="slide22.xml"/></Relationships>
</file>

<file path=ppt/slides/_rels/slide28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GIF"/></Relationships>
</file>

<file path=ppt/slides/_rels/slide28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71.jpeg"/><Relationship Id="rId1" Type="http://schemas.openxmlformats.org/officeDocument/2006/relationships/image" Target="../media/image7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94.xml.rels><?xml version="1.0" encoding="UTF-8" standalone="yes"?>
<Relationships xmlns="http://schemas.openxmlformats.org/package/2006/relationships"><Relationship Id="rId6" Type="http://schemas.openxmlformats.org/officeDocument/2006/relationships/vmlDrawing" Target="../drawings/vmlDrawing52.vml"/><Relationship Id="rId5" Type="http://schemas.openxmlformats.org/officeDocument/2006/relationships/slideLayout" Target="../slideLayouts/slideLayout21.xml"/><Relationship Id="rId4" Type="http://schemas.openxmlformats.org/officeDocument/2006/relationships/image" Target="../media/image328.jpeg"/><Relationship Id="rId3" Type="http://schemas.openxmlformats.org/officeDocument/2006/relationships/image" Target="../media/image327.jpeg"/><Relationship Id="rId2" Type="http://schemas.openxmlformats.org/officeDocument/2006/relationships/image" Target="../media/image326.png"/><Relationship Id="rId1" Type="http://schemas.openxmlformats.org/officeDocument/2006/relationships/oleObject" Target="../embeddings/oleObject232.bin"/></Relationships>
</file>

<file path=ppt/slides/_rels/slide295.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image" Target="../media/image329.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332.png"/></Relationships>
</file>

<file path=ppt/slides/_rels/slide298.xml.rels><?xml version="1.0" encoding="UTF-8" standalone="yes"?>
<Relationships xmlns="http://schemas.openxmlformats.org/package/2006/relationships"><Relationship Id="rId4" Type="http://schemas.openxmlformats.org/officeDocument/2006/relationships/vmlDrawing" Target="../drawings/vmlDrawing53.vml"/><Relationship Id="rId3" Type="http://schemas.openxmlformats.org/officeDocument/2006/relationships/slideLayout" Target="../slideLayouts/slideLayout21.xml"/><Relationship Id="rId2" Type="http://schemas.openxmlformats.org/officeDocument/2006/relationships/image" Target="../media/image333.wmf"/><Relationship Id="rId1" Type="http://schemas.openxmlformats.org/officeDocument/2006/relationships/oleObject" Target="../embeddings/oleObject233.bin"/></Relationships>
</file>

<file path=ppt/slides/_rels/slide299.xml.rels><?xml version="1.0" encoding="UTF-8" standalone="yes"?>
<Relationships xmlns="http://schemas.openxmlformats.org/package/2006/relationships"><Relationship Id="rId6" Type="http://schemas.openxmlformats.org/officeDocument/2006/relationships/vmlDrawing" Target="../drawings/vmlDrawing54.vml"/><Relationship Id="rId5" Type="http://schemas.openxmlformats.org/officeDocument/2006/relationships/slideLayout" Target="../slideLayouts/slideLayout21.xml"/><Relationship Id="rId4" Type="http://schemas.openxmlformats.org/officeDocument/2006/relationships/image" Target="../media/image335.wmf"/><Relationship Id="rId3" Type="http://schemas.openxmlformats.org/officeDocument/2006/relationships/oleObject" Target="../embeddings/oleObject235.bin"/><Relationship Id="rId2" Type="http://schemas.openxmlformats.org/officeDocument/2006/relationships/image" Target="../media/image334.png"/><Relationship Id="rId1" Type="http://schemas.openxmlformats.org/officeDocument/2006/relationships/oleObject" Target="../embeddings/oleObject234.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9.jpeg"/><Relationship Id="rId2" Type="http://schemas.openxmlformats.org/officeDocument/2006/relationships/image" Target="../media/image26.jpeg"/><Relationship Id="rId1" Type="http://schemas.openxmlformats.org/officeDocument/2006/relationships/hyperlink" Target="../Local%20Settings/Local%20Settings/Ic3/B/molecules/b2h6a.mol" TargetMode="Externa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0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6.xml"/><Relationship Id="rId2" Type="http://schemas.openxmlformats.org/officeDocument/2006/relationships/image" Target="../media/image27.wmf"/><Relationship Id="rId1" Type="http://schemas.openxmlformats.org/officeDocument/2006/relationships/oleObject" Target="../embeddings/oleObject1.bin"/></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11.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18.GIF"/><Relationship Id="rId3" Type="http://schemas.openxmlformats.org/officeDocument/2006/relationships/slide" Target="slide22.xml"/><Relationship Id="rId2" Type="http://schemas.openxmlformats.org/officeDocument/2006/relationships/image" Target="../media/image337.png"/><Relationship Id="rId1" Type="http://schemas.openxmlformats.org/officeDocument/2006/relationships/image" Target="../media/image336.jpeg"/></Relationships>
</file>

<file path=ppt/slides/_rels/slide312.xml.rels><?xml version="1.0" encoding="UTF-8" standalone="yes"?>
<Relationships xmlns="http://schemas.openxmlformats.org/package/2006/relationships"><Relationship Id="rId8" Type="http://schemas.openxmlformats.org/officeDocument/2006/relationships/vmlDrawing" Target="../drawings/vmlDrawing55.vml"/><Relationship Id="rId7" Type="http://schemas.openxmlformats.org/officeDocument/2006/relationships/slideLayout" Target="../slideLayouts/slideLayout21.xml"/><Relationship Id="rId6" Type="http://schemas.openxmlformats.org/officeDocument/2006/relationships/image" Target="../media/image340.wmf"/><Relationship Id="rId5" Type="http://schemas.openxmlformats.org/officeDocument/2006/relationships/oleObject" Target="../embeddings/oleObject238.bin"/><Relationship Id="rId4" Type="http://schemas.openxmlformats.org/officeDocument/2006/relationships/image" Target="../media/image339.wmf"/><Relationship Id="rId3" Type="http://schemas.openxmlformats.org/officeDocument/2006/relationships/oleObject" Target="../embeddings/oleObject237.bin"/><Relationship Id="rId2" Type="http://schemas.openxmlformats.org/officeDocument/2006/relationships/image" Target="../media/image338.wmf"/><Relationship Id="rId1" Type="http://schemas.openxmlformats.org/officeDocument/2006/relationships/oleObject" Target="../embeddings/oleObject236.bin"/></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8.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344.jpeg"/><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image" Target="../media/image341.jpeg"/></Relationships>
</file>

<file path=ppt/slides/_rels/slide319.xml.rels><?xml version="1.0" encoding="UTF-8" standalone="yes"?>
<Relationships xmlns="http://schemas.openxmlformats.org/package/2006/relationships"><Relationship Id="rId9" Type="http://schemas.openxmlformats.org/officeDocument/2006/relationships/oleObject" Target="../embeddings/oleObject244.bin"/><Relationship Id="rId8" Type="http://schemas.openxmlformats.org/officeDocument/2006/relationships/oleObject" Target="../embeddings/oleObject243.bin"/><Relationship Id="rId7" Type="http://schemas.openxmlformats.org/officeDocument/2006/relationships/oleObject" Target="../embeddings/oleObject242.bin"/><Relationship Id="rId6" Type="http://schemas.openxmlformats.org/officeDocument/2006/relationships/image" Target="../media/image347.wmf"/><Relationship Id="rId5" Type="http://schemas.openxmlformats.org/officeDocument/2006/relationships/oleObject" Target="../embeddings/oleObject241.bin"/><Relationship Id="rId4" Type="http://schemas.openxmlformats.org/officeDocument/2006/relationships/image" Target="../media/image346.wmf"/><Relationship Id="rId3" Type="http://schemas.openxmlformats.org/officeDocument/2006/relationships/oleObject" Target="../embeddings/oleObject240.bin"/><Relationship Id="rId2" Type="http://schemas.openxmlformats.org/officeDocument/2006/relationships/image" Target="../media/image345.wmf"/><Relationship Id="rId18" Type="http://schemas.openxmlformats.org/officeDocument/2006/relationships/vmlDrawing" Target="../drawings/vmlDrawing56.vml"/><Relationship Id="rId17" Type="http://schemas.openxmlformats.org/officeDocument/2006/relationships/slideLayout" Target="../slideLayouts/slideLayout26.xml"/><Relationship Id="rId16" Type="http://schemas.openxmlformats.org/officeDocument/2006/relationships/image" Target="../media/image351.wmf"/><Relationship Id="rId15" Type="http://schemas.openxmlformats.org/officeDocument/2006/relationships/oleObject" Target="../embeddings/oleObject247.bin"/><Relationship Id="rId14" Type="http://schemas.openxmlformats.org/officeDocument/2006/relationships/image" Target="../media/image350.wmf"/><Relationship Id="rId13" Type="http://schemas.openxmlformats.org/officeDocument/2006/relationships/oleObject" Target="../embeddings/oleObject246.bin"/><Relationship Id="rId12" Type="http://schemas.openxmlformats.org/officeDocument/2006/relationships/image" Target="../media/image349.wmf"/><Relationship Id="rId11" Type="http://schemas.openxmlformats.org/officeDocument/2006/relationships/oleObject" Target="../embeddings/oleObject245.bin"/><Relationship Id="rId10" Type="http://schemas.openxmlformats.org/officeDocument/2006/relationships/image" Target="../media/image348.wmf"/><Relationship Id="rId1" Type="http://schemas.openxmlformats.org/officeDocument/2006/relationships/oleObject" Target="../embeddings/oleObject239.bin"/></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8.png"/></Relationships>
</file>

<file path=ppt/slides/_rels/slide320.xml.rels><?xml version="1.0" encoding="UTF-8" standalone="yes"?>
<Relationships xmlns="http://schemas.openxmlformats.org/package/2006/relationships"><Relationship Id="rId4" Type="http://schemas.openxmlformats.org/officeDocument/2006/relationships/vmlDrawing" Target="../drawings/vmlDrawing57.vml"/><Relationship Id="rId3" Type="http://schemas.openxmlformats.org/officeDocument/2006/relationships/slideLayout" Target="../slideLayouts/slideLayout21.xml"/><Relationship Id="rId2" Type="http://schemas.openxmlformats.org/officeDocument/2006/relationships/image" Target="../media/image352.wmf"/><Relationship Id="rId1" Type="http://schemas.openxmlformats.org/officeDocument/2006/relationships/oleObject" Target="../embeddings/oleObject248.bin"/></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4" Type="http://schemas.openxmlformats.org/officeDocument/2006/relationships/vmlDrawing" Target="../drawings/vmlDrawing58.vml"/><Relationship Id="rId3" Type="http://schemas.openxmlformats.org/officeDocument/2006/relationships/slideLayout" Target="../slideLayouts/slideLayout21.xml"/><Relationship Id="rId2" Type="http://schemas.openxmlformats.org/officeDocument/2006/relationships/image" Target="../media/image353.wmf"/><Relationship Id="rId1" Type="http://schemas.openxmlformats.org/officeDocument/2006/relationships/oleObject" Target="../embeddings/oleObject249.bin"/></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357.jpeg"/><Relationship Id="rId3" Type="http://schemas.openxmlformats.org/officeDocument/2006/relationships/image" Target="../media/image356.jpeg"/><Relationship Id="rId2" Type="http://schemas.openxmlformats.org/officeDocument/2006/relationships/image" Target="../media/image355.jpeg"/><Relationship Id="rId1" Type="http://schemas.openxmlformats.org/officeDocument/2006/relationships/image" Target="../media/image354.jpe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9.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35.GIF"/><Relationship Id="rId2" Type="http://schemas.openxmlformats.org/officeDocument/2006/relationships/slide" Target="slide237.xml"/><Relationship Id="rId1" Type="http://schemas.openxmlformats.org/officeDocument/2006/relationships/image" Target="../media/image358.png"/></Relationships>
</file>

<file path=ppt/slides/_rels/slide33.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6.xml"/><Relationship Id="rId2" Type="http://schemas.openxmlformats.org/officeDocument/2006/relationships/image" Target="../media/image29.emf"/><Relationship Id="rId1" Type="http://schemas.openxmlformats.org/officeDocument/2006/relationships/oleObject" Target="../embeddings/Document1.doc"/></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4.xml.rels><?xml version="1.0" encoding="UTF-8" standalone="yes"?>
<Relationships xmlns="http://schemas.openxmlformats.org/package/2006/relationships"><Relationship Id="rId9" Type="http://schemas.openxmlformats.org/officeDocument/2006/relationships/slide" Target="slide22.xml"/><Relationship Id="rId8" Type="http://schemas.openxmlformats.org/officeDocument/2006/relationships/image" Target="../media/image362.png"/><Relationship Id="rId7" Type="http://schemas.openxmlformats.org/officeDocument/2006/relationships/oleObject" Target="../embeddings/oleObject253.bin"/><Relationship Id="rId6" Type="http://schemas.openxmlformats.org/officeDocument/2006/relationships/image" Target="../media/image361.wmf"/><Relationship Id="rId5" Type="http://schemas.openxmlformats.org/officeDocument/2006/relationships/oleObject" Target="../embeddings/oleObject252.bin"/><Relationship Id="rId4" Type="http://schemas.openxmlformats.org/officeDocument/2006/relationships/image" Target="../media/image360.png"/><Relationship Id="rId3" Type="http://schemas.openxmlformats.org/officeDocument/2006/relationships/oleObject" Target="../embeddings/oleObject251.bin"/><Relationship Id="rId2" Type="http://schemas.openxmlformats.org/officeDocument/2006/relationships/image" Target="../media/image359.wmf"/><Relationship Id="rId12" Type="http://schemas.openxmlformats.org/officeDocument/2006/relationships/vmlDrawing" Target="../drawings/vmlDrawing59.vml"/><Relationship Id="rId11" Type="http://schemas.openxmlformats.org/officeDocument/2006/relationships/slideLayout" Target="../slideLayouts/slideLayout21.xml"/><Relationship Id="rId10" Type="http://schemas.openxmlformats.org/officeDocument/2006/relationships/image" Target="../media/image18.GIF"/><Relationship Id="rId1" Type="http://schemas.openxmlformats.org/officeDocument/2006/relationships/oleObject" Target="../embeddings/oleObject250.bin"/></Relationships>
</file>

<file path=ppt/slides/_rels/slide335.xml.rels><?xml version="1.0" encoding="UTF-8" standalone="yes"?>
<Relationships xmlns="http://schemas.openxmlformats.org/package/2006/relationships"><Relationship Id="rId8" Type="http://schemas.openxmlformats.org/officeDocument/2006/relationships/slideLayout" Target="../slideLayouts/slideLayout173.xml"/><Relationship Id="rId7" Type="http://schemas.openxmlformats.org/officeDocument/2006/relationships/image" Target="../media/image364.GIF"/><Relationship Id="rId6" Type="http://schemas.openxmlformats.org/officeDocument/2006/relationships/slide" Target="slide101.xml"/><Relationship Id="rId5" Type="http://schemas.openxmlformats.org/officeDocument/2006/relationships/image" Target="../media/image4.GIF"/><Relationship Id="rId4" Type="http://schemas.openxmlformats.org/officeDocument/2006/relationships/slide" Target="slide126.xml"/><Relationship Id="rId3" Type="http://schemas.openxmlformats.org/officeDocument/2006/relationships/slide" Target="slide130.xml"/><Relationship Id="rId2" Type="http://schemas.openxmlformats.org/officeDocument/2006/relationships/slide" Target="slide134.xml"/><Relationship Id="rId1" Type="http://schemas.openxmlformats.org/officeDocument/2006/relationships/image" Target="../media/image363.jpeg"/></Relationships>
</file>

<file path=ppt/slides/_rels/slide336.xml.rels><?xml version="1.0" encoding="UTF-8" standalone="yes"?>
<Relationships xmlns="http://schemas.openxmlformats.org/package/2006/relationships"><Relationship Id="rId2" Type="http://schemas.openxmlformats.org/officeDocument/2006/relationships/slideLayout" Target="../slideLayouts/slideLayout173.xml"/><Relationship Id="rId1" Type="http://schemas.openxmlformats.org/officeDocument/2006/relationships/image" Target="../media/image117.jpe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39.xml.rels><?xml version="1.0" encoding="UTF-8" standalone="yes"?>
<Relationships xmlns="http://schemas.openxmlformats.org/package/2006/relationships"><Relationship Id="rId4" Type="http://schemas.openxmlformats.org/officeDocument/2006/relationships/slideLayout" Target="../slideLayouts/slideLayout178.xml"/><Relationship Id="rId3" Type="http://schemas.openxmlformats.org/officeDocument/2006/relationships/image" Target="../media/image135.GIF"/><Relationship Id="rId2" Type="http://schemas.openxmlformats.org/officeDocument/2006/relationships/slide" Target="slide125.xml"/><Relationship Id="rId1" Type="http://schemas.openxmlformats.org/officeDocument/2006/relationships/image" Target="../media/image11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0.xml.rels><?xml version="1.0" encoding="UTF-8" standalone="yes"?>
<Relationships xmlns="http://schemas.openxmlformats.org/package/2006/relationships"><Relationship Id="rId9" Type="http://schemas.openxmlformats.org/officeDocument/2006/relationships/image" Target="../media/image368.wmf"/><Relationship Id="rId8" Type="http://schemas.openxmlformats.org/officeDocument/2006/relationships/oleObject" Target="../embeddings/oleObject257.bin"/><Relationship Id="rId7" Type="http://schemas.openxmlformats.org/officeDocument/2006/relationships/image" Target="../media/image367.wmf"/><Relationship Id="rId6" Type="http://schemas.openxmlformats.org/officeDocument/2006/relationships/oleObject" Target="../embeddings/oleObject256.bin"/><Relationship Id="rId5" Type="http://schemas.openxmlformats.org/officeDocument/2006/relationships/image" Target="../media/image366.wmf"/><Relationship Id="rId4" Type="http://schemas.openxmlformats.org/officeDocument/2006/relationships/oleObject" Target="../embeddings/oleObject255.bin"/><Relationship Id="rId3" Type="http://schemas.openxmlformats.org/officeDocument/2006/relationships/image" Target="../media/image365.wmf"/><Relationship Id="rId2" Type="http://schemas.openxmlformats.org/officeDocument/2006/relationships/oleObject" Target="../embeddings/oleObject254.bin"/><Relationship Id="rId13" Type="http://schemas.openxmlformats.org/officeDocument/2006/relationships/vmlDrawing" Target="../drawings/vmlDrawing60.vml"/><Relationship Id="rId12" Type="http://schemas.openxmlformats.org/officeDocument/2006/relationships/slideLayout" Target="../slideLayouts/slideLayout183.xml"/><Relationship Id="rId11" Type="http://schemas.openxmlformats.org/officeDocument/2006/relationships/image" Target="../media/image369.wmf"/><Relationship Id="rId10" Type="http://schemas.openxmlformats.org/officeDocument/2006/relationships/oleObject" Target="../embeddings/oleObject258.bin"/><Relationship Id="rId1" Type="http://schemas.openxmlformats.org/officeDocument/2006/relationships/image" Target="../media/image117.jpe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44.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image" Target="../media/image135.GIF"/><Relationship Id="rId1" Type="http://schemas.openxmlformats.org/officeDocument/2006/relationships/slide" Target="slide125.xml"/></Relationships>
</file>

<file path=ppt/slides/_rels/slide345.xml.rels><?xml version="1.0" encoding="UTF-8" standalone="yes"?>
<Relationships xmlns="http://schemas.openxmlformats.org/package/2006/relationships"><Relationship Id="rId8" Type="http://schemas.openxmlformats.org/officeDocument/2006/relationships/slideLayout" Target="../slideLayouts/slideLayout173.xml"/><Relationship Id="rId7" Type="http://schemas.openxmlformats.org/officeDocument/2006/relationships/image" Target="../media/image375.png"/><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 Id="rId3" Type="http://schemas.openxmlformats.org/officeDocument/2006/relationships/image" Target="../media/image371.png"/><Relationship Id="rId2" Type="http://schemas.openxmlformats.org/officeDocument/2006/relationships/image" Target="../media/image370.png"/><Relationship Id="rId1" Type="http://schemas.openxmlformats.org/officeDocument/2006/relationships/image" Target="../media/image117.jpeg"/></Relationships>
</file>

<file path=ppt/slides/_rels/slide346.xml.rels><?xml version="1.0" encoding="UTF-8" standalone="yes"?>
<Relationships xmlns="http://schemas.openxmlformats.org/package/2006/relationships"><Relationship Id="rId7" Type="http://schemas.openxmlformats.org/officeDocument/2006/relationships/slideLayout" Target="../slideLayouts/slideLayout173.xml"/><Relationship Id="rId6" Type="http://schemas.openxmlformats.org/officeDocument/2006/relationships/image" Target="../media/image380.png"/><Relationship Id="rId5" Type="http://schemas.openxmlformats.org/officeDocument/2006/relationships/image" Target="../media/image379.png"/><Relationship Id="rId4" Type="http://schemas.openxmlformats.org/officeDocument/2006/relationships/image" Target="../media/image378.png"/><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image" Target="../media/image117.jpe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image" Target="../media/image34.wmf"/><Relationship Id="rId7" Type="http://schemas.openxmlformats.org/officeDocument/2006/relationships/oleObject" Target="../embeddings/oleObject2.bin"/><Relationship Id="rId6" Type="http://schemas.openxmlformats.org/officeDocument/2006/relationships/image" Target="../media/image33.jpeg"/><Relationship Id="rId5" Type="http://schemas.openxmlformats.org/officeDocument/2006/relationships/hyperlink" Target="../Local%20Settings/Local%20Settings/Ic3/B/molecules/bbr3.mol" TargetMode="External"/><Relationship Id="rId4" Type="http://schemas.openxmlformats.org/officeDocument/2006/relationships/image" Target="../media/image32.jpeg"/><Relationship Id="rId3" Type="http://schemas.openxmlformats.org/officeDocument/2006/relationships/hyperlink" Target="../Local%20Settings/Local%20Settings/Ic3/B/molecules/bcl3a.mol" TargetMode="External"/><Relationship Id="rId2" Type="http://schemas.openxmlformats.org/officeDocument/2006/relationships/image" Target="../media/image31.jpeg"/><Relationship Id="rId10" Type="http://schemas.openxmlformats.org/officeDocument/2006/relationships/vmlDrawing" Target="../drawings/vmlDrawing3.vml"/><Relationship Id="rId1" Type="http://schemas.openxmlformats.org/officeDocument/2006/relationships/hyperlink" Target="../Local%20Settings/Local%20Settings/Ic3/B/molecules/bf3c.mo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5.jpeg"/><Relationship Id="rId1" Type="http://schemas.openxmlformats.org/officeDocument/2006/relationships/slide" Target="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9" Type="http://schemas.openxmlformats.org/officeDocument/2006/relationships/oleObject" Target="../embeddings/oleObject7.bin"/><Relationship Id="rId8" Type="http://schemas.openxmlformats.org/officeDocument/2006/relationships/image" Target="../media/image39.wmf"/><Relationship Id="rId7" Type="http://schemas.openxmlformats.org/officeDocument/2006/relationships/oleObject" Target="../embeddings/oleObject6.bin"/><Relationship Id="rId6" Type="http://schemas.openxmlformats.org/officeDocument/2006/relationships/image" Target="../media/image38.wmf"/><Relationship Id="rId5" Type="http://schemas.openxmlformats.org/officeDocument/2006/relationships/oleObject" Target="../embeddings/oleObject5.bin"/><Relationship Id="rId4" Type="http://schemas.openxmlformats.org/officeDocument/2006/relationships/image" Target="../media/image37.wmf"/><Relationship Id="rId3" Type="http://schemas.openxmlformats.org/officeDocument/2006/relationships/oleObject" Target="../embeddings/oleObject4.bin"/><Relationship Id="rId2" Type="http://schemas.openxmlformats.org/officeDocument/2006/relationships/image" Target="../media/image36.wmf"/><Relationship Id="rId14" Type="http://schemas.openxmlformats.org/officeDocument/2006/relationships/vmlDrawing" Target="../drawings/vmlDrawing4.vml"/><Relationship Id="rId13" Type="http://schemas.openxmlformats.org/officeDocument/2006/relationships/slideLayout" Target="../slideLayouts/slideLayout16.xml"/><Relationship Id="rId12" Type="http://schemas.openxmlformats.org/officeDocument/2006/relationships/image" Target="../media/image40.png"/><Relationship Id="rId11" Type="http://schemas.openxmlformats.org/officeDocument/2006/relationships/oleObject" Target="../embeddings/oleObject9.bin"/><Relationship Id="rId10" Type="http://schemas.openxmlformats.org/officeDocument/2006/relationships/oleObject" Target="../embeddings/oleObject8.bin"/><Relationship Id="rId1"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1.jpeg"/><Relationship Id="rId1" Type="http://schemas.openxmlformats.org/officeDocument/2006/relationships/hyperlink" Target="file:///F:\2006&#65293;2007&#23398;&#24180;\06&#32423;%20&#21270;&#23398;%20&#26080;&#26426;&#21270;&#23398;&#19979;\Ic3\B\molecules\boh31.mol" TargetMode="External"/></Relationships>
</file>

<file path=ppt/slides/_rels/slide46.xml.rels><?xml version="1.0" encoding="UTF-8" standalone="yes"?>
<Relationships xmlns="http://schemas.openxmlformats.org/package/2006/relationships"><Relationship Id="rId8" Type="http://schemas.openxmlformats.org/officeDocument/2006/relationships/vmlDrawing" Target="../drawings/vmlDrawing5.vml"/><Relationship Id="rId7" Type="http://schemas.openxmlformats.org/officeDocument/2006/relationships/slideLayout" Target="../slideLayouts/slideLayout16.xml"/><Relationship Id="rId6" Type="http://schemas.openxmlformats.org/officeDocument/2006/relationships/image" Target="../media/image44.wmf"/><Relationship Id="rId5" Type="http://schemas.openxmlformats.org/officeDocument/2006/relationships/oleObject" Target="../embeddings/oleObject12.bin"/><Relationship Id="rId4" Type="http://schemas.openxmlformats.org/officeDocument/2006/relationships/image" Target="../media/image43.wmf"/><Relationship Id="rId3" Type="http://schemas.openxmlformats.org/officeDocument/2006/relationships/oleObject" Target="../embeddings/oleObject11.bin"/><Relationship Id="rId2" Type="http://schemas.openxmlformats.org/officeDocument/2006/relationships/image" Target="../media/image42.wmf"/><Relationship Id="rId1"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oleObject" Target="../embeddings/oleObject17.bin"/><Relationship Id="rId7" Type="http://schemas.openxmlformats.org/officeDocument/2006/relationships/image" Target="../media/image47.wmf"/><Relationship Id="rId6" Type="http://schemas.openxmlformats.org/officeDocument/2006/relationships/oleObject" Target="../embeddings/oleObject16.bin"/><Relationship Id="rId5" Type="http://schemas.openxmlformats.org/officeDocument/2006/relationships/oleObject" Target="../embeddings/oleObject15.bin"/><Relationship Id="rId47" Type="http://schemas.openxmlformats.org/officeDocument/2006/relationships/vmlDrawing" Target="../drawings/vmlDrawing6.vml"/><Relationship Id="rId46" Type="http://schemas.openxmlformats.org/officeDocument/2006/relationships/slideLayout" Target="../slideLayouts/slideLayout16.xml"/><Relationship Id="rId45" Type="http://schemas.openxmlformats.org/officeDocument/2006/relationships/image" Target="../media/image61.wmf"/><Relationship Id="rId44" Type="http://schemas.openxmlformats.org/officeDocument/2006/relationships/oleObject" Target="../embeddings/oleObject40.bin"/><Relationship Id="rId43" Type="http://schemas.openxmlformats.org/officeDocument/2006/relationships/oleObject" Target="../embeddings/oleObject39.bin"/><Relationship Id="rId42" Type="http://schemas.openxmlformats.org/officeDocument/2006/relationships/image" Target="../media/image60.wmf"/><Relationship Id="rId41" Type="http://schemas.openxmlformats.org/officeDocument/2006/relationships/oleObject" Target="../embeddings/oleObject38.bin"/><Relationship Id="rId40" Type="http://schemas.openxmlformats.org/officeDocument/2006/relationships/image" Target="../media/image59.wmf"/><Relationship Id="rId4" Type="http://schemas.openxmlformats.org/officeDocument/2006/relationships/image" Target="../media/image46.wmf"/><Relationship Id="rId39" Type="http://schemas.openxmlformats.org/officeDocument/2006/relationships/oleObject" Target="../embeddings/oleObject37.bin"/><Relationship Id="rId38" Type="http://schemas.openxmlformats.org/officeDocument/2006/relationships/oleObject" Target="../embeddings/oleObject36.bin"/><Relationship Id="rId37" Type="http://schemas.openxmlformats.org/officeDocument/2006/relationships/oleObject" Target="../embeddings/oleObject35.bin"/><Relationship Id="rId36" Type="http://schemas.openxmlformats.org/officeDocument/2006/relationships/image" Target="../media/image58.wmf"/><Relationship Id="rId35" Type="http://schemas.openxmlformats.org/officeDocument/2006/relationships/oleObject" Target="../embeddings/oleObject34.bin"/><Relationship Id="rId34" Type="http://schemas.openxmlformats.org/officeDocument/2006/relationships/image" Target="../media/image57.wmf"/><Relationship Id="rId33" Type="http://schemas.openxmlformats.org/officeDocument/2006/relationships/oleObject" Target="../embeddings/oleObject33.bin"/><Relationship Id="rId32" Type="http://schemas.openxmlformats.org/officeDocument/2006/relationships/oleObject" Target="../embeddings/oleObject32.bin"/><Relationship Id="rId31" Type="http://schemas.openxmlformats.org/officeDocument/2006/relationships/oleObject" Target="../embeddings/oleObject31.bin"/><Relationship Id="rId30" Type="http://schemas.openxmlformats.org/officeDocument/2006/relationships/image" Target="../media/image56.wmf"/><Relationship Id="rId3" Type="http://schemas.openxmlformats.org/officeDocument/2006/relationships/oleObject" Target="../embeddings/oleObject14.bin"/><Relationship Id="rId29" Type="http://schemas.openxmlformats.org/officeDocument/2006/relationships/oleObject" Target="../embeddings/oleObject30.bin"/><Relationship Id="rId28" Type="http://schemas.openxmlformats.org/officeDocument/2006/relationships/image" Target="../media/image55.wmf"/><Relationship Id="rId27" Type="http://schemas.openxmlformats.org/officeDocument/2006/relationships/oleObject" Target="../embeddings/oleObject29.bin"/><Relationship Id="rId26" Type="http://schemas.openxmlformats.org/officeDocument/2006/relationships/image" Target="../media/image54.wmf"/><Relationship Id="rId25" Type="http://schemas.openxmlformats.org/officeDocument/2006/relationships/oleObject" Target="../embeddings/oleObject28.bin"/><Relationship Id="rId24" Type="http://schemas.openxmlformats.org/officeDocument/2006/relationships/oleObject" Target="../embeddings/oleObject27.bin"/><Relationship Id="rId23" Type="http://schemas.openxmlformats.org/officeDocument/2006/relationships/oleObject" Target="../embeddings/oleObject26.bin"/><Relationship Id="rId22" Type="http://schemas.openxmlformats.org/officeDocument/2006/relationships/oleObject" Target="../embeddings/oleObject25.bin"/><Relationship Id="rId21" Type="http://schemas.openxmlformats.org/officeDocument/2006/relationships/image" Target="../media/image53.wmf"/><Relationship Id="rId20" Type="http://schemas.openxmlformats.org/officeDocument/2006/relationships/oleObject" Target="../embeddings/oleObject24.bin"/><Relationship Id="rId2" Type="http://schemas.openxmlformats.org/officeDocument/2006/relationships/image" Target="../media/image45.wmf"/><Relationship Id="rId19" Type="http://schemas.openxmlformats.org/officeDocument/2006/relationships/image" Target="../media/image52.wmf"/><Relationship Id="rId18" Type="http://schemas.openxmlformats.org/officeDocument/2006/relationships/oleObject" Target="../embeddings/oleObject23.bin"/><Relationship Id="rId17" Type="http://schemas.openxmlformats.org/officeDocument/2006/relationships/oleObject" Target="../embeddings/oleObject22.bin"/><Relationship Id="rId16" Type="http://schemas.openxmlformats.org/officeDocument/2006/relationships/oleObject" Target="../embeddings/oleObject21.bin"/><Relationship Id="rId15" Type="http://schemas.openxmlformats.org/officeDocument/2006/relationships/image" Target="../media/image51.wmf"/><Relationship Id="rId14" Type="http://schemas.openxmlformats.org/officeDocument/2006/relationships/oleObject" Target="../embeddings/oleObject20.bin"/><Relationship Id="rId13" Type="http://schemas.openxmlformats.org/officeDocument/2006/relationships/image" Target="../media/image50.wmf"/><Relationship Id="rId12" Type="http://schemas.openxmlformats.org/officeDocument/2006/relationships/oleObject" Target="../embeddings/oleObject19.bin"/><Relationship Id="rId11" Type="http://schemas.openxmlformats.org/officeDocument/2006/relationships/image" Target="../media/image49.wmf"/><Relationship Id="rId10" Type="http://schemas.openxmlformats.org/officeDocument/2006/relationships/oleObject" Target="../embeddings/oleObject18.bin"/><Relationship Id="rId1" Type="http://schemas.openxmlformats.org/officeDocument/2006/relationships/oleObject" Target="../embeddings/oleObject13.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9" Type="http://schemas.openxmlformats.org/officeDocument/2006/relationships/oleObject" Target="../embeddings/oleObject45.bin"/><Relationship Id="rId8" Type="http://schemas.openxmlformats.org/officeDocument/2006/relationships/image" Target="../media/image66.wmf"/><Relationship Id="rId7" Type="http://schemas.openxmlformats.org/officeDocument/2006/relationships/oleObject" Target="../embeddings/oleObject44.bin"/><Relationship Id="rId6" Type="http://schemas.openxmlformats.org/officeDocument/2006/relationships/image" Target="../media/image44.wmf"/><Relationship Id="rId5" Type="http://schemas.openxmlformats.org/officeDocument/2006/relationships/oleObject" Target="../embeddings/oleObject43.bin"/><Relationship Id="rId4" Type="http://schemas.openxmlformats.org/officeDocument/2006/relationships/image" Target="../media/image65.wmf"/><Relationship Id="rId3" Type="http://schemas.openxmlformats.org/officeDocument/2006/relationships/oleObject" Target="../embeddings/oleObject42.bin"/><Relationship Id="rId2" Type="http://schemas.openxmlformats.org/officeDocument/2006/relationships/image" Target="../media/image64.wmf"/><Relationship Id="rId13" Type="http://schemas.openxmlformats.org/officeDocument/2006/relationships/vmlDrawing" Target="../drawings/vmlDrawing7.vml"/><Relationship Id="rId12" Type="http://schemas.openxmlformats.org/officeDocument/2006/relationships/slideLayout" Target="../slideLayouts/slideLayout21.xml"/><Relationship Id="rId11" Type="http://schemas.openxmlformats.org/officeDocument/2006/relationships/oleObject" Target="../embeddings/oleObject46.bin"/><Relationship Id="rId10" Type="http://schemas.openxmlformats.org/officeDocument/2006/relationships/image" Target="../media/image67.wmf"/><Relationship Id="rId1" Type="http://schemas.openxmlformats.org/officeDocument/2006/relationships/oleObject" Target="../embeddings/oleObject41.bin"/></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8.jpeg"/></Relationships>
</file>

<file path=ppt/slides/_rels/slide54.xml.rels><?xml version="1.0" encoding="UTF-8" standalone="yes"?>
<Relationships xmlns="http://schemas.openxmlformats.org/package/2006/relationships"><Relationship Id="rId8" Type="http://schemas.openxmlformats.org/officeDocument/2006/relationships/vmlDrawing" Target="../drawings/vmlDrawing8.vml"/><Relationship Id="rId7" Type="http://schemas.openxmlformats.org/officeDocument/2006/relationships/slideLayout" Target="../slideLayouts/slideLayout16.xml"/><Relationship Id="rId6" Type="http://schemas.openxmlformats.org/officeDocument/2006/relationships/image" Target="../media/image18.GIF"/><Relationship Id="rId5" Type="http://schemas.openxmlformats.org/officeDocument/2006/relationships/slide" Target="slide22.xml"/><Relationship Id="rId4" Type="http://schemas.openxmlformats.org/officeDocument/2006/relationships/image" Target="../media/image70.wmf"/><Relationship Id="rId3" Type="http://schemas.openxmlformats.org/officeDocument/2006/relationships/oleObject" Target="../embeddings/oleObject48.bin"/><Relationship Id="rId2" Type="http://schemas.openxmlformats.org/officeDocument/2006/relationships/image" Target="../media/image69.wmf"/><Relationship Id="rId1" Type="http://schemas.openxmlformats.org/officeDocument/2006/relationships/oleObject" Target="../embeddings/oleObject47.bin"/></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GIF"/><Relationship Id="rId1" Type="http://schemas.openxmlformats.org/officeDocument/2006/relationships/slide" Target="slide6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72.jpeg"/><Relationship Id="rId1" Type="http://schemas.openxmlformats.org/officeDocument/2006/relationships/image" Target="../media/image71.jpeg"/></Relationships>
</file>

<file path=ppt/slides/_rels/slide57.xml.rels><?xml version="1.0" encoding="UTF-8" standalone="yes"?>
<Relationships xmlns="http://schemas.openxmlformats.org/package/2006/relationships"><Relationship Id="rId9" Type="http://schemas.openxmlformats.org/officeDocument/2006/relationships/image" Target="../media/image81.jpeg"/><Relationship Id="rId8" Type="http://schemas.openxmlformats.org/officeDocument/2006/relationships/image" Target="../media/image80.jpeg"/><Relationship Id="rId7" Type="http://schemas.openxmlformats.org/officeDocument/2006/relationships/image" Target="../media/image79.jpeg"/><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1" Type="http://schemas.openxmlformats.org/officeDocument/2006/relationships/slideLayout" Target="../slideLayouts/slideLayout21.xml"/><Relationship Id="rId10" Type="http://schemas.openxmlformats.org/officeDocument/2006/relationships/image" Target="../media/image82.jpeg"/><Relationship Id="rId1" Type="http://schemas.openxmlformats.org/officeDocument/2006/relationships/image" Target="../media/image73.jpe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9" Type="http://schemas.openxmlformats.org/officeDocument/2006/relationships/image" Target="../media/image90.jpeg"/><Relationship Id="rId8" Type="http://schemas.openxmlformats.org/officeDocument/2006/relationships/image" Target="../media/image89.png"/><Relationship Id="rId7" Type="http://schemas.openxmlformats.org/officeDocument/2006/relationships/oleObject" Target="../embeddings/oleObject51.bin"/><Relationship Id="rId6" Type="http://schemas.openxmlformats.org/officeDocument/2006/relationships/image" Target="../media/image88.png"/><Relationship Id="rId5" Type="http://schemas.openxmlformats.org/officeDocument/2006/relationships/oleObject" Target="../embeddings/oleObject50.bin"/><Relationship Id="rId4" Type="http://schemas.openxmlformats.org/officeDocument/2006/relationships/image" Target="../media/image87.png"/><Relationship Id="rId3" Type="http://schemas.openxmlformats.org/officeDocument/2006/relationships/oleObject" Target="../embeddings/oleObject49.bin"/><Relationship Id="rId2" Type="http://schemas.openxmlformats.org/officeDocument/2006/relationships/image" Target="../media/image86.jpeg"/><Relationship Id="rId11" Type="http://schemas.openxmlformats.org/officeDocument/2006/relationships/vmlDrawing" Target="../drawings/vmlDrawing9.vml"/><Relationship Id="rId10" Type="http://schemas.openxmlformats.org/officeDocument/2006/relationships/slideLayout" Target="../slideLayouts/slideLayout21.xml"/><Relationship Id="rId1" Type="http://schemas.openxmlformats.org/officeDocument/2006/relationships/hyperlink" Target="file:///F:\Ic3\B\molecules\B10C2H12_1-12_closo.mo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8" Type="http://schemas.openxmlformats.org/officeDocument/2006/relationships/vmlDrawing" Target="../drawings/vmlDrawing10.vml"/><Relationship Id="rId7" Type="http://schemas.openxmlformats.org/officeDocument/2006/relationships/slideLayout" Target="../slideLayouts/slideLayout21.xml"/><Relationship Id="rId6" Type="http://schemas.openxmlformats.org/officeDocument/2006/relationships/image" Target="../media/image81.jpeg"/><Relationship Id="rId5" Type="http://schemas.openxmlformats.org/officeDocument/2006/relationships/image" Target="../media/image90.jpeg"/><Relationship Id="rId4" Type="http://schemas.openxmlformats.org/officeDocument/2006/relationships/image" Target="../media/image87.png"/><Relationship Id="rId3" Type="http://schemas.openxmlformats.org/officeDocument/2006/relationships/oleObject" Target="../embeddings/oleObject52.bin"/><Relationship Id="rId2" Type="http://schemas.openxmlformats.org/officeDocument/2006/relationships/image" Target="../media/image92.png"/><Relationship Id="rId1"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92.png"/><Relationship Id="rId1"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96.jpeg"/><Relationship Id="rId1" Type="http://schemas.openxmlformats.org/officeDocument/2006/relationships/image" Target="../media/image95.jpeg"/></Relationships>
</file>

<file path=ppt/slides/_rels/slide66.xml.rels><?xml version="1.0" encoding="UTF-8" standalone="yes"?>
<Relationships xmlns="http://schemas.openxmlformats.org/package/2006/relationships"><Relationship Id="rId6" Type="http://schemas.openxmlformats.org/officeDocument/2006/relationships/vmlDrawing" Target="../drawings/vmlDrawing11.vml"/><Relationship Id="rId5" Type="http://schemas.openxmlformats.org/officeDocument/2006/relationships/slideLayout" Target="../slideLayouts/slideLayout21.xml"/><Relationship Id="rId4" Type="http://schemas.openxmlformats.org/officeDocument/2006/relationships/image" Target="../media/image98.jpeg"/><Relationship Id="rId3" Type="http://schemas.openxmlformats.org/officeDocument/2006/relationships/hyperlink" Target="../Local%20Settings/Local%20Settings/Ic3/K/molecules/Kc60.mol" TargetMode="External"/><Relationship Id="rId2" Type="http://schemas.openxmlformats.org/officeDocument/2006/relationships/image" Target="../media/image97.png"/><Relationship Id="rId1" Type="http://schemas.openxmlformats.org/officeDocument/2006/relationships/oleObject" Target="../embeddings/oleObject53.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99.png"/><Relationship Id="rId1" Type="http://schemas.openxmlformats.org/officeDocument/2006/relationships/image" Target="../media/image7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100.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02.png"/><Relationship Id="rId1" Type="http://schemas.openxmlformats.org/officeDocument/2006/relationships/image" Target="../media/image101.png"/></Relationships>
</file>

<file path=ppt/slides/_rels/slide73.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105.jpeg"/><Relationship Id="rId4" Type="http://schemas.openxmlformats.org/officeDocument/2006/relationships/hyperlink" Target="../Local%20Settings/Local%20Settings/Ic3/C/molecules/co2.mol" TargetMode="External"/><Relationship Id="rId3" Type="http://schemas.openxmlformats.org/officeDocument/2006/relationships/image" Target="../media/image104.jpeg"/><Relationship Id="rId2" Type="http://schemas.openxmlformats.org/officeDocument/2006/relationships/hyperlink" Target="../Local%20Settings/Local%20Settings/Ic3/C/molecules/co.mol" TargetMode="External"/><Relationship Id="rId1"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8" Type="http://schemas.openxmlformats.org/officeDocument/2006/relationships/vmlDrawing" Target="../drawings/vmlDrawing12.vml"/><Relationship Id="rId7" Type="http://schemas.openxmlformats.org/officeDocument/2006/relationships/slideLayout" Target="../slideLayouts/slideLayout27.xml"/><Relationship Id="rId6" Type="http://schemas.openxmlformats.org/officeDocument/2006/relationships/image" Target="../media/image108.png"/><Relationship Id="rId5" Type="http://schemas.openxmlformats.org/officeDocument/2006/relationships/oleObject" Target="../embeddings/oleObject56.bin"/><Relationship Id="rId4" Type="http://schemas.openxmlformats.org/officeDocument/2006/relationships/image" Target="../media/image107.png"/><Relationship Id="rId3" Type="http://schemas.openxmlformats.org/officeDocument/2006/relationships/oleObject" Target="../embeddings/oleObject55.bin"/><Relationship Id="rId2" Type="http://schemas.openxmlformats.org/officeDocument/2006/relationships/image" Target="../media/image106.png"/><Relationship Id="rId1" Type="http://schemas.openxmlformats.org/officeDocument/2006/relationships/oleObject" Target="../embeddings/oleObject54.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10.jpeg"/><Relationship Id="rId1" Type="http://schemas.openxmlformats.org/officeDocument/2006/relationships/image" Target="../media/image109.pn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wmf"/></Relationships>
</file>

<file path=ppt/slides/_rels/slide8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image" Target="../media/image116.wmf"/><Relationship Id="rId7" Type="http://schemas.openxmlformats.org/officeDocument/2006/relationships/oleObject" Target="../embeddings/oleObject60.bin"/><Relationship Id="rId6" Type="http://schemas.openxmlformats.org/officeDocument/2006/relationships/image" Target="../media/image115.wmf"/><Relationship Id="rId5" Type="http://schemas.openxmlformats.org/officeDocument/2006/relationships/oleObject" Target="../embeddings/oleObject59.bin"/><Relationship Id="rId4" Type="http://schemas.openxmlformats.org/officeDocument/2006/relationships/image" Target="../media/image114.wmf"/><Relationship Id="rId3" Type="http://schemas.openxmlformats.org/officeDocument/2006/relationships/oleObject" Target="../embeddings/oleObject58.bin"/><Relationship Id="rId2" Type="http://schemas.openxmlformats.org/officeDocument/2006/relationships/image" Target="../media/image44.wmf"/><Relationship Id="rId10" Type="http://schemas.openxmlformats.org/officeDocument/2006/relationships/vmlDrawing" Target="../drawings/vmlDrawing13.vml"/><Relationship Id="rId1" Type="http://schemas.openxmlformats.org/officeDocument/2006/relationships/oleObject" Target="../embeddings/oleObject57.bin"/></Relationships>
</file>

<file path=ppt/slides/_rels/slide84.xml.rels><?xml version="1.0" encoding="UTF-8" standalone="yes"?>
<Relationships xmlns="http://schemas.openxmlformats.org/package/2006/relationships"><Relationship Id="rId6" Type="http://schemas.openxmlformats.org/officeDocument/2006/relationships/slideLayout" Target="../slideLayouts/slideLayout40.xml"/><Relationship Id="rId5" Type="http://schemas.openxmlformats.org/officeDocument/2006/relationships/image" Target="../media/image119.GIF"/><Relationship Id="rId4" Type="http://schemas.openxmlformats.org/officeDocument/2006/relationships/slide" Target="slide55.xml"/><Relationship Id="rId3" Type="http://schemas.openxmlformats.org/officeDocument/2006/relationships/image" Target="../media/image118.jpeg"/><Relationship Id="rId2" Type="http://schemas.openxmlformats.org/officeDocument/2006/relationships/slide" Target="slide56.xml"/><Relationship Id="rId1" Type="http://schemas.openxmlformats.org/officeDocument/2006/relationships/image" Target="../media/image11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21.wmf"/><Relationship Id="rId1" Type="http://schemas.openxmlformats.org/officeDocument/2006/relationships/image" Target="../media/image120.wmf"/></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43.xml"/><Relationship Id="rId5" Type="http://schemas.openxmlformats.org/officeDocument/2006/relationships/image" Target="../media/image118.jpeg"/><Relationship Id="rId4" Type="http://schemas.openxmlformats.org/officeDocument/2006/relationships/slide" Target="slide56.xml"/><Relationship Id="rId3" Type="http://schemas.openxmlformats.org/officeDocument/2006/relationships/image" Target="../media/image119.GIF"/><Relationship Id="rId2" Type="http://schemas.openxmlformats.org/officeDocument/2006/relationships/slide" Target="slide55.xml"/><Relationship Id="rId1" Type="http://schemas.openxmlformats.org/officeDocument/2006/relationships/image" Target="../media/image117.jpeg"/></Relationships>
</file>

<file path=ppt/slides/_rels/slide88.xml.rels><?xml version="1.0" encoding="UTF-8" standalone="yes"?>
<Relationships xmlns="http://schemas.openxmlformats.org/package/2006/relationships"><Relationship Id="rId5" Type="http://schemas.openxmlformats.org/officeDocument/2006/relationships/slideLayout" Target="../slideLayouts/slideLayout56.xml"/><Relationship Id="rId4" Type="http://schemas.openxmlformats.org/officeDocument/2006/relationships/image" Target="../media/image122.png"/><Relationship Id="rId3" Type="http://schemas.openxmlformats.org/officeDocument/2006/relationships/image" Target="../media/image35.jpeg"/><Relationship Id="rId2" Type="http://schemas.openxmlformats.org/officeDocument/2006/relationships/slide" Target="slide65.xml"/><Relationship Id="rId1" Type="http://schemas.openxmlformats.org/officeDocument/2006/relationships/image" Target="../media/image117.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2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5.emf"/></Relationships>
</file>

<file path=ppt/slides/_rels/slide90.xml.rels><?xml version="1.0" encoding="UTF-8" standalone="yes"?>
<Relationships xmlns="http://schemas.openxmlformats.org/package/2006/relationships"><Relationship Id="rId9" Type="http://schemas.openxmlformats.org/officeDocument/2006/relationships/image" Target="../media/image132.jpeg"/><Relationship Id="rId8" Type="http://schemas.openxmlformats.org/officeDocument/2006/relationships/image" Target="../media/image131.jpeg"/><Relationship Id="rId7" Type="http://schemas.openxmlformats.org/officeDocument/2006/relationships/image" Target="../media/image130.jpeg"/><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 Id="rId3" Type="http://schemas.openxmlformats.org/officeDocument/2006/relationships/image" Target="../media/image126.jpeg"/><Relationship Id="rId2" Type="http://schemas.openxmlformats.org/officeDocument/2006/relationships/image" Target="../media/image125.jpeg"/><Relationship Id="rId11" Type="http://schemas.openxmlformats.org/officeDocument/2006/relationships/slideLayout" Target="../slideLayouts/slideLayout21.xml"/><Relationship Id="rId10" Type="http://schemas.openxmlformats.org/officeDocument/2006/relationships/image" Target="../media/image133.jpeg"/><Relationship Id="rId1" Type="http://schemas.openxmlformats.org/officeDocument/2006/relationships/image" Target="../media/image124.jpeg"/></Relationships>
</file>

<file path=ppt/slides/_rels/slide91.xml.rels><?xml version="1.0" encoding="UTF-8" standalone="yes"?>
<Relationships xmlns="http://schemas.openxmlformats.org/package/2006/relationships"><Relationship Id="rId6" Type="http://schemas.openxmlformats.org/officeDocument/2006/relationships/vmlDrawing" Target="../drawings/vmlDrawing14.vml"/><Relationship Id="rId5" Type="http://schemas.openxmlformats.org/officeDocument/2006/relationships/slideLayout" Target="../slideLayouts/slideLayout21.xml"/><Relationship Id="rId4" Type="http://schemas.openxmlformats.org/officeDocument/2006/relationships/image" Target="../media/image115.wmf"/><Relationship Id="rId3" Type="http://schemas.openxmlformats.org/officeDocument/2006/relationships/oleObject" Target="../embeddings/oleObject62.bin"/><Relationship Id="rId2" Type="http://schemas.openxmlformats.org/officeDocument/2006/relationships/image" Target="../media/image44.wmf"/><Relationship Id="rId1" Type="http://schemas.openxmlformats.org/officeDocument/2006/relationships/oleObject" Target="../embeddings/oleObject61.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4" Type="http://schemas.openxmlformats.org/officeDocument/2006/relationships/vmlDrawing" Target="../drawings/vmlDrawing15.vml"/><Relationship Id="rId3" Type="http://schemas.openxmlformats.org/officeDocument/2006/relationships/slideLayout" Target="../slideLayouts/slideLayout21.xml"/><Relationship Id="rId2" Type="http://schemas.openxmlformats.org/officeDocument/2006/relationships/image" Target="../media/image134.wmf"/><Relationship Id="rId1" Type="http://schemas.openxmlformats.org/officeDocument/2006/relationships/oleObject" Target="../embeddings/oleObject63.bin"/></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GIF"/><Relationship Id="rId1" Type="http://schemas.openxmlformats.org/officeDocument/2006/relationships/slide" Target="slide22.xml"/></Relationships>
</file>

<file path=ppt/slides/_rels/slide95.xml.rels><?xml version="1.0" encoding="UTF-8" standalone="yes"?>
<Relationships xmlns="http://schemas.openxmlformats.org/package/2006/relationships"><Relationship Id="rId6" Type="http://schemas.openxmlformats.org/officeDocument/2006/relationships/slideLayout" Target="../slideLayouts/slideLayout69.xml"/><Relationship Id="rId5" Type="http://schemas.openxmlformats.org/officeDocument/2006/relationships/image" Target="../media/image119.GIF"/><Relationship Id="rId4" Type="http://schemas.openxmlformats.org/officeDocument/2006/relationships/slide" Target="slide66.xml"/><Relationship Id="rId3" Type="http://schemas.openxmlformats.org/officeDocument/2006/relationships/image" Target="../media/image135.GIF"/><Relationship Id="rId2" Type="http://schemas.openxmlformats.org/officeDocument/2006/relationships/slide" Target="slide35.xml"/><Relationship Id="rId1" Type="http://schemas.openxmlformats.org/officeDocument/2006/relationships/image" Target="../media/image117.jpe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82.xml"/><Relationship Id="rId3" Type="http://schemas.openxmlformats.org/officeDocument/2006/relationships/image" Target="../media/image135.GIF"/><Relationship Id="rId2" Type="http://schemas.openxmlformats.org/officeDocument/2006/relationships/slide" Target="slide35.xml"/><Relationship Id="rId1" Type="http://schemas.openxmlformats.org/officeDocument/2006/relationships/image" Target="../media/image117.jpeg"/></Relationships>
</file>

<file path=ppt/slides/_rels/slide97.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image" Target="../media/image139.jpeg"/><Relationship Id="rId7" Type="http://schemas.openxmlformats.org/officeDocument/2006/relationships/hyperlink" Target="../Local%20Settings/Local%20Settings/Ic3/C/molecules/CI4.mol" TargetMode="External"/><Relationship Id="rId6" Type="http://schemas.openxmlformats.org/officeDocument/2006/relationships/image" Target="../media/image138.jpeg"/><Relationship Id="rId5" Type="http://schemas.openxmlformats.org/officeDocument/2006/relationships/hyperlink" Target="../Local%20Settings/Local%20Settings/Ic3/C/molecules/CBr4.mol" TargetMode="External"/><Relationship Id="rId4" Type="http://schemas.openxmlformats.org/officeDocument/2006/relationships/image" Target="../media/image137.jpeg"/><Relationship Id="rId3" Type="http://schemas.openxmlformats.org/officeDocument/2006/relationships/hyperlink" Target="../Local%20Settings/Local%20Settings/Ic3/C/molecules/CCl4.mol" TargetMode="External"/><Relationship Id="rId2" Type="http://schemas.openxmlformats.org/officeDocument/2006/relationships/image" Target="../media/image136.jpeg"/><Relationship Id="rId1" Type="http://schemas.openxmlformats.org/officeDocument/2006/relationships/hyperlink" Target="../Local%20Settings/Local%20Settings/Ic3/C/molecules/CF4.mol" TargetMode="External"/></Relationships>
</file>

<file path=ppt/slides/_rels/slide9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8.GIF"/><Relationship Id="rId2" Type="http://schemas.openxmlformats.org/officeDocument/2006/relationships/slide" Target="slide22.xml"/><Relationship Id="rId1" Type="http://schemas.openxmlformats.org/officeDocument/2006/relationships/image" Target="../media/image14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31746" name="Rectangle 26"/>
          <p:cNvSpPr>
            <a:spLocks noChangeArrowheads="1"/>
          </p:cNvSpPr>
          <p:nvPr/>
        </p:nvSpPr>
        <p:spPr bwMode="auto">
          <a:xfrm>
            <a:off x="7885113" y="616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F2C7799-C395-4F36-9DE3-880E6866ACF9}" type="slidenum">
              <a:rPr kumimoji="1" lang="en-US" altLang="zh-CN" sz="1600">
                <a:solidFill>
                  <a:schemeClr val="bg1"/>
                </a:solidFill>
                <a:ea typeface="ˎ̥"/>
                <a:cs typeface="ˎ̥"/>
              </a:rPr>
            </a:fld>
            <a:r>
              <a:rPr kumimoji="1" lang="en-US" altLang="zh-CN" sz="1600">
                <a:solidFill>
                  <a:schemeClr val="tx1"/>
                </a:solidFill>
              </a:rPr>
              <a:t> </a:t>
            </a:r>
            <a:endParaRPr kumimoji="1" lang="en-US" altLang="zh-CN" sz="1600">
              <a:solidFill>
                <a:schemeClr val="tx1"/>
              </a:solidFill>
              <a:ea typeface="ˎ̥"/>
              <a:cs typeface="ˎ̥"/>
            </a:endParaRPr>
          </a:p>
        </p:txBody>
      </p:sp>
      <p:sp>
        <p:nvSpPr>
          <p:cNvPr id="9" name="Rectangle 35"/>
          <p:cNvSpPr>
            <a:spLocks noChangeArrowheads="1"/>
          </p:cNvSpPr>
          <p:nvPr/>
        </p:nvSpPr>
        <p:spPr bwMode="auto">
          <a:xfrm>
            <a:off x="1763713" y="711200"/>
            <a:ext cx="5976937" cy="1143000"/>
          </a:xfrm>
          <a:prstGeom prst="rect">
            <a:avLst/>
          </a:prstGeom>
          <a:noFill/>
          <a:ln>
            <a:noFill/>
          </a:ln>
          <a:effectLst/>
        </p:spPr>
        <p:txBody>
          <a:bodyPr anchor="ctr"/>
          <a:lstStyle/>
          <a:p>
            <a:pPr>
              <a:defRPr/>
            </a:pPr>
            <a:r>
              <a:rPr lang="zh-CN" altLang="en-US" sz="5400" dirty="0">
                <a:solidFill>
                  <a:schemeClr val="bg1"/>
                </a:solidFill>
                <a:latin typeface="+mj-lt"/>
                <a:ea typeface="华文楷体" panose="02010600040101010101" pitchFamily="2" charset="-122"/>
              </a:rPr>
              <a:t>第</a:t>
            </a:r>
            <a:r>
              <a:rPr lang="en-US" altLang="zh-CN" sz="5400" dirty="0">
                <a:solidFill>
                  <a:schemeClr val="bg1"/>
                </a:solidFill>
                <a:latin typeface="+mj-lt"/>
                <a:ea typeface="华文楷体" panose="02010600040101010101" pitchFamily="2" charset="-122"/>
              </a:rPr>
              <a:t>8</a:t>
            </a:r>
            <a:r>
              <a:rPr lang="zh-CN" altLang="en-US" sz="5400" dirty="0">
                <a:solidFill>
                  <a:schemeClr val="bg1"/>
                </a:solidFill>
                <a:latin typeface="+mj-lt"/>
                <a:ea typeface="华文楷体" panose="02010600040101010101" pitchFamily="2" charset="-122"/>
              </a:rPr>
              <a:t>章 非金属元素</a:t>
            </a:r>
            <a:endParaRPr lang="zh-CN" altLang="en-US" sz="5400" dirty="0">
              <a:solidFill>
                <a:schemeClr val="bg1"/>
              </a:solidFill>
              <a:latin typeface="+mj-lt"/>
              <a:ea typeface="华文楷体" panose="02010600040101010101" pitchFamily="2" charset="-122"/>
            </a:endParaRPr>
          </a:p>
        </p:txBody>
      </p:sp>
      <p:sp>
        <p:nvSpPr>
          <p:cNvPr id="12" name="Rectangle 23"/>
          <p:cNvSpPr>
            <a:spLocks noChangeArrowheads="1"/>
          </p:cNvSpPr>
          <p:nvPr/>
        </p:nvSpPr>
        <p:spPr bwMode="auto">
          <a:xfrm>
            <a:off x="1619250" y="4138613"/>
            <a:ext cx="2881313" cy="701675"/>
          </a:xfrm>
          <a:prstGeom prst="rect">
            <a:avLst/>
          </a:prstGeom>
          <a:noFill/>
          <a:ln>
            <a:noFill/>
          </a:ln>
          <a:effectLst/>
        </p:spPr>
        <p:txBody>
          <a:bodyPr>
            <a:spAutoFit/>
          </a:bodyPr>
          <a:lstStyle/>
          <a:p>
            <a:pPr>
              <a:defRPr/>
            </a:pPr>
            <a:r>
              <a:rPr lang="en-US" altLang="zh-CN" sz="4000" dirty="0">
                <a:solidFill>
                  <a:schemeClr val="bg1"/>
                </a:solidFill>
                <a:latin typeface="+mj-lt"/>
                <a:ea typeface="华文楷体" panose="02010600040101010101" pitchFamily="2" charset="-122"/>
              </a:rPr>
              <a:t>8.3 </a:t>
            </a:r>
            <a:r>
              <a:rPr lang="zh-CN" altLang="en-US" sz="4000" dirty="0">
                <a:solidFill>
                  <a:schemeClr val="bg1"/>
                </a:solidFill>
                <a:latin typeface="+mj-lt"/>
                <a:ea typeface="华文楷体" panose="02010600040101010101" pitchFamily="2" charset="-122"/>
              </a:rPr>
              <a:t>碳和硅</a:t>
            </a:r>
            <a:endParaRPr lang="zh-CN" altLang="en-US" sz="4000" dirty="0">
              <a:solidFill>
                <a:schemeClr val="bg1"/>
              </a:solidFill>
              <a:latin typeface="+mj-lt"/>
              <a:ea typeface="华文楷体" panose="02010600040101010101" pitchFamily="2" charset="-122"/>
            </a:endParaRPr>
          </a:p>
        </p:txBody>
      </p:sp>
      <p:sp>
        <p:nvSpPr>
          <p:cNvPr id="13" name="Rectangle 24">
            <a:hlinkClick r:id="rId2" action="ppaction://hlinksldjump"/>
          </p:cNvPr>
          <p:cNvSpPr>
            <a:spLocks noChangeArrowheads="1"/>
          </p:cNvSpPr>
          <p:nvPr/>
        </p:nvSpPr>
        <p:spPr bwMode="auto">
          <a:xfrm>
            <a:off x="1619250" y="3238500"/>
            <a:ext cx="2089150" cy="701675"/>
          </a:xfrm>
          <a:prstGeom prst="rect">
            <a:avLst/>
          </a:prstGeom>
          <a:noFill/>
          <a:ln>
            <a:noFill/>
          </a:ln>
          <a:effectLst/>
        </p:spPr>
        <p:txBody>
          <a:bodyPr>
            <a:spAutoFit/>
          </a:bodyPr>
          <a:lstStyle/>
          <a:p>
            <a:pPr>
              <a:defRPr/>
            </a:pPr>
            <a:r>
              <a:rPr lang="en-US" altLang="zh-CN" sz="4000" dirty="0">
                <a:solidFill>
                  <a:schemeClr val="bg1"/>
                </a:solidFill>
                <a:latin typeface="+mj-lt"/>
                <a:ea typeface="华文楷体" panose="02010600040101010101" pitchFamily="2" charset="-122"/>
              </a:rPr>
              <a:t>8.2 </a:t>
            </a:r>
            <a:r>
              <a:rPr lang="zh-CN" altLang="en-US" sz="4000">
                <a:solidFill>
                  <a:schemeClr val="bg1"/>
                </a:solidFill>
                <a:latin typeface="+mj-lt"/>
                <a:ea typeface="华文楷体" panose="02010600040101010101" pitchFamily="2" charset="-122"/>
              </a:rPr>
              <a:t>硼 </a:t>
            </a:r>
            <a:endParaRPr lang="zh-CN" altLang="en-US" sz="4000">
              <a:solidFill>
                <a:schemeClr val="bg1"/>
              </a:solidFill>
              <a:latin typeface="+mj-lt"/>
              <a:ea typeface="华文楷体" panose="02010600040101010101" pitchFamily="2" charset="-122"/>
            </a:endParaRPr>
          </a:p>
        </p:txBody>
      </p:sp>
      <p:sp>
        <p:nvSpPr>
          <p:cNvPr id="14" name="Rectangle 25">
            <a:hlinkClick r:id="rId3" action="ppaction://hlinksldjump"/>
          </p:cNvPr>
          <p:cNvSpPr>
            <a:spLocks noChangeArrowheads="1"/>
          </p:cNvSpPr>
          <p:nvPr/>
        </p:nvSpPr>
        <p:spPr bwMode="auto">
          <a:xfrm>
            <a:off x="1619250" y="2338388"/>
            <a:ext cx="2232025" cy="701675"/>
          </a:xfrm>
          <a:prstGeom prst="rect">
            <a:avLst/>
          </a:prstGeom>
          <a:noFill/>
          <a:ln>
            <a:noFill/>
          </a:ln>
          <a:effectLst/>
        </p:spPr>
        <p:txBody>
          <a:bodyPr>
            <a:spAutoFit/>
          </a:bodyPr>
          <a:lstStyle/>
          <a:p>
            <a:pPr>
              <a:defRPr/>
            </a:pPr>
            <a:r>
              <a:rPr lang="en-US" altLang="zh-CN" sz="4000" dirty="0">
                <a:solidFill>
                  <a:schemeClr val="bg1"/>
                </a:solidFill>
                <a:latin typeface="+mj-lt"/>
                <a:ea typeface="华文楷体" panose="02010600040101010101" pitchFamily="2" charset="-122"/>
              </a:rPr>
              <a:t>8.1 </a:t>
            </a:r>
            <a:r>
              <a:rPr lang="zh-CN" altLang="en-US" sz="4000" dirty="0">
                <a:solidFill>
                  <a:schemeClr val="bg1"/>
                </a:solidFill>
                <a:latin typeface="+mj-lt"/>
                <a:ea typeface="华文楷体" panose="02010600040101010101" pitchFamily="2" charset="-122"/>
              </a:rPr>
              <a:t>氢</a:t>
            </a:r>
            <a:endParaRPr lang="zh-CN" altLang="en-US" sz="4000" dirty="0">
              <a:solidFill>
                <a:schemeClr val="bg1"/>
              </a:solidFill>
              <a:latin typeface="+mj-lt"/>
              <a:ea typeface="华文楷体" panose="02010600040101010101" pitchFamily="2" charset="-122"/>
            </a:endParaRPr>
          </a:p>
        </p:txBody>
      </p:sp>
      <p:sp>
        <p:nvSpPr>
          <p:cNvPr id="15" name="Rectangle 29"/>
          <p:cNvSpPr>
            <a:spLocks noChangeArrowheads="1"/>
          </p:cNvSpPr>
          <p:nvPr/>
        </p:nvSpPr>
        <p:spPr bwMode="auto">
          <a:xfrm>
            <a:off x="1619250" y="5037138"/>
            <a:ext cx="2089150" cy="685800"/>
          </a:xfrm>
          <a:prstGeom prst="rect">
            <a:avLst/>
          </a:prstGeom>
          <a:noFill/>
          <a:ln>
            <a:noFill/>
          </a:ln>
          <a:effectLst/>
        </p:spPr>
        <p:txBody>
          <a:bodyPr tIns="76176" bIns="0" anchor="ctr">
            <a:spAutoFit/>
          </a:bodyPr>
          <a:lstStyle/>
          <a:p>
            <a:pPr>
              <a:defRPr/>
            </a:pPr>
            <a:r>
              <a:rPr lang="en-US" altLang="zh-CN" sz="4000" dirty="0">
                <a:solidFill>
                  <a:schemeClr val="bg1"/>
                </a:solidFill>
                <a:latin typeface="+mj-lt"/>
                <a:ea typeface="华文楷体" panose="02010600040101010101" pitchFamily="2" charset="-122"/>
              </a:rPr>
              <a:t>8.4 </a:t>
            </a:r>
            <a:r>
              <a:rPr lang="zh-CN" altLang="en-US" sz="4000" dirty="0">
                <a:solidFill>
                  <a:schemeClr val="bg1"/>
                </a:solidFill>
                <a:latin typeface="+mj-lt"/>
                <a:ea typeface="华文楷体" panose="02010600040101010101" pitchFamily="2" charset="-122"/>
              </a:rPr>
              <a:t>氮</a:t>
            </a:r>
            <a:endParaRPr lang="zh-CN" altLang="en-US" sz="4000" dirty="0">
              <a:solidFill>
                <a:schemeClr val="bg1"/>
              </a:solidFill>
              <a:latin typeface="+mj-lt"/>
              <a:ea typeface="华文楷体" panose="02010600040101010101" pitchFamily="2" charset="-122"/>
            </a:endParaRPr>
          </a:p>
        </p:txBody>
      </p:sp>
      <p:sp>
        <p:nvSpPr>
          <p:cNvPr id="16" name="Rectangle 30"/>
          <p:cNvSpPr>
            <a:spLocks noChangeArrowheads="1"/>
          </p:cNvSpPr>
          <p:nvPr/>
        </p:nvSpPr>
        <p:spPr bwMode="auto">
          <a:xfrm>
            <a:off x="5037138" y="2338388"/>
            <a:ext cx="2703512" cy="701675"/>
          </a:xfrm>
          <a:prstGeom prst="rect">
            <a:avLst/>
          </a:prstGeom>
          <a:noFill/>
          <a:ln>
            <a:noFill/>
          </a:ln>
          <a:effectLst/>
        </p:spPr>
        <p:txBody>
          <a:bodyPr anchor="ctr">
            <a:spAutoFit/>
          </a:bodyPr>
          <a:lstStyle/>
          <a:p>
            <a:pPr>
              <a:defRPr/>
            </a:pPr>
            <a:r>
              <a:rPr lang="en-US" altLang="zh-CN" sz="4000" dirty="0">
                <a:solidFill>
                  <a:schemeClr val="bg1"/>
                </a:solidFill>
                <a:latin typeface="+mj-lt"/>
                <a:ea typeface="华文楷体" panose="02010600040101010101" pitchFamily="2" charset="-122"/>
              </a:rPr>
              <a:t>8.5 </a:t>
            </a:r>
            <a:r>
              <a:rPr lang="zh-CN" altLang="en-US" sz="4000" dirty="0">
                <a:solidFill>
                  <a:schemeClr val="bg1"/>
                </a:solidFill>
                <a:latin typeface="+mj-lt"/>
                <a:ea typeface="华文楷体" panose="02010600040101010101" pitchFamily="2" charset="-122"/>
              </a:rPr>
              <a:t>磷和砷 </a:t>
            </a:r>
            <a:endParaRPr lang="zh-CN" altLang="en-US" sz="4000" dirty="0">
              <a:solidFill>
                <a:schemeClr val="bg1"/>
              </a:solidFill>
              <a:latin typeface="+mj-lt"/>
              <a:ea typeface="华文楷体" panose="02010600040101010101" pitchFamily="2" charset="-122"/>
            </a:endParaRPr>
          </a:p>
        </p:txBody>
      </p:sp>
      <p:sp>
        <p:nvSpPr>
          <p:cNvPr id="17" name="Rectangle 31"/>
          <p:cNvSpPr>
            <a:spLocks noChangeArrowheads="1"/>
          </p:cNvSpPr>
          <p:nvPr/>
        </p:nvSpPr>
        <p:spPr bwMode="auto">
          <a:xfrm>
            <a:off x="5037138" y="3238500"/>
            <a:ext cx="1766887" cy="701675"/>
          </a:xfrm>
          <a:prstGeom prst="rect">
            <a:avLst/>
          </a:prstGeom>
          <a:noFill/>
          <a:ln>
            <a:noFill/>
          </a:ln>
          <a:effectLst/>
        </p:spPr>
        <p:txBody>
          <a:bodyPr anchor="ctr">
            <a:spAutoFit/>
          </a:bodyPr>
          <a:lstStyle/>
          <a:p>
            <a:pPr>
              <a:defRPr/>
            </a:pPr>
            <a:r>
              <a:rPr lang="en-US" altLang="zh-CN" sz="4000" dirty="0">
                <a:solidFill>
                  <a:schemeClr val="bg1"/>
                </a:solidFill>
                <a:latin typeface="+mj-lt"/>
                <a:ea typeface="华文楷体" panose="02010600040101010101" pitchFamily="2" charset="-122"/>
              </a:rPr>
              <a:t>8.6 </a:t>
            </a:r>
            <a:r>
              <a:rPr lang="zh-CN" altLang="en-US" sz="4000" dirty="0">
                <a:solidFill>
                  <a:schemeClr val="bg1"/>
                </a:solidFill>
                <a:latin typeface="+mj-lt"/>
                <a:ea typeface="华文楷体" panose="02010600040101010101" pitchFamily="2" charset="-122"/>
              </a:rPr>
              <a:t>氧 </a:t>
            </a:r>
            <a:endParaRPr lang="zh-CN" altLang="en-US" sz="4000" dirty="0">
              <a:solidFill>
                <a:schemeClr val="bg1"/>
              </a:solidFill>
              <a:latin typeface="+mj-lt"/>
              <a:ea typeface="华文楷体" panose="02010600040101010101" pitchFamily="2" charset="-122"/>
            </a:endParaRPr>
          </a:p>
        </p:txBody>
      </p:sp>
      <p:sp>
        <p:nvSpPr>
          <p:cNvPr id="18" name="Rectangle 32"/>
          <p:cNvSpPr>
            <a:spLocks noChangeArrowheads="1"/>
          </p:cNvSpPr>
          <p:nvPr/>
        </p:nvSpPr>
        <p:spPr bwMode="auto">
          <a:xfrm>
            <a:off x="5037138" y="4138613"/>
            <a:ext cx="3783012" cy="701675"/>
          </a:xfrm>
          <a:prstGeom prst="rect">
            <a:avLst/>
          </a:prstGeom>
          <a:noFill/>
          <a:ln>
            <a:noFill/>
          </a:ln>
          <a:effectLst/>
        </p:spPr>
        <p:txBody>
          <a:bodyPr anchor="ctr">
            <a:spAutoFit/>
          </a:bodyPr>
          <a:lstStyle/>
          <a:p>
            <a:pPr>
              <a:defRPr/>
            </a:pPr>
            <a:r>
              <a:rPr lang="en-US" altLang="zh-CN" sz="4000" dirty="0">
                <a:solidFill>
                  <a:schemeClr val="bg1"/>
                </a:solidFill>
                <a:latin typeface="+mj-lt"/>
                <a:ea typeface="华文楷体" panose="02010600040101010101" pitchFamily="2" charset="-122"/>
              </a:rPr>
              <a:t>8.7 </a:t>
            </a:r>
            <a:r>
              <a:rPr lang="zh-CN" altLang="en-US" sz="4000" dirty="0">
                <a:solidFill>
                  <a:schemeClr val="bg1"/>
                </a:solidFill>
                <a:latin typeface="+mj-lt"/>
                <a:ea typeface="华文楷体" panose="02010600040101010101" pitchFamily="2" charset="-122"/>
              </a:rPr>
              <a:t>硫、硒和碲 </a:t>
            </a:r>
            <a:endParaRPr lang="zh-CN" altLang="en-US" sz="4000" dirty="0">
              <a:solidFill>
                <a:schemeClr val="bg1"/>
              </a:solidFill>
              <a:latin typeface="+mj-lt"/>
              <a:ea typeface="华文楷体" panose="02010600040101010101" pitchFamily="2" charset="-122"/>
            </a:endParaRPr>
          </a:p>
        </p:txBody>
      </p:sp>
      <p:sp>
        <p:nvSpPr>
          <p:cNvPr id="19" name="Rectangle 33"/>
          <p:cNvSpPr>
            <a:spLocks noChangeArrowheads="1"/>
          </p:cNvSpPr>
          <p:nvPr/>
        </p:nvSpPr>
        <p:spPr bwMode="auto">
          <a:xfrm>
            <a:off x="5037138" y="5037138"/>
            <a:ext cx="2271712" cy="701675"/>
          </a:xfrm>
          <a:prstGeom prst="rect">
            <a:avLst/>
          </a:prstGeom>
          <a:noFill/>
          <a:ln>
            <a:noFill/>
          </a:ln>
          <a:effectLst/>
        </p:spPr>
        <p:txBody>
          <a:bodyPr anchor="ctr">
            <a:spAutoFit/>
          </a:bodyPr>
          <a:lstStyle/>
          <a:p>
            <a:pPr>
              <a:defRPr/>
            </a:pPr>
            <a:r>
              <a:rPr lang="en-US" altLang="zh-CN" sz="4000" dirty="0">
                <a:solidFill>
                  <a:schemeClr val="bg1"/>
                </a:solidFill>
                <a:latin typeface="+mj-lt"/>
                <a:ea typeface="华文楷体" panose="02010600040101010101" pitchFamily="2" charset="-122"/>
              </a:rPr>
              <a:t>8.8 </a:t>
            </a:r>
            <a:r>
              <a:rPr lang="zh-CN" altLang="en-US" sz="4000" dirty="0">
                <a:solidFill>
                  <a:schemeClr val="bg1"/>
                </a:solidFill>
                <a:latin typeface="+mj-lt"/>
                <a:ea typeface="华文楷体" panose="02010600040101010101" pitchFamily="2" charset="-122"/>
              </a:rPr>
              <a:t>卤素 </a:t>
            </a:r>
            <a:endParaRPr lang="zh-CN" altLang="en-US" sz="4000" dirty="0">
              <a:solidFill>
                <a:schemeClr val="bg1"/>
              </a:solidFill>
              <a:latin typeface="+mj-lt"/>
              <a:ea typeface="华文楷体" panose="02010600040101010101" pitchFamily="2" charset="-122"/>
            </a:endParaRPr>
          </a:p>
        </p:txBody>
      </p:sp>
      <p:pic>
        <p:nvPicPr>
          <p:cNvPr id="31756" name="Picture 35" descr="Ani_128">
            <a:hlinkClick r:id="rId3" action="ppaction://hlinksldjump"/>
          </p:cNvPr>
          <p:cNvPicPr>
            <a:picLocks noChangeAspect="1" noChangeArrowheads="1" noCrop="1"/>
          </p:cNvPicPr>
          <p:nvPr/>
        </p:nvPicPr>
        <p:blipFill>
          <a:blip r:embed="rId4"/>
          <a:srcRect/>
          <a:stretch>
            <a:fillRect/>
          </a:stretch>
        </p:blipFill>
        <p:spPr bwMode="auto">
          <a:xfrm>
            <a:off x="1079500" y="249237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36" descr="Ani_128">
            <a:hlinkClick r:id="rId2" action="ppaction://hlinksldjump"/>
          </p:cNvPr>
          <p:cNvPicPr>
            <a:picLocks noChangeAspect="1" noChangeArrowheads="1" noCrop="1"/>
          </p:cNvPicPr>
          <p:nvPr/>
        </p:nvPicPr>
        <p:blipFill>
          <a:blip r:embed="rId4"/>
          <a:srcRect/>
          <a:stretch>
            <a:fillRect/>
          </a:stretch>
        </p:blipFill>
        <p:spPr bwMode="auto">
          <a:xfrm>
            <a:off x="1079500" y="339248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37" descr="Ani_128"/>
          <p:cNvPicPr>
            <a:picLocks noChangeAspect="1" noChangeArrowheads="1" noCrop="1"/>
          </p:cNvPicPr>
          <p:nvPr/>
        </p:nvPicPr>
        <p:blipFill>
          <a:blip r:embed="rId4"/>
          <a:srcRect/>
          <a:stretch>
            <a:fillRect/>
          </a:stretch>
        </p:blipFill>
        <p:spPr bwMode="auto">
          <a:xfrm>
            <a:off x="1079500" y="429260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38" descr="Ani_128"/>
          <p:cNvPicPr>
            <a:picLocks noChangeAspect="1" noChangeArrowheads="1" noCrop="1"/>
          </p:cNvPicPr>
          <p:nvPr/>
        </p:nvPicPr>
        <p:blipFill>
          <a:blip r:embed="rId4"/>
          <a:srcRect/>
          <a:stretch>
            <a:fillRect/>
          </a:stretch>
        </p:blipFill>
        <p:spPr bwMode="auto">
          <a:xfrm>
            <a:off x="1079500" y="519271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39" descr="Ani_128"/>
          <p:cNvPicPr>
            <a:picLocks noChangeAspect="1" noChangeArrowheads="1" noCrop="1"/>
          </p:cNvPicPr>
          <p:nvPr/>
        </p:nvPicPr>
        <p:blipFill>
          <a:blip r:embed="rId4"/>
          <a:srcRect/>
          <a:stretch>
            <a:fillRect/>
          </a:stretch>
        </p:blipFill>
        <p:spPr bwMode="auto">
          <a:xfrm>
            <a:off x="4500563" y="249237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40" descr="Ani_128"/>
          <p:cNvPicPr>
            <a:picLocks noChangeAspect="1" noChangeArrowheads="1" noCrop="1"/>
          </p:cNvPicPr>
          <p:nvPr/>
        </p:nvPicPr>
        <p:blipFill>
          <a:blip r:embed="rId4"/>
          <a:srcRect/>
          <a:stretch>
            <a:fillRect/>
          </a:stretch>
        </p:blipFill>
        <p:spPr bwMode="auto">
          <a:xfrm>
            <a:off x="4497388" y="339248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41" descr="Ani_128"/>
          <p:cNvPicPr>
            <a:picLocks noChangeAspect="1" noChangeArrowheads="1" noCrop="1"/>
          </p:cNvPicPr>
          <p:nvPr/>
        </p:nvPicPr>
        <p:blipFill>
          <a:blip r:embed="rId4"/>
          <a:srcRect/>
          <a:stretch>
            <a:fillRect/>
          </a:stretch>
        </p:blipFill>
        <p:spPr bwMode="auto">
          <a:xfrm>
            <a:off x="4500563" y="429260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42" descr="Ani_128"/>
          <p:cNvPicPr>
            <a:picLocks noChangeAspect="1" noChangeArrowheads="1" noCrop="1"/>
          </p:cNvPicPr>
          <p:nvPr/>
        </p:nvPicPr>
        <p:blipFill>
          <a:blip r:embed="rId4"/>
          <a:srcRect/>
          <a:stretch>
            <a:fillRect/>
          </a:stretch>
        </p:blipFill>
        <p:spPr bwMode="auto">
          <a:xfrm>
            <a:off x="4497388" y="519271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178425" y="5814060"/>
            <a:ext cx="2700020" cy="645160"/>
          </a:xfrm>
          <a:prstGeom prst="rect">
            <a:avLst/>
          </a:prstGeom>
          <a:noFill/>
        </p:spPr>
        <p:txBody>
          <a:bodyPr wrap="none" rtlCol="0" anchor="t">
            <a:spAutoFit/>
          </a:bodyPr>
          <a:p>
            <a:r>
              <a:rPr lang="en-US" altLang="zh-CN" sz="3600" dirty="0">
                <a:solidFill>
                  <a:schemeClr val="bg1"/>
                </a:solidFill>
                <a:ea typeface="华文楷体" panose="02010600040101010101" pitchFamily="2" charset="-122"/>
                <a:sym typeface="+mn-ea"/>
              </a:rPr>
              <a:t>8.9 </a:t>
            </a:r>
            <a:r>
              <a:rPr lang="zh-CN" altLang="en-US" sz="3600" dirty="0">
                <a:solidFill>
                  <a:schemeClr val="bg1"/>
                </a:solidFill>
                <a:ea typeface="华文楷体" panose="02010600040101010101" pitchFamily="2" charset="-122"/>
                <a:sym typeface="+mn-ea"/>
              </a:rPr>
              <a:t>稀有气体</a:t>
            </a:r>
            <a:endParaRPr lang="zh-CN" altLang="en-US" sz="3600"/>
          </a:p>
        </p:txBody>
      </p:sp>
      <p:pic>
        <p:nvPicPr>
          <p:cNvPr id="3" name="Picture 42" descr="Ani_128"/>
          <p:cNvPicPr>
            <a:picLocks noChangeAspect="1" noChangeArrowheads="1" noCrop="1"/>
          </p:cNvPicPr>
          <p:nvPr/>
        </p:nvPicPr>
        <p:blipFill>
          <a:blip r:embed="rId4"/>
          <a:srcRect/>
          <a:stretch>
            <a:fillRect/>
          </a:stretch>
        </p:blipFill>
        <p:spPr bwMode="auto">
          <a:xfrm>
            <a:off x="4536123" y="588994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971600" y="785149"/>
            <a:ext cx="698477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en-US" altLang="zh-CN" sz="2800" dirty="0">
                <a:solidFill>
                  <a:srgbClr val="080808"/>
                </a:solidFill>
                <a:ea typeface="华文楷体" panose="02010600040101010101" pitchFamily="2" charset="-122"/>
              </a:rPr>
              <a:t>  </a:t>
            </a:r>
            <a:r>
              <a:rPr kumimoji="1" lang="en-US" altLang="zh-CN" dirty="0" smtClean="0">
                <a:solidFill>
                  <a:srgbClr val="080808"/>
                </a:solidFill>
                <a:ea typeface="华文楷体" panose="02010600040101010101" pitchFamily="2" charset="-122"/>
              </a:rPr>
              <a:t>(c) </a:t>
            </a:r>
            <a:r>
              <a:rPr kumimoji="1" lang="zh-CN" altLang="en-US" dirty="0">
                <a:solidFill>
                  <a:srgbClr val="080808"/>
                </a:solidFill>
                <a:ea typeface="华文楷体" panose="02010600040101010101" pitchFamily="2" charset="-122"/>
              </a:rPr>
              <a:t>电解</a:t>
            </a:r>
            <a:r>
              <a:rPr kumimoji="1" lang="en-US" altLang="zh-CN" dirty="0">
                <a:solidFill>
                  <a:srgbClr val="080808"/>
                </a:solidFill>
                <a:ea typeface="华文楷体" panose="02010600040101010101" pitchFamily="2" charset="-122"/>
              </a:rPr>
              <a:t>MH</a:t>
            </a:r>
            <a:r>
              <a:rPr kumimoji="1" lang="zh-CN" altLang="en-US" dirty="0">
                <a:solidFill>
                  <a:srgbClr val="080808"/>
                </a:solidFill>
                <a:ea typeface="华文楷体" panose="02010600040101010101" pitchFamily="2" charset="-122"/>
              </a:rPr>
              <a:t>的熔融物，阳极放出 </a:t>
            </a:r>
            <a:r>
              <a:rPr kumimoji="1" lang="en-US" altLang="zh-CN" dirty="0">
                <a:solidFill>
                  <a:srgbClr val="080808"/>
                </a:solidFill>
                <a:ea typeface="华文楷体" panose="02010600040101010101" pitchFamily="2" charset="-122"/>
              </a:rPr>
              <a:t>H</a:t>
            </a:r>
            <a:r>
              <a:rPr kumimoji="1" lang="en-US" altLang="zh-CN" baseline="-25000" dirty="0">
                <a:solidFill>
                  <a:srgbClr val="080808"/>
                </a:solidFill>
                <a:ea typeface="华文楷体" panose="02010600040101010101" pitchFamily="2" charset="-122"/>
              </a:rPr>
              <a:t>2</a:t>
            </a:r>
            <a:r>
              <a:rPr kumimoji="1" lang="zh-CN" altLang="en-US" dirty="0">
                <a:solidFill>
                  <a:srgbClr val="080808"/>
                </a:solidFill>
                <a:ea typeface="华文楷体" panose="02010600040101010101" pitchFamily="2" charset="-122"/>
              </a:rPr>
              <a:t>  </a:t>
            </a:r>
            <a:endParaRPr kumimoji="1" lang="en-US" altLang="zh-CN" dirty="0">
              <a:solidFill>
                <a:srgbClr val="080808"/>
              </a:solidFill>
              <a:ea typeface="华文楷体" panose="02010600040101010101" pitchFamily="2" charset="-122"/>
            </a:endParaRPr>
          </a:p>
          <a:p>
            <a:pPr>
              <a:lnSpc>
                <a:spcPct val="120000"/>
              </a:lnSpc>
            </a:pPr>
            <a:r>
              <a:rPr kumimoji="1" lang="en-US" altLang="zh-CN" dirty="0">
                <a:solidFill>
                  <a:srgbClr val="080808"/>
                </a:solidFill>
                <a:ea typeface="华文楷体" panose="02010600040101010101" pitchFamily="2" charset="-122"/>
              </a:rPr>
              <a:t>             2 H</a:t>
            </a:r>
            <a:r>
              <a:rPr kumimoji="1" lang="zh-CN" altLang="en-US" baseline="30000" dirty="0">
                <a:solidFill>
                  <a:srgbClr val="080808"/>
                </a:solidFill>
                <a:ea typeface="华文楷体" panose="02010600040101010101" pitchFamily="2" charset="-122"/>
              </a:rPr>
              <a:t>－</a:t>
            </a:r>
            <a:r>
              <a:rPr kumimoji="1" lang="zh-CN" altLang="en-US" dirty="0">
                <a:solidFill>
                  <a:srgbClr val="080808"/>
                </a:solidFill>
                <a:ea typeface="华文楷体" panose="02010600040101010101" pitchFamily="2" charset="-122"/>
              </a:rPr>
              <a:t> →</a:t>
            </a:r>
            <a:r>
              <a:rPr kumimoji="1" lang="en-US" altLang="zh-CN" dirty="0">
                <a:solidFill>
                  <a:srgbClr val="080808"/>
                </a:solidFill>
                <a:ea typeface="华文楷体" panose="02010600040101010101" pitchFamily="2" charset="-122"/>
              </a:rPr>
              <a:t>H</a:t>
            </a:r>
            <a:r>
              <a:rPr kumimoji="1" lang="en-US" altLang="zh-CN" baseline="-25000" dirty="0">
                <a:solidFill>
                  <a:srgbClr val="080808"/>
                </a:solidFill>
                <a:ea typeface="华文楷体" panose="02010600040101010101" pitchFamily="2" charset="-122"/>
              </a:rPr>
              <a:t>2</a:t>
            </a:r>
            <a:r>
              <a:rPr kumimoji="1" lang="en-US" altLang="zh-CN" dirty="0">
                <a:solidFill>
                  <a:srgbClr val="080808"/>
                </a:solidFill>
                <a:ea typeface="华文楷体" panose="02010600040101010101" pitchFamily="2" charset="-122"/>
              </a:rPr>
              <a:t> + 2e</a:t>
            </a:r>
            <a:r>
              <a:rPr kumimoji="1" lang="zh-CN" altLang="en-US" baseline="30000" dirty="0">
                <a:solidFill>
                  <a:srgbClr val="080808"/>
                </a:solidFill>
                <a:ea typeface="华文楷体" panose="02010600040101010101" pitchFamily="2" charset="-122"/>
              </a:rPr>
              <a:t>－</a:t>
            </a:r>
            <a:endParaRPr kumimoji="1" lang="zh-CN" altLang="en-US" baseline="30000" dirty="0">
              <a:solidFill>
                <a:srgbClr val="080808"/>
              </a:solidFill>
              <a:ea typeface="华文楷体" panose="02010600040101010101" pitchFamily="2" charset="-122"/>
            </a:endParaRPr>
          </a:p>
        </p:txBody>
      </p:sp>
      <p:sp>
        <p:nvSpPr>
          <p:cNvPr id="24582" name="Text Box 6"/>
          <p:cNvSpPr txBox="1">
            <a:spLocks noChangeArrowheads="1"/>
          </p:cNvSpPr>
          <p:nvPr/>
        </p:nvSpPr>
        <p:spPr bwMode="auto">
          <a:xfrm>
            <a:off x="1115242" y="2492896"/>
            <a:ext cx="8005762" cy="1644650"/>
          </a:xfrm>
          <a:prstGeom prst="rect">
            <a:avLst/>
          </a:prstGeom>
          <a:noFill/>
          <a:ln>
            <a:noFill/>
          </a:ln>
          <a:effectLst/>
        </p:spPr>
        <p:txBody>
          <a:bodyPr>
            <a:spAutoFit/>
          </a:bodyPr>
          <a:lstStyle>
            <a:lvl1pPr marL="457200" indent="-457200">
              <a:spcBef>
                <a:spcPct val="0"/>
              </a:spcBef>
              <a:defRPr>
                <a:solidFill>
                  <a:schemeClr val="tx1"/>
                </a:solidFill>
                <a:latin typeface="Arial" panose="020B0604020202020204" pitchFamily="34" charset="0"/>
                <a:ea typeface="宋体" panose="02010600030101010101" pitchFamily="2" charset="-122"/>
              </a:defRPr>
            </a:lvl1pPr>
            <a:lvl2pPr marL="914400" indent="-457200">
              <a:spcBef>
                <a:spcPct val="0"/>
              </a:spcBef>
              <a:defRPr>
                <a:solidFill>
                  <a:schemeClr val="tx1"/>
                </a:solidFill>
                <a:latin typeface="Arial" panose="020B0604020202020204" pitchFamily="34" charset="0"/>
                <a:ea typeface="宋体" panose="02010600030101010101" pitchFamily="2" charset="-122"/>
              </a:defRPr>
            </a:lvl2pPr>
            <a:lvl3pPr marL="1371600" indent="-457200">
              <a:spcBef>
                <a:spcPct val="0"/>
              </a:spcBef>
              <a:defRPr>
                <a:solidFill>
                  <a:schemeClr val="tx1"/>
                </a:solidFill>
                <a:latin typeface="Arial" panose="020B0604020202020204" pitchFamily="34" charset="0"/>
                <a:ea typeface="宋体" panose="02010600030101010101" pitchFamily="2" charset="-122"/>
              </a:defRPr>
            </a:lvl3pPr>
            <a:lvl4pPr marL="1828800" indent="-457200">
              <a:spcBef>
                <a:spcPct val="0"/>
              </a:spcBef>
              <a:defRPr>
                <a:solidFill>
                  <a:schemeClr val="tx1"/>
                </a:solidFill>
                <a:latin typeface="Arial" panose="020B0604020202020204" pitchFamily="34" charset="0"/>
                <a:ea typeface="宋体" panose="02010600030101010101" pitchFamily="2" charset="-122"/>
              </a:defRPr>
            </a:lvl4pPr>
            <a:lvl5pPr marL="2286000" indent="-457200">
              <a:spcBef>
                <a:spcPct val="0"/>
              </a:spcBef>
              <a:defRPr>
                <a:solidFill>
                  <a:schemeClr val="tx1"/>
                </a:solidFill>
                <a:latin typeface="Arial" panose="020B0604020202020204" pitchFamily="34" charset="0"/>
                <a:ea typeface="宋体" panose="02010600030101010101" pitchFamily="2" charset="-122"/>
              </a:defRPr>
            </a:lvl5pPr>
            <a:lvl6pPr marL="2743200"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ct val="120000"/>
              </a:lnSpc>
              <a:defRPr/>
            </a:pPr>
            <a:r>
              <a:rPr kumimoji="1" lang="en-US" altLang="zh-CN" sz="2800" dirty="0" smtClean="0">
                <a:solidFill>
                  <a:srgbClr val="000000"/>
                </a:solidFill>
                <a:latin typeface="Times New Roman" panose="02020603050405020304"/>
                <a:ea typeface="华文楷体" panose="02010600040101010101" pitchFamily="2" charset="-122"/>
              </a:rPr>
              <a:t>(d) </a:t>
            </a:r>
            <a:r>
              <a:rPr kumimoji="1" lang="zh-CN" altLang="en-US" sz="2800" dirty="0">
                <a:solidFill>
                  <a:srgbClr val="000000"/>
                </a:solidFill>
                <a:latin typeface="Times New Roman" panose="02020603050405020304"/>
                <a:ea typeface="华文楷体" panose="02010600040101010101" pitchFamily="2" charset="-122"/>
              </a:rPr>
              <a:t>与</a:t>
            </a:r>
            <a:r>
              <a:rPr kumimoji="1" lang="zh-CN" altLang="en-US" sz="2800" dirty="0" smtClean="0">
                <a:solidFill>
                  <a:srgbClr val="000000"/>
                </a:solidFill>
                <a:latin typeface="Times New Roman" panose="02020603050405020304"/>
                <a:ea typeface="华文楷体" panose="02010600040101010101" pitchFamily="2" charset="-122"/>
              </a:rPr>
              <a:t>水剧烈反应放出</a:t>
            </a:r>
            <a:r>
              <a:rPr kumimoji="1" lang="en-US" altLang="zh-CN" sz="2800" dirty="0" smtClean="0">
                <a:solidFill>
                  <a:srgbClr val="000000"/>
                </a:solidFill>
                <a:latin typeface="Times New Roman" panose="02020603050405020304"/>
                <a:ea typeface="华文楷体" panose="02010600040101010101" pitchFamily="2" charset="-122"/>
              </a:rPr>
              <a:t>H</a:t>
            </a:r>
            <a:r>
              <a:rPr kumimoji="1" lang="en-US" altLang="zh-CN" sz="2800" baseline="-25000" dirty="0" smtClean="0">
                <a:solidFill>
                  <a:srgbClr val="000000"/>
                </a:solidFill>
                <a:latin typeface="Times New Roman" panose="02020603050405020304"/>
                <a:ea typeface="华文楷体" panose="02010600040101010101" pitchFamily="2" charset="-122"/>
              </a:rPr>
              <a:t>2</a:t>
            </a:r>
            <a:r>
              <a:rPr kumimoji="1" lang="en-US" altLang="zh-CN" sz="2800" dirty="0" smtClean="0">
                <a:solidFill>
                  <a:srgbClr val="000000"/>
                </a:solidFill>
                <a:latin typeface="Times New Roman" panose="02020603050405020304"/>
                <a:ea typeface="华文楷体" panose="02010600040101010101" pitchFamily="2" charset="-122"/>
              </a:rPr>
              <a:t>:  H</a:t>
            </a:r>
            <a:r>
              <a:rPr kumimoji="1" lang="zh-CN" altLang="en-US" sz="2800" baseline="30000" dirty="0">
                <a:solidFill>
                  <a:srgbClr val="000000"/>
                </a:solidFill>
                <a:latin typeface="Times New Roman" panose="02020603050405020304"/>
                <a:ea typeface="华文楷体" panose="02010600040101010101" pitchFamily="2" charset="-122"/>
              </a:rPr>
              <a:t>－</a:t>
            </a:r>
            <a:r>
              <a:rPr kumimoji="1" lang="zh-CN" altLang="en-US" sz="2800" dirty="0">
                <a:solidFill>
                  <a:srgbClr val="000000"/>
                </a:solidFill>
                <a:latin typeface="Times New Roman" panose="02020603050405020304"/>
                <a:ea typeface="华文楷体" panose="02010600040101010101" pitchFamily="2" charset="-122"/>
              </a:rPr>
              <a:t> </a:t>
            </a:r>
            <a:r>
              <a:rPr kumimoji="1" lang="en-US" altLang="zh-CN" sz="2800" dirty="0">
                <a:solidFill>
                  <a:srgbClr val="000000"/>
                </a:solidFill>
                <a:latin typeface="Times New Roman" panose="02020603050405020304"/>
                <a:ea typeface="华文楷体" panose="02010600040101010101" pitchFamily="2" charset="-122"/>
              </a:rPr>
              <a:t>+H</a:t>
            </a:r>
            <a:r>
              <a:rPr kumimoji="1" lang="en-US" altLang="zh-CN" sz="2800" baseline="-25000" dirty="0">
                <a:solidFill>
                  <a:srgbClr val="000000"/>
                </a:solidFill>
                <a:latin typeface="Times New Roman" panose="02020603050405020304"/>
                <a:ea typeface="华文楷体" panose="02010600040101010101" pitchFamily="2" charset="-122"/>
              </a:rPr>
              <a:t>2</a:t>
            </a:r>
            <a:r>
              <a:rPr kumimoji="1" lang="en-US" altLang="zh-CN" sz="2800" dirty="0">
                <a:solidFill>
                  <a:srgbClr val="000000"/>
                </a:solidFill>
                <a:latin typeface="Times New Roman" panose="02020603050405020304"/>
                <a:ea typeface="华文楷体" panose="02010600040101010101" pitchFamily="2" charset="-122"/>
              </a:rPr>
              <a:t>O → OH</a:t>
            </a:r>
            <a:r>
              <a:rPr kumimoji="1" lang="zh-CN" altLang="en-US" sz="2800" baseline="30000" dirty="0">
                <a:solidFill>
                  <a:srgbClr val="000000"/>
                </a:solidFill>
                <a:latin typeface="Times New Roman" panose="02020603050405020304"/>
                <a:ea typeface="华文楷体" panose="02010600040101010101" pitchFamily="2" charset="-122"/>
              </a:rPr>
              <a:t>－</a:t>
            </a:r>
            <a:r>
              <a:rPr kumimoji="1" lang="zh-CN" altLang="en-US" sz="2800" dirty="0">
                <a:solidFill>
                  <a:srgbClr val="000000"/>
                </a:solidFill>
                <a:latin typeface="Times New Roman" panose="02020603050405020304"/>
                <a:ea typeface="华文楷体" panose="02010600040101010101" pitchFamily="2" charset="-122"/>
              </a:rPr>
              <a:t> </a:t>
            </a:r>
            <a:r>
              <a:rPr kumimoji="1" lang="en-US" altLang="zh-CN" sz="2800" dirty="0">
                <a:solidFill>
                  <a:srgbClr val="000000"/>
                </a:solidFill>
                <a:latin typeface="Times New Roman" panose="02020603050405020304"/>
                <a:ea typeface="华文楷体" panose="02010600040101010101" pitchFamily="2" charset="-122"/>
              </a:rPr>
              <a:t>+ H</a:t>
            </a:r>
            <a:r>
              <a:rPr kumimoji="1" lang="en-US" altLang="zh-CN" sz="2800" baseline="-25000" dirty="0">
                <a:solidFill>
                  <a:srgbClr val="000000"/>
                </a:solidFill>
                <a:latin typeface="Times New Roman" panose="02020603050405020304"/>
                <a:ea typeface="华文楷体" panose="02010600040101010101" pitchFamily="2" charset="-122"/>
              </a:rPr>
              <a:t>2</a:t>
            </a:r>
            <a:endParaRPr kumimoji="1" lang="en-US" altLang="zh-CN" sz="2800" dirty="0">
              <a:solidFill>
                <a:srgbClr val="000000"/>
              </a:solidFill>
              <a:latin typeface="Times New Roman" panose="02020603050405020304"/>
              <a:ea typeface="华文楷体" panose="02010600040101010101" pitchFamily="2" charset="-122"/>
            </a:endParaRPr>
          </a:p>
          <a:p>
            <a:pPr>
              <a:lnSpc>
                <a:spcPct val="120000"/>
              </a:lnSpc>
              <a:defRPr/>
            </a:pPr>
            <a:r>
              <a:rPr kumimoji="1" lang="en-US" altLang="zh-CN" sz="2800" dirty="0">
                <a:solidFill>
                  <a:srgbClr val="000000"/>
                </a:solidFill>
                <a:latin typeface="Times New Roman" panose="02020603050405020304"/>
                <a:ea typeface="华文楷体" panose="02010600040101010101" pitchFamily="2" charset="-122"/>
              </a:rPr>
              <a:t>    </a:t>
            </a:r>
            <a:r>
              <a:rPr kumimoji="1" lang="en-US" altLang="zh-CN" sz="2800" dirty="0" smtClean="0">
                <a:solidFill>
                  <a:srgbClr val="000000"/>
                </a:solidFill>
                <a:latin typeface="Times New Roman" panose="02020603050405020304"/>
                <a:ea typeface="华文楷体" panose="02010600040101010101" pitchFamily="2" charset="-122"/>
              </a:rPr>
              <a:t>H</a:t>
            </a:r>
            <a:r>
              <a:rPr kumimoji="1" lang="zh-CN" altLang="en-US" sz="2800" baseline="30000" dirty="0">
                <a:solidFill>
                  <a:srgbClr val="000000"/>
                </a:solidFill>
                <a:latin typeface="Times New Roman" panose="02020603050405020304"/>
                <a:ea typeface="华文楷体" panose="02010600040101010101" pitchFamily="2" charset="-122"/>
              </a:rPr>
              <a:t>－</a:t>
            </a:r>
            <a:r>
              <a:rPr kumimoji="1" lang="zh-CN" altLang="en-US" sz="2800" dirty="0">
                <a:solidFill>
                  <a:srgbClr val="000000"/>
                </a:solidFill>
                <a:latin typeface="Times New Roman" panose="02020603050405020304"/>
                <a:ea typeface="华文楷体" panose="02010600040101010101" pitchFamily="2" charset="-122"/>
              </a:rPr>
              <a:t>离子表现</a:t>
            </a:r>
            <a:r>
              <a:rPr kumimoji="1" lang="zh-CN" altLang="en-US" sz="2800" dirty="0">
                <a:solidFill>
                  <a:srgbClr val="0000FF"/>
                </a:solidFill>
                <a:latin typeface="Times New Roman" panose="02020603050405020304"/>
                <a:ea typeface="华文楷体" panose="02010600040101010101" pitchFamily="2" charset="-122"/>
              </a:rPr>
              <a:t>强还原性、不稳定性和强碱性</a:t>
            </a:r>
            <a:r>
              <a:rPr kumimoji="1" lang="en-US" altLang="zh-CN" sz="2800" dirty="0">
                <a:solidFill>
                  <a:srgbClr val="000000"/>
                </a:solidFill>
                <a:latin typeface="Times New Roman" panose="02020603050405020304"/>
                <a:ea typeface="华文楷体" panose="02010600040101010101" pitchFamily="2" charset="-122"/>
              </a:rPr>
              <a:t>. </a:t>
            </a:r>
            <a:endParaRPr kumimoji="1" lang="en-US" altLang="zh-CN" sz="2800" dirty="0">
              <a:solidFill>
                <a:srgbClr val="000000"/>
              </a:solidFill>
              <a:latin typeface="Times New Roman" panose="02020603050405020304"/>
              <a:ea typeface="华文楷体" panose="02010600040101010101" pitchFamily="2" charset="-122"/>
            </a:endParaRPr>
          </a:p>
          <a:p>
            <a:pPr>
              <a:lnSpc>
                <a:spcPct val="120000"/>
              </a:lnSpc>
              <a:defRPr/>
            </a:pPr>
            <a:r>
              <a:rPr kumimoji="1" lang="en-US" altLang="zh-CN" sz="2800" dirty="0" smtClean="0">
                <a:solidFill>
                  <a:srgbClr val="000000"/>
                </a:solidFill>
                <a:latin typeface="Times New Roman" panose="02020603050405020304"/>
                <a:ea typeface="华文楷体" panose="02010600040101010101" pitchFamily="2" charset="-122"/>
              </a:rPr>
              <a:t>     </a:t>
            </a:r>
            <a:r>
              <a:rPr kumimoji="1" lang="zh-CN" altLang="en-US" sz="2800" dirty="0">
                <a:solidFill>
                  <a:srgbClr val="000000"/>
                </a:solidFill>
                <a:latin typeface="Times New Roman" panose="02020603050405020304"/>
                <a:ea typeface="华文楷体" panose="02010600040101010101" pitchFamily="2" charset="-122"/>
              </a:rPr>
              <a:t> </a:t>
            </a:r>
            <a:r>
              <a:rPr kumimoji="1" lang="zh-CN" altLang="en-US" sz="2800" dirty="0" smtClean="0">
                <a:solidFill>
                  <a:srgbClr val="000000"/>
                </a:solidFill>
                <a:latin typeface="Times New Roman" panose="02020603050405020304"/>
                <a:ea typeface="华文楷体" panose="02010600040101010101" pitchFamily="2" charset="-122"/>
              </a:rPr>
              <a:t> </a:t>
            </a:r>
            <a:r>
              <a:rPr kumimoji="1" lang="en-US" altLang="zh-CN" sz="2800" dirty="0" smtClean="0">
                <a:solidFill>
                  <a:srgbClr val="000000"/>
                </a:solidFill>
                <a:latin typeface="Times New Roman" panose="02020603050405020304"/>
                <a:ea typeface="华文楷体" panose="02010600040101010101" pitchFamily="2" charset="-122"/>
              </a:rPr>
              <a:t>———— </a:t>
            </a:r>
            <a:r>
              <a:rPr kumimoji="1" lang="zh-CN" altLang="en-US" sz="2800" dirty="0" smtClean="0">
                <a:solidFill>
                  <a:srgbClr val="000000"/>
                </a:solidFill>
                <a:latin typeface="Times New Roman" panose="02020603050405020304"/>
                <a:ea typeface="华文楷体" panose="02010600040101010101" pitchFamily="2" charset="-122"/>
              </a:rPr>
              <a:t>用作气体或溶剂的干燥剂</a:t>
            </a:r>
            <a:endParaRPr kumimoji="1" lang="zh-CN" altLang="en-US" sz="2800" dirty="0">
              <a:solidFill>
                <a:srgbClr val="0000CC"/>
              </a:solidFill>
              <a:latin typeface="Times New Roman" panose="02020603050405020304"/>
              <a:ea typeface="华文楷体" panose="02010600040101010101" pitchFamily="2" charset="-122"/>
            </a:endParaRPr>
          </a:p>
        </p:txBody>
      </p:sp>
      <p:sp>
        <p:nvSpPr>
          <p:cNvPr id="24584" name="Rectangle 8"/>
          <p:cNvSpPr>
            <a:spLocks noChangeArrowheads="1"/>
          </p:cNvSpPr>
          <p:nvPr/>
        </p:nvSpPr>
        <p:spPr bwMode="auto">
          <a:xfrm>
            <a:off x="7885113" y="6165850"/>
            <a:ext cx="990600" cy="457200"/>
          </a:xfrm>
          <a:prstGeom prst="rect">
            <a:avLst/>
          </a:prstGeom>
          <a:noFill/>
          <a:ln>
            <a:noFill/>
          </a:ln>
          <a:effectLst/>
        </p:spPr>
        <p:txBody>
          <a:bodyPr/>
          <a:lstStyle/>
          <a:p>
            <a:pPr algn="r">
              <a:defRPr/>
            </a:pPr>
            <a:fld id="{2E794B86-629B-4DB7-94C9-F560DB044E46}" type="slidenum">
              <a:rPr kumimoji="1" lang="en-US" altLang="zh-CN" sz="1600">
                <a:latin typeface="Times New Roman" panose="02020603050405020304"/>
                <a:ea typeface="华文楷体" panose="02010600040101010101" pitchFamily="2" charset="-122"/>
                <a:cs typeface="ˎ̥"/>
              </a:rPr>
            </a:fld>
            <a:r>
              <a:rPr kumimoji="1" lang="en-US" altLang="zh-CN" sz="1600" b="0">
                <a:latin typeface="Times New Roman" panose="02020603050405020304"/>
                <a:ea typeface="华文楷体" panose="02010600040101010101" pitchFamily="2" charset="-122"/>
                <a:cs typeface="ˎ̥"/>
              </a:rPr>
              <a:t> </a:t>
            </a:r>
            <a:endParaRPr kumimoji="1" lang="en-US" altLang="zh-CN" sz="1600" b="0">
              <a:latin typeface="Times New Roman" panose="02020603050405020304"/>
              <a:ea typeface="华文楷体" panose="02010600040101010101" pitchFamily="2" charset="-122"/>
              <a:cs typeface="ˎ̥"/>
            </a:endParaRPr>
          </a:p>
        </p:txBody>
      </p:sp>
      <p:sp>
        <p:nvSpPr>
          <p:cNvPr id="2" name="TextBox 1"/>
          <p:cNvSpPr txBox="1"/>
          <p:nvPr/>
        </p:nvSpPr>
        <p:spPr>
          <a:xfrm>
            <a:off x="899592" y="4365104"/>
            <a:ext cx="7867484" cy="1384995"/>
          </a:xfrm>
          <a:prstGeom prst="rect">
            <a:avLst/>
          </a:prstGeom>
          <a:noFill/>
        </p:spPr>
        <p:txBody>
          <a:bodyPr wrap="square" rtlCol="0">
            <a:spAutoFit/>
          </a:bodyPr>
          <a:lstStyle/>
          <a:p>
            <a:pPr>
              <a:lnSpc>
                <a:spcPct val="150000"/>
              </a:lnSpc>
            </a:pPr>
            <a:r>
              <a:rPr kumimoji="1" lang="zh-CN" altLang="en-US" sz="2800" dirty="0" smtClean="0">
                <a:ea typeface="华文楷体" panose="02010600040101010101" pitchFamily="2" charset="-122"/>
              </a:rPr>
              <a:t>（</a:t>
            </a:r>
            <a:r>
              <a:rPr kumimoji="1" lang="en-US" altLang="zh-CN" sz="2800" dirty="0" smtClean="0">
                <a:ea typeface="华文楷体" panose="02010600040101010101" pitchFamily="2" charset="-122"/>
              </a:rPr>
              <a:t>e</a:t>
            </a:r>
            <a:r>
              <a:rPr kumimoji="1" lang="zh-CN" altLang="en-US" sz="2800" dirty="0" smtClean="0">
                <a:ea typeface="华文楷体" panose="02010600040101010101" pitchFamily="2" charset="-122"/>
              </a:rPr>
              <a:t>）</a:t>
            </a:r>
            <a:r>
              <a:rPr kumimoji="1" lang="zh-CN" altLang="en-US" sz="2800" dirty="0" smtClean="0">
                <a:ea typeface="楷体" panose="02010609060101010101" pitchFamily="49" charset="-122"/>
              </a:rPr>
              <a:t>在</a:t>
            </a:r>
            <a:r>
              <a:rPr kumimoji="1" lang="zh-CN" altLang="en-US" sz="2800" dirty="0">
                <a:ea typeface="楷体" panose="02010609060101010101" pitchFamily="49" charset="-122"/>
              </a:rPr>
              <a:t>高温下可以还原金属氯化物、氧化物及含氧酸盐</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0-#ppt_w/2"/>
                                          </p:val>
                                        </p:tav>
                                        <p:tav tm="100000">
                                          <p:val>
                                            <p:strVal val="#ppt_x"/>
                                          </p:val>
                                        </p:tav>
                                      </p:tavLst>
                                    </p:anim>
                                    <p:anim calcmode="lin" valueType="num">
                                      <p:cBhvr additive="base">
                                        <p:cTn id="8" dur="500" fill="hold"/>
                                        <p:tgtEl>
                                          <p:spTgt spid="245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2"/>
                                        </p:tgtEl>
                                        <p:attrNameLst>
                                          <p:attrName>style.visibility</p:attrName>
                                        </p:attrNameLst>
                                      </p:cBhvr>
                                      <p:to>
                                        <p:strVal val="visible"/>
                                      </p:to>
                                    </p:set>
                                    <p:anim calcmode="lin" valueType="num">
                                      <p:cBhvr additive="base">
                                        <p:cTn id="13" dur="500" fill="hold"/>
                                        <p:tgtEl>
                                          <p:spTgt spid="24582"/>
                                        </p:tgtEl>
                                        <p:attrNameLst>
                                          <p:attrName>ppt_x</p:attrName>
                                        </p:attrNameLst>
                                      </p:cBhvr>
                                      <p:tavLst>
                                        <p:tav tm="0">
                                          <p:val>
                                            <p:strVal val="0-#ppt_w/2"/>
                                          </p:val>
                                        </p:tav>
                                        <p:tav tm="100000">
                                          <p:val>
                                            <p:strVal val="#ppt_x"/>
                                          </p:val>
                                        </p:tav>
                                      </p:tavLst>
                                    </p:anim>
                                    <p:anim calcmode="lin" valueType="num">
                                      <p:cBhvr additive="base">
                                        <p:cTn id="14"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utoUpdateAnimBg="0"/>
      <p:bldP spid="24582" grpId="0" autoUpdateAnimBg="0"/>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2E72151-459A-4401-82A5-092A5298378A}"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432131" name="Rectangle 3"/>
          <p:cNvSpPr>
            <a:spLocks noChangeArrowheads="1"/>
          </p:cNvSpPr>
          <p:nvPr/>
        </p:nvSpPr>
        <p:spPr bwMode="auto">
          <a:xfrm>
            <a:off x="827088" y="433388"/>
            <a:ext cx="799306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3600">
                <a:solidFill>
                  <a:srgbClr val="0000FF"/>
                </a:solidFill>
                <a:ea typeface="华文楷体" panose="02010600040101010101" pitchFamily="2" charset="-122"/>
              </a:rPr>
              <a:t>(2) </a:t>
            </a:r>
            <a:r>
              <a:rPr kumimoji="1" lang="zh-CN" altLang="en-US" sz="3600">
                <a:solidFill>
                  <a:srgbClr val="0000FF"/>
                </a:solidFill>
                <a:ea typeface="华文楷体" panose="02010600040101010101" pitchFamily="2" charset="-122"/>
              </a:rPr>
              <a:t>与酸作用</a:t>
            </a:r>
            <a:r>
              <a:rPr kumimoji="1" lang="zh-CN" altLang="en-US" sz="3600">
                <a:ea typeface="华文楷体" panose="02010600040101010101" pitchFamily="2" charset="-122"/>
              </a:rPr>
              <a:t>：</a:t>
            </a:r>
            <a:r>
              <a:rPr kumimoji="1" lang="en-US" altLang="zh-CN" sz="3600">
                <a:solidFill>
                  <a:srgbClr val="FF0000"/>
                </a:solidFill>
                <a:ea typeface="华文楷体" panose="02010600040101010101" pitchFamily="2" charset="-122"/>
              </a:rPr>
              <a:t>Si</a:t>
            </a:r>
            <a:r>
              <a:rPr kumimoji="1" lang="zh-CN" altLang="en-US" sz="3600">
                <a:solidFill>
                  <a:srgbClr val="FF0000"/>
                </a:solidFill>
                <a:ea typeface="华文楷体" panose="02010600040101010101" pitchFamily="2" charset="-122"/>
              </a:rPr>
              <a:t>在含氧酸中被钝化；   </a:t>
            </a:r>
            <a:endParaRPr kumimoji="1" lang="en-US" altLang="zh-CN" sz="3600">
              <a:solidFill>
                <a:srgbClr val="FF0000"/>
              </a:solidFill>
              <a:ea typeface="华文楷体" panose="02010600040101010101" pitchFamily="2" charset="-122"/>
            </a:endParaRPr>
          </a:p>
          <a:p>
            <a:pPr>
              <a:lnSpc>
                <a:spcPct val="110000"/>
              </a:lnSpc>
            </a:pPr>
            <a:r>
              <a:rPr kumimoji="1" lang="en-US" altLang="zh-CN" sz="3600">
                <a:solidFill>
                  <a:srgbClr val="FF0000"/>
                </a:solidFill>
                <a:ea typeface="华文楷体" panose="02010600040101010101" pitchFamily="2" charset="-122"/>
              </a:rPr>
              <a:t>     </a:t>
            </a:r>
            <a:r>
              <a:rPr kumimoji="1" lang="zh-CN" altLang="en-US" sz="3600">
                <a:solidFill>
                  <a:srgbClr val="111111"/>
                </a:solidFill>
                <a:ea typeface="华文楷体" panose="02010600040101010101" pitchFamily="2" charset="-122"/>
              </a:rPr>
              <a:t>有</a:t>
            </a:r>
            <a:r>
              <a:rPr kumimoji="1" lang="zh-CN" altLang="en-US" sz="3600">
                <a:ea typeface="华文楷体" panose="02010600040101010101" pitchFamily="2" charset="-122"/>
              </a:rPr>
              <a:t>氧化剂</a:t>
            </a:r>
            <a:r>
              <a:rPr kumimoji="1" lang="en-US" altLang="zh-CN" sz="3600">
                <a:ea typeface="华文楷体" panose="02010600040101010101" pitchFamily="2" charset="-122"/>
              </a:rPr>
              <a:t>(</a:t>
            </a:r>
            <a:r>
              <a:rPr kumimoji="1" lang="en-US" altLang="zh-CN" sz="3600">
                <a:solidFill>
                  <a:srgbClr val="0000FF"/>
                </a:solidFill>
                <a:ea typeface="华文楷体" panose="02010600040101010101" pitchFamily="2" charset="-122"/>
              </a:rPr>
              <a:t>HNO</a:t>
            </a:r>
            <a:r>
              <a:rPr kumimoji="1" lang="en-US" altLang="zh-CN" sz="3600" baseline="-25000">
                <a:solidFill>
                  <a:srgbClr val="0000FF"/>
                </a:solidFill>
                <a:ea typeface="华文楷体" panose="02010600040101010101" pitchFamily="2" charset="-122"/>
              </a:rPr>
              <a:t>3</a:t>
            </a:r>
            <a:r>
              <a:rPr kumimoji="1" lang="en-US" altLang="zh-CN" sz="3600">
                <a:solidFill>
                  <a:srgbClr val="0000FF"/>
                </a:solidFill>
                <a:ea typeface="华文楷体" panose="02010600040101010101" pitchFamily="2" charset="-122"/>
              </a:rPr>
              <a:t>/H</a:t>
            </a:r>
            <a:r>
              <a:rPr kumimoji="1" lang="en-US" altLang="zh-CN" sz="3600" baseline="-25000">
                <a:solidFill>
                  <a:srgbClr val="0000FF"/>
                </a:solidFill>
                <a:ea typeface="华文楷体" panose="02010600040101010101" pitchFamily="2" charset="-122"/>
              </a:rPr>
              <a:t>2</a:t>
            </a:r>
            <a:r>
              <a:rPr kumimoji="1" lang="en-US" altLang="zh-CN" sz="3600">
                <a:solidFill>
                  <a:srgbClr val="0000FF"/>
                </a:solidFill>
                <a:ea typeface="华文楷体" panose="02010600040101010101" pitchFamily="2" charset="-122"/>
              </a:rPr>
              <a:t>O</a:t>
            </a:r>
            <a:r>
              <a:rPr kumimoji="1" lang="en-US" altLang="zh-CN" sz="3600" baseline="-25000">
                <a:solidFill>
                  <a:srgbClr val="0000FF"/>
                </a:solidFill>
                <a:ea typeface="华文楷体" panose="02010600040101010101" pitchFamily="2" charset="-122"/>
              </a:rPr>
              <a:t>2</a:t>
            </a:r>
            <a:r>
              <a:rPr kumimoji="1" lang="zh-CN" altLang="en-US" sz="3600">
                <a:solidFill>
                  <a:srgbClr val="0000FF"/>
                </a:solidFill>
                <a:ea typeface="华文楷体" panose="02010600040101010101" pitchFamily="2" charset="-122"/>
              </a:rPr>
              <a:t>等</a:t>
            </a:r>
            <a:r>
              <a:rPr kumimoji="1" lang="en-US" altLang="zh-CN" sz="3600">
                <a:ea typeface="华文楷体" panose="02010600040101010101" pitchFamily="2" charset="-122"/>
              </a:rPr>
              <a:t>)</a:t>
            </a:r>
            <a:r>
              <a:rPr kumimoji="1" lang="zh-CN" altLang="en-US" sz="3600">
                <a:ea typeface="华文楷体" panose="02010600040101010101" pitchFamily="2" charset="-122"/>
              </a:rPr>
              <a:t>存在下，与</a:t>
            </a:r>
            <a:r>
              <a:rPr kumimoji="1" lang="en-US" altLang="zh-CN" sz="3600">
                <a:ea typeface="华文楷体" panose="02010600040101010101" pitchFamily="2" charset="-122"/>
              </a:rPr>
              <a:t>HF</a:t>
            </a:r>
            <a:r>
              <a:rPr kumimoji="1" lang="zh-CN" altLang="en-US" sz="3600">
                <a:ea typeface="华文楷体" panose="02010600040101010101" pitchFamily="2" charset="-122"/>
              </a:rPr>
              <a:t>反应</a:t>
            </a:r>
            <a:endParaRPr kumimoji="1" lang="zh-CN" altLang="en-US" sz="3600">
              <a:ea typeface="华文楷体" panose="02010600040101010101" pitchFamily="2" charset="-122"/>
            </a:endParaRPr>
          </a:p>
          <a:p>
            <a:pPr>
              <a:lnSpc>
                <a:spcPct val="110000"/>
              </a:lnSpc>
            </a:pPr>
            <a:r>
              <a:rPr kumimoji="1" lang="en-US" altLang="zh-CN" sz="3600">
                <a:ea typeface="华文楷体" panose="02010600040101010101" pitchFamily="2" charset="-122"/>
              </a:rPr>
              <a:t>   3Si + 4HNO</a:t>
            </a:r>
            <a:r>
              <a:rPr kumimoji="1" lang="en-US" altLang="zh-CN" sz="3600" baseline="-25000">
                <a:ea typeface="华文楷体" panose="02010600040101010101" pitchFamily="2" charset="-122"/>
              </a:rPr>
              <a:t>3 </a:t>
            </a:r>
            <a:r>
              <a:rPr kumimoji="1" lang="en-US" altLang="zh-CN" sz="3600">
                <a:ea typeface="华文楷体" panose="02010600040101010101" pitchFamily="2" charset="-122"/>
              </a:rPr>
              <a:t>+18HF</a:t>
            </a:r>
            <a:r>
              <a:rPr kumimoji="1" lang="zh-CN" altLang="en-US" sz="3600">
                <a:ea typeface="华文楷体" panose="02010600040101010101" pitchFamily="2" charset="-122"/>
              </a:rPr>
              <a:t>＝ </a:t>
            </a:r>
            <a:endParaRPr kumimoji="1" lang="en-US" altLang="zh-CN" sz="3600">
              <a:ea typeface="华文楷体" panose="02010600040101010101" pitchFamily="2" charset="-122"/>
            </a:endParaRPr>
          </a:p>
          <a:p>
            <a:pPr>
              <a:lnSpc>
                <a:spcPct val="110000"/>
              </a:lnSpc>
            </a:pPr>
            <a:r>
              <a:rPr kumimoji="1" lang="en-US" altLang="zh-CN" sz="3600">
                <a:ea typeface="华文楷体" panose="02010600040101010101" pitchFamily="2" charset="-122"/>
              </a:rPr>
              <a:t>             </a:t>
            </a:r>
            <a:r>
              <a:rPr kumimoji="1" lang="en-US" altLang="zh-CN" sz="3600">
                <a:solidFill>
                  <a:srgbClr val="FF0000"/>
                </a:solidFill>
                <a:ea typeface="华文楷体" panose="02010600040101010101" pitchFamily="2" charset="-122"/>
              </a:rPr>
              <a:t>3H</a:t>
            </a:r>
            <a:r>
              <a:rPr kumimoji="1" lang="en-US" altLang="zh-CN" sz="3600" baseline="-25000">
                <a:solidFill>
                  <a:srgbClr val="FF0000"/>
                </a:solidFill>
                <a:ea typeface="华文楷体" panose="02010600040101010101" pitchFamily="2" charset="-122"/>
              </a:rPr>
              <a:t>2</a:t>
            </a:r>
            <a:r>
              <a:rPr kumimoji="1" lang="en-US" altLang="zh-CN" sz="3600">
                <a:solidFill>
                  <a:srgbClr val="FF0000"/>
                </a:solidFill>
                <a:ea typeface="华文楷体" panose="02010600040101010101" pitchFamily="2" charset="-122"/>
              </a:rPr>
              <a:t>SiF</a:t>
            </a:r>
            <a:r>
              <a:rPr kumimoji="1" lang="en-US" altLang="zh-CN" sz="3600" baseline="-25000">
                <a:solidFill>
                  <a:srgbClr val="FF0000"/>
                </a:solidFill>
                <a:ea typeface="华文楷体" panose="02010600040101010101" pitchFamily="2" charset="-122"/>
              </a:rPr>
              <a:t>6</a:t>
            </a:r>
            <a:r>
              <a:rPr kumimoji="1" lang="en-US" altLang="zh-CN" sz="3600">
                <a:solidFill>
                  <a:srgbClr val="FF0000"/>
                </a:solidFill>
                <a:ea typeface="华文楷体" panose="02010600040101010101" pitchFamily="2" charset="-122"/>
              </a:rPr>
              <a:t>(</a:t>
            </a:r>
            <a:r>
              <a:rPr kumimoji="1" lang="zh-CN" altLang="en-US" sz="3600">
                <a:solidFill>
                  <a:srgbClr val="FF0000"/>
                </a:solidFill>
                <a:ea typeface="华文楷体" panose="02010600040101010101" pitchFamily="2" charset="-122"/>
              </a:rPr>
              <a:t>氟硅酸</a:t>
            </a:r>
            <a:r>
              <a:rPr kumimoji="1" lang="en-US" altLang="zh-CN" sz="3600">
                <a:solidFill>
                  <a:srgbClr val="FF0000"/>
                </a:solidFill>
                <a:ea typeface="华文楷体" panose="02010600040101010101" pitchFamily="2" charset="-122"/>
              </a:rPr>
              <a:t>)</a:t>
            </a:r>
            <a:r>
              <a:rPr kumimoji="1" lang="en-US" altLang="zh-CN" sz="3600">
                <a:ea typeface="华文楷体" panose="02010600040101010101" pitchFamily="2" charset="-122"/>
              </a:rPr>
              <a:t>+4NO↑+8H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      </a:t>
            </a:r>
            <a:endParaRPr kumimoji="1" lang="en-US" altLang="zh-CN" sz="3600">
              <a:ea typeface="华文楷体" panose="02010600040101010101" pitchFamily="2" charset="-122"/>
            </a:endParaRPr>
          </a:p>
        </p:txBody>
      </p:sp>
      <p:sp>
        <p:nvSpPr>
          <p:cNvPr id="4" name="Rectangle 3"/>
          <p:cNvSpPr>
            <a:spLocks noChangeArrowheads="1"/>
          </p:cNvSpPr>
          <p:nvPr/>
        </p:nvSpPr>
        <p:spPr bwMode="auto">
          <a:xfrm>
            <a:off x="1009650" y="3860800"/>
            <a:ext cx="77771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en-US" altLang="zh-CN" sz="3600">
                <a:solidFill>
                  <a:srgbClr val="0000FF"/>
                </a:solidFill>
                <a:ea typeface="华文楷体" panose="02010600040101010101" pitchFamily="2" charset="-122"/>
              </a:rPr>
              <a:t>(3) </a:t>
            </a:r>
            <a:r>
              <a:rPr kumimoji="1" lang="zh-CN" altLang="en-US" sz="3600">
                <a:solidFill>
                  <a:srgbClr val="0000FF"/>
                </a:solidFill>
                <a:ea typeface="华文楷体" panose="02010600040101010101" pitchFamily="2" charset="-122"/>
              </a:rPr>
              <a:t>与碱作用</a:t>
            </a:r>
            <a:r>
              <a:rPr kumimoji="1" lang="zh-CN" altLang="en-US" sz="3600">
                <a:ea typeface="华文楷体" panose="02010600040101010101" pitchFamily="2" charset="-122"/>
              </a:rPr>
              <a:t>：无定形硅与强碱反应，放出</a:t>
            </a:r>
            <a:r>
              <a:rPr kumimoji="1" lang="en-US" altLang="zh-CN" sz="3600">
                <a:ea typeface="华文楷体" panose="02010600040101010101" pitchFamily="2" charset="-122"/>
              </a:rPr>
              <a:t>H</a:t>
            </a:r>
            <a:r>
              <a:rPr kumimoji="1" lang="en-US" altLang="zh-CN" sz="3600" baseline="-25000">
                <a:ea typeface="华文楷体" panose="02010600040101010101" pitchFamily="2" charset="-122"/>
              </a:rPr>
              <a:t>2</a:t>
            </a:r>
            <a:r>
              <a:rPr kumimoji="1" lang="en-US" altLang="zh-CN" sz="3600" baseline="30000">
                <a:ea typeface="华文楷体" panose="02010600040101010101" pitchFamily="2" charset="-122"/>
              </a:rPr>
              <a:t>   </a:t>
            </a:r>
            <a:r>
              <a:rPr kumimoji="1" lang="en-US" altLang="zh-CN" sz="3600">
                <a:ea typeface="华文楷体" panose="02010600040101010101" pitchFamily="2" charset="-122"/>
              </a:rPr>
              <a:t>(</a:t>
            </a:r>
            <a:r>
              <a:rPr kumimoji="1" lang="zh-CN" altLang="en-US" sz="3600">
                <a:solidFill>
                  <a:srgbClr val="0000FF"/>
                </a:solidFill>
                <a:ea typeface="华文楷体" panose="02010600040101010101" pitchFamily="2" charset="-122"/>
              </a:rPr>
              <a:t>准金属性质</a:t>
            </a:r>
            <a:r>
              <a:rPr kumimoji="1" lang="en-US" altLang="zh-CN" sz="3600">
                <a:ea typeface="华文楷体" panose="02010600040101010101" pitchFamily="2" charset="-122"/>
              </a:rPr>
              <a:t>)</a:t>
            </a:r>
            <a:endParaRPr kumimoji="1" lang="zh-CN" altLang="en-US" sz="3600" baseline="30000">
              <a:ea typeface="华文楷体" panose="02010600040101010101" pitchFamily="2" charset="-122"/>
            </a:endParaRPr>
          </a:p>
          <a:p>
            <a:pPr>
              <a:lnSpc>
                <a:spcPct val="120000"/>
              </a:lnSpc>
            </a:pPr>
            <a:r>
              <a:rPr kumimoji="1" lang="zh-CN" altLang="en-US" sz="3600">
                <a:ea typeface="华文楷体" panose="02010600040101010101" pitchFamily="2" charset="-122"/>
              </a:rPr>
              <a:t>   </a:t>
            </a:r>
            <a:r>
              <a:rPr kumimoji="1" lang="en-US" altLang="zh-CN" sz="3600">
                <a:ea typeface="华文楷体" panose="02010600040101010101" pitchFamily="2" charset="-122"/>
              </a:rPr>
              <a:t>Si+2NaOH+H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a:t>
            </a:r>
            <a:r>
              <a:rPr kumimoji="1" lang="zh-CN" altLang="en-US" sz="3600">
                <a:ea typeface="华文楷体" panose="02010600040101010101" pitchFamily="2" charset="-122"/>
              </a:rPr>
              <a:t>＝</a:t>
            </a:r>
            <a:r>
              <a:rPr kumimoji="1" lang="en-US" altLang="zh-CN" sz="3600">
                <a:ea typeface="华文楷体" panose="02010600040101010101" pitchFamily="2" charset="-122"/>
              </a:rPr>
              <a:t>Na</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SiO</a:t>
            </a:r>
            <a:r>
              <a:rPr kumimoji="1" lang="en-US" altLang="zh-CN" sz="3600" baseline="-25000">
                <a:ea typeface="华文楷体" panose="02010600040101010101" pitchFamily="2" charset="-122"/>
              </a:rPr>
              <a:t>3</a:t>
            </a:r>
            <a:r>
              <a:rPr kumimoji="1" lang="en-US" altLang="zh-CN" sz="3600">
                <a:ea typeface="华文楷体" panose="02010600040101010101" pitchFamily="2" charset="-122"/>
              </a:rPr>
              <a:t>+2H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a:t>
            </a:r>
            <a:endParaRPr kumimoji="1" lang="en-US" altLang="zh-CN" sz="3600">
              <a:ea typeface="华文楷体" panose="02010600040101010101" pitchFamily="2" charset="-122"/>
            </a:endParaRPr>
          </a:p>
        </p:txBody>
      </p:sp>
      <p:pic>
        <p:nvPicPr>
          <p:cNvPr id="138244"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32131">
                                            <p:txEl>
                                              <p:pRg st="0" end="0"/>
                                            </p:txEl>
                                          </p:spTgt>
                                        </p:tgtEl>
                                        <p:attrNameLst>
                                          <p:attrName>style.visibility</p:attrName>
                                        </p:attrNameLst>
                                      </p:cBhvr>
                                      <p:to>
                                        <p:strVal val="visible"/>
                                      </p:to>
                                    </p:set>
                                    <p:animEffect transition="in" filter="randombar(horizontal)">
                                      <p:cBhvr>
                                        <p:cTn id="7" dur="500"/>
                                        <p:tgtEl>
                                          <p:spTgt spid="432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32131">
                                            <p:txEl>
                                              <p:pRg st="1" end="1"/>
                                            </p:txEl>
                                          </p:spTgt>
                                        </p:tgtEl>
                                        <p:attrNameLst>
                                          <p:attrName>style.visibility</p:attrName>
                                        </p:attrNameLst>
                                      </p:cBhvr>
                                      <p:to>
                                        <p:strVal val="visible"/>
                                      </p:to>
                                    </p:set>
                                    <p:animEffect transition="in" filter="randombar(horizontal)">
                                      <p:cBhvr>
                                        <p:cTn id="12" dur="500"/>
                                        <p:tgtEl>
                                          <p:spTgt spid="432131">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32131">
                                            <p:txEl>
                                              <p:pRg st="2" end="2"/>
                                            </p:txEl>
                                          </p:spTgt>
                                        </p:tgtEl>
                                        <p:attrNameLst>
                                          <p:attrName>style.visibility</p:attrName>
                                        </p:attrNameLst>
                                      </p:cBhvr>
                                      <p:to>
                                        <p:strVal val="visible"/>
                                      </p:to>
                                    </p:set>
                                    <p:animEffect transition="in" filter="randombar(horizontal)">
                                      <p:cBhvr>
                                        <p:cTn id="15" dur="500"/>
                                        <p:tgtEl>
                                          <p:spTgt spid="432131">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32131">
                                            <p:txEl>
                                              <p:pRg st="3" end="3"/>
                                            </p:txEl>
                                          </p:spTgt>
                                        </p:tgtEl>
                                        <p:attrNameLst>
                                          <p:attrName>style.visibility</p:attrName>
                                        </p:attrNameLst>
                                      </p:cBhvr>
                                      <p:to>
                                        <p:strVal val="visible"/>
                                      </p:to>
                                    </p:set>
                                    <p:animEffect transition="in" filter="randombar(horizontal)">
                                      <p:cBhvr>
                                        <p:cTn id="18" dur="500"/>
                                        <p:tgtEl>
                                          <p:spTgt spid="43213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3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79898B8-3FF2-4783-A548-F17746972AC1}"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94334" name="Rectangle 5"/>
          <p:cNvSpPr>
            <a:spLocks noChangeArrowheads="1"/>
          </p:cNvSpPr>
          <p:nvPr/>
        </p:nvSpPr>
        <p:spPr bwMode="auto">
          <a:xfrm>
            <a:off x="1217613" y="885825"/>
            <a:ext cx="75136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FF"/>
                </a:solidFill>
                <a:ea typeface="华文楷体" panose="02010600040101010101" pitchFamily="2" charset="-122"/>
              </a:rPr>
              <a:t>1</a:t>
            </a:r>
            <a:r>
              <a:rPr lang="zh-CN" altLang="en-US">
                <a:solidFill>
                  <a:srgbClr val="0000FF"/>
                </a:solidFill>
                <a:ea typeface="华文楷体" panose="02010600040101010101" pitchFamily="2" charset="-122"/>
              </a:rPr>
              <a:t>、 二氧化硅</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硅石      </a:t>
            </a:r>
            <a:endParaRPr lang="zh-CN" altLang="en-US">
              <a:solidFill>
                <a:srgbClr val="0000FF"/>
              </a:solidFill>
              <a:ea typeface="华文楷体" panose="02010600040101010101" pitchFamily="2" charset="-122"/>
            </a:endParaRPr>
          </a:p>
          <a:p>
            <a:r>
              <a:rPr lang="zh-CN" altLang="en-US">
                <a:solidFill>
                  <a:srgbClr val="0000FF"/>
                </a:solidFill>
                <a:ea typeface="华文楷体" panose="02010600040101010101" pitchFamily="2" charset="-122"/>
              </a:rPr>
              <a:t>    无定型体</a:t>
            </a:r>
            <a:r>
              <a:rPr lang="zh-CN" altLang="en-US">
                <a:ea typeface="华文楷体" panose="02010600040101010101" pitchFamily="2" charset="-122"/>
              </a:rPr>
              <a:t>：石英玻璃，硅藻土，燧石  </a:t>
            </a:r>
            <a:endParaRPr lang="zh-CN" altLang="en-US">
              <a:ea typeface="华文楷体" panose="02010600040101010101" pitchFamily="2" charset="-122"/>
            </a:endParaRPr>
          </a:p>
          <a:p>
            <a:r>
              <a:rPr lang="zh-CN" altLang="en-US">
                <a:ea typeface="华文楷体" panose="02010600040101010101" pitchFamily="2" charset="-122"/>
              </a:rPr>
              <a:t>    </a:t>
            </a:r>
            <a:r>
              <a:rPr lang="zh-CN" altLang="en-US">
                <a:solidFill>
                  <a:srgbClr val="0000FF"/>
                </a:solidFill>
                <a:ea typeface="华文楷体" panose="02010600040101010101" pitchFamily="2" charset="-122"/>
              </a:rPr>
              <a:t>晶       体</a:t>
            </a:r>
            <a:r>
              <a:rPr lang="zh-CN" altLang="en-US">
                <a:ea typeface="华文楷体" panose="02010600040101010101" pitchFamily="2" charset="-122"/>
              </a:rPr>
              <a:t>：天然石英</a:t>
            </a:r>
            <a:endParaRPr lang="en-US" altLang="zh-CN">
              <a:ea typeface="华文楷体" panose="02010600040101010101" pitchFamily="2" charset="-122"/>
            </a:endParaRPr>
          </a:p>
          <a:p>
            <a:r>
              <a:rPr lang="zh-CN" altLang="en-US">
                <a:solidFill>
                  <a:srgbClr val="0000FF"/>
                </a:solidFill>
                <a:ea typeface="华文楷体" panose="02010600040101010101" pitchFamily="2" charset="-122"/>
              </a:rPr>
              <a:t>     含有杂质的石英</a:t>
            </a:r>
            <a:r>
              <a:rPr lang="zh-CN" altLang="en-US">
                <a:ea typeface="华文楷体" panose="02010600040101010101" pitchFamily="2" charset="-122"/>
              </a:rPr>
              <a:t>：玛瑙</a:t>
            </a:r>
            <a:endParaRPr kumimoji="1" lang="zh-CN" altLang="en-US">
              <a:solidFill>
                <a:srgbClr val="66FF99"/>
              </a:solidFill>
              <a:ea typeface="华文楷体" panose="02010600040101010101" pitchFamily="2" charset="-122"/>
            </a:endParaRPr>
          </a:p>
        </p:txBody>
      </p:sp>
      <p:grpSp>
        <p:nvGrpSpPr>
          <p:cNvPr id="437255" name="Group 7"/>
          <p:cNvGrpSpPr/>
          <p:nvPr/>
        </p:nvGrpSpPr>
        <p:grpSpPr bwMode="auto">
          <a:xfrm>
            <a:off x="900113" y="3506788"/>
            <a:ext cx="7391400" cy="3090862"/>
            <a:chOff x="672" y="2000"/>
            <a:chExt cx="4656" cy="1947"/>
          </a:xfrm>
        </p:grpSpPr>
        <p:graphicFrame>
          <p:nvGraphicFramePr>
            <p:cNvPr id="94327" name="Object 119"/>
            <p:cNvGraphicFramePr>
              <a:graphicFrameLocks noChangeAspect="1"/>
            </p:cNvGraphicFramePr>
            <p:nvPr/>
          </p:nvGraphicFramePr>
          <p:xfrm>
            <a:off x="2208" y="2976"/>
            <a:ext cx="1488" cy="971"/>
          </p:xfrm>
          <a:graphic>
            <a:graphicData uri="http://schemas.openxmlformats.org/presentationml/2006/ole">
              <mc:AlternateContent xmlns:mc="http://schemas.openxmlformats.org/markup-compatibility/2006">
                <mc:Choice xmlns:v="urn:schemas-microsoft-com:vml" Requires="v">
                  <p:oleObj spid="_x0000_s94714" name="Image" r:id="rId1" imgW="2235200" imgH="1701800" progId="">
                    <p:embed/>
                  </p:oleObj>
                </mc:Choice>
                <mc:Fallback>
                  <p:oleObj name="Image" r:id="rId1" imgW="2235200" imgH="1701800" progId="">
                    <p:embed/>
                    <p:pic>
                      <p:nvPicPr>
                        <p:cNvPr id="0" name="Picture 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 y="2976"/>
                          <a:ext cx="1488" cy="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328" name="Object 120"/>
            <p:cNvGraphicFramePr>
              <a:graphicFrameLocks noChangeAspect="1"/>
            </p:cNvGraphicFramePr>
            <p:nvPr/>
          </p:nvGraphicFramePr>
          <p:xfrm>
            <a:off x="2208" y="2000"/>
            <a:ext cx="1488" cy="880"/>
          </p:xfrm>
          <a:graphic>
            <a:graphicData uri="http://schemas.openxmlformats.org/presentationml/2006/ole">
              <mc:AlternateContent xmlns:mc="http://schemas.openxmlformats.org/markup-compatibility/2006">
                <mc:Choice xmlns:v="urn:schemas-microsoft-com:vml" Requires="v">
                  <p:oleObj spid="_x0000_s94715" name="Image" r:id="rId3" imgW="2235200" imgH="1701800" progId="">
                    <p:embed/>
                  </p:oleObj>
                </mc:Choice>
                <mc:Fallback>
                  <p:oleObj name="Image" r:id="rId3" imgW="2235200" imgH="1701800" progId="">
                    <p:embed/>
                    <p:pic>
                      <p:nvPicPr>
                        <p:cNvPr id="0" name="Picture 4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2000"/>
                          <a:ext cx="1488"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329" name="Object 121"/>
            <p:cNvGraphicFramePr>
              <a:graphicFrameLocks noChangeAspect="1"/>
            </p:cNvGraphicFramePr>
            <p:nvPr/>
          </p:nvGraphicFramePr>
          <p:xfrm>
            <a:off x="3888" y="2016"/>
            <a:ext cx="1440" cy="864"/>
          </p:xfrm>
          <a:graphic>
            <a:graphicData uri="http://schemas.openxmlformats.org/presentationml/2006/ole">
              <mc:AlternateContent xmlns:mc="http://schemas.openxmlformats.org/markup-compatibility/2006">
                <mc:Choice xmlns:v="urn:schemas-microsoft-com:vml" Requires="v">
                  <p:oleObj spid="_x0000_s94716" name="Image" r:id="rId5" imgW="2235200" imgH="1701800" progId="">
                    <p:embed/>
                  </p:oleObj>
                </mc:Choice>
                <mc:Fallback>
                  <p:oleObj name="Image" r:id="rId5" imgW="2235200" imgH="1701800" progId="">
                    <p:embed/>
                    <p:pic>
                      <p:nvPicPr>
                        <p:cNvPr id="0" name="Picture 4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2016"/>
                          <a:ext cx="1440"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330" name="Object 122"/>
            <p:cNvGraphicFramePr>
              <a:graphicFrameLocks noChangeAspect="1"/>
            </p:cNvGraphicFramePr>
            <p:nvPr/>
          </p:nvGraphicFramePr>
          <p:xfrm>
            <a:off x="672" y="2976"/>
            <a:ext cx="1313" cy="960"/>
          </p:xfrm>
          <a:graphic>
            <a:graphicData uri="http://schemas.openxmlformats.org/presentationml/2006/ole">
              <mc:AlternateContent xmlns:mc="http://schemas.openxmlformats.org/markup-compatibility/2006">
                <mc:Choice xmlns:v="urn:schemas-microsoft-com:vml" Requires="v">
                  <p:oleObj spid="_x0000_s94717" name="Image" r:id="rId7" imgW="2209800" imgH="2717800" progId="">
                    <p:embed/>
                  </p:oleObj>
                </mc:Choice>
                <mc:Fallback>
                  <p:oleObj name="Image" r:id="rId7" imgW="2209800" imgH="2717800" progId="">
                    <p:embed/>
                    <p:pic>
                      <p:nvPicPr>
                        <p:cNvPr id="0" name="Picture 4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 y="2976"/>
                          <a:ext cx="1313"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331" name="Object 123"/>
            <p:cNvGraphicFramePr>
              <a:graphicFrameLocks noChangeAspect="1"/>
            </p:cNvGraphicFramePr>
            <p:nvPr/>
          </p:nvGraphicFramePr>
          <p:xfrm>
            <a:off x="672" y="2003"/>
            <a:ext cx="1344" cy="877"/>
          </p:xfrm>
          <a:graphic>
            <a:graphicData uri="http://schemas.openxmlformats.org/presentationml/2006/ole">
              <mc:AlternateContent xmlns:mc="http://schemas.openxmlformats.org/markup-compatibility/2006">
                <mc:Choice xmlns:v="urn:schemas-microsoft-com:vml" Requires="v">
                  <p:oleObj spid="_x0000_s94718" name="Image" r:id="rId9" imgW="2120900" imgH="1295400" progId="">
                    <p:embed/>
                  </p:oleObj>
                </mc:Choice>
                <mc:Fallback>
                  <p:oleObj name="Image" r:id="rId9" imgW="2120900" imgH="1295400" progId="">
                    <p:embed/>
                    <p:pic>
                      <p:nvPicPr>
                        <p:cNvPr id="0" name="Picture 4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2003"/>
                          <a:ext cx="1344" cy="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332" name="Object 124"/>
            <p:cNvGraphicFramePr>
              <a:graphicFrameLocks noChangeAspect="1"/>
            </p:cNvGraphicFramePr>
            <p:nvPr/>
          </p:nvGraphicFramePr>
          <p:xfrm>
            <a:off x="3888" y="2976"/>
            <a:ext cx="1440" cy="960"/>
          </p:xfrm>
          <a:graphic>
            <a:graphicData uri="http://schemas.openxmlformats.org/presentationml/2006/ole">
              <mc:AlternateContent xmlns:mc="http://schemas.openxmlformats.org/markup-compatibility/2006">
                <mc:Choice xmlns:v="urn:schemas-microsoft-com:vml" Requires="v">
                  <p:oleObj spid="_x0000_s94719" name="Image" r:id="rId11" imgW="2730500" imgH="1955800" progId="">
                    <p:embed/>
                  </p:oleObj>
                </mc:Choice>
                <mc:Fallback>
                  <p:oleObj name="Image" r:id="rId11" imgW="2730500" imgH="1955800" progId="">
                    <p:embed/>
                    <p:pic>
                      <p:nvPicPr>
                        <p:cNvPr id="0" name="Picture 4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8" y="2976"/>
                          <a:ext cx="144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337" name="Text Box 14"/>
            <p:cNvSpPr txBox="1">
              <a:spLocks noChangeArrowheads="1"/>
            </p:cNvSpPr>
            <p:nvPr/>
          </p:nvSpPr>
          <p:spPr bwMode="auto">
            <a:xfrm>
              <a:off x="683" y="2025"/>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66FF99"/>
                  </a:solidFill>
                </a:rPr>
                <a:t>缟玛瑙</a:t>
              </a:r>
              <a:endParaRPr kumimoji="1" lang="zh-CN" altLang="en-US">
                <a:solidFill>
                  <a:srgbClr val="66FF99"/>
                </a:solidFill>
              </a:endParaRPr>
            </a:p>
          </p:txBody>
        </p:sp>
        <p:sp>
          <p:nvSpPr>
            <p:cNvPr id="94338" name="Text Box 15"/>
            <p:cNvSpPr txBox="1">
              <a:spLocks noChangeArrowheads="1"/>
            </p:cNvSpPr>
            <p:nvPr/>
          </p:nvSpPr>
          <p:spPr bwMode="auto">
            <a:xfrm>
              <a:off x="683" y="2994"/>
              <a:ext cx="6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66FF99"/>
                  </a:solidFill>
                </a:rPr>
                <a:t>紫晶</a:t>
              </a:r>
              <a:endParaRPr kumimoji="1" lang="zh-CN" altLang="en-US">
                <a:solidFill>
                  <a:srgbClr val="66FF99"/>
                </a:solidFill>
              </a:endParaRPr>
            </a:p>
          </p:txBody>
        </p:sp>
        <p:sp>
          <p:nvSpPr>
            <p:cNvPr id="94339" name="Text Box 16"/>
            <p:cNvSpPr txBox="1">
              <a:spLocks noChangeArrowheads="1"/>
            </p:cNvSpPr>
            <p:nvPr/>
          </p:nvSpPr>
          <p:spPr bwMode="auto">
            <a:xfrm>
              <a:off x="2243" y="2025"/>
              <a:ext cx="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66FF99"/>
                  </a:solidFill>
                </a:rPr>
                <a:t>石英盐</a:t>
              </a:r>
              <a:endParaRPr kumimoji="1" lang="zh-CN" altLang="en-US">
                <a:solidFill>
                  <a:srgbClr val="66FF99"/>
                </a:solidFill>
              </a:endParaRPr>
            </a:p>
          </p:txBody>
        </p:sp>
        <p:sp>
          <p:nvSpPr>
            <p:cNvPr id="94340" name="Text Box 17"/>
            <p:cNvSpPr txBox="1">
              <a:spLocks noChangeArrowheads="1"/>
            </p:cNvSpPr>
            <p:nvPr/>
          </p:nvSpPr>
          <p:spPr bwMode="auto">
            <a:xfrm>
              <a:off x="2241" y="3040"/>
              <a:ext cx="7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66FF99"/>
                  </a:solidFill>
                </a:rPr>
                <a:t>水晶</a:t>
              </a:r>
              <a:endParaRPr kumimoji="1" lang="zh-CN" altLang="en-US">
                <a:solidFill>
                  <a:srgbClr val="66FF99"/>
                </a:solidFill>
              </a:endParaRPr>
            </a:p>
          </p:txBody>
        </p:sp>
        <p:sp>
          <p:nvSpPr>
            <p:cNvPr id="94341" name="Text Box 18"/>
            <p:cNvSpPr txBox="1">
              <a:spLocks noChangeArrowheads="1"/>
            </p:cNvSpPr>
            <p:nvPr/>
          </p:nvSpPr>
          <p:spPr bwMode="auto">
            <a:xfrm>
              <a:off x="3936" y="2025"/>
              <a:ext cx="10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66FF99"/>
                  </a:solidFill>
                </a:rPr>
                <a:t>黑曜石</a:t>
              </a:r>
              <a:endParaRPr kumimoji="1" lang="zh-CN" altLang="en-US">
                <a:solidFill>
                  <a:srgbClr val="66FF99"/>
                </a:solidFill>
              </a:endParaRPr>
            </a:p>
          </p:txBody>
        </p:sp>
        <p:sp>
          <p:nvSpPr>
            <p:cNvPr id="94342" name="Text Box 19"/>
            <p:cNvSpPr txBox="1">
              <a:spLocks noChangeArrowheads="1"/>
            </p:cNvSpPr>
            <p:nvPr/>
          </p:nvSpPr>
          <p:spPr bwMode="auto">
            <a:xfrm>
              <a:off x="3936" y="3025"/>
              <a:ext cx="81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FF0000"/>
                  </a:solidFill>
                </a:rPr>
                <a:t>玛瑙</a:t>
              </a:r>
              <a:endParaRPr kumimoji="1" lang="zh-CN" altLang="en-US">
                <a:solidFill>
                  <a:srgbClr val="FF0000"/>
                </a:solidFill>
              </a:endParaRPr>
            </a:p>
          </p:txBody>
        </p:sp>
      </p:grpSp>
      <p:sp>
        <p:nvSpPr>
          <p:cNvPr id="94336" name="Rectangle 7"/>
          <p:cNvSpPr>
            <a:spLocks noChangeArrowheads="1"/>
          </p:cNvSpPr>
          <p:nvPr/>
        </p:nvSpPr>
        <p:spPr bwMode="auto">
          <a:xfrm>
            <a:off x="915988" y="128588"/>
            <a:ext cx="5010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8.3.5. </a:t>
            </a:r>
            <a:r>
              <a:rPr lang="zh-CN" altLang="en-US" sz="4000">
                <a:solidFill>
                  <a:srgbClr val="0000FF"/>
                </a:solidFill>
                <a:ea typeface="华文楷体" panose="02010600040101010101" pitchFamily="2" charset="-122"/>
                <a:cs typeface="Times New Roman" panose="02020603050405020304" pitchFamily="18" charset="0"/>
              </a:rPr>
              <a:t>硅的含氧化合物</a:t>
            </a:r>
            <a:endParaRPr lang="zh-CN" altLang="en-US" sz="4000">
              <a:solidFill>
                <a:srgbClr val="0000FF"/>
              </a:solidFill>
              <a:ea typeface="华文楷体" panose="02010600040101010101" pitchFamily="2" charset="-122"/>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437255"/>
                                        </p:tgtEl>
                                        <p:attrNameLst>
                                          <p:attrName>style.visibility</p:attrName>
                                        </p:attrNameLst>
                                      </p:cBhvr>
                                      <p:to>
                                        <p:strVal val="visible"/>
                                      </p:to>
                                    </p:set>
                                    <p:anim to="" calcmode="lin" valueType="num">
                                      <p:cBhvr>
                                        <p:cTn id="7" dur="1" fill="hold"/>
                                        <p:tgtEl>
                                          <p:spTgt spid="43725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409700" y="981075"/>
            <a:ext cx="68341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   Si</a:t>
            </a:r>
            <a:r>
              <a:rPr lang="zh-CN" altLang="en-US" sz="3600">
                <a:ea typeface="华文楷体" panose="02010600040101010101" pitchFamily="2" charset="-122"/>
                <a:cs typeface="Times New Roman" panose="02020603050405020304" pitchFamily="18" charset="0"/>
              </a:rPr>
              <a:t>采用</a:t>
            </a:r>
            <a:r>
              <a:rPr lang="en-US" altLang="zh-CN" sz="3600">
                <a:ea typeface="华文楷体" panose="02010600040101010101" pitchFamily="2" charset="-122"/>
                <a:cs typeface="Times New Roman" panose="02020603050405020304" pitchFamily="18" charset="0"/>
              </a:rPr>
              <a:t>sp</a:t>
            </a:r>
            <a:r>
              <a:rPr lang="en-US" altLang="zh-CN" sz="3600" baseline="30000">
                <a:ea typeface="华文楷体" panose="02010600040101010101" pitchFamily="2" charset="-122"/>
                <a:cs typeface="Times New Roman" panose="02020603050405020304" pitchFamily="18" charset="0"/>
              </a:rPr>
              <a:t>3</a:t>
            </a:r>
            <a:r>
              <a:rPr lang="zh-CN" altLang="en-US" sz="3600">
                <a:ea typeface="华文楷体" panose="02010600040101010101" pitchFamily="2" charset="-122"/>
                <a:cs typeface="Times New Roman" panose="02020603050405020304" pitchFamily="18" charset="0"/>
              </a:rPr>
              <a:t>杂化，以</a:t>
            </a:r>
            <a:r>
              <a:rPr lang="en-US" altLang="zh-CN" sz="3600">
                <a:ea typeface="华文楷体" panose="02010600040101010101" pitchFamily="2" charset="-122"/>
                <a:cs typeface="Times New Roman" panose="02020603050405020304" pitchFamily="18" charset="0"/>
              </a:rPr>
              <a:t>SiO</a:t>
            </a:r>
            <a:r>
              <a:rPr lang="en-US" altLang="zh-CN" sz="3600" baseline="-25000">
                <a:ea typeface="华文楷体" panose="02010600040101010101" pitchFamily="2" charset="-122"/>
                <a:cs typeface="Times New Roman" panose="02020603050405020304" pitchFamily="18" charset="0"/>
              </a:rPr>
              <a:t>4</a:t>
            </a:r>
            <a:r>
              <a:rPr lang="zh-CN" altLang="en-US" sz="3600">
                <a:ea typeface="华文楷体" panose="02010600040101010101" pitchFamily="2" charset="-122"/>
                <a:cs typeface="Times New Roman" panose="02020603050405020304" pitchFamily="18" charset="0"/>
              </a:rPr>
              <a:t>四面体为基础组成巨大分子。 </a:t>
            </a:r>
            <a:endParaRPr lang="zh-CN" altLang="en-US" sz="3600">
              <a:ea typeface="华文楷体" panose="02010600040101010101" pitchFamily="2" charset="-122"/>
              <a:cs typeface="Times New Roman" panose="02020603050405020304" pitchFamily="18" charset="0"/>
            </a:endParaRPr>
          </a:p>
        </p:txBody>
      </p:sp>
      <p:sp>
        <p:nvSpPr>
          <p:cNvPr id="3" name="Text Box 13"/>
          <p:cNvSpPr txBox="1">
            <a:spLocks noChangeArrowheads="1"/>
          </p:cNvSpPr>
          <p:nvPr/>
        </p:nvSpPr>
        <p:spPr bwMode="auto">
          <a:xfrm>
            <a:off x="1692275" y="55165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ea typeface="华文楷体" panose="02010600040101010101" pitchFamily="2" charset="-122"/>
                <a:cs typeface="Times New Roman" panose="02020603050405020304" pitchFamily="18" charset="0"/>
              </a:rPr>
              <a:t>硅氧四面体</a:t>
            </a:r>
            <a:endParaRPr lang="zh-CN" altLang="en-US">
              <a:ea typeface="华文楷体" panose="02010600040101010101" pitchFamily="2" charset="-122"/>
              <a:cs typeface="Times New Roman" panose="02020603050405020304" pitchFamily="18" charset="0"/>
            </a:endParaRPr>
          </a:p>
        </p:txBody>
      </p:sp>
      <p:sp>
        <p:nvSpPr>
          <p:cNvPr id="4" name="Text Box 14"/>
          <p:cNvSpPr txBox="1">
            <a:spLocks noChangeArrowheads="1"/>
          </p:cNvSpPr>
          <p:nvPr/>
        </p:nvSpPr>
        <p:spPr bwMode="auto">
          <a:xfrm>
            <a:off x="5651500" y="5516563"/>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ea typeface="华文楷体" panose="02010600040101010101" pitchFamily="2" charset="-122"/>
                <a:cs typeface="Times New Roman" panose="02020603050405020304" pitchFamily="18" charset="0"/>
              </a:rPr>
              <a:t>二氧化硅 </a:t>
            </a:r>
            <a:endParaRPr lang="zh-CN" altLang="en-US">
              <a:ea typeface="华文楷体" panose="02010600040101010101" pitchFamily="2" charset="-122"/>
              <a:cs typeface="Times New Roman" panose="02020603050405020304" pitchFamily="18" charset="0"/>
            </a:endParaRPr>
          </a:p>
        </p:txBody>
      </p:sp>
      <p:pic>
        <p:nvPicPr>
          <p:cNvPr id="5" name="Picture 1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51413" y="2176463"/>
            <a:ext cx="2698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CI2D0016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2088" y="2349500"/>
            <a:ext cx="28225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7"/>
          <p:cNvSpPr>
            <a:spLocks noChangeArrowheads="1"/>
          </p:cNvSpPr>
          <p:nvPr/>
        </p:nvSpPr>
        <p:spPr bwMode="auto">
          <a:xfrm>
            <a:off x="1209675" y="239713"/>
            <a:ext cx="2343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4000">
                <a:solidFill>
                  <a:srgbClr val="0000FF"/>
                </a:solidFill>
                <a:ea typeface="华文楷体" panose="02010600040101010101" pitchFamily="2" charset="-122"/>
                <a:cs typeface="Times New Roman" panose="02020603050405020304" pitchFamily="18" charset="0"/>
              </a:rPr>
              <a:t>二氧化硅 </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14131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15D8A49-86BA-4983-B02D-BC9DC29A54C3}"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00"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48D916E-36DC-480B-A9D4-7081B7BDE1CE}"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96301" name="Rectangle 3"/>
          <p:cNvSpPr>
            <a:spLocks noChangeArrowheads="1"/>
          </p:cNvSpPr>
          <p:nvPr/>
        </p:nvSpPr>
        <p:spPr bwMode="auto">
          <a:xfrm>
            <a:off x="900113" y="476250"/>
            <a:ext cx="79930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5000"/>
              </a:lnSpc>
            </a:pPr>
            <a:r>
              <a:rPr lang="en-US" altLang="zh-CN" sz="3600">
                <a:solidFill>
                  <a:srgbClr val="0000FF"/>
                </a:solidFill>
                <a:ea typeface="华文楷体" panose="02010600040101010101" pitchFamily="2" charset="-122"/>
              </a:rPr>
              <a:t>SiO</a:t>
            </a:r>
            <a:r>
              <a:rPr lang="en-US" altLang="zh-CN" sz="3600" baseline="-25000">
                <a:solidFill>
                  <a:srgbClr val="0000FF"/>
                </a:solidFill>
                <a:ea typeface="华文楷体" panose="02010600040101010101" pitchFamily="2" charset="-122"/>
              </a:rPr>
              <a:t>2 </a:t>
            </a:r>
            <a:r>
              <a:rPr lang="zh-CN" altLang="en-US" sz="3600">
                <a:solidFill>
                  <a:srgbClr val="0000FF"/>
                </a:solidFill>
                <a:ea typeface="华文楷体" panose="02010600040101010101" pitchFamily="2" charset="-122"/>
              </a:rPr>
              <a:t>的化学性质</a:t>
            </a:r>
            <a:endParaRPr lang="en-US" altLang="zh-CN" sz="3600">
              <a:ea typeface="华文楷体" panose="02010600040101010101" pitchFamily="2" charset="-122"/>
            </a:endParaRPr>
          </a:p>
          <a:p>
            <a:pPr>
              <a:lnSpc>
                <a:spcPct val="115000"/>
              </a:lnSpc>
              <a:buFontTx/>
              <a:buAutoNum type="arabicParenBoth"/>
            </a:pPr>
            <a:r>
              <a:rPr lang="zh-CN" altLang="en-US" sz="3600">
                <a:ea typeface="华文楷体" panose="02010600040101010101" pitchFamily="2" charset="-122"/>
              </a:rPr>
              <a:t>酸性氧化物，是</a:t>
            </a:r>
            <a:r>
              <a:rPr lang="en-US" altLang="zh-CN" sz="3600">
                <a:ea typeface="华文楷体" panose="02010600040101010101" pitchFamily="2" charset="-122"/>
              </a:rPr>
              <a:t>H</a:t>
            </a:r>
            <a:r>
              <a:rPr lang="en-US" altLang="zh-CN" sz="3600" baseline="-25000">
                <a:ea typeface="华文楷体" panose="02010600040101010101" pitchFamily="2" charset="-122"/>
              </a:rPr>
              <a:t>2</a:t>
            </a:r>
            <a:r>
              <a:rPr lang="en-US" altLang="zh-CN" sz="3600">
                <a:ea typeface="华文楷体" panose="02010600040101010101" pitchFamily="2" charset="-122"/>
              </a:rPr>
              <a:t>SiO</a:t>
            </a:r>
            <a:r>
              <a:rPr lang="en-US" altLang="zh-CN" sz="3600" baseline="-25000">
                <a:ea typeface="华文楷体" panose="02010600040101010101" pitchFamily="2" charset="-122"/>
              </a:rPr>
              <a:t>3</a:t>
            </a:r>
            <a:r>
              <a:rPr lang="zh-CN" altLang="en-US" sz="3600">
                <a:ea typeface="华文楷体" panose="02010600040101010101" pitchFamily="2" charset="-122"/>
              </a:rPr>
              <a:t>的酸酐，难溶于水，与碱作用：</a:t>
            </a:r>
            <a:endParaRPr lang="zh-CN" altLang="en-US" sz="3600">
              <a:ea typeface="华文楷体" panose="02010600040101010101" pitchFamily="2" charset="-122"/>
            </a:endParaRPr>
          </a:p>
        </p:txBody>
      </p:sp>
      <p:graphicFrame>
        <p:nvGraphicFramePr>
          <p:cNvPr id="438276" name="Object 42"/>
          <p:cNvGraphicFramePr>
            <a:graphicFrameLocks noChangeAspect="1"/>
          </p:cNvGraphicFramePr>
          <p:nvPr/>
        </p:nvGraphicFramePr>
        <p:xfrm>
          <a:off x="931863" y="3357563"/>
          <a:ext cx="7677150" cy="696912"/>
        </p:xfrm>
        <a:graphic>
          <a:graphicData uri="http://schemas.openxmlformats.org/presentationml/2006/ole">
            <mc:AlternateContent xmlns:mc="http://schemas.openxmlformats.org/markup-compatibility/2006">
              <mc:Choice xmlns:v="urn:schemas-microsoft-com:vml" Requires="v">
                <p:oleObj spid="_x0000_s96430" name="公式" r:id="rId1" imgW="2590800" imgH="241300" progId="Equation.3">
                  <p:embed/>
                </p:oleObj>
              </mc:Choice>
              <mc:Fallback>
                <p:oleObj name="公式" r:id="rId1" imgW="2590800" imgH="241300" progId="Equation.3">
                  <p:embed/>
                  <p:pic>
                    <p:nvPicPr>
                      <p:cNvPr id="0" name="Picture 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63" y="3357563"/>
                        <a:ext cx="7677150" cy="696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8277" name="Object 43"/>
          <p:cNvGraphicFramePr>
            <a:graphicFrameLocks noChangeAspect="1"/>
          </p:cNvGraphicFramePr>
          <p:nvPr/>
        </p:nvGraphicFramePr>
        <p:xfrm>
          <a:off x="1168400" y="5143500"/>
          <a:ext cx="7527925" cy="733425"/>
        </p:xfrm>
        <a:graphic>
          <a:graphicData uri="http://schemas.openxmlformats.org/presentationml/2006/ole">
            <mc:AlternateContent xmlns:mc="http://schemas.openxmlformats.org/markup-compatibility/2006">
              <mc:Choice xmlns:v="urn:schemas-microsoft-com:vml" Requires="v">
                <p:oleObj spid="_x0000_s96431" name="公式" r:id="rId3" imgW="2540000" imgH="254000" progId="Equation.3">
                  <p:embed/>
                </p:oleObj>
              </mc:Choice>
              <mc:Fallback>
                <p:oleObj name="公式" r:id="rId3" imgW="2540000" imgH="254000" progId="Equation.3">
                  <p:embed/>
                  <p:pic>
                    <p:nvPicPr>
                      <p:cNvPr id="0" name="Picture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5143500"/>
                        <a:ext cx="7527925"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8278" name="Rectangle 6"/>
          <p:cNvSpPr>
            <a:spLocks noChangeArrowheads="1"/>
          </p:cNvSpPr>
          <p:nvPr/>
        </p:nvSpPr>
        <p:spPr bwMode="auto">
          <a:xfrm>
            <a:off x="2293938" y="4178300"/>
            <a:ext cx="61944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40000"/>
              </a:lnSpc>
            </a:pPr>
            <a:r>
              <a:rPr kumimoji="1" lang="zh-CN" altLang="en-US">
                <a:solidFill>
                  <a:srgbClr val="FF0000"/>
                </a:solidFill>
                <a:ea typeface="华文楷体" panose="02010600040101010101" pitchFamily="2" charset="-122"/>
              </a:rPr>
              <a:t>说明不能用磨口玻璃瓶盛碱！</a:t>
            </a:r>
            <a:endParaRPr kumimoji="1" lang="zh-CN" altLang="en-US">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38276"/>
                                        </p:tgtEl>
                                        <p:attrNameLst>
                                          <p:attrName>style.visibility</p:attrName>
                                        </p:attrNameLst>
                                      </p:cBhvr>
                                      <p:to>
                                        <p:strVal val="visible"/>
                                      </p:to>
                                    </p:set>
                                    <p:animEffect transition="in" filter="slide(fromBottom)">
                                      <p:cBhvr>
                                        <p:cTn id="7" dur="500"/>
                                        <p:tgtEl>
                                          <p:spTgt spid="438276"/>
                                        </p:tgtEl>
                                      </p:cBhvr>
                                    </p:animEffect>
                                  </p:childTnLst>
                                </p:cTn>
                              </p:par>
                              <p:par>
                                <p:cTn id="8" presetID="12" presetClass="entr" presetSubtype="4" fill="hold" nodeType="withEffect">
                                  <p:stCondLst>
                                    <p:cond delay="0"/>
                                  </p:stCondLst>
                                  <p:childTnLst>
                                    <p:set>
                                      <p:cBhvr>
                                        <p:cTn id="9" dur="1" fill="hold">
                                          <p:stCondLst>
                                            <p:cond delay="0"/>
                                          </p:stCondLst>
                                        </p:cTn>
                                        <p:tgtEl>
                                          <p:spTgt spid="438277"/>
                                        </p:tgtEl>
                                        <p:attrNameLst>
                                          <p:attrName>style.visibility</p:attrName>
                                        </p:attrNameLst>
                                      </p:cBhvr>
                                      <p:to>
                                        <p:strVal val="visible"/>
                                      </p:to>
                                    </p:set>
                                    <p:animEffect transition="in" filter="slide(fromBottom)">
                                      <p:cBhvr>
                                        <p:cTn id="10" dur="500"/>
                                        <p:tgtEl>
                                          <p:spTgt spid="438277"/>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438278"/>
                                        </p:tgtEl>
                                        <p:attrNameLst>
                                          <p:attrName>style.visibility</p:attrName>
                                        </p:attrNameLst>
                                      </p:cBhvr>
                                      <p:to>
                                        <p:strVal val="visible"/>
                                      </p:to>
                                    </p:set>
                                    <p:anim to="" calcmode="lin" valueType="num">
                                      <p:cBhvr>
                                        <p:cTn id="15" dur="1" fill="hold"/>
                                        <p:tgtEl>
                                          <p:spTgt spid="43827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28" name="Rectangle 2"/>
          <p:cNvSpPr>
            <a:spLocks noChangeArrowheads="1"/>
          </p:cNvSpPr>
          <p:nvPr/>
        </p:nvSpPr>
        <p:spPr bwMode="auto">
          <a:xfrm>
            <a:off x="7956550" y="60928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1A6D717-90CD-4E97-9CDA-63E6A2AA1628}"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97329" name="Rectangle 3"/>
          <p:cNvSpPr>
            <a:spLocks noChangeArrowheads="1"/>
          </p:cNvSpPr>
          <p:nvPr/>
        </p:nvSpPr>
        <p:spPr bwMode="auto">
          <a:xfrm>
            <a:off x="1008063" y="981075"/>
            <a:ext cx="60483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5000"/>
              </a:lnSpc>
            </a:pPr>
            <a:r>
              <a:rPr lang="en-US" altLang="zh-CN" sz="3600">
                <a:ea typeface="华文楷体" panose="02010600040101010101" pitchFamily="2" charset="-122"/>
              </a:rPr>
              <a:t>(2)</a:t>
            </a:r>
            <a:r>
              <a:rPr lang="zh-CN" altLang="en-US" sz="3600">
                <a:ea typeface="华文楷体" panose="02010600040101010101" pitchFamily="2" charset="-122"/>
              </a:rPr>
              <a:t>与</a:t>
            </a:r>
            <a:r>
              <a:rPr lang="en-US" altLang="zh-CN" sz="3600">
                <a:ea typeface="华文楷体" panose="02010600040101010101" pitchFamily="2" charset="-122"/>
              </a:rPr>
              <a:t>F</a:t>
            </a:r>
            <a:r>
              <a:rPr lang="en-US" altLang="zh-CN" sz="3600" baseline="-25000">
                <a:ea typeface="华文楷体" panose="02010600040101010101" pitchFamily="2" charset="-122"/>
              </a:rPr>
              <a:t>2</a:t>
            </a:r>
            <a:r>
              <a:rPr lang="zh-CN" altLang="en-US" sz="3600">
                <a:ea typeface="华文楷体" panose="02010600040101010101" pitchFamily="2" charset="-122"/>
              </a:rPr>
              <a:t>、</a:t>
            </a:r>
            <a:r>
              <a:rPr lang="en-US" altLang="zh-CN" sz="3600">
                <a:ea typeface="华文楷体" panose="02010600040101010101" pitchFamily="2" charset="-122"/>
              </a:rPr>
              <a:t>HF</a:t>
            </a:r>
            <a:r>
              <a:rPr lang="zh-CN" altLang="en-US" sz="3600">
                <a:ea typeface="华文楷体" panose="02010600040101010101" pitchFamily="2" charset="-122"/>
              </a:rPr>
              <a:t>作用生成</a:t>
            </a:r>
            <a:r>
              <a:rPr lang="en-US" altLang="zh-CN" sz="3600">
                <a:ea typeface="华文楷体" panose="02010600040101010101" pitchFamily="2" charset="-122"/>
              </a:rPr>
              <a:t>SiF</a:t>
            </a:r>
            <a:r>
              <a:rPr lang="en-US" altLang="zh-CN" sz="3600" baseline="-25000">
                <a:ea typeface="华文楷体" panose="02010600040101010101" pitchFamily="2" charset="-122"/>
              </a:rPr>
              <a:t>4</a:t>
            </a:r>
            <a:r>
              <a:rPr lang="zh-CN" altLang="en-US" sz="3600">
                <a:ea typeface="华文楷体" panose="02010600040101010101" pitchFamily="2" charset="-122"/>
              </a:rPr>
              <a:t>：</a:t>
            </a:r>
            <a:endParaRPr kumimoji="1" lang="zh-CN" altLang="en-US" sz="3600">
              <a:ea typeface="华文楷体" panose="02010600040101010101" pitchFamily="2" charset="-122"/>
            </a:endParaRPr>
          </a:p>
        </p:txBody>
      </p:sp>
      <p:graphicFrame>
        <p:nvGraphicFramePr>
          <p:cNvPr id="439300" name="Object 46"/>
          <p:cNvGraphicFramePr>
            <a:graphicFrameLocks noChangeAspect="1"/>
          </p:cNvGraphicFramePr>
          <p:nvPr/>
        </p:nvGraphicFramePr>
        <p:xfrm>
          <a:off x="1341438" y="1916113"/>
          <a:ext cx="5715000" cy="617537"/>
        </p:xfrm>
        <a:graphic>
          <a:graphicData uri="http://schemas.openxmlformats.org/presentationml/2006/ole">
            <mc:AlternateContent xmlns:mc="http://schemas.openxmlformats.org/markup-compatibility/2006">
              <mc:Choice xmlns:v="urn:schemas-microsoft-com:vml" Requires="v">
                <p:oleObj spid="_x0000_s97460" name="公式" r:id="rId1" imgW="2108200" imgH="228600" progId="">
                  <p:embed/>
                </p:oleObj>
              </mc:Choice>
              <mc:Fallback>
                <p:oleObj name="公式" r:id="rId1" imgW="2108200" imgH="228600" progId="">
                  <p:embed/>
                  <p:pic>
                    <p:nvPicPr>
                      <p:cNvPr id="0" name="Picture 1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38" y="1916113"/>
                        <a:ext cx="5715000"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9301" name="Rectangle 5"/>
          <p:cNvSpPr>
            <a:spLocks noChangeArrowheads="1"/>
          </p:cNvSpPr>
          <p:nvPr/>
        </p:nvSpPr>
        <p:spPr bwMode="auto">
          <a:xfrm>
            <a:off x="2916238" y="2708275"/>
            <a:ext cx="31337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solidFill>
                  <a:srgbClr val="FF0000"/>
                </a:solidFill>
                <a:ea typeface="华文楷体" panose="02010600040101010101" pitchFamily="2" charset="-122"/>
              </a:rPr>
              <a:t>HF</a:t>
            </a:r>
            <a:r>
              <a:rPr kumimoji="1" lang="zh-CN" altLang="en-US" sz="3600">
                <a:solidFill>
                  <a:srgbClr val="FF0000"/>
                </a:solidFill>
                <a:ea typeface="华文楷体" panose="02010600040101010101" pitchFamily="2" charset="-122"/>
              </a:rPr>
              <a:t>可腐蚀玻璃</a:t>
            </a:r>
            <a:endParaRPr kumimoji="1" lang="zh-CN" altLang="en-US" sz="3600">
              <a:solidFill>
                <a:srgbClr val="FF0000"/>
              </a:solidFill>
              <a:ea typeface="华文楷体" panose="02010600040101010101" pitchFamily="2" charset="-122"/>
            </a:endParaRPr>
          </a:p>
        </p:txBody>
      </p:sp>
      <p:sp>
        <p:nvSpPr>
          <p:cNvPr id="61446" name="Rectangle 6"/>
          <p:cNvSpPr>
            <a:spLocks noChangeArrowheads="1"/>
          </p:cNvSpPr>
          <p:nvPr/>
        </p:nvSpPr>
        <p:spPr bwMode="auto">
          <a:xfrm>
            <a:off x="881063" y="3733800"/>
            <a:ext cx="84248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a:ea typeface="华文楷体" panose="02010600040101010101" pitchFamily="2" charset="-122"/>
              </a:rPr>
              <a:t>(3) </a:t>
            </a:r>
            <a:r>
              <a:rPr kumimoji="1" lang="zh-CN" altLang="en-US">
                <a:ea typeface="华文楷体" panose="02010600040101010101" pitchFamily="2" charset="-122"/>
              </a:rPr>
              <a:t>不活泼，高温时只能被</a:t>
            </a:r>
            <a:r>
              <a:rPr kumimoji="1" lang="en-US" altLang="zh-CN">
                <a:ea typeface="华文楷体" panose="02010600040101010101" pitchFamily="2" charset="-122"/>
              </a:rPr>
              <a:t>Mg</a:t>
            </a:r>
            <a:r>
              <a:rPr kumimoji="1" lang="zh-CN" altLang="en-US">
                <a:ea typeface="华文楷体" panose="02010600040101010101" pitchFamily="2" charset="-122"/>
              </a:rPr>
              <a:t>、</a:t>
            </a:r>
            <a:r>
              <a:rPr kumimoji="1" lang="en-US" altLang="zh-CN">
                <a:ea typeface="华文楷体" panose="02010600040101010101" pitchFamily="2" charset="-122"/>
              </a:rPr>
              <a:t>Al </a:t>
            </a:r>
            <a:r>
              <a:rPr kumimoji="1" lang="zh-CN" altLang="en-US">
                <a:ea typeface="华文楷体" panose="02010600040101010101" pitchFamily="2" charset="-122"/>
              </a:rPr>
              <a:t>或 </a:t>
            </a:r>
            <a:r>
              <a:rPr kumimoji="1" lang="en-US" altLang="zh-CN">
                <a:ea typeface="华文楷体" panose="02010600040101010101" pitchFamily="2" charset="-122"/>
              </a:rPr>
              <a:t>B </a:t>
            </a:r>
            <a:r>
              <a:rPr kumimoji="1" lang="zh-CN" altLang="en-US">
                <a:ea typeface="华文楷体" panose="02010600040101010101" pitchFamily="2" charset="-122"/>
              </a:rPr>
              <a:t>还原：</a:t>
            </a:r>
            <a:endParaRPr kumimoji="1" lang="zh-CN" altLang="en-US">
              <a:ea typeface="华文楷体" panose="02010600040101010101" pitchFamily="2" charset="-122"/>
            </a:endParaRPr>
          </a:p>
        </p:txBody>
      </p:sp>
      <p:graphicFrame>
        <p:nvGraphicFramePr>
          <p:cNvPr id="61447" name="Object 47"/>
          <p:cNvGraphicFramePr>
            <a:graphicFrameLocks noChangeAspect="1"/>
          </p:cNvGraphicFramePr>
          <p:nvPr/>
        </p:nvGraphicFramePr>
        <p:xfrm>
          <a:off x="1620838" y="4868863"/>
          <a:ext cx="5545137" cy="720725"/>
        </p:xfrm>
        <a:graphic>
          <a:graphicData uri="http://schemas.openxmlformats.org/presentationml/2006/ole">
            <mc:AlternateContent xmlns:mc="http://schemas.openxmlformats.org/markup-compatibility/2006">
              <mc:Choice xmlns:v="urn:schemas-microsoft-com:vml" Requires="v">
                <p:oleObj spid="_x0000_s97461" name="公式" r:id="rId3" imgW="1968500" imgH="241300" progId="Equation.3">
                  <p:embed/>
                </p:oleObj>
              </mc:Choice>
              <mc:Fallback>
                <p:oleObj name="公式" r:id="rId3" imgW="1968500" imgH="241300" progId="Equation.3">
                  <p:embed/>
                  <p:pic>
                    <p:nvPicPr>
                      <p:cNvPr id="0" name="Picture 1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4868863"/>
                        <a:ext cx="5545137"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332" name="Rectangle 8"/>
          <p:cNvSpPr>
            <a:spLocks noChangeArrowheads="1"/>
          </p:cNvSpPr>
          <p:nvPr/>
        </p:nvSpPr>
        <p:spPr bwMode="auto">
          <a:xfrm>
            <a:off x="865188" y="260350"/>
            <a:ext cx="3816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5000"/>
              </a:lnSpc>
            </a:pPr>
            <a:r>
              <a:rPr lang="en-US" altLang="zh-CN" sz="3600">
                <a:solidFill>
                  <a:srgbClr val="0000FF"/>
                </a:solidFill>
                <a:ea typeface="华文楷体" panose="02010600040101010101" pitchFamily="2" charset="-122"/>
              </a:rPr>
              <a:t>SiO</a:t>
            </a:r>
            <a:r>
              <a:rPr lang="en-US" altLang="zh-CN" sz="3600" baseline="-25000">
                <a:solidFill>
                  <a:srgbClr val="0000FF"/>
                </a:solidFill>
                <a:ea typeface="华文楷体" panose="02010600040101010101" pitchFamily="2" charset="-122"/>
              </a:rPr>
              <a:t>2 </a:t>
            </a:r>
            <a:r>
              <a:rPr lang="zh-CN" altLang="en-US" sz="3600">
                <a:solidFill>
                  <a:srgbClr val="0000FF"/>
                </a:solidFill>
                <a:ea typeface="华文楷体" panose="02010600040101010101" pitchFamily="2" charset="-122"/>
              </a:rPr>
              <a:t>的化学性质</a:t>
            </a:r>
            <a:endParaRPr lang="zh-CN" altLang="en-US" sz="360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9300"/>
                                        </p:tgtEl>
                                        <p:attrNameLst>
                                          <p:attrName>style.visibility</p:attrName>
                                        </p:attrNameLst>
                                      </p:cBhvr>
                                      <p:to>
                                        <p:strVal val="visible"/>
                                      </p:to>
                                    </p:set>
                                    <p:animEffect transition="in" filter="dissolve">
                                      <p:cBhvr>
                                        <p:cTn id="7" dur="500"/>
                                        <p:tgtEl>
                                          <p:spTgt spid="43930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39301"/>
                                        </p:tgtEl>
                                        <p:attrNameLst>
                                          <p:attrName>style.visibility</p:attrName>
                                        </p:attrNameLst>
                                      </p:cBhvr>
                                      <p:to>
                                        <p:strVal val="visible"/>
                                      </p:to>
                                    </p:set>
                                    <p:anim to="" calcmode="lin" valueType="num">
                                      <p:cBhvr>
                                        <p:cTn id="12" dur="1" fill="hold"/>
                                        <p:tgtEl>
                                          <p:spTgt spid="439301"/>
                                        </p:tgtEl>
                                      </p:cBhvr>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1447"/>
                                        </p:tgtEl>
                                        <p:attrNameLst>
                                          <p:attrName>style.visibility</p:attrName>
                                        </p:attrNameLst>
                                      </p:cBhvr>
                                      <p:to>
                                        <p:strVal val="visible"/>
                                      </p:to>
                                    </p:set>
                                    <p:animEffect transition="in" filter="randombar(horizontal)">
                                      <p:cBhvr>
                                        <p:cTn id="17" dur="500"/>
                                        <p:tgtEl>
                                          <p:spTgt spid="6144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1446"/>
                                        </p:tgtEl>
                                        <p:attrNameLst>
                                          <p:attrName>style.visibility</p:attrName>
                                        </p:attrNameLst>
                                      </p:cBhvr>
                                      <p:to>
                                        <p:strVal val="visible"/>
                                      </p:to>
                                    </p:set>
                                    <p:animEffect transition="in" filter="randombar(horizontal)">
                                      <p:cBhvr>
                                        <p:cTn id="20" dur="5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1" grpId="0"/>
      <p:bldP spid="6144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ChangeArrowheads="1"/>
          </p:cNvSpPr>
          <p:nvPr/>
        </p:nvSpPr>
        <p:spPr bwMode="auto">
          <a:xfrm>
            <a:off x="7885113" y="60928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F377998-AF4F-4112-B425-0255ECAD29A1}"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45410" name="Text Box 3"/>
          <p:cNvSpPr txBox="1">
            <a:spLocks noChangeArrowheads="1"/>
          </p:cNvSpPr>
          <p:nvPr/>
        </p:nvSpPr>
        <p:spPr bwMode="auto">
          <a:xfrm>
            <a:off x="1258888" y="382588"/>
            <a:ext cx="18002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80000"/>
              </a:lnSpc>
              <a:spcBef>
                <a:spcPct val="40000"/>
              </a:spcBef>
            </a:pPr>
            <a:r>
              <a:rPr kumimoji="1" lang="en-US" altLang="zh-CN" sz="4000">
                <a:solidFill>
                  <a:srgbClr val="0000CC"/>
                </a:solidFill>
                <a:ea typeface="华文楷体" panose="02010600040101010101" pitchFamily="2" charset="-122"/>
              </a:rPr>
              <a:t>2 </a:t>
            </a:r>
            <a:r>
              <a:rPr kumimoji="1" lang="zh-CN" altLang="en-US" sz="4000">
                <a:solidFill>
                  <a:srgbClr val="0000CC"/>
                </a:solidFill>
                <a:ea typeface="华文楷体" panose="02010600040101010101" pitchFamily="2" charset="-122"/>
              </a:rPr>
              <a:t>硅酸</a:t>
            </a:r>
            <a:endParaRPr kumimoji="1" lang="zh-CN" altLang="en-US" sz="4000">
              <a:solidFill>
                <a:srgbClr val="0000CC"/>
              </a:solidFill>
              <a:ea typeface="华文楷体" panose="02010600040101010101" pitchFamily="2" charset="-122"/>
            </a:endParaRPr>
          </a:p>
        </p:txBody>
      </p:sp>
      <p:sp>
        <p:nvSpPr>
          <p:cNvPr id="145411" name="Rectangle 73"/>
          <p:cNvSpPr>
            <a:spLocks noChangeArrowheads="1"/>
          </p:cNvSpPr>
          <p:nvPr/>
        </p:nvSpPr>
        <p:spPr bwMode="auto">
          <a:xfrm>
            <a:off x="1258888" y="981075"/>
            <a:ext cx="7472362"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zh-CN" altLang="en-US">
                <a:solidFill>
                  <a:srgbClr val="0000FF"/>
                </a:solidFill>
                <a:ea typeface="华文楷体" panose="02010600040101010101" pitchFamily="2" charset="-122"/>
              </a:rPr>
              <a:t>硅酸</a:t>
            </a:r>
            <a:r>
              <a:rPr kumimoji="1" lang="zh-CN" altLang="en-US">
                <a:ea typeface="华文楷体" panose="02010600040101010101" pitchFamily="2" charset="-122"/>
              </a:rPr>
              <a:t>为组成复杂的白色固体</a:t>
            </a:r>
            <a:endParaRPr kumimoji="1" lang="zh-CN" altLang="en-US">
              <a:ea typeface="华文楷体" panose="02010600040101010101" pitchFamily="2" charset="-122"/>
            </a:endParaRPr>
          </a:p>
          <a:p>
            <a:pPr>
              <a:lnSpc>
                <a:spcPct val="120000"/>
              </a:lnSpc>
            </a:pPr>
            <a:r>
              <a:rPr kumimoji="1" lang="zh-CN" altLang="en-US">
                <a:ea typeface="华文楷体" panose="02010600040101010101" pitchFamily="2" charset="-122"/>
              </a:rPr>
              <a:t>其组成常以通式：</a:t>
            </a:r>
            <a:r>
              <a:rPr kumimoji="1" lang="en-US" altLang="zh-CN">
                <a:ea typeface="华文楷体" panose="02010600040101010101" pitchFamily="2" charset="-122"/>
              </a:rPr>
              <a:t>xSiO</a:t>
            </a:r>
            <a:r>
              <a:rPr kumimoji="1" lang="en-US" altLang="zh-CN" baseline="-25000">
                <a:ea typeface="华文楷体" panose="02010600040101010101" pitchFamily="2" charset="-122"/>
              </a:rPr>
              <a:t>2</a:t>
            </a:r>
            <a:r>
              <a:rPr kumimoji="1" lang="en-US" altLang="zh-CN">
                <a:ea typeface="华文楷体" panose="02010600040101010101" pitchFamily="2" charset="-122"/>
              </a:rPr>
              <a:t>·yH</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zh-CN" altLang="en-US">
                <a:ea typeface="华文楷体" panose="02010600040101010101" pitchFamily="2" charset="-122"/>
              </a:rPr>
              <a:t>表示。</a:t>
            </a:r>
            <a:endParaRPr kumimoji="1" lang="zh-CN" altLang="en-US">
              <a:ea typeface="华文楷体" panose="02010600040101010101" pitchFamily="2" charset="-122"/>
            </a:endParaRPr>
          </a:p>
          <a:p>
            <a:pPr>
              <a:lnSpc>
                <a:spcPct val="120000"/>
              </a:lnSpc>
            </a:pPr>
            <a:r>
              <a:rPr kumimoji="1" lang="zh-CN" altLang="en-US">
                <a:ea typeface="华文楷体" panose="02010600040101010101" pitchFamily="2" charset="-122"/>
              </a:rPr>
              <a:t>已知的硅酸有：</a:t>
            </a:r>
            <a:endParaRPr kumimoji="1" lang="zh-CN" altLang="en-US">
              <a:ea typeface="华文楷体" panose="02010600040101010101" pitchFamily="2" charset="-122"/>
            </a:endParaRPr>
          </a:p>
          <a:p>
            <a:pPr>
              <a:lnSpc>
                <a:spcPct val="120000"/>
              </a:lnSpc>
            </a:pPr>
            <a:r>
              <a:rPr kumimoji="1" lang="zh-CN" altLang="en-US">
                <a:ea typeface="华文楷体" panose="02010600040101010101" pitchFamily="2" charset="-122"/>
              </a:rPr>
              <a:t>          正硅酸</a:t>
            </a:r>
            <a:r>
              <a:rPr kumimoji="1" lang="en-US" altLang="zh-CN">
                <a:ea typeface="华文楷体" panose="02010600040101010101" pitchFamily="2" charset="-122"/>
              </a:rPr>
              <a:t>H</a:t>
            </a:r>
            <a:r>
              <a:rPr kumimoji="1" lang="en-US" altLang="zh-CN" baseline="-25000">
                <a:ea typeface="华文楷体" panose="02010600040101010101" pitchFamily="2" charset="-122"/>
              </a:rPr>
              <a:t>4</a:t>
            </a:r>
            <a:r>
              <a:rPr kumimoji="1" lang="en-US" altLang="zh-CN">
                <a:ea typeface="华文楷体" panose="02010600040101010101" pitchFamily="2" charset="-122"/>
              </a:rPr>
              <a:t>SiO</a:t>
            </a:r>
            <a:r>
              <a:rPr kumimoji="1" lang="en-US" altLang="zh-CN" baseline="-25000">
                <a:ea typeface="华文楷体" panose="02010600040101010101" pitchFamily="2" charset="-122"/>
              </a:rPr>
              <a:t>4 </a:t>
            </a:r>
            <a:r>
              <a:rPr kumimoji="1" lang="en-US" altLang="zh-CN">
                <a:ea typeface="华文楷体" panose="02010600040101010101" pitchFamily="2" charset="-122"/>
              </a:rPr>
              <a:t>(x=1, y=2)</a:t>
            </a:r>
            <a:endParaRPr kumimoji="1" lang="en-US" altLang="zh-CN">
              <a:ea typeface="华文楷体" panose="02010600040101010101" pitchFamily="2" charset="-122"/>
            </a:endParaRPr>
          </a:p>
          <a:p>
            <a:pPr>
              <a:lnSpc>
                <a:spcPct val="120000"/>
              </a:lnSpc>
            </a:pPr>
            <a:r>
              <a:rPr kumimoji="1" lang="en-US" altLang="zh-CN">
                <a:ea typeface="华文楷体" panose="02010600040101010101" pitchFamily="2" charset="-122"/>
              </a:rPr>
              <a:t>          </a:t>
            </a:r>
            <a:r>
              <a:rPr kumimoji="1" lang="zh-CN" altLang="en-US">
                <a:ea typeface="华文楷体" panose="02010600040101010101" pitchFamily="2" charset="-122"/>
              </a:rPr>
              <a:t>偏硅酸</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en-US" altLang="zh-CN">
                <a:ea typeface="华文楷体" panose="02010600040101010101" pitchFamily="2" charset="-122"/>
              </a:rPr>
              <a:t>SiO</a:t>
            </a:r>
            <a:r>
              <a:rPr kumimoji="1" lang="en-US" altLang="zh-CN" baseline="-25000">
                <a:ea typeface="华文楷体" panose="02010600040101010101" pitchFamily="2" charset="-122"/>
              </a:rPr>
              <a:t>3  </a:t>
            </a:r>
            <a:r>
              <a:rPr kumimoji="1" lang="en-US" altLang="zh-CN">
                <a:ea typeface="华文楷体" panose="02010600040101010101" pitchFamily="2" charset="-122"/>
              </a:rPr>
              <a:t>(x=1, y=1)</a:t>
            </a:r>
            <a:endParaRPr kumimoji="1" lang="en-US" altLang="zh-CN">
              <a:ea typeface="华文楷体" panose="02010600040101010101" pitchFamily="2" charset="-122"/>
            </a:endParaRPr>
          </a:p>
          <a:p>
            <a:pPr>
              <a:lnSpc>
                <a:spcPct val="120000"/>
              </a:lnSpc>
            </a:pPr>
            <a:r>
              <a:rPr kumimoji="1" lang="en-US" altLang="zh-CN">
                <a:ea typeface="华文楷体" panose="02010600040101010101" pitchFamily="2" charset="-122"/>
              </a:rPr>
              <a:t>         </a:t>
            </a:r>
            <a:r>
              <a:rPr kumimoji="1" lang="zh-CN" altLang="en-US">
                <a:ea typeface="华文楷体" panose="02010600040101010101" pitchFamily="2" charset="-122"/>
              </a:rPr>
              <a:t>焦硅酸</a:t>
            </a:r>
            <a:r>
              <a:rPr kumimoji="1" lang="en-US" altLang="zh-CN">
                <a:ea typeface="华文楷体" panose="02010600040101010101" pitchFamily="2" charset="-122"/>
              </a:rPr>
              <a:t>H</a:t>
            </a:r>
            <a:r>
              <a:rPr kumimoji="1" lang="en-US" altLang="zh-CN" baseline="-25000">
                <a:ea typeface="华文楷体" panose="02010600040101010101" pitchFamily="2" charset="-122"/>
              </a:rPr>
              <a:t>6</a:t>
            </a:r>
            <a:r>
              <a:rPr kumimoji="1" lang="en-US" altLang="zh-CN">
                <a:ea typeface="华文楷体" panose="02010600040101010101" pitchFamily="2" charset="-122"/>
              </a:rPr>
              <a:t>Si</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7  </a:t>
            </a:r>
            <a:r>
              <a:rPr kumimoji="1" lang="en-US" altLang="zh-CN">
                <a:ea typeface="华文楷体" panose="02010600040101010101" pitchFamily="2" charset="-122"/>
              </a:rPr>
              <a:t>(x=2, y=3)</a:t>
            </a:r>
            <a:endParaRPr kumimoji="1" lang="en-US" altLang="zh-CN">
              <a:ea typeface="华文楷体" panose="02010600040101010101" pitchFamily="2" charset="-122"/>
            </a:endParaRPr>
          </a:p>
          <a:p>
            <a:pPr>
              <a:lnSpc>
                <a:spcPct val="120000"/>
              </a:lnSpc>
            </a:pPr>
            <a:r>
              <a:rPr kumimoji="1" lang="en-US" altLang="zh-CN">
                <a:ea typeface="华文楷体" panose="02010600040101010101" pitchFamily="2" charset="-122"/>
              </a:rPr>
              <a:t>         </a:t>
            </a:r>
            <a:r>
              <a:rPr kumimoji="1" lang="zh-CN" altLang="en-US">
                <a:ea typeface="华文楷体" panose="02010600040101010101" pitchFamily="2" charset="-122"/>
              </a:rPr>
              <a:t>三硅酸</a:t>
            </a:r>
            <a:r>
              <a:rPr kumimoji="1" lang="en-US" altLang="zh-CN">
                <a:ea typeface="华文楷体" panose="02010600040101010101" pitchFamily="2" charset="-122"/>
              </a:rPr>
              <a:t>H</a:t>
            </a:r>
            <a:r>
              <a:rPr kumimoji="1" lang="en-US" altLang="zh-CN" baseline="-25000">
                <a:ea typeface="华文楷体" panose="02010600040101010101" pitchFamily="2" charset="-122"/>
              </a:rPr>
              <a:t>4</a:t>
            </a:r>
            <a:r>
              <a:rPr kumimoji="1" lang="en-US" altLang="zh-CN">
                <a:ea typeface="华文楷体" panose="02010600040101010101" pitchFamily="2" charset="-122"/>
              </a:rPr>
              <a:t>Si</a:t>
            </a:r>
            <a:r>
              <a:rPr kumimoji="1" lang="en-US" altLang="zh-CN" baseline="-25000">
                <a:ea typeface="华文楷体" panose="02010600040101010101" pitchFamily="2" charset="-122"/>
              </a:rPr>
              <a:t>3</a:t>
            </a:r>
            <a:r>
              <a:rPr kumimoji="1" lang="en-US" altLang="zh-CN">
                <a:ea typeface="华文楷体" panose="02010600040101010101" pitchFamily="2" charset="-122"/>
              </a:rPr>
              <a:t>O</a:t>
            </a:r>
            <a:r>
              <a:rPr kumimoji="1" lang="en-US" altLang="zh-CN" baseline="-25000">
                <a:ea typeface="华文楷体" panose="02010600040101010101" pitchFamily="2" charset="-122"/>
              </a:rPr>
              <a:t>8  </a:t>
            </a:r>
            <a:r>
              <a:rPr kumimoji="1" lang="en-US" altLang="zh-CN">
                <a:ea typeface="华文楷体" panose="02010600040101010101" pitchFamily="2" charset="-122"/>
              </a:rPr>
              <a:t>(x=3, y=2)</a:t>
            </a:r>
            <a:endParaRPr kumimoji="1" lang="en-US" altLang="zh-CN">
              <a:ea typeface="华文楷体" panose="02010600040101010101" pitchFamily="2" charset="-122"/>
            </a:endParaRPr>
          </a:p>
          <a:p>
            <a:pPr>
              <a:lnSpc>
                <a:spcPct val="120000"/>
              </a:lnSpc>
            </a:pPr>
            <a:r>
              <a:rPr kumimoji="1" lang="en-US" altLang="zh-CN">
                <a:ea typeface="华文楷体" panose="02010600040101010101" pitchFamily="2" charset="-122"/>
              </a:rPr>
              <a:t>         </a:t>
            </a:r>
            <a:r>
              <a:rPr kumimoji="1" lang="zh-CN" altLang="en-US">
                <a:ea typeface="华文楷体" panose="02010600040101010101" pitchFamily="2" charset="-122"/>
              </a:rPr>
              <a:t>二偏硅酸</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en-US" altLang="zh-CN">
                <a:ea typeface="华文楷体" panose="02010600040101010101" pitchFamily="2" charset="-122"/>
              </a:rPr>
              <a:t>Si</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5 </a:t>
            </a:r>
            <a:r>
              <a:rPr kumimoji="1" lang="en-US" altLang="zh-CN">
                <a:ea typeface="华文楷体" panose="02010600040101010101" pitchFamily="2" charset="-122"/>
              </a:rPr>
              <a:t>(x=2, y=1)</a:t>
            </a:r>
            <a:endParaRPr kumimoji="1" lang="en-US" altLang="zh-CN">
              <a:ea typeface="华文楷体" panose="02010600040101010101" pitchFamily="2" charset="-122"/>
            </a:endParaRPr>
          </a:p>
          <a:p>
            <a:pPr>
              <a:lnSpc>
                <a:spcPct val="120000"/>
              </a:lnSpc>
            </a:pPr>
            <a:r>
              <a:rPr kumimoji="1" lang="en-US" altLang="zh-CN">
                <a:ea typeface="华文楷体" panose="02010600040101010101" pitchFamily="2" charset="-122"/>
              </a:rPr>
              <a:t>          x&gt;2</a:t>
            </a:r>
            <a:r>
              <a:rPr kumimoji="1" lang="zh-CN" altLang="en-US">
                <a:ea typeface="华文楷体" panose="02010600040101010101" pitchFamily="2" charset="-122"/>
              </a:rPr>
              <a:t>的硅酸叫多硅酸。</a:t>
            </a:r>
            <a:endParaRPr kumimoji="1"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513" name="Group 71"/>
          <p:cNvGrpSpPr/>
          <p:nvPr/>
        </p:nvGrpSpPr>
        <p:grpSpPr bwMode="auto">
          <a:xfrm>
            <a:off x="1055688" y="536575"/>
            <a:ext cx="7013575" cy="1214438"/>
            <a:chOff x="567" y="1933"/>
            <a:chExt cx="4418" cy="765"/>
          </a:xfrm>
        </p:grpSpPr>
        <p:graphicFrame>
          <p:nvGraphicFramePr>
            <p:cNvPr id="99510" name="Object 182"/>
            <p:cNvGraphicFramePr>
              <a:graphicFrameLocks noChangeAspect="1"/>
            </p:cNvGraphicFramePr>
            <p:nvPr/>
          </p:nvGraphicFramePr>
          <p:xfrm>
            <a:off x="2884" y="2449"/>
            <a:ext cx="71" cy="135"/>
          </p:xfrm>
          <a:graphic>
            <a:graphicData uri="http://schemas.openxmlformats.org/presentationml/2006/ole">
              <mc:AlternateContent xmlns:mc="http://schemas.openxmlformats.org/markup-compatibility/2006">
                <mc:Choice xmlns:v="urn:schemas-microsoft-com:vml" Requires="v">
                  <p:oleObj spid="_x0000_s99765" name="公式" r:id="rId1" imgW="114300" imgH="215900" progId="Equation.3">
                    <p:embed/>
                  </p:oleObj>
                </mc:Choice>
                <mc:Fallback>
                  <p:oleObj name="公式" r:id="rId1" imgW="114300" imgH="215900" progId="Equation.3">
                    <p:embed/>
                    <p:pic>
                      <p:nvPicPr>
                        <p:cNvPr id="0" name="Picture 3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 y="2449"/>
                          <a:ext cx="71" cy="1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550" name="Rectangle 6"/>
            <p:cNvSpPr>
              <a:spLocks noChangeArrowheads="1"/>
            </p:cNvSpPr>
            <p:nvPr/>
          </p:nvSpPr>
          <p:spPr bwMode="auto">
            <a:xfrm>
              <a:off x="3799" y="2337"/>
              <a:ext cx="15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12</a:t>
              </a:r>
              <a:endParaRPr lang="en-US" altLang="zh-CN">
                <a:ea typeface="华文楷体" panose="02010600040101010101" pitchFamily="2" charset="-122"/>
              </a:endParaRPr>
            </a:p>
          </p:txBody>
        </p:sp>
        <p:sp>
          <p:nvSpPr>
            <p:cNvPr id="99551" name="Rectangle 7"/>
            <p:cNvSpPr>
              <a:spLocks noChangeArrowheads="1"/>
            </p:cNvSpPr>
            <p:nvPr/>
          </p:nvSpPr>
          <p:spPr bwMode="auto">
            <a:xfrm>
              <a:off x="2596" y="2516"/>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2</a:t>
              </a:r>
              <a:endParaRPr lang="en-US" altLang="zh-CN">
                <a:ea typeface="华文楷体" panose="02010600040101010101" pitchFamily="2" charset="-122"/>
              </a:endParaRPr>
            </a:p>
          </p:txBody>
        </p:sp>
        <p:sp>
          <p:nvSpPr>
            <p:cNvPr id="99552" name="Rectangle 8"/>
            <p:cNvSpPr>
              <a:spLocks noChangeArrowheads="1"/>
            </p:cNvSpPr>
            <p:nvPr/>
          </p:nvSpPr>
          <p:spPr bwMode="auto">
            <a:xfrm>
              <a:off x="1979" y="2337"/>
              <a:ext cx="15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10</a:t>
              </a:r>
              <a:endParaRPr lang="en-US" altLang="zh-CN">
                <a:ea typeface="华文楷体" panose="02010600040101010101" pitchFamily="2" charset="-122"/>
              </a:endParaRPr>
            </a:p>
          </p:txBody>
        </p:sp>
        <p:sp>
          <p:nvSpPr>
            <p:cNvPr id="99553" name="Rectangle 9"/>
            <p:cNvSpPr>
              <a:spLocks noChangeArrowheads="1"/>
            </p:cNvSpPr>
            <p:nvPr/>
          </p:nvSpPr>
          <p:spPr bwMode="auto">
            <a:xfrm>
              <a:off x="767" y="2516"/>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1</a:t>
              </a:r>
              <a:endParaRPr lang="en-US" altLang="zh-CN">
                <a:ea typeface="华文楷体" panose="02010600040101010101" pitchFamily="2" charset="-122"/>
              </a:endParaRPr>
            </a:p>
          </p:txBody>
        </p:sp>
        <p:sp>
          <p:nvSpPr>
            <p:cNvPr id="99555" name="Rectangle 11"/>
            <p:cNvSpPr>
              <a:spLocks noChangeArrowheads="1"/>
            </p:cNvSpPr>
            <p:nvPr/>
          </p:nvSpPr>
          <p:spPr bwMode="auto">
            <a:xfrm>
              <a:off x="3457" y="2357"/>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10</a:t>
              </a:r>
              <a:endParaRPr lang="en-US" altLang="zh-CN">
                <a:ea typeface="华文楷体" panose="02010600040101010101" pitchFamily="2" charset="-122"/>
              </a:endParaRPr>
            </a:p>
          </p:txBody>
        </p:sp>
        <p:sp>
          <p:nvSpPr>
            <p:cNvPr id="99556" name="Rectangle 12"/>
            <p:cNvSpPr>
              <a:spLocks noChangeArrowheads="1"/>
            </p:cNvSpPr>
            <p:nvPr/>
          </p:nvSpPr>
          <p:spPr bwMode="auto">
            <a:xfrm>
              <a:off x="3155" y="2357"/>
              <a:ext cx="1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0</a:t>
              </a:r>
              <a:endParaRPr lang="en-US" altLang="zh-CN">
                <a:ea typeface="华文楷体" panose="02010600040101010101" pitchFamily="2" charset="-122"/>
              </a:endParaRPr>
            </a:p>
          </p:txBody>
        </p:sp>
        <p:sp>
          <p:nvSpPr>
            <p:cNvPr id="99557" name="Rectangle 13"/>
            <p:cNvSpPr>
              <a:spLocks noChangeArrowheads="1"/>
            </p:cNvSpPr>
            <p:nvPr/>
          </p:nvSpPr>
          <p:spPr bwMode="auto">
            <a:xfrm>
              <a:off x="3091" y="2357"/>
              <a:ext cx="6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99558" name="Rectangle 14"/>
            <p:cNvSpPr>
              <a:spLocks noChangeArrowheads="1"/>
            </p:cNvSpPr>
            <p:nvPr/>
          </p:nvSpPr>
          <p:spPr bwMode="auto">
            <a:xfrm>
              <a:off x="2962" y="2357"/>
              <a:ext cx="1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2</a:t>
              </a:r>
              <a:endParaRPr lang="en-US" altLang="zh-CN">
                <a:ea typeface="华文楷体" panose="02010600040101010101" pitchFamily="2" charset="-122"/>
              </a:endParaRPr>
            </a:p>
          </p:txBody>
        </p:sp>
        <p:sp>
          <p:nvSpPr>
            <p:cNvPr id="99559" name="Rectangle 15"/>
            <p:cNvSpPr>
              <a:spLocks noChangeArrowheads="1"/>
            </p:cNvSpPr>
            <p:nvPr/>
          </p:nvSpPr>
          <p:spPr bwMode="auto">
            <a:xfrm>
              <a:off x="1637" y="2357"/>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10</a:t>
              </a:r>
              <a:endParaRPr lang="en-US" altLang="zh-CN">
                <a:ea typeface="华文楷体" panose="02010600040101010101" pitchFamily="2" charset="-122"/>
              </a:endParaRPr>
            </a:p>
          </p:txBody>
        </p:sp>
        <p:sp>
          <p:nvSpPr>
            <p:cNvPr id="99560" name="Rectangle 16"/>
            <p:cNvSpPr>
              <a:spLocks noChangeArrowheads="1"/>
            </p:cNvSpPr>
            <p:nvPr/>
          </p:nvSpPr>
          <p:spPr bwMode="auto">
            <a:xfrm>
              <a:off x="1331" y="2357"/>
              <a:ext cx="1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2</a:t>
              </a:r>
              <a:endParaRPr lang="en-US" altLang="zh-CN">
                <a:ea typeface="华文楷体" panose="02010600040101010101" pitchFamily="2" charset="-122"/>
              </a:endParaRPr>
            </a:p>
          </p:txBody>
        </p:sp>
        <p:sp>
          <p:nvSpPr>
            <p:cNvPr id="99561" name="Rectangle 17"/>
            <p:cNvSpPr>
              <a:spLocks noChangeArrowheads="1"/>
            </p:cNvSpPr>
            <p:nvPr/>
          </p:nvSpPr>
          <p:spPr bwMode="auto">
            <a:xfrm>
              <a:off x="1266" y="2357"/>
              <a:ext cx="6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99562" name="Rectangle 18"/>
            <p:cNvSpPr>
              <a:spLocks noChangeArrowheads="1"/>
            </p:cNvSpPr>
            <p:nvPr/>
          </p:nvSpPr>
          <p:spPr bwMode="auto">
            <a:xfrm>
              <a:off x="1138" y="2357"/>
              <a:ext cx="1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2</a:t>
              </a:r>
              <a:endParaRPr lang="en-US" altLang="zh-CN">
                <a:ea typeface="华文楷体" panose="02010600040101010101" pitchFamily="2" charset="-122"/>
              </a:endParaRPr>
            </a:p>
          </p:txBody>
        </p:sp>
        <p:sp>
          <p:nvSpPr>
            <p:cNvPr id="99564" name="Rectangle 20"/>
            <p:cNvSpPr>
              <a:spLocks noChangeArrowheads="1"/>
            </p:cNvSpPr>
            <p:nvPr/>
          </p:nvSpPr>
          <p:spPr bwMode="auto">
            <a:xfrm>
              <a:off x="1602" y="1933"/>
              <a:ext cx="49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SiO</a:t>
              </a:r>
              <a:r>
                <a:rPr lang="en-US" altLang="zh-CN" baseline="-25000">
                  <a:ea typeface="华文楷体" panose="02010600040101010101" pitchFamily="2" charset="-122"/>
                </a:rPr>
                <a:t>3</a:t>
              </a:r>
              <a:endParaRPr lang="en-US" altLang="zh-CN" baseline="-25000">
                <a:ea typeface="华文楷体" panose="02010600040101010101" pitchFamily="2" charset="-122"/>
              </a:endParaRPr>
            </a:p>
          </p:txBody>
        </p:sp>
        <p:sp>
          <p:nvSpPr>
            <p:cNvPr id="99565" name="Rectangle 21"/>
            <p:cNvSpPr>
              <a:spLocks noChangeArrowheads="1"/>
            </p:cNvSpPr>
            <p:nvPr/>
          </p:nvSpPr>
          <p:spPr bwMode="auto">
            <a:xfrm>
              <a:off x="1292" y="1944"/>
              <a:ext cx="28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a:t>
              </a:r>
              <a:r>
                <a:rPr lang="en-US" altLang="zh-CN" baseline="-25000">
                  <a:ea typeface="华文楷体" panose="02010600040101010101" pitchFamily="2" charset="-122"/>
                </a:rPr>
                <a:t>2</a:t>
              </a:r>
              <a:endParaRPr lang="en-US" altLang="zh-CN" baseline="-25000">
                <a:ea typeface="华文楷体" panose="02010600040101010101" pitchFamily="2" charset="-122"/>
              </a:endParaRPr>
            </a:p>
          </p:txBody>
        </p:sp>
        <p:sp>
          <p:nvSpPr>
            <p:cNvPr id="99566" name="Rectangle 22"/>
            <p:cNvSpPr>
              <a:spLocks noChangeArrowheads="1"/>
            </p:cNvSpPr>
            <p:nvPr/>
          </p:nvSpPr>
          <p:spPr bwMode="auto">
            <a:xfrm>
              <a:off x="3724" y="2321"/>
              <a:ext cx="5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99567" name="Rectangle 23"/>
            <p:cNvSpPr>
              <a:spLocks noChangeArrowheads="1"/>
            </p:cNvSpPr>
            <p:nvPr/>
          </p:nvSpPr>
          <p:spPr bwMode="auto">
            <a:xfrm>
              <a:off x="1904" y="2321"/>
              <a:ext cx="5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99568" name="Rectangle 24"/>
            <p:cNvSpPr>
              <a:spLocks noChangeArrowheads="1"/>
            </p:cNvSpPr>
            <p:nvPr/>
          </p:nvSpPr>
          <p:spPr bwMode="auto">
            <a:xfrm>
              <a:off x="3256" y="2351"/>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99569" name="Rectangle 25"/>
            <p:cNvSpPr>
              <a:spLocks noChangeArrowheads="1"/>
            </p:cNvSpPr>
            <p:nvPr/>
          </p:nvSpPr>
          <p:spPr bwMode="auto">
            <a:xfrm>
              <a:off x="2789" y="2328"/>
              <a:ext cx="14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99570" name="Rectangle 26"/>
            <p:cNvSpPr>
              <a:spLocks noChangeArrowheads="1"/>
            </p:cNvSpPr>
            <p:nvPr/>
          </p:nvSpPr>
          <p:spPr bwMode="auto">
            <a:xfrm>
              <a:off x="1432" y="2351"/>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99571" name="Rectangle 27"/>
            <p:cNvSpPr>
              <a:spLocks noChangeArrowheads="1"/>
            </p:cNvSpPr>
            <p:nvPr/>
          </p:nvSpPr>
          <p:spPr bwMode="auto">
            <a:xfrm>
              <a:off x="965" y="2328"/>
              <a:ext cx="14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99572" name="Rectangle 28"/>
            <p:cNvSpPr>
              <a:spLocks noChangeArrowheads="1"/>
            </p:cNvSpPr>
            <p:nvPr/>
          </p:nvSpPr>
          <p:spPr bwMode="auto">
            <a:xfrm>
              <a:off x="2134" y="2365"/>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rPr>
                <a:t>，</a:t>
              </a:r>
              <a:endParaRPr lang="zh-CN" altLang="en-US">
                <a:ea typeface="华文楷体" panose="02010600040101010101" pitchFamily="2" charset="-122"/>
              </a:endParaRPr>
            </a:p>
          </p:txBody>
        </p:sp>
        <p:sp>
          <p:nvSpPr>
            <p:cNvPr id="99573" name="Rectangle 29"/>
            <p:cNvSpPr>
              <a:spLocks noChangeArrowheads="1"/>
            </p:cNvSpPr>
            <p:nvPr/>
          </p:nvSpPr>
          <p:spPr bwMode="auto">
            <a:xfrm>
              <a:off x="4729" y="1941"/>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rPr>
                <a:t>，</a:t>
              </a:r>
              <a:endParaRPr lang="zh-CN" altLang="en-US">
                <a:ea typeface="华文楷体" panose="02010600040101010101" pitchFamily="2" charset="-122"/>
              </a:endParaRPr>
            </a:p>
          </p:txBody>
        </p:sp>
        <p:sp>
          <p:nvSpPr>
            <p:cNvPr id="99574" name="Rectangle 30"/>
            <p:cNvSpPr>
              <a:spLocks noChangeArrowheads="1"/>
            </p:cNvSpPr>
            <p:nvPr/>
          </p:nvSpPr>
          <p:spPr bwMode="auto">
            <a:xfrm>
              <a:off x="2154" y="1941"/>
              <a:ext cx="256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rPr>
                <a:t>溶解度小，是二元弱酸</a:t>
              </a:r>
              <a:endParaRPr lang="zh-CN" altLang="en-US">
                <a:ea typeface="华文楷体" panose="02010600040101010101" pitchFamily="2" charset="-122"/>
              </a:endParaRPr>
            </a:p>
          </p:txBody>
        </p:sp>
        <p:sp>
          <p:nvSpPr>
            <p:cNvPr id="99575" name="Rectangle 31"/>
            <p:cNvSpPr>
              <a:spLocks noChangeArrowheads="1"/>
            </p:cNvSpPr>
            <p:nvPr/>
          </p:nvSpPr>
          <p:spPr bwMode="auto">
            <a:xfrm>
              <a:off x="2391" y="2357"/>
              <a:ext cx="17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i="1">
                  <a:ea typeface="华文楷体" panose="02010600040101010101" pitchFamily="2" charset="-122"/>
                </a:rPr>
                <a:t>K</a:t>
              </a:r>
              <a:endParaRPr lang="en-US" altLang="zh-CN">
                <a:ea typeface="华文楷体" panose="02010600040101010101" pitchFamily="2" charset="-122"/>
              </a:endParaRPr>
            </a:p>
          </p:txBody>
        </p:sp>
        <p:sp>
          <p:nvSpPr>
            <p:cNvPr id="99576" name="Rectangle 32"/>
            <p:cNvSpPr>
              <a:spLocks noChangeArrowheads="1"/>
            </p:cNvSpPr>
            <p:nvPr/>
          </p:nvSpPr>
          <p:spPr bwMode="auto">
            <a:xfrm>
              <a:off x="567" y="2357"/>
              <a:ext cx="17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i="1">
                  <a:ea typeface="华文楷体" panose="02010600040101010101" pitchFamily="2" charset="-122"/>
                </a:rPr>
                <a:t>K</a:t>
              </a:r>
              <a:endParaRPr lang="en-US" altLang="zh-CN">
                <a:ea typeface="华文楷体" panose="02010600040101010101" pitchFamily="2" charset="-122"/>
              </a:endParaRPr>
            </a:p>
          </p:txBody>
        </p:sp>
        <p:graphicFrame>
          <p:nvGraphicFramePr>
            <p:cNvPr id="99511" name="Object 183"/>
            <p:cNvGraphicFramePr>
              <a:graphicFrameLocks noChangeAspect="1"/>
            </p:cNvGraphicFramePr>
            <p:nvPr/>
          </p:nvGraphicFramePr>
          <p:xfrm>
            <a:off x="741" y="2370"/>
            <a:ext cx="171" cy="168"/>
          </p:xfrm>
          <a:graphic>
            <a:graphicData uri="http://schemas.openxmlformats.org/presentationml/2006/ole">
              <mc:AlternateContent xmlns:mc="http://schemas.openxmlformats.org/markup-compatibility/2006">
                <mc:Choice xmlns:v="urn:schemas-microsoft-com:vml" Requires="v">
                  <p:oleObj spid="_x0000_s99766" name="CS ChemDraw Drawing" r:id="rId3" imgW="271780" imgH="266700" progId="ChemDraw.Document.6.0">
                    <p:embed/>
                  </p:oleObj>
                </mc:Choice>
                <mc:Fallback>
                  <p:oleObj name="CS ChemDraw Drawing" r:id="rId3" imgW="271780" imgH="266700" progId="ChemDraw.Document.6.0">
                    <p:embed/>
                    <p:pic>
                      <p:nvPicPr>
                        <p:cNvPr id="0" name="Picture 3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 y="2370"/>
                          <a:ext cx="171"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512" name="Object 184"/>
            <p:cNvGraphicFramePr>
              <a:graphicFrameLocks noChangeAspect="1"/>
            </p:cNvGraphicFramePr>
            <p:nvPr/>
          </p:nvGraphicFramePr>
          <p:xfrm>
            <a:off x="2560" y="2354"/>
            <a:ext cx="171" cy="168"/>
          </p:xfrm>
          <a:graphic>
            <a:graphicData uri="http://schemas.openxmlformats.org/presentationml/2006/ole">
              <mc:AlternateContent xmlns:mc="http://schemas.openxmlformats.org/markup-compatibility/2006">
                <mc:Choice xmlns:v="urn:schemas-microsoft-com:vml" Requires="v">
                  <p:oleObj spid="_x0000_s99767" name="CS ChemDraw Drawing" r:id="rId5" imgW="271780" imgH="266700" progId="ChemDraw.Document.6.0">
                    <p:embed/>
                  </p:oleObj>
                </mc:Choice>
                <mc:Fallback>
                  <p:oleObj name="CS ChemDraw Drawing" r:id="rId5" imgW="271780" imgH="266700" progId="ChemDraw.Document.6.0">
                    <p:embed/>
                    <p:pic>
                      <p:nvPicPr>
                        <p:cNvPr id="0" name="Picture 3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 y="2354"/>
                          <a:ext cx="171"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9514" name="Text Box 35"/>
          <p:cNvSpPr txBox="1">
            <a:spLocks noChangeArrowheads="1"/>
          </p:cNvSpPr>
          <p:nvPr/>
        </p:nvSpPr>
        <p:spPr bwMode="auto">
          <a:xfrm>
            <a:off x="1130300" y="2195513"/>
            <a:ext cx="1425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FF0000"/>
                </a:solidFill>
                <a:ea typeface="华文楷体" panose="02010600040101010101" pitchFamily="2" charset="-122"/>
              </a:rPr>
              <a:t>制备：</a:t>
            </a:r>
            <a:endParaRPr kumimoji="1" lang="zh-CN" altLang="en-US" sz="2400">
              <a:solidFill>
                <a:srgbClr val="0000FF"/>
              </a:solidFill>
              <a:ea typeface="华文楷体" panose="02010600040101010101" pitchFamily="2" charset="-122"/>
            </a:endParaRPr>
          </a:p>
        </p:txBody>
      </p:sp>
      <p:grpSp>
        <p:nvGrpSpPr>
          <p:cNvPr id="506916" name="Group 36"/>
          <p:cNvGrpSpPr/>
          <p:nvPr/>
        </p:nvGrpSpPr>
        <p:grpSpPr bwMode="auto">
          <a:xfrm>
            <a:off x="1417638" y="3132138"/>
            <a:ext cx="5756275" cy="573087"/>
            <a:chOff x="718" y="1044"/>
            <a:chExt cx="3626" cy="361"/>
          </a:xfrm>
        </p:grpSpPr>
        <p:sp>
          <p:nvSpPr>
            <p:cNvPr id="99537" name="Rectangle 37"/>
            <p:cNvSpPr>
              <a:spLocks noChangeArrowheads="1"/>
            </p:cNvSpPr>
            <p:nvPr/>
          </p:nvSpPr>
          <p:spPr bwMode="auto">
            <a:xfrm>
              <a:off x="3697" y="1072"/>
              <a:ext cx="64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2NaCl</a:t>
              </a:r>
              <a:endParaRPr lang="en-US" altLang="zh-CN">
                <a:ea typeface="华文楷体" panose="02010600040101010101" pitchFamily="2" charset="-122"/>
              </a:endParaRPr>
            </a:p>
          </p:txBody>
        </p:sp>
        <p:sp>
          <p:nvSpPr>
            <p:cNvPr id="99538" name="Rectangle 38"/>
            <p:cNvSpPr>
              <a:spLocks noChangeArrowheads="1"/>
            </p:cNvSpPr>
            <p:nvPr/>
          </p:nvSpPr>
          <p:spPr bwMode="auto">
            <a:xfrm>
              <a:off x="3001" y="1072"/>
              <a:ext cx="38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SiO</a:t>
              </a:r>
              <a:endParaRPr lang="en-US" altLang="zh-CN">
                <a:ea typeface="华文楷体" panose="02010600040101010101" pitchFamily="2" charset="-122"/>
              </a:endParaRPr>
            </a:p>
          </p:txBody>
        </p:sp>
        <p:sp>
          <p:nvSpPr>
            <p:cNvPr id="99539" name="Rectangle 39"/>
            <p:cNvSpPr>
              <a:spLocks noChangeArrowheads="1"/>
            </p:cNvSpPr>
            <p:nvPr/>
          </p:nvSpPr>
          <p:spPr bwMode="auto">
            <a:xfrm>
              <a:off x="2736" y="1072"/>
              <a:ext cx="17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H</a:t>
              </a:r>
              <a:endParaRPr lang="en-US" altLang="zh-CN">
                <a:ea typeface="华文楷体" panose="02010600040101010101" pitchFamily="2" charset="-122"/>
              </a:endParaRPr>
            </a:p>
          </p:txBody>
        </p:sp>
        <p:sp>
          <p:nvSpPr>
            <p:cNvPr id="99540" name="Rectangle 40"/>
            <p:cNvSpPr>
              <a:spLocks noChangeArrowheads="1"/>
            </p:cNvSpPr>
            <p:nvPr/>
          </p:nvSpPr>
          <p:spPr bwMode="auto">
            <a:xfrm>
              <a:off x="1789" y="1072"/>
              <a:ext cx="53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2HCl</a:t>
              </a:r>
              <a:endParaRPr lang="en-US" altLang="zh-CN">
                <a:ea typeface="华文楷体" panose="02010600040101010101" pitchFamily="2" charset="-122"/>
              </a:endParaRPr>
            </a:p>
          </p:txBody>
        </p:sp>
        <p:sp>
          <p:nvSpPr>
            <p:cNvPr id="99541" name="Rectangle 41"/>
            <p:cNvSpPr>
              <a:spLocks noChangeArrowheads="1"/>
            </p:cNvSpPr>
            <p:nvPr/>
          </p:nvSpPr>
          <p:spPr bwMode="auto">
            <a:xfrm>
              <a:off x="1093" y="1072"/>
              <a:ext cx="38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SiO</a:t>
              </a:r>
              <a:endParaRPr lang="en-US" altLang="zh-CN">
                <a:ea typeface="华文楷体" panose="02010600040101010101" pitchFamily="2" charset="-122"/>
              </a:endParaRPr>
            </a:p>
          </p:txBody>
        </p:sp>
        <p:sp>
          <p:nvSpPr>
            <p:cNvPr id="99542" name="Rectangle 42"/>
            <p:cNvSpPr>
              <a:spLocks noChangeArrowheads="1"/>
            </p:cNvSpPr>
            <p:nvPr/>
          </p:nvSpPr>
          <p:spPr bwMode="auto">
            <a:xfrm>
              <a:off x="718" y="1072"/>
              <a:ext cx="28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Na</a:t>
              </a:r>
              <a:endParaRPr lang="en-US" altLang="zh-CN">
                <a:ea typeface="华文楷体" panose="02010600040101010101" pitchFamily="2" charset="-122"/>
              </a:endParaRPr>
            </a:p>
          </p:txBody>
        </p:sp>
        <p:sp>
          <p:nvSpPr>
            <p:cNvPr id="99543" name="Rectangle 43"/>
            <p:cNvSpPr>
              <a:spLocks noChangeArrowheads="1"/>
            </p:cNvSpPr>
            <p:nvPr/>
          </p:nvSpPr>
          <p:spPr bwMode="auto">
            <a:xfrm>
              <a:off x="3379" y="1213"/>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3</a:t>
              </a:r>
              <a:endParaRPr lang="en-US" altLang="zh-CN">
                <a:ea typeface="华文楷体" panose="02010600040101010101" pitchFamily="2" charset="-122"/>
              </a:endParaRPr>
            </a:p>
          </p:txBody>
        </p:sp>
        <p:sp>
          <p:nvSpPr>
            <p:cNvPr id="99544" name="Rectangle 44"/>
            <p:cNvSpPr>
              <a:spLocks noChangeArrowheads="1"/>
            </p:cNvSpPr>
            <p:nvPr/>
          </p:nvSpPr>
          <p:spPr bwMode="auto">
            <a:xfrm>
              <a:off x="2924" y="1213"/>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2</a:t>
              </a:r>
              <a:endParaRPr lang="en-US" altLang="zh-CN">
                <a:ea typeface="华文楷体" panose="02010600040101010101" pitchFamily="2" charset="-122"/>
              </a:endParaRPr>
            </a:p>
          </p:txBody>
        </p:sp>
        <p:sp>
          <p:nvSpPr>
            <p:cNvPr id="99545" name="Rectangle 45"/>
            <p:cNvSpPr>
              <a:spLocks noChangeArrowheads="1"/>
            </p:cNvSpPr>
            <p:nvPr/>
          </p:nvSpPr>
          <p:spPr bwMode="auto">
            <a:xfrm>
              <a:off x="1471" y="1213"/>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3</a:t>
              </a:r>
              <a:endParaRPr lang="en-US" altLang="zh-CN">
                <a:ea typeface="华文楷体" panose="02010600040101010101" pitchFamily="2" charset="-122"/>
              </a:endParaRPr>
            </a:p>
          </p:txBody>
        </p:sp>
        <p:sp>
          <p:nvSpPr>
            <p:cNvPr id="99546" name="Rectangle 46"/>
            <p:cNvSpPr>
              <a:spLocks noChangeArrowheads="1"/>
            </p:cNvSpPr>
            <p:nvPr/>
          </p:nvSpPr>
          <p:spPr bwMode="auto">
            <a:xfrm>
              <a:off x="1016" y="1213"/>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2</a:t>
              </a:r>
              <a:endParaRPr lang="en-US" altLang="zh-CN">
                <a:ea typeface="华文楷体" panose="02010600040101010101" pitchFamily="2" charset="-122"/>
              </a:endParaRPr>
            </a:p>
          </p:txBody>
        </p:sp>
        <p:sp>
          <p:nvSpPr>
            <p:cNvPr id="99547" name="Rectangle 47"/>
            <p:cNvSpPr>
              <a:spLocks noChangeArrowheads="1"/>
            </p:cNvSpPr>
            <p:nvPr/>
          </p:nvSpPr>
          <p:spPr bwMode="auto">
            <a:xfrm>
              <a:off x="3519" y="1044"/>
              <a:ext cx="14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a:t>
              </a:r>
              <a:endParaRPr lang="en-US" altLang="zh-CN">
                <a:ea typeface="华文楷体" panose="02010600040101010101" pitchFamily="2" charset="-122"/>
              </a:endParaRPr>
            </a:p>
          </p:txBody>
        </p:sp>
        <p:sp>
          <p:nvSpPr>
            <p:cNvPr id="99548" name="Rectangle 48"/>
            <p:cNvSpPr>
              <a:spLocks noChangeArrowheads="1"/>
            </p:cNvSpPr>
            <p:nvPr/>
          </p:nvSpPr>
          <p:spPr bwMode="auto">
            <a:xfrm>
              <a:off x="1611" y="1044"/>
              <a:ext cx="14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a:t>
              </a:r>
              <a:endParaRPr lang="en-US" altLang="zh-CN">
                <a:ea typeface="华文楷体" panose="02010600040101010101" pitchFamily="2" charset="-122"/>
              </a:endParaRPr>
            </a:p>
          </p:txBody>
        </p:sp>
        <p:sp>
          <p:nvSpPr>
            <p:cNvPr id="99549" name="Line 49"/>
            <p:cNvSpPr>
              <a:spLocks noChangeShapeType="1"/>
            </p:cNvSpPr>
            <p:nvPr/>
          </p:nvSpPr>
          <p:spPr bwMode="auto">
            <a:xfrm>
              <a:off x="2352" y="1224"/>
              <a:ext cx="336" cy="0"/>
            </a:xfrm>
            <a:prstGeom prst="line">
              <a:avLst/>
            </a:prstGeom>
            <a:noFill/>
            <a:ln w="28575">
              <a:solidFill>
                <a:srgbClr val="000000"/>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506930" name="Group 50"/>
          <p:cNvGrpSpPr/>
          <p:nvPr/>
        </p:nvGrpSpPr>
        <p:grpSpPr bwMode="auto">
          <a:xfrm>
            <a:off x="1130300" y="3924300"/>
            <a:ext cx="7908925" cy="573088"/>
            <a:chOff x="718" y="1470"/>
            <a:chExt cx="4856" cy="361"/>
          </a:xfrm>
        </p:grpSpPr>
        <p:sp>
          <p:nvSpPr>
            <p:cNvPr id="99518" name="Rectangle 51"/>
            <p:cNvSpPr>
              <a:spLocks noChangeArrowheads="1"/>
            </p:cNvSpPr>
            <p:nvPr/>
          </p:nvSpPr>
          <p:spPr bwMode="auto">
            <a:xfrm>
              <a:off x="5291" y="1498"/>
              <a:ext cx="28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(g)</a:t>
              </a:r>
              <a:endParaRPr lang="en-US" altLang="zh-CN">
                <a:ea typeface="华文楷体" panose="02010600040101010101" pitchFamily="2" charset="-122"/>
              </a:endParaRPr>
            </a:p>
          </p:txBody>
        </p:sp>
        <p:sp>
          <p:nvSpPr>
            <p:cNvPr id="99519" name="Rectangle 52"/>
            <p:cNvSpPr>
              <a:spLocks noChangeArrowheads="1"/>
            </p:cNvSpPr>
            <p:nvPr/>
          </p:nvSpPr>
          <p:spPr bwMode="auto">
            <a:xfrm>
              <a:off x="4723" y="1498"/>
              <a:ext cx="47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2NH</a:t>
              </a:r>
              <a:endParaRPr lang="en-US" altLang="zh-CN">
                <a:ea typeface="华文楷体" panose="02010600040101010101" pitchFamily="2" charset="-122"/>
              </a:endParaRPr>
            </a:p>
          </p:txBody>
        </p:sp>
        <p:sp>
          <p:nvSpPr>
            <p:cNvPr id="99520" name="Rectangle 53"/>
            <p:cNvSpPr>
              <a:spLocks noChangeArrowheads="1"/>
            </p:cNvSpPr>
            <p:nvPr/>
          </p:nvSpPr>
          <p:spPr bwMode="auto">
            <a:xfrm>
              <a:off x="3889" y="1498"/>
              <a:ext cx="64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ea typeface="华文楷体" panose="02010600040101010101" pitchFamily="2" charset="-122"/>
                </a:rPr>
                <a:t>2NaCl</a:t>
              </a:r>
              <a:endParaRPr lang="en-US" altLang="zh-CN">
                <a:ea typeface="华文楷体" panose="02010600040101010101" pitchFamily="2" charset="-122"/>
              </a:endParaRPr>
            </a:p>
          </p:txBody>
        </p:sp>
        <p:sp>
          <p:nvSpPr>
            <p:cNvPr id="99521" name="Rectangle 54"/>
            <p:cNvSpPr>
              <a:spLocks noChangeArrowheads="1"/>
            </p:cNvSpPr>
            <p:nvPr/>
          </p:nvSpPr>
          <p:spPr bwMode="auto">
            <a:xfrm>
              <a:off x="3192" y="1498"/>
              <a:ext cx="37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SiO</a:t>
              </a:r>
              <a:endParaRPr lang="en-US" altLang="zh-CN">
                <a:ea typeface="华文楷体" panose="02010600040101010101" pitchFamily="2" charset="-122"/>
              </a:endParaRPr>
            </a:p>
          </p:txBody>
        </p:sp>
        <p:sp>
          <p:nvSpPr>
            <p:cNvPr id="99522" name="Rectangle 55"/>
            <p:cNvSpPr>
              <a:spLocks noChangeArrowheads="1"/>
            </p:cNvSpPr>
            <p:nvPr/>
          </p:nvSpPr>
          <p:spPr bwMode="auto">
            <a:xfrm>
              <a:off x="2928" y="1498"/>
              <a:ext cx="17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H</a:t>
              </a:r>
              <a:endParaRPr lang="en-US" altLang="zh-CN">
                <a:ea typeface="华文楷体" panose="02010600040101010101" pitchFamily="2" charset="-122"/>
              </a:endParaRPr>
            </a:p>
          </p:txBody>
        </p:sp>
        <p:sp>
          <p:nvSpPr>
            <p:cNvPr id="99523" name="Rectangle 56"/>
            <p:cNvSpPr>
              <a:spLocks noChangeArrowheads="1"/>
            </p:cNvSpPr>
            <p:nvPr/>
          </p:nvSpPr>
          <p:spPr bwMode="auto">
            <a:xfrm>
              <a:off x="2348" y="1498"/>
              <a:ext cx="22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Cl</a:t>
              </a:r>
              <a:endParaRPr lang="en-US" altLang="zh-CN">
                <a:ea typeface="华文楷体" panose="02010600040101010101" pitchFamily="2" charset="-122"/>
              </a:endParaRPr>
            </a:p>
          </p:txBody>
        </p:sp>
        <p:sp>
          <p:nvSpPr>
            <p:cNvPr id="99524" name="Rectangle 57"/>
            <p:cNvSpPr>
              <a:spLocks noChangeArrowheads="1"/>
            </p:cNvSpPr>
            <p:nvPr/>
          </p:nvSpPr>
          <p:spPr bwMode="auto">
            <a:xfrm>
              <a:off x="1789" y="1498"/>
              <a:ext cx="47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2NH</a:t>
              </a:r>
              <a:endParaRPr lang="en-US" altLang="zh-CN">
                <a:ea typeface="华文楷体" panose="02010600040101010101" pitchFamily="2" charset="-122"/>
              </a:endParaRPr>
            </a:p>
          </p:txBody>
        </p:sp>
        <p:sp>
          <p:nvSpPr>
            <p:cNvPr id="99525" name="Rectangle 58"/>
            <p:cNvSpPr>
              <a:spLocks noChangeArrowheads="1"/>
            </p:cNvSpPr>
            <p:nvPr/>
          </p:nvSpPr>
          <p:spPr bwMode="auto">
            <a:xfrm>
              <a:off x="1093" y="1498"/>
              <a:ext cx="37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SiO</a:t>
              </a:r>
              <a:endParaRPr lang="en-US" altLang="zh-CN">
                <a:ea typeface="华文楷体" panose="02010600040101010101" pitchFamily="2" charset="-122"/>
              </a:endParaRPr>
            </a:p>
          </p:txBody>
        </p:sp>
        <p:sp>
          <p:nvSpPr>
            <p:cNvPr id="99526" name="Rectangle 59"/>
            <p:cNvSpPr>
              <a:spLocks noChangeArrowheads="1"/>
            </p:cNvSpPr>
            <p:nvPr/>
          </p:nvSpPr>
          <p:spPr bwMode="auto">
            <a:xfrm>
              <a:off x="718" y="1498"/>
              <a:ext cx="28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Na</a:t>
              </a:r>
              <a:endParaRPr lang="en-US" altLang="zh-CN">
                <a:ea typeface="华文楷体" panose="02010600040101010101" pitchFamily="2" charset="-122"/>
              </a:endParaRPr>
            </a:p>
          </p:txBody>
        </p:sp>
        <p:sp>
          <p:nvSpPr>
            <p:cNvPr id="99527" name="Rectangle 60"/>
            <p:cNvSpPr>
              <a:spLocks noChangeArrowheads="1"/>
            </p:cNvSpPr>
            <p:nvPr/>
          </p:nvSpPr>
          <p:spPr bwMode="auto">
            <a:xfrm>
              <a:off x="5193" y="1639"/>
              <a:ext cx="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3</a:t>
              </a:r>
              <a:endParaRPr lang="en-US" altLang="zh-CN">
                <a:ea typeface="华文楷体" panose="02010600040101010101" pitchFamily="2" charset="-122"/>
              </a:endParaRPr>
            </a:p>
          </p:txBody>
        </p:sp>
        <p:sp>
          <p:nvSpPr>
            <p:cNvPr id="99528" name="Rectangle 61"/>
            <p:cNvSpPr>
              <a:spLocks noChangeArrowheads="1"/>
            </p:cNvSpPr>
            <p:nvPr/>
          </p:nvSpPr>
          <p:spPr bwMode="auto">
            <a:xfrm>
              <a:off x="3571" y="1639"/>
              <a:ext cx="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3</a:t>
              </a:r>
              <a:endParaRPr lang="en-US" altLang="zh-CN">
                <a:ea typeface="华文楷体" panose="02010600040101010101" pitchFamily="2" charset="-122"/>
              </a:endParaRPr>
            </a:p>
          </p:txBody>
        </p:sp>
        <p:sp>
          <p:nvSpPr>
            <p:cNvPr id="99529" name="Rectangle 62"/>
            <p:cNvSpPr>
              <a:spLocks noChangeArrowheads="1"/>
            </p:cNvSpPr>
            <p:nvPr/>
          </p:nvSpPr>
          <p:spPr bwMode="auto">
            <a:xfrm>
              <a:off x="3115" y="1639"/>
              <a:ext cx="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2</a:t>
              </a:r>
              <a:endParaRPr lang="en-US" altLang="zh-CN">
                <a:ea typeface="华文楷体" panose="02010600040101010101" pitchFamily="2" charset="-122"/>
              </a:endParaRPr>
            </a:p>
          </p:txBody>
        </p:sp>
        <p:sp>
          <p:nvSpPr>
            <p:cNvPr id="99530" name="Rectangle 63"/>
            <p:cNvSpPr>
              <a:spLocks noChangeArrowheads="1"/>
            </p:cNvSpPr>
            <p:nvPr/>
          </p:nvSpPr>
          <p:spPr bwMode="auto">
            <a:xfrm>
              <a:off x="2264" y="1639"/>
              <a:ext cx="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4</a:t>
              </a:r>
              <a:endParaRPr lang="en-US" altLang="zh-CN">
                <a:ea typeface="华文楷体" panose="02010600040101010101" pitchFamily="2" charset="-122"/>
              </a:endParaRPr>
            </a:p>
          </p:txBody>
        </p:sp>
        <p:sp>
          <p:nvSpPr>
            <p:cNvPr id="99531" name="Rectangle 64"/>
            <p:cNvSpPr>
              <a:spLocks noChangeArrowheads="1"/>
            </p:cNvSpPr>
            <p:nvPr/>
          </p:nvSpPr>
          <p:spPr bwMode="auto">
            <a:xfrm>
              <a:off x="1471" y="1639"/>
              <a:ext cx="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3</a:t>
              </a:r>
              <a:endParaRPr lang="en-US" altLang="zh-CN">
                <a:ea typeface="华文楷体" panose="02010600040101010101" pitchFamily="2" charset="-122"/>
              </a:endParaRPr>
            </a:p>
          </p:txBody>
        </p:sp>
        <p:sp>
          <p:nvSpPr>
            <p:cNvPr id="99532" name="Rectangle 65"/>
            <p:cNvSpPr>
              <a:spLocks noChangeArrowheads="1"/>
            </p:cNvSpPr>
            <p:nvPr/>
          </p:nvSpPr>
          <p:spPr bwMode="auto">
            <a:xfrm>
              <a:off x="1016" y="1639"/>
              <a:ext cx="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2</a:t>
              </a:r>
              <a:endParaRPr lang="en-US" altLang="zh-CN">
                <a:ea typeface="华文楷体" panose="02010600040101010101" pitchFamily="2" charset="-122"/>
              </a:endParaRPr>
            </a:p>
          </p:txBody>
        </p:sp>
        <p:sp>
          <p:nvSpPr>
            <p:cNvPr id="99533" name="Rectangle 66"/>
            <p:cNvSpPr>
              <a:spLocks noChangeArrowheads="1"/>
            </p:cNvSpPr>
            <p:nvPr/>
          </p:nvSpPr>
          <p:spPr bwMode="auto">
            <a:xfrm>
              <a:off x="4545" y="1470"/>
              <a:ext cx="13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a:t>
              </a:r>
              <a:endParaRPr lang="en-US" altLang="zh-CN">
                <a:ea typeface="华文楷体" panose="02010600040101010101" pitchFamily="2" charset="-122"/>
              </a:endParaRPr>
            </a:p>
          </p:txBody>
        </p:sp>
        <p:sp>
          <p:nvSpPr>
            <p:cNvPr id="99534" name="Rectangle 67"/>
            <p:cNvSpPr>
              <a:spLocks noChangeArrowheads="1"/>
            </p:cNvSpPr>
            <p:nvPr/>
          </p:nvSpPr>
          <p:spPr bwMode="auto">
            <a:xfrm>
              <a:off x="3711" y="1470"/>
              <a:ext cx="13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a:t>
              </a:r>
              <a:endParaRPr lang="en-US" altLang="zh-CN">
                <a:ea typeface="华文楷体" panose="02010600040101010101" pitchFamily="2" charset="-122"/>
              </a:endParaRPr>
            </a:p>
          </p:txBody>
        </p:sp>
        <p:sp>
          <p:nvSpPr>
            <p:cNvPr id="99535" name="Rectangle 68"/>
            <p:cNvSpPr>
              <a:spLocks noChangeArrowheads="1"/>
            </p:cNvSpPr>
            <p:nvPr/>
          </p:nvSpPr>
          <p:spPr bwMode="auto">
            <a:xfrm>
              <a:off x="1611" y="1470"/>
              <a:ext cx="13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100">
                  <a:ea typeface="华文楷体" panose="02010600040101010101" pitchFamily="2" charset="-122"/>
                </a:rPr>
                <a:t>+</a:t>
              </a:r>
              <a:endParaRPr lang="en-US" altLang="zh-CN">
                <a:ea typeface="华文楷体" panose="02010600040101010101" pitchFamily="2" charset="-122"/>
              </a:endParaRPr>
            </a:p>
          </p:txBody>
        </p:sp>
        <p:sp>
          <p:nvSpPr>
            <p:cNvPr id="99536" name="Line 69"/>
            <p:cNvSpPr>
              <a:spLocks noChangeShapeType="1"/>
            </p:cNvSpPr>
            <p:nvPr/>
          </p:nvSpPr>
          <p:spPr bwMode="auto">
            <a:xfrm>
              <a:off x="2592" y="1648"/>
              <a:ext cx="336" cy="0"/>
            </a:xfrm>
            <a:prstGeom prst="line">
              <a:avLst/>
            </a:prstGeom>
            <a:noFill/>
            <a:ln w="31750">
              <a:solidFill>
                <a:srgbClr val="0000FF"/>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sp>
        <p:nvSpPr>
          <p:cNvPr id="99517" name="Rectangle 70"/>
          <p:cNvSpPr>
            <a:spLocks noChangeArrowheads="1"/>
          </p:cNvSpPr>
          <p:nvPr/>
        </p:nvSpPr>
        <p:spPr bwMode="auto">
          <a:xfrm>
            <a:off x="8035925" y="6092825"/>
            <a:ext cx="69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D3F0BC2-764B-40F8-8174-A3DAA8EFFDC3}"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6916"/>
                                        </p:tgtEl>
                                        <p:attrNameLst>
                                          <p:attrName>style.visibility</p:attrName>
                                        </p:attrNameLst>
                                      </p:cBhvr>
                                      <p:to>
                                        <p:strVal val="visible"/>
                                      </p:to>
                                    </p:set>
                                    <p:animEffect transition="in" filter="wipe(left)">
                                      <p:cBhvr>
                                        <p:cTn id="7" dur="500"/>
                                        <p:tgtEl>
                                          <p:spTgt spid="5069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6930"/>
                                        </p:tgtEl>
                                        <p:attrNameLst>
                                          <p:attrName>style.visibility</p:attrName>
                                        </p:attrNameLst>
                                      </p:cBhvr>
                                      <p:to>
                                        <p:strVal val="visible"/>
                                      </p:to>
                                    </p:set>
                                    <p:animEffect transition="in" filter="wipe(left)">
                                      <p:cBhvr>
                                        <p:cTn id="12" dur="500"/>
                                        <p:tgtEl>
                                          <p:spTgt spid="506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8243888" y="6348413"/>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1494204-F916-4FEB-8711-D8DBB35C0019}"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47458" name="Rectangle 3"/>
          <p:cNvSpPr>
            <a:spLocks noChangeArrowheads="1"/>
          </p:cNvSpPr>
          <p:nvPr/>
        </p:nvSpPr>
        <p:spPr bwMode="auto">
          <a:xfrm>
            <a:off x="915988" y="115888"/>
            <a:ext cx="822801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b">
              <a:lnSpc>
                <a:spcPct val="120000"/>
              </a:lnSpc>
            </a:pPr>
            <a:r>
              <a:rPr kumimoji="1" lang="en-US" altLang="zh-CN">
                <a:solidFill>
                  <a:srgbClr val="FF0000"/>
                </a:solidFill>
                <a:ea typeface="华文楷体" panose="02010600040101010101" pitchFamily="2" charset="-122"/>
              </a:rPr>
              <a:t>H</a:t>
            </a:r>
            <a:r>
              <a:rPr kumimoji="1" lang="en-US" altLang="zh-CN" baseline="-25000">
                <a:solidFill>
                  <a:srgbClr val="FF0000"/>
                </a:solidFill>
                <a:ea typeface="华文楷体" panose="02010600040101010101" pitchFamily="2" charset="-122"/>
              </a:rPr>
              <a:t>4</a:t>
            </a:r>
            <a:r>
              <a:rPr kumimoji="1" lang="en-US" altLang="zh-CN">
                <a:solidFill>
                  <a:srgbClr val="FF0000"/>
                </a:solidFill>
                <a:ea typeface="华文楷体" panose="02010600040101010101" pitchFamily="2" charset="-122"/>
              </a:rPr>
              <a:t>SiO</a:t>
            </a:r>
            <a:r>
              <a:rPr kumimoji="1" lang="en-US" altLang="zh-CN" baseline="-25000">
                <a:solidFill>
                  <a:srgbClr val="FF0000"/>
                </a:solidFill>
                <a:ea typeface="华文楷体" panose="02010600040101010101" pitchFamily="2" charset="-122"/>
              </a:rPr>
              <a:t>4 </a:t>
            </a:r>
            <a:r>
              <a:rPr kumimoji="1" lang="en-US" altLang="zh-CN">
                <a:ea typeface="华文楷体" panose="02010600040101010101" pitchFamily="2" charset="-122"/>
              </a:rPr>
              <a:t>:  </a:t>
            </a:r>
            <a:r>
              <a:rPr kumimoji="1" lang="zh-CN" altLang="en-US">
                <a:ea typeface="华文楷体" panose="02010600040101010101" pitchFamily="2" charset="-122"/>
              </a:rPr>
              <a:t>在溶液中刚开始不生成白色沉淀，以单分子硅酸溶于水；单分子硅酸逐渐缩合为多硅酸，形成</a:t>
            </a:r>
            <a:r>
              <a:rPr kumimoji="1" lang="zh-CN" altLang="en-US">
                <a:solidFill>
                  <a:srgbClr val="0000FF"/>
                </a:solidFill>
                <a:ea typeface="华文楷体" panose="02010600040101010101" pitchFamily="2" charset="-122"/>
              </a:rPr>
              <a:t>硅酸溶胶和</a:t>
            </a:r>
            <a:r>
              <a:rPr kumimoji="1" lang="zh-CN" altLang="en-US">
                <a:solidFill>
                  <a:srgbClr val="FF0000"/>
                </a:solidFill>
                <a:ea typeface="华文楷体" panose="02010600040101010101" pitchFamily="2" charset="-122"/>
              </a:rPr>
              <a:t>凝胶。加热</a:t>
            </a:r>
            <a:r>
              <a:rPr kumimoji="1" lang="zh-CN" altLang="en-US">
                <a:ea typeface="华文楷体" panose="02010600040101010101" pitchFamily="2" charset="-122"/>
              </a:rPr>
              <a:t>脱水得到</a:t>
            </a:r>
            <a:r>
              <a:rPr kumimoji="1" lang="zh-CN" altLang="en-US">
                <a:solidFill>
                  <a:srgbClr val="0000FF"/>
                </a:solidFill>
                <a:ea typeface="华文楷体" panose="02010600040101010101" pitchFamily="2" charset="-122"/>
              </a:rPr>
              <a:t>硅胶，用作</a:t>
            </a:r>
            <a:r>
              <a:rPr kumimoji="1" lang="zh-CN" altLang="en-US">
                <a:ea typeface="华文楷体" panose="02010600040101010101" pitchFamily="2" charset="-122"/>
              </a:rPr>
              <a:t>干燥剂、吸附剂及催化剂载体等 </a:t>
            </a:r>
            <a:r>
              <a:rPr kumimoji="1" lang="en-US" altLang="zh-CN">
                <a:ea typeface="华文楷体" panose="02010600040101010101" pitchFamily="2" charset="-122"/>
              </a:rPr>
              <a:t>(</a:t>
            </a:r>
            <a:r>
              <a:rPr kumimoji="1" lang="zh-CN" altLang="en-US">
                <a:ea typeface="华文楷体" panose="02010600040101010101" pitchFamily="2" charset="-122"/>
              </a:rPr>
              <a:t>但</a:t>
            </a:r>
            <a:r>
              <a:rPr kumimoji="1" lang="zh-CN" altLang="en-US">
                <a:solidFill>
                  <a:srgbClr val="0000FF"/>
                </a:solidFill>
                <a:ea typeface="华文楷体" panose="02010600040101010101" pitchFamily="2" charset="-122"/>
              </a:rPr>
              <a:t>不能干燥</a:t>
            </a:r>
            <a:r>
              <a:rPr kumimoji="1" lang="en-US" altLang="zh-CN">
                <a:solidFill>
                  <a:srgbClr val="0000FF"/>
                </a:solidFill>
                <a:ea typeface="华文楷体" panose="02010600040101010101" pitchFamily="2" charset="-122"/>
              </a:rPr>
              <a:t>HF</a:t>
            </a:r>
            <a:r>
              <a:rPr kumimoji="1" lang="zh-CN" altLang="en-US">
                <a:solidFill>
                  <a:srgbClr val="0000FF"/>
                </a:solidFill>
                <a:ea typeface="华文楷体" panose="02010600040101010101" pitchFamily="2" charset="-122"/>
              </a:rPr>
              <a:t>气体</a:t>
            </a:r>
            <a:r>
              <a:rPr kumimoji="1" lang="en-US" altLang="zh-CN">
                <a:ea typeface="华文楷体" panose="02010600040101010101" pitchFamily="2" charset="-122"/>
              </a:rPr>
              <a:t>)</a:t>
            </a:r>
            <a:endParaRPr kumimoji="1" lang="en-US" altLang="zh-CN">
              <a:ea typeface="华文楷体" panose="02010600040101010101" pitchFamily="2" charset="-122"/>
            </a:endParaRPr>
          </a:p>
        </p:txBody>
      </p:sp>
      <p:sp>
        <p:nvSpPr>
          <p:cNvPr id="442378" name="Text Box 10"/>
          <p:cNvSpPr txBox="1">
            <a:spLocks noChangeArrowheads="1"/>
          </p:cNvSpPr>
          <p:nvPr/>
        </p:nvSpPr>
        <p:spPr bwMode="auto">
          <a:xfrm>
            <a:off x="915988" y="3357563"/>
            <a:ext cx="25034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solidFill>
                  <a:srgbClr val="0000FF"/>
                </a:solidFill>
                <a:ea typeface="华文楷体" panose="02010600040101010101" pitchFamily="2" charset="-122"/>
              </a:rPr>
              <a:t>浸透过无水</a:t>
            </a:r>
            <a:r>
              <a:rPr lang="en-US" altLang="zh-CN">
                <a:solidFill>
                  <a:srgbClr val="0000FF"/>
                </a:solidFill>
                <a:ea typeface="华文楷体" panose="02010600040101010101" pitchFamily="2" charset="-122"/>
              </a:rPr>
              <a:t>CoCl</a:t>
            </a:r>
            <a:r>
              <a:rPr lang="en-US" altLang="zh-CN" baseline="-25000">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的硅胶为变色硅胶</a:t>
            </a:r>
            <a:endParaRPr lang="zh-CN" altLang="en-US">
              <a:solidFill>
                <a:srgbClr val="0000FF"/>
              </a:solidFill>
              <a:ea typeface="华文楷体" panose="02010600040101010101" pitchFamily="2" charset="-122"/>
            </a:endParaRPr>
          </a:p>
          <a:p>
            <a:pPr>
              <a:spcBef>
                <a:spcPct val="50000"/>
              </a:spcBef>
            </a:pPr>
            <a:r>
              <a:rPr lang="zh-CN" altLang="en-US">
                <a:solidFill>
                  <a:srgbClr val="0000FF"/>
                </a:solidFill>
                <a:ea typeface="华文楷体" panose="02010600040101010101" pitchFamily="2" charset="-122"/>
              </a:rPr>
              <a:t>失效后变</a:t>
            </a:r>
            <a:r>
              <a:rPr lang="zh-CN" altLang="en-US">
                <a:solidFill>
                  <a:srgbClr val="FF3399"/>
                </a:solidFill>
                <a:ea typeface="华文楷体" panose="02010600040101010101" pitchFamily="2" charset="-122"/>
              </a:rPr>
              <a:t>粉红色</a:t>
            </a:r>
            <a:endParaRPr lang="zh-CN" altLang="en-US">
              <a:solidFill>
                <a:srgbClr val="FF3399"/>
              </a:solidFill>
              <a:ea typeface="华文楷体" panose="02010600040101010101" pitchFamily="2" charset="-122"/>
            </a:endParaRPr>
          </a:p>
        </p:txBody>
      </p:sp>
      <p:pic>
        <p:nvPicPr>
          <p:cNvPr id="147460" name="Picture 8" descr="C:\Users\Administrator\Desktop\变色硅胶图.jpg"/>
          <p:cNvPicPr>
            <a:picLocks noChangeAspect="1" noChangeArrowheads="1"/>
          </p:cNvPicPr>
          <p:nvPr/>
        </p:nvPicPr>
        <p:blipFill>
          <a:blip r:embed="rId1" cstate="print">
            <a:extLst>
              <a:ext uri="{28A0092B-C50C-407E-A947-70E740481C1C}">
                <a14:useLocalDpi xmlns:a14="http://schemas.microsoft.com/office/drawing/2010/main" val="0"/>
              </a:ext>
            </a:extLst>
          </a:blip>
          <a:srcRect r="398" b="20032"/>
          <a:stretch>
            <a:fillRect/>
          </a:stretch>
        </p:blipFill>
        <p:spPr bwMode="auto">
          <a:xfrm>
            <a:off x="3348038" y="3263900"/>
            <a:ext cx="565467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2378">
                                            <p:txEl>
                                              <p:pRg st="0" end="0"/>
                                            </p:txEl>
                                          </p:spTgt>
                                        </p:tgtEl>
                                        <p:attrNameLst>
                                          <p:attrName>style.visibility</p:attrName>
                                        </p:attrNameLst>
                                      </p:cBhvr>
                                      <p:to>
                                        <p:strVal val="visible"/>
                                      </p:to>
                                    </p:set>
                                    <p:animEffect transition="in" filter="wipe(left)">
                                      <p:cBhvr>
                                        <p:cTn id="7" dur="500"/>
                                        <p:tgtEl>
                                          <p:spTgt spid="442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2378">
                                            <p:txEl>
                                              <p:pRg st="1" end="1"/>
                                            </p:txEl>
                                          </p:spTgt>
                                        </p:tgtEl>
                                        <p:attrNameLst>
                                          <p:attrName>style.visibility</p:attrName>
                                        </p:attrNameLst>
                                      </p:cBhvr>
                                      <p:to>
                                        <p:strVal val="visible"/>
                                      </p:to>
                                    </p:set>
                                    <p:animEffect transition="in" filter="wipe(left)">
                                      <p:cBhvr>
                                        <p:cTn id="12" dur="500"/>
                                        <p:tgtEl>
                                          <p:spTgt spid="4423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8" grpId="0" autoUpdateAnimBg="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7956550" y="60928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522D6CE-F1FB-4193-AEDA-068162FBF1E0}"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48482" name="Rectangle 3"/>
          <p:cNvSpPr>
            <a:spLocks noRot="1" noChangeArrowheads="1"/>
          </p:cNvSpPr>
          <p:nvPr/>
        </p:nvSpPr>
        <p:spPr bwMode="auto">
          <a:xfrm>
            <a:off x="1042988" y="476250"/>
            <a:ext cx="29527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buClr>
                <a:schemeClr val="tx2"/>
              </a:buClr>
              <a:buSzPct val="70000"/>
              <a:buFont typeface="Wingdings" panose="05000000000000000000" pitchFamily="2" charset="2"/>
              <a:buNone/>
            </a:pPr>
            <a:r>
              <a:rPr lang="en-US" altLang="zh-CN" sz="4000">
                <a:solidFill>
                  <a:srgbClr val="0000FF"/>
                </a:solidFill>
                <a:ea typeface="华文楷体" panose="02010600040101010101" pitchFamily="2" charset="-122"/>
              </a:rPr>
              <a:t>3</a:t>
            </a:r>
            <a:r>
              <a:rPr lang="zh-CN" altLang="en-US" sz="4000">
                <a:solidFill>
                  <a:srgbClr val="0000FF"/>
                </a:solidFill>
                <a:ea typeface="华文楷体" panose="02010600040101010101" pitchFamily="2" charset="-122"/>
              </a:rPr>
              <a:t>、硅酸盐</a:t>
            </a:r>
            <a:endParaRPr lang="zh-CN" altLang="en-US" sz="4000">
              <a:solidFill>
                <a:srgbClr val="0000FF"/>
              </a:solidFill>
              <a:ea typeface="华文楷体" panose="02010600040101010101" pitchFamily="2" charset="-122"/>
            </a:endParaRPr>
          </a:p>
        </p:txBody>
      </p:sp>
      <p:sp>
        <p:nvSpPr>
          <p:cNvPr id="443397" name="Text Box 5"/>
          <p:cNvSpPr txBox="1">
            <a:spLocks noChangeArrowheads="1"/>
          </p:cNvSpPr>
          <p:nvPr/>
        </p:nvSpPr>
        <p:spPr bwMode="auto">
          <a:xfrm>
            <a:off x="1833563" y="1812925"/>
            <a:ext cx="6477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40000"/>
              </a:spcBef>
            </a:pPr>
            <a:r>
              <a:rPr kumimoji="1" lang="zh-CN" altLang="en-US">
                <a:ea typeface="华文楷体" panose="02010600040101010101" pitchFamily="2" charset="-122"/>
              </a:rPr>
              <a:t>可溶性：碱金属盐</a:t>
            </a:r>
            <a:endParaRPr kumimoji="1" lang="zh-CN" altLang="en-US">
              <a:ea typeface="华文楷体" panose="02010600040101010101" pitchFamily="2" charset="-122"/>
            </a:endParaRPr>
          </a:p>
          <a:p>
            <a:pPr>
              <a:spcBef>
                <a:spcPct val="40000"/>
              </a:spcBef>
            </a:pPr>
            <a:r>
              <a:rPr kumimoji="1" lang="zh-CN" altLang="en-US">
                <a:ea typeface="华文楷体" panose="02010600040101010101" pitchFamily="2" charset="-122"/>
              </a:rPr>
              <a:t>                 </a:t>
            </a:r>
            <a:r>
              <a:rPr kumimoji="1" lang="en-US" altLang="zh-CN">
                <a:ea typeface="华文楷体" panose="02010600040101010101" pitchFamily="2" charset="-122"/>
              </a:rPr>
              <a:t>Na</a:t>
            </a:r>
            <a:r>
              <a:rPr kumimoji="1" lang="en-US" altLang="zh-CN" baseline="-25000">
                <a:ea typeface="华文楷体" panose="02010600040101010101" pitchFamily="2" charset="-122"/>
              </a:rPr>
              <a:t>2</a:t>
            </a:r>
            <a:r>
              <a:rPr kumimoji="1" lang="en-US" altLang="zh-CN">
                <a:ea typeface="华文楷体" panose="02010600040101010101" pitchFamily="2" charset="-122"/>
              </a:rPr>
              <a:t>SiO</a:t>
            </a:r>
            <a:r>
              <a:rPr kumimoji="1" lang="en-US" altLang="zh-CN" baseline="-25000">
                <a:ea typeface="华文楷体" panose="02010600040101010101" pitchFamily="2" charset="-122"/>
              </a:rPr>
              <a:t>3</a:t>
            </a:r>
            <a:r>
              <a:rPr kumimoji="1" lang="en-US" altLang="zh-CN">
                <a:ea typeface="华文楷体" panose="02010600040101010101" pitchFamily="2" charset="-122"/>
              </a:rPr>
              <a:t> (</a:t>
            </a:r>
            <a:r>
              <a:rPr kumimoji="1" lang="zh-CN" altLang="en-US">
                <a:ea typeface="华文楷体" panose="02010600040101010101" pitchFamily="2" charset="-122"/>
              </a:rPr>
              <a:t>水玻璃</a:t>
            </a:r>
            <a:r>
              <a:rPr kumimoji="1" lang="en-US" altLang="zh-CN">
                <a:ea typeface="华文楷体" panose="02010600040101010101" pitchFamily="2" charset="-122"/>
              </a:rPr>
              <a:t>) </a:t>
            </a:r>
            <a:r>
              <a:rPr kumimoji="1" lang="zh-CN" altLang="en-US">
                <a:ea typeface="华文楷体" panose="02010600040101010101" pitchFamily="2" charset="-122"/>
              </a:rPr>
              <a:t>、     </a:t>
            </a:r>
            <a:endParaRPr kumimoji="1" lang="zh-CN" altLang="en-US">
              <a:ea typeface="华文楷体" panose="02010600040101010101" pitchFamily="2" charset="-122"/>
            </a:endParaRPr>
          </a:p>
          <a:p>
            <a:pPr>
              <a:spcBef>
                <a:spcPct val="40000"/>
              </a:spcBef>
            </a:pPr>
            <a:r>
              <a:rPr kumimoji="1" lang="zh-CN" altLang="en-US">
                <a:ea typeface="华文楷体" panose="02010600040101010101" pitchFamily="2" charset="-122"/>
              </a:rPr>
              <a:t>                 </a:t>
            </a:r>
            <a:r>
              <a:rPr kumimoji="1" lang="en-US" altLang="zh-CN">
                <a:ea typeface="华文楷体" panose="02010600040101010101" pitchFamily="2" charset="-122"/>
              </a:rPr>
              <a:t>K</a:t>
            </a:r>
            <a:r>
              <a:rPr kumimoji="1" lang="en-US" altLang="zh-CN" baseline="-25000">
                <a:ea typeface="华文楷体" panose="02010600040101010101" pitchFamily="2" charset="-122"/>
              </a:rPr>
              <a:t>2</a:t>
            </a:r>
            <a:r>
              <a:rPr kumimoji="1" lang="en-US" altLang="zh-CN">
                <a:ea typeface="华文楷体" panose="02010600040101010101" pitchFamily="2" charset="-122"/>
              </a:rPr>
              <a:t>SiO</a:t>
            </a:r>
            <a:r>
              <a:rPr kumimoji="1" lang="en-US" altLang="zh-CN" baseline="-25000">
                <a:ea typeface="华文楷体" panose="02010600040101010101" pitchFamily="2" charset="-122"/>
              </a:rPr>
              <a:t>3</a:t>
            </a:r>
            <a:endParaRPr kumimoji="1" lang="en-US" altLang="zh-CN" baseline="-25000">
              <a:ea typeface="华文楷体" panose="02010600040101010101" pitchFamily="2" charset="-122"/>
            </a:endParaRPr>
          </a:p>
          <a:p>
            <a:pPr>
              <a:spcBef>
                <a:spcPct val="40000"/>
              </a:spcBef>
            </a:pPr>
            <a:r>
              <a:rPr kumimoji="1" lang="zh-CN" altLang="en-US">
                <a:ea typeface="华文楷体" panose="02010600040101010101" pitchFamily="2" charset="-122"/>
              </a:rPr>
              <a:t>不溶性：大部分硅酸盐难溶于水，</a:t>
            </a:r>
            <a:endParaRPr kumimoji="1" lang="zh-CN" altLang="en-US">
              <a:ea typeface="华文楷体" panose="02010600040101010101" pitchFamily="2" charset="-122"/>
            </a:endParaRPr>
          </a:p>
          <a:p>
            <a:pPr>
              <a:spcBef>
                <a:spcPct val="40000"/>
              </a:spcBef>
            </a:pPr>
            <a:r>
              <a:rPr kumimoji="1" lang="zh-CN" altLang="en-US">
                <a:ea typeface="华文楷体" panose="02010600040101010101" pitchFamily="2" charset="-122"/>
              </a:rPr>
              <a:t>           且有特征颜色</a:t>
            </a:r>
            <a:r>
              <a:rPr kumimoji="1" lang="en-US" altLang="zh-CN">
                <a:ea typeface="华文楷体" panose="02010600040101010101" pitchFamily="2" charset="-122"/>
              </a:rPr>
              <a:t>—</a:t>
            </a:r>
            <a:r>
              <a:rPr kumimoji="1" lang="zh-CN" altLang="en-US">
                <a:ea typeface="华文楷体" panose="02010600040101010101" pitchFamily="2" charset="-122"/>
              </a:rPr>
              <a:t>如</a:t>
            </a:r>
            <a:r>
              <a:rPr kumimoji="1" lang="zh-CN" altLang="en-US">
                <a:solidFill>
                  <a:srgbClr val="0000FF"/>
                </a:solidFill>
                <a:ea typeface="华文楷体" panose="02010600040101010101" pitchFamily="2" charset="-122"/>
              </a:rPr>
              <a:t>水中花园</a:t>
            </a:r>
            <a:endParaRPr kumimoji="1" lang="zh-CN" altLang="en-US">
              <a:solidFill>
                <a:srgbClr val="0000FF"/>
              </a:solidFill>
              <a:ea typeface="华文楷体" panose="02010600040101010101" pitchFamily="2" charset="-122"/>
            </a:endParaRPr>
          </a:p>
        </p:txBody>
      </p:sp>
      <p:sp>
        <p:nvSpPr>
          <p:cNvPr id="443398" name="AutoShape 6"/>
          <p:cNvSpPr/>
          <p:nvPr/>
        </p:nvSpPr>
        <p:spPr bwMode="auto">
          <a:xfrm>
            <a:off x="1612900" y="1844675"/>
            <a:ext cx="215900" cy="2662238"/>
          </a:xfrm>
          <a:prstGeom prst="leftBrace">
            <a:avLst>
              <a:gd name="adj1" fmla="val 102757"/>
              <a:gd name="adj2" fmla="val 50000"/>
            </a:avLst>
          </a:prstGeom>
          <a:noFill/>
          <a:ln w="31750">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endParaRPr lang="zh-CN" altLang="zh-CN">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3397">
                                            <p:txEl>
                                              <p:pRg st="0" end="0"/>
                                            </p:txEl>
                                          </p:spTgt>
                                        </p:tgtEl>
                                        <p:attrNameLst>
                                          <p:attrName>style.visibility</p:attrName>
                                        </p:attrNameLst>
                                      </p:cBhvr>
                                      <p:to>
                                        <p:strVal val="visible"/>
                                      </p:to>
                                    </p:set>
                                    <p:animEffect transition="in" filter="wipe(left)">
                                      <p:cBhvr>
                                        <p:cTn id="7" dur="500"/>
                                        <p:tgtEl>
                                          <p:spTgt spid="4433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3397">
                                            <p:txEl>
                                              <p:pRg st="1" end="1"/>
                                            </p:txEl>
                                          </p:spTgt>
                                        </p:tgtEl>
                                        <p:attrNameLst>
                                          <p:attrName>style.visibility</p:attrName>
                                        </p:attrNameLst>
                                      </p:cBhvr>
                                      <p:to>
                                        <p:strVal val="visible"/>
                                      </p:to>
                                    </p:set>
                                    <p:animEffect transition="in" filter="wipe(left)">
                                      <p:cBhvr>
                                        <p:cTn id="12" dur="500"/>
                                        <p:tgtEl>
                                          <p:spTgt spid="4433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3397">
                                            <p:txEl>
                                              <p:pRg st="2" end="2"/>
                                            </p:txEl>
                                          </p:spTgt>
                                        </p:tgtEl>
                                        <p:attrNameLst>
                                          <p:attrName>style.visibility</p:attrName>
                                        </p:attrNameLst>
                                      </p:cBhvr>
                                      <p:to>
                                        <p:strVal val="visible"/>
                                      </p:to>
                                    </p:set>
                                    <p:animEffect transition="in" filter="wipe(left)">
                                      <p:cBhvr>
                                        <p:cTn id="17" dur="500"/>
                                        <p:tgtEl>
                                          <p:spTgt spid="4433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3397">
                                            <p:txEl>
                                              <p:pRg st="3" end="3"/>
                                            </p:txEl>
                                          </p:spTgt>
                                        </p:tgtEl>
                                        <p:attrNameLst>
                                          <p:attrName>style.visibility</p:attrName>
                                        </p:attrNameLst>
                                      </p:cBhvr>
                                      <p:to>
                                        <p:strVal val="visible"/>
                                      </p:to>
                                    </p:set>
                                    <p:animEffect transition="in" filter="wipe(left)">
                                      <p:cBhvr>
                                        <p:cTn id="22" dur="500"/>
                                        <p:tgtEl>
                                          <p:spTgt spid="4433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3397">
                                            <p:txEl>
                                              <p:pRg st="4" end="4"/>
                                            </p:txEl>
                                          </p:spTgt>
                                        </p:tgtEl>
                                        <p:attrNameLst>
                                          <p:attrName>style.visibility</p:attrName>
                                        </p:attrNameLst>
                                      </p:cBhvr>
                                      <p:to>
                                        <p:strVal val="visible"/>
                                      </p:to>
                                    </p:set>
                                    <p:animEffect transition="in" filter="wipe(left)">
                                      <p:cBhvr>
                                        <p:cTn id="27" dur="500"/>
                                        <p:tgtEl>
                                          <p:spTgt spid="4433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43398"/>
                                        </p:tgtEl>
                                        <p:attrNameLst>
                                          <p:attrName>style.visibility</p:attrName>
                                        </p:attrNameLst>
                                      </p:cBhvr>
                                      <p:to>
                                        <p:strVal val="visible"/>
                                      </p:to>
                                    </p:set>
                                    <p:animEffect transition="in" filter="wipe(up)">
                                      <p:cBhvr>
                                        <p:cTn id="32" dur="500"/>
                                        <p:tgtEl>
                                          <p:spTgt spid="443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7" grpId="0" autoUpdateAnimBg="0" build="p"/>
      <p:bldP spid="44339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8243888" y="6092825"/>
            <a:ext cx="64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DB4D02B-0866-40A6-AC88-60CCBBA6AF45}"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pic>
        <p:nvPicPr>
          <p:cNvPr id="149506"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87450" y="488950"/>
            <a:ext cx="65516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4"/>
          <p:cNvSpPr txBox="1">
            <a:spLocks noChangeArrowheads="1"/>
          </p:cNvSpPr>
          <p:nvPr/>
        </p:nvSpPr>
        <p:spPr bwMode="auto">
          <a:xfrm>
            <a:off x="7813675" y="1917700"/>
            <a:ext cx="8604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4400">
                <a:solidFill>
                  <a:srgbClr val="0000FF"/>
                </a:solidFill>
                <a:ea typeface="华文楷体" panose="02010600040101010101" pitchFamily="2" charset="-122"/>
              </a:rPr>
              <a:t>水中花园</a:t>
            </a:r>
            <a:endParaRPr lang="zh-CN" altLang="en-US" sz="4400">
              <a:solidFill>
                <a:srgbClr val="0000FF"/>
              </a:solidFill>
              <a:ea typeface="华文楷体" panose="02010600040101010101" pitchFamily="2" charset="-122"/>
            </a:endParaRPr>
          </a:p>
        </p:txBody>
      </p:sp>
      <p:pic>
        <p:nvPicPr>
          <p:cNvPr id="101382" name="Picture 6" descr="C:\Users\Administrator\Desktop\水中花园图片.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515938"/>
            <a:ext cx="66294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322512" y="0"/>
            <a:ext cx="8821488" cy="20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mtClean="0">
                <a:ea typeface="华文楷体" panose="02010600040101010101" pitchFamily="2" charset="-122"/>
              </a:rPr>
              <a:t>（</a:t>
            </a:r>
            <a:r>
              <a:rPr lang="en-US" altLang="zh-CN" dirty="0" smtClean="0">
                <a:ea typeface="华文楷体" panose="02010600040101010101" pitchFamily="2" charset="-122"/>
              </a:rPr>
              <a:t>2</a:t>
            </a:r>
            <a:r>
              <a:rPr lang="zh-CN" altLang="en-US" dirty="0" smtClean="0">
                <a:ea typeface="华文楷体" panose="02010600040101010101" pitchFamily="2" charset="-122"/>
              </a:rPr>
              <a:t>）氢原子</a:t>
            </a:r>
            <a:r>
              <a:rPr lang="zh-CN" altLang="en-US" dirty="0">
                <a:ea typeface="华文楷体" panose="02010600040101010101" pitchFamily="2" charset="-122"/>
              </a:rPr>
              <a:t>与其它电负性差别不大的原子通过</a:t>
            </a:r>
            <a:r>
              <a:rPr lang="zh-CN" altLang="en-US" dirty="0">
                <a:solidFill>
                  <a:srgbClr val="FF0000"/>
                </a:solidFill>
                <a:ea typeface="华文楷体" panose="02010600040101010101" pitchFamily="2" charset="-122"/>
              </a:rPr>
              <a:t>共价键</a:t>
            </a:r>
            <a:r>
              <a:rPr lang="zh-CN" altLang="en-US" dirty="0">
                <a:ea typeface="华文楷体" panose="02010600040101010101" pitchFamily="2" charset="-122"/>
              </a:rPr>
              <a:t>结合，形成</a:t>
            </a:r>
            <a:r>
              <a:rPr lang="zh-CN" altLang="en-US" dirty="0">
                <a:solidFill>
                  <a:srgbClr val="FF0000"/>
                </a:solidFill>
                <a:ea typeface="华文楷体" panose="02010600040101010101" pitchFamily="2" charset="-122"/>
              </a:rPr>
              <a:t>共价型氢化物 </a:t>
            </a:r>
            <a:r>
              <a:rPr lang="en-US" altLang="zh-CN" dirty="0" err="1">
                <a:solidFill>
                  <a:srgbClr val="FF0000"/>
                </a:solidFill>
                <a:ea typeface="华文楷体" panose="02010600040101010101" pitchFamily="2" charset="-122"/>
              </a:rPr>
              <a:t>RH</a:t>
            </a:r>
            <a:r>
              <a:rPr lang="en-US" altLang="zh-CN" baseline="-25000" dirty="0" err="1">
                <a:solidFill>
                  <a:srgbClr val="FF0000"/>
                </a:solidFill>
                <a:ea typeface="华文楷体" panose="02010600040101010101" pitchFamily="2" charset="-122"/>
              </a:rPr>
              <a:t>n</a:t>
            </a:r>
            <a:r>
              <a:rPr lang="zh-CN" altLang="en-US" dirty="0">
                <a:solidFill>
                  <a:srgbClr val="FF0000"/>
                </a:solidFill>
                <a:ea typeface="华文楷体" panose="02010600040101010101" pitchFamily="2" charset="-122"/>
              </a:rPr>
              <a:t>。</a:t>
            </a:r>
            <a:r>
              <a:rPr lang="en-US" altLang="zh-CN" baseline="-25000" dirty="0">
                <a:solidFill>
                  <a:srgbClr val="FF0000"/>
                </a:solidFill>
                <a:ea typeface="华文楷体" panose="02010600040101010101" pitchFamily="2" charset="-122"/>
              </a:rPr>
              <a:t> </a:t>
            </a:r>
            <a:endParaRPr lang="en-US" altLang="zh-CN" baseline="-25000" dirty="0">
              <a:solidFill>
                <a:srgbClr val="FF0000"/>
              </a:solidFill>
              <a:ea typeface="华文楷体" panose="02010600040101010101" pitchFamily="2" charset="-122"/>
            </a:endParaRPr>
          </a:p>
          <a:p>
            <a:pPr eaLnBrk="0" hangingPunct="0"/>
            <a:r>
              <a:rPr lang="en-US" altLang="zh-CN" baseline="-25000" dirty="0">
                <a:solidFill>
                  <a:srgbClr val="FF0000"/>
                </a:solidFill>
                <a:ea typeface="华文楷体" panose="02010600040101010101" pitchFamily="2" charset="-122"/>
              </a:rPr>
              <a:t>        </a:t>
            </a:r>
            <a:r>
              <a:rPr lang="zh-CN" altLang="en-US" dirty="0">
                <a:solidFill>
                  <a:srgbClr val="0000CC"/>
                </a:solidFill>
                <a:ea typeface="华文楷体" panose="02010600040101010101" pitchFamily="2" charset="-122"/>
              </a:rPr>
              <a:t>氢键 </a:t>
            </a:r>
            <a:r>
              <a:rPr lang="en-US" altLang="zh-CN" dirty="0">
                <a:solidFill>
                  <a:srgbClr val="0000CC"/>
                </a:solidFill>
                <a:ea typeface="华文楷体" panose="02010600040101010101" pitchFamily="2" charset="-122"/>
              </a:rPr>
              <a:t>( X-H</a:t>
            </a:r>
            <a:r>
              <a:rPr lang="en-US" altLang="zh-CN" baseline="30000" dirty="0">
                <a:solidFill>
                  <a:srgbClr val="0000CC"/>
                </a:solidFill>
                <a:ea typeface="华文楷体" panose="02010600040101010101" pitchFamily="2" charset="-122"/>
              </a:rPr>
              <a:t>…</a:t>
            </a:r>
            <a:r>
              <a:rPr lang="en-US" altLang="zh-CN" dirty="0">
                <a:solidFill>
                  <a:srgbClr val="0000CC"/>
                </a:solidFill>
                <a:ea typeface="华文楷体" panose="02010600040101010101" pitchFamily="2" charset="-122"/>
              </a:rPr>
              <a:t>Y )</a:t>
            </a:r>
            <a:r>
              <a:rPr lang="zh-CN" altLang="en-US" dirty="0">
                <a:solidFill>
                  <a:srgbClr val="0000CC"/>
                </a:solidFill>
                <a:ea typeface="华文楷体" panose="02010600040101010101" pitchFamily="2" charset="-122"/>
              </a:rPr>
              <a:t>，影响熔沸点、酸度等；</a:t>
            </a:r>
            <a:endParaRPr lang="zh-CN" altLang="en-US" dirty="0">
              <a:solidFill>
                <a:srgbClr val="0000CC"/>
              </a:solidFill>
              <a:ea typeface="华文楷体" panose="02010600040101010101" pitchFamily="2" charset="-122"/>
            </a:endParaRPr>
          </a:p>
          <a:p>
            <a:pPr eaLnBrk="0" hangingPunct="0"/>
            <a:r>
              <a:rPr lang="zh-CN" altLang="en-US" dirty="0">
                <a:solidFill>
                  <a:srgbClr val="0000CC"/>
                </a:solidFill>
                <a:ea typeface="华文楷体" panose="02010600040101010101" pitchFamily="2" charset="-122"/>
              </a:rPr>
              <a:t>     氢桥键 </a:t>
            </a:r>
            <a:r>
              <a:rPr lang="en-US" altLang="zh-CN" dirty="0">
                <a:solidFill>
                  <a:srgbClr val="0000CC"/>
                </a:solidFill>
                <a:ea typeface="华文楷体" panose="02010600040101010101" pitchFamily="2" charset="-122"/>
              </a:rPr>
              <a:t>( </a:t>
            </a:r>
            <a:r>
              <a:rPr lang="zh-CN" altLang="en-US" dirty="0">
                <a:solidFill>
                  <a:srgbClr val="0000CC"/>
                </a:solidFill>
                <a:ea typeface="华文楷体" panose="02010600040101010101" pitchFamily="2" charset="-122"/>
              </a:rPr>
              <a:t>硼烷化合物 </a:t>
            </a:r>
            <a:r>
              <a:rPr lang="en-US" altLang="zh-CN" dirty="0">
                <a:solidFill>
                  <a:srgbClr val="0000CC"/>
                </a:solidFill>
                <a:ea typeface="华文楷体" panose="02010600040101010101" pitchFamily="2" charset="-122"/>
              </a:rPr>
              <a:t>)</a:t>
            </a:r>
            <a:r>
              <a:rPr lang="zh-CN" altLang="en-US" dirty="0">
                <a:solidFill>
                  <a:srgbClr val="0000CC"/>
                </a:solidFill>
                <a:ea typeface="华文楷体" panose="02010600040101010101" pitchFamily="2" charset="-122"/>
              </a:rPr>
              <a:t>：多中心少电子键</a:t>
            </a:r>
            <a:endParaRPr lang="zh-CN" altLang="en-US" dirty="0">
              <a:solidFill>
                <a:srgbClr val="0000CC"/>
              </a:solidFill>
              <a:ea typeface="华文楷体" panose="02010600040101010101" pitchFamily="2" charset="-122"/>
            </a:endParaRPr>
          </a:p>
        </p:txBody>
      </p:sp>
      <p:grpSp>
        <p:nvGrpSpPr>
          <p:cNvPr id="7" name="Group 3"/>
          <p:cNvGrpSpPr/>
          <p:nvPr/>
        </p:nvGrpSpPr>
        <p:grpSpPr bwMode="auto">
          <a:xfrm>
            <a:off x="2987675" y="2308225"/>
            <a:ext cx="2736850" cy="4000500"/>
            <a:chOff x="3024" y="1440"/>
            <a:chExt cx="2112" cy="2548"/>
          </a:xfrm>
        </p:grpSpPr>
        <p:pic>
          <p:nvPicPr>
            <p:cNvPr id="41993" name="Picture 4" descr="fig0804c"/>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24" y="1440"/>
              <a:ext cx="2112" cy="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5"/>
            <p:cNvSpPr txBox="1">
              <a:spLocks noChangeArrowheads="1"/>
            </p:cNvSpPr>
            <p:nvPr/>
          </p:nvSpPr>
          <p:spPr bwMode="auto">
            <a:xfrm>
              <a:off x="3024" y="3456"/>
              <a:ext cx="2112" cy="532"/>
            </a:xfrm>
            <a:prstGeom prst="rect">
              <a:avLst/>
            </a:prstGeom>
            <a:solidFill>
              <a:srgbClr val="99FF99"/>
            </a:solidFill>
            <a:ln w="12700" cap="sq">
              <a:solidFill>
                <a:srgbClr val="99FF99"/>
              </a:solidFill>
              <a:miter lim="800000"/>
              <a:headEnd type="none" w="sm" len="sm"/>
              <a:tailEnd type="none" w="sm" len="sm"/>
            </a:ln>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400">
                  <a:ea typeface="华文楷体" panose="02010600040101010101" pitchFamily="2" charset="-122"/>
                </a:rPr>
                <a:t> </a:t>
              </a:r>
              <a:r>
                <a:rPr lang="zh-CN" altLang="en-US" sz="2400">
                  <a:ea typeface="华文楷体" panose="02010600040101010101" pitchFamily="2" charset="-122"/>
                </a:rPr>
                <a:t>冰 的 敞 口 网 状 结 构</a:t>
              </a:r>
              <a:endParaRPr lang="zh-CN" altLang="en-US" sz="2400">
                <a:ea typeface="华文楷体" panose="02010600040101010101" pitchFamily="2" charset="-122"/>
              </a:endParaRPr>
            </a:p>
          </p:txBody>
        </p:sp>
      </p:grpSp>
      <p:grpSp>
        <p:nvGrpSpPr>
          <p:cNvPr id="10" name="Group 6"/>
          <p:cNvGrpSpPr/>
          <p:nvPr/>
        </p:nvGrpSpPr>
        <p:grpSpPr bwMode="auto">
          <a:xfrm>
            <a:off x="250825" y="2349500"/>
            <a:ext cx="2665413" cy="4005263"/>
            <a:chOff x="672" y="1440"/>
            <a:chExt cx="2208" cy="2536"/>
          </a:xfrm>
        </p:grpSpPr>
        <p:pic>
          <p:nvPicPr>
            <p:cNvPr id="41991" name="Picture 7" descr="fig0803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 y="1440"/>
              <a:ext cx="2208" cy="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8"/>
            <p:cNvSpPr txBox="1">
              <a:spLocks noChangeArrowheads="1"/>
            </p:cNvSpPr>
            <p:nvPr/>
          </p:nvSpPr>
          <p:spPr bwMode="auto">
            <a:xfrm>
              <a:off x="721" y="3456"/>
              <a:ext cx="2110" cy="52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400">
                  <a:solidFill>
                    <a:srgbClr val="FF0000"/>
                  </a:solidFill>
                  <a:ea typeface="华文楷体" panose="02010600040101010101" pitchFamily="2" charset="-122"/>
                </a:rPr>
                <a:t>H</a:t>
              </a:r>
              <a:r>
                <a:rPr lang="en-US" altLang="zh-CN" sz="2400" baseline="-25000">
                  <a:solidFill>
                    <a:srgbClr val="FF0000"/>
                  </a:solidFill>
                  <a:ea typeface="华文楷体" panose="02010600040101010101" pitchFamily="2" charset="-122"/>
                </a:rPr>
                <a:t>2</a:t>
              </a:r>
              <a:r>
                <a:rPr lang="en-US" altLang="zh-CN" sz="2400">
                  <a:solidFill>
                    <a:srgbClr val="FF0000"/>
                  </a:solidFill>
                  <a:ea typeface="华文楷体" panose="02010600040101010101" pitchFamily="2" charset="-122"/>
                </a:rPr>
                <a:t>O</a:t>
              </a:r>
              <a:r>
                <a:rPr lang="zh-CN" altLang="en-US" sz="2400">
                  <a:solidFill>
                    <a:srgbClr val="FF0000"/>
                  </a:solidFill>
                  <a:ea typeface="华文楷体" panose="02010600040101010101" pitchFamily="2" charset="-122"/>
                </a:rPr>
                <a:t>、</a:t>
              </a:r>
              <a:r>
                <a:rPr lang="en-US" altLang="zh-CN" sz="2400">
                  <a:solidFill>
                    <a:srgbClr val="FF0000"/>
                  </a:solidFill>
                  <a:ea typeface="华文楷体" panose="02010600040101010101" pitchFamily="2" charset="-122"/>
                </a:rPr>
                <a:t>NH</a:t>
              </a:r>
              <a:r>
                <a:rPr lang="en-US" altLang="zh-CN" sz="2400" baseline="-25000">
                  <a:solidFill>
                    <a:srgbClr val="FF0000"/>
                  </a:solidFill>
                  <a:ea typeface="华文楷体" panose="02010600040101010101" pitchFamily="2" charset="-122"/>
                </a:rPr>
                <a:t>3</a:t>
              </a:r>
              <a:r>
                <a:rPr lang="zh-CN" altLang="en-US" sz="2400">
                  <a:solidFill>
                    <a:srgbClr val="FF0000"/>
                  </a:solidFill>
                  <a:ea typeface="华文楷体" panose="02010600040101010101" pitchFamily="2" charset="-122"/>
                </a:rPr>
                <a:t>和</a:t>
              </a:r>
              <a:r>
                <a:rPr lang="en-US" altLang="zh-CN" sz="2400">
                  <a:solidFill>
                    <a:srgbClr val="FF0000"/>
                  </a:solidFill>
                  <a:ea typeface="华文楷体" panose="02010600040101010101" pitchFamily="2" charset="-122"/>
                </a:rPr>
                <a:t>HF</a:t>
              </a:r>
              <a:r>
                <a:rPr lang="zh-CN" altLang="en-US" sz="2400">
                  <a:solidFill>
                    <a:srgbClr val="FF0000"/>
                  </a:solidFill>
                  <a:ea typeface="华文楷体" panose="02010600040101010101" pitchFamily="2" charset="-122"/>
                </a:rPr>
                <a:t>的反常沸点</a:t>
              </a:r>
              <a:endParaRPr lang="zh-CN" altLang="en-US" sz="2400">
                <a:solidFill>
                  <a:srgbClr val="FF0000"/>
                </a:solidFill>
                <a:ea typeface="华文楷体" panose="02010600040101010101" pitchFamily="2" charset="-122"/>
              </a:endParaRPr>
            </a:p>
          </p:txBody>
        </p:sp>
      </p:grpSp>
      <p:grpSp>
        <p:nvGrpSpPr>
          <p:cNvPr id="13" name="Group 12"/>
          <p:cNvGrpSpPr/>
          <p:nvPr/>
        </p:nvGrpSpPr>
        <p:grpSpPr bwMode="auto">
          <a:xfrm>
            <a:off x="5832475" y="2265363"/>
            <a:ext cx="3276600" cy="4560887"/>
            <a:chOff x="3696" y="866"/>
            <a:chExt cx="2064" cy="2873"/>
          </a:xfrm>
        </p:grpSpPr>
        <p:pic>
          <p:nvPicPr>
            <p:cNvPr id="41989" name="Picture 9" descr="fig0808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 y="866"/>
              <a:ext cx="1860"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10"/>
            <p:cNvSpPr txBox="1">
              <a:spLocks noChangeArrowheads="1"/>
            </p:cNvSpPr>
            <p:nvPr/>
          </p:nvSpPr>
          <p:spPr bwMode="auto">
            <a:xfrm>
              <a:off x="3696" y="2750"/>
              <a:ext cx="2064" cy="98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2400">
                  <a:ea typeface="华文楷体" panose="02010600040101010101" pitchFamily="2" charset="-122"/>
                </a:rPr>
                <a:t>水分子通过氢键形成笼，将小分子或离子</a:t>
              </a:r>
              <a:r>
                <a:rPr lang="en-US" altLang="zh-CN" sz="2400">
                  <a:ea typeface="华文楷体" panose="02010600040101010101" pitchFamily="2" charset="-122"/>
                </a:rPr>
                <a:t>(CH</a:t>
              </a:r>
              <a:r>
                <a:rPr lang="en-US" altLang="zh-CN" sz="2400" baseline="-25000">
                  <a:ea typeface="华文楷体" panose="02010600040101010101" pitchFamily="2" charset="-122"/>
                </a:rPr>
                <a:t>4</a:t>
              </a:r>
              <a:r>
                <a:rPr lang="en-US" altLang="zh-CN" sz="2400">
                  <a:ea typeface="华文楷体" panose="02010600040101010101" pitchFamily="2" charset="-122"/>
                </a:rPr>
                <a:t>, Ar, Xe</a:t>
              </a:r>
              <a:r>
                <a:rPr lang="zh-CN" altLang="en-US" sz="2400">
                  <a:ea typeface="华文楷体" panose="02010600040101010101" pitchFamily="2" charset="-122"/>
                </a:rPr>
                <a:t>等</a:t>
              </a:r>
              <a:r>
                <a:rPr lang="en-US" altLang="zh-CN" sz="2400">
                  <a:ea typeface="华文楷体" panose="02010600040101010101" pitchFamily="2" charset="-122"/>
                </a:rPr>
                <a:t>)</a:t>
              </a:r>
              <a:r>
                <a:rPr lang="zh-CN" altLang="en-US" sz="2400">
                  <a:ea typeface="华文楷体" panose="02010600040101010101" pitchFamily="2" charset="-122"/>
                </a:rPr>
                <a:t>包于笼内的水合物</a:t>
              </a:r>
              <a:r>
                <a:rPr lang="en-US" altLang="zh-CN" sz="2400">
                  <a:ea typeface="华文楷体" panose="02010600040101010101" pitchFamily="2" charset="-122"/>
                </a:rPr>
                <a:t>—</a:t>
              </a:r>
              <a:r>
                <a:rPr lang="zh-CN" altLang="en-US" sz="2400">
                  <a:solidFill>
                    <a:srgbClr val="FF0000"/>
                  </a:solidFill>
                  <a:ea typeface="华文楷体" panose="02010600040101010101" pitchFamily="2" charset="-122"/>
                </a:rPr>
                <a:t>可燃冰</a:t>
              </a:r>
              <a:endParaRPr lang="en-US" altLang="zh-CN" sz="2400">
                <a:solidFill>
                  <a:srgbClr val="FF0000"/>
                </a:solidFill>
                <a:ea typeface="华文楷体" panose="02010600040101010101" pitchFamily="2" charset="-122"/>
              </a:endParaRPr>
            </a:p>
          </p:txBody>
        </p:sp>
      </p:grpSp>
      <p:grpSp>
        <p:nvGrpSpPr>
          <p:cNvPr id="8" name="组合 7"/>
          <p:cNvGrpSpPr/>
          <p:nvPr/>
        </p:nvGrpSpPr>
        <p:grpSpPr>
          <a:xfrm>
            <a:off x="-50800" y="2781935"/>
            <a:ext cx="3455670" cy="3665855"/>
            <a:chOff x="-80" y="4381"/>
            <a:chExt cx="5442" cy="5773"/>
          </a:xfrm>
        </p:grpSpPr>
        <p:pic>
          <p:nvPicPr>
            <p:cNvPr id="16" name="Picture 2" descr="CI2D001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 y="4381"/>
              <a:ext cx="5442"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94" y="8714"/>
              <a:ext cx="4106" cy="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3</a:t>
              </a:r>
              <a:r>
                <a:rPr lang="zh-CN" altLang="en-US"/>
                <a:t>中心</a:t>
              </a:r>
              <a:r>
                <a:rPr lang="en-US" altLang="zh-CN"/>
                <a:t>2</a:t>
              </a:r>
              <a:r>
                <a:rPr lang="zh-CN" altLang="en-US"/>
                <a:t>电子</a:t>
              </a:r>
              <a:endParaRPr lang="zh-CN" altLang="en-US"/>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linds(horizont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slide(fromBottom)">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1" name="Rectangle 2"/>
          <p:cNvSpPr>
            <a:spLocks noChangeArrowheads="1"/>
          </p:cNvSpPr>
          <p:nvPr/>
        </p:nvSpPr>
        <p:spPr bwMode="auto">
          <a:xfrm>
            <a:off x="8243888" y="609282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745824D-5FEB-4338-A318-90478953B026}"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446467" name="Rectangle 3"/>
          <p:cNvSpPr>
            <a:spLocks noChangeArrowheads="1"/>
          </p:cNvSpPr>
          <p:nvPr/>
        </p:nvSpPr>
        <p:spPr bwMode="auto">
          <a:xfrm>
            <a:off x="733743" y="249555"/>
            <a:ext cx="823118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zh-CN" altLang="en-US" sz="3600">
                <a:solidFill>
                  <a:srgbClr val="0000FF"/>
                </a:solidFill>
                <a:ea typeface="华文楷体" panose="02010600040101010101" pitchFamily="2" charset="-122"/>
              </a:rPr>
              <a:t>天然硅酸盐：</a:t>
            </a:r>
            <a:r>
              <a:rPr kumimoji="1" lang="en-US" altLang="zh-CN" sz="3600" i="1">
                <a:ea typeface="华文楷体" panose="02010600040101010101" pitchFamily="2" charset="-122"/>
              </a:rPr>
              <a:t>a </a:t>
            </a:r>
            <a:r>
              <a:rPr kumimoji="1" lang="en-US" altLang="zh-CN" sz="3600">
                <a:ea typeface="华文楷体" panose="02010600040101010101" pitchFamily="2" charset="-122"/>
              </a:rPr>
              <a:t>M</a:t>
            </a:r>
            <a:r>
              <a:rPr kumimoji="1" lang="en-US" altLang="zh-CN" sz="3600" baseline="-25000">
                <a:ea typeface="华文楷体" panose="02010600040101010101" pitchFamily="2" charset="-122"/>
              </a:rPr>
              <a:t>x</a:t>
            </a:r>
            <a:r>
              <a:rPr kumimoji="1" lang="en-US" altLang="zh-CN" sz="3600">
                <a:ea typeface="华文楷体" panose="02010600040101010101" pitchFamily="2" charset="-122"/>
              </a:rPr>
              <a:t>O</a:t>
            </a:r>
            <a:r>
              <a:rPr kumimoji="1" lang="en-US" altLang="zh-CN" sz="3600" baseline="-25000">
                <a:ea typeface="华文楷体" panose="02010600040101010101" pitchFamily="2" charset="-122"/>
              </a:rPr>
              <a:t>y</a:t>
            </a:r>
            <a:r>
              <a:rPr kumimoji="1" lang="en-US" altLang="zh-CN" sz="3600">
                <a:ea typeface="华文楷体" panose="02010600040101010101" pitchFamily="2" charset="-122"/>
                <a:sym typeface="Symbol" panose="05050102010706020507" pitchFamily="18" charset="2"/>
              </a:rPr>
              <a:t> </a:t>
            </a:r>
            <a:r>
              <a:rPr kumimoji="1" lang="en-US" altLang="zh-CN" sz="3600" i="1">
                <a:ea typeface="华文楷体" panose="02010600040101010101" pitchFamily="2" charset="-122"/>
              </a:rPr>
              <a:t>b </a:t>
            </a:r>
            <a:r>
              <a:rPr kumimoji="1" lang="en-US" altLang="zh-CN" sz="3600">
                <a:ea typeface="华文楷体" panose="02010600040101010101" pitchFamily="2" charset="-122"/>
              </a:rPr>
              <a:t>SiO</a:t>
            </a:r>
            <a:r>
              <a:rPr kumimoji="1" lang="en-US" altLang="zh-CN" sz="3600" baseline="-25000">
                <a:ea typeface="华文楷体" panose="02010600040101010101" pitchFamily="2" charset="-122"/>
              </a:rPr>
              <a:t>2 </a:t>
            </a:r>
            <a:r>
              <a:rPr kumimoji="1" lang="en-US" altLang="zh-CN" sz="3600">
                <a:ea typeface="华文楷体" panose="02010600040101010101" pitchFamily="2" charset="-122"/>
                <a:sym typeface="Symbol" panose="05050102010706020507" pitchFamily="18" charset="2"/>
              </a:rPr>
              <a:t></a:t>
            </a:r>
            <a:r>
              <a:rPr kumimoji="1" lang="en-US" altLang="zh-CN" sz="3600">
                <a:ea typeface="华文楷体" panose="02010600040101010101" pitchFamily="2" charset="-122"/>
              </a:rPr>
              <a:t> </a:t>
            </a:r>
            <a:r>
              <a:rPr kumimoji="1" lang="en-US" altLang="zh-CN" sz="3600" i="1">
                <a:ea typeface="华文楷体" panose="02010600040101010101" pitchFamily="2" charset="-122"/>
              </a:rPr>
              <a:t>c </a:t>
            </a:r>
            <a:r>
              <a:rPr kumimoji="1" lang="en-US" altLang="zh-CN" sz="3600">
                <a:ea typeface="华文楷体" panose="02010600040101010101" pitchFamily="2" charset="-122"/>
              </a:rPr>
              <a:t>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a:t>
            </a:r>
            <a:endParaRPr kumimoji="1" lang="en-US" altLang="zh-CN" sz="3600">
              <a:ea typeface="华文楷体" panose="02010600040101010101" pitchFamily="2" charset="-122"/>
            </a:endParaRPr>
          </a:p>
          <a:p>
            <a:pPr>
              <a:lnSpc>
                <a:spcPct val="120000"/>
              </a:lnSpc>
            </a:pPr>
            <a:r>
              <a:rPr kumimoji="1" lang="zh-CN" altLang="en-US" sz="3600">
                <a:solidFill>
                  <a:srgbClr val="0000FF"/>
                </a:solidFill>
                <a:ea typeface="华文楷体" panose="02010600040101010101" pitchFamily="2" charset="-122"/>
              </a:rPr>
              <a:t>结构：</a:t>
            </a:r>
            <a:r>
              <a:rPr kumimoji="1" lang="zh-CN" altLang="en-US" sz="3600">
                <a:ea typeface="华文楷体" panose="02010600040101010101" pitchFamily="2" charset="-122"/>
              </a:rPr>
              <a:t>硅氧四面体共用氧原子形成层状、网状结构，化学性质稳定。</a:t>
            </a:r>
            <a:r>
              <a:rPr lang="zh-CN" altLang="en-US" sz="3600">
                <a:solidFill>
                  <a:srgbClr val="FF0000"/>
                </a:solidFill>
                <a:ea typeface="华文楷体" panose="02010600040101010101" pitchFamily="2" charset="-122"/>
              </a:rPr>
              <a:t>应用：</a:t>
            </a:r>
            <a:r>
              <a:rPr lang="zh-CN" altLang="en-US" sz="3600">
                <a:ea typeface="华文楷体" panose="02010600040101010101" pitchFamily="2" charset="-122"/>
              </a:rPr>
              <a:t>优良吸附剂，分子筛、催化剂载体</a:t>
            </a:r>
            <a:endParaRPr lang="zh-CN" altLang="en-US" sz="3600">
              <a:ea typeface="华文楷体" panose="02010600040101010101" pitchFamily="2" charset="-122"/>
            </a:endParaRPr>
          </a:p>
        </p:txBody>
      </p:sp>
      <p:grpSp>
        <p:nvGrpSpPr>
          <p:cNvPr id="446468" name="Group 4"/>
          <p:cNvGrpSpPr/>
          <p:nvPr/>
        </p:nvGrpSpPr>
        <p:grpSpPr bwMode="auto">
          <a:xfrm>
            <a:off x="1206500" y="3492500"/>
            <a:ext cx="2933700" cy="1446213"/>
            <a:chOff x="672" y="1933"/>
            <a:chExt cx="1440" cy="803"/>
          </a:xfrm>
        </p:grpSpPr>
        <p:sp>
          <p:nvSpPr>
            <p:cNvPr id="103531" name="Rectangle 5"/>
            <p:cNvSpPr>
              <a:spLocks noChangeArrowheads="1"/>
            </p:cNvSpPr>
            <p:nvPr/>
          </p:nvSpPr>
          <p:spPr bwMode="auto">
            <a:xfrm>
              <a:off x="768" y="2524"/>
              <a:ext cx="13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1600">
                  <a:ea typeface="华文楷体" panose="02010600040101010101" pitchFamily="2" charset="-122"/>
                </a:rPr>
                <a:t>正硅酸根离子</a:t>
              </a:r>
              <a:r>
                <a:rPr lang="en-US" altLang="zh-CN" sz="1600">
                  <a:ea typeface="华文楷体" panose="02010600040101010101" pitchFamily="2" charset="-122"/>
                </a:rPr>
                <a:t>[SiO</a:t>
              </a:r>
              <a:r>
                <a:rPr lang="en-US" altLang="zh-CN" sz="1600" baseline="-25000">
                  <a:ea typeface="华文楷体" panose="02010600040101010101" pitchFamily="2" charset="-122"/>
                </a:rPr>
                <a:t>4</a:t>
              </a:r>
              <a:r>
                <a:rPr lang="en-US" altLang="zh-CN" sz="1600">
                  <a:ea typeface="华文楷体" panose="02010600040101010101" pitchFamily="2" charset="-122"/>
                </a:rPr>
                <a:t>]</a:t>
              </a:r>
              <a:r>
                <a:rPr lang="en-US" altLang="zh-CN" sz="1600" baseline="30000">
                  <a:ea typeface="华文楷体" panose="02010600040101010101" pitchFamily="2" charset="-122"/>
                </a:rPr>
                <a:t>4-</a:t>
              </a:r>
              <a:endParaRPr lang="en-US" altLang="zh-CN" sz="1600" baseline="30000">
                <a:ea typeface="华文楷体" panose="02010600040101010101" pitchFamily="2" charset="-122"/>
              </a:endParaRPr>
            </a:p>
          </p:txBody>
        </p:sp>
        <p:graphicFrame>
          <p:nvGraphicFramePr>
            <p:cNvPr id="103517" name="Object 93"/>
            <p:cNvGraphicFramePr>
              <a:graphicFrameLocks noChangeAspect="1"/>
            </p:cNvGraphicFramePr>
            <p:nvPr/>
          </p:nvGraphicFramePr>
          <p:xfrm>
            <a:off x="672" y="1933"/>
            <a:ext cx="1440" cy="770"/>
          </p:xfrm>
          <a:graphic>
            <a:graphicData uri="http://schemas.openxmlformats.org/presentationml/2006/ole">
              <mc:AlternateContent xmlns:mc="http://schemas.openxmlformats.org/markup-compatibility/2006">
                <mc:Choice xmlns:v="urn:schemas-microsoft-com:vml" Requires="v">
                  <p:oleObj spid="_x0000_s103781" name="CS ChemDraw Drawing" r:id="rId1" imgW="1620520" imgH="866140" progId="ChemDraw.Document.6.0">
                    <p:embed/>
                  </p:oleObj>
                </mc:Choice>
                <mc:Fallback>
                  <p:oleObj name="CS ChemDraw Drawing" r:id="rId1" imgW="1620520" imgH="866140" progId="ChemDraw.Document.6.0">
                    <p:embed/>
                    <p:pic>
                      <p:nvPicPr>
                        <p:cNvPr id="0" name="Picture 2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933"/>
                          <a:ext cx="1440" cy="77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46471" name="Group 7"/>
          <p:cNvGrpSpPr/>
          <p:nvPr/>
        </p:nvGrpSpPr>
        <p:grpSpPr bwMode="auto">
          <a:xfrm>
            <a:off x="5076825" y="3109913"/>
            <a:ext cx="3657600" cy="1828800"/>
            <a:chOff x="2832" y="1344"/>
            <a:chExt cx="2304" cy="1152"/>
          </a:xfrm>
        </p:grpSpPr>
        <p:sp>
          <p:nvSpPr>
            <p:cNvPr id="103530" name="Rectangle 8"/>
            <p:cNvSpPr>
              <a:spLocks noChangeArrowheads="1"/>
            </p:cNvSpPr>
            <p:nvPr/>
          </p:nvSpPr>
          <p:spPr bwMode="auto">
            <a:xfrm>
              <a:off x="2832" y="2284"/>
              <a:ext cx="23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1600">
                  <a:ea typeface="华文楷体" panose="02010600040101010101" pitchFamily="2" charset="-122"/>
                </a:rPr>
                <a:t>共用一个顶点的二硅酸根离子</a:t>
              </a:r>
              <a:r>
                <a:rPr lang="en-US" altLang="zh-CN" sz="1600">
                  <a:ea typeface="华文楷体" panose="02010600040101010101" pitchFamily="2" charset="-122"/>
                </a:rPr>
                <a:t>[Si</a:t>
              </a:r>
              <a:r>
                <a:rPr lang="en-US" altLang="zh-CN" sz="1600" baseline="-25000">
                  <a:ea typeface="华文楷体" panose="02010600040101010101" pitchFamily="2" charset="-122"/>
                </a:rPr>
                <a:t>2</a:t>
              </a:r>
              <a:r>
                <a:rPr lang="en-US" altLang="zh-CN" sz="1600">
                  <a:ea typeface="华文楷体" panose="02010600040101010101" pitchFamily="2" charset="-122"/>
                </a:rPr>
                <a:t>O</a:t>
              </a:r>
              <a:r>
                <a:rPr lang="en-US" altLang="zh-CN" sz="1600" baseline="-25000">
                  <a:ea typeface="华文楷体" panose="02010600040101010101" pitchFamily="2" charset="-122"/>
                </a:rPr>
                <a:t>7</a:t>
              </a:r>
              <a:r>
                <a:rPr lang="en-US" altLang="zh-CN" sz="1600">
                  <a:ea typeface="华文楷体" panose="02010600040101010101" pitchFamily="2" charset="-122"/>
                </a:rPr>
                <a:t>]</a:t>
              </a:r>
              <a:r>
                <a:rPr lang="en-US" altLang="zh-CN" sz="1600" baseline="30000">
                  <a:ea typeface="华文楷体" panose="02010600040101010101" pitchFamily="2" charset="-122"/>
                </a:rPr>
                <a:t>6-</a:t>
              </a:r>
              <a:endParaRPr lang="en-US" altLang="zh-CN" sz="1600" baseline="30000">
                <a:ea typeface="华文楷体" panose="02010600040101010101" pitchFamily="2" charset="-122"/>
              </a:endParaRPr>
            </a:p>
          </p:txBody>
        </p:sp>
        <p:graphicFrame>
          <p:nvGraphicFramePr>
            <p:cNvPr id="103518" name="Object 94"/>
            <p:cNvGraphicFramePr>
              <a:graphicFrameLocks noChangeAspect="1"/>
            </p:cNvGraphicFramePr>
            <p:nvPr/>
          </p:nvGraphicFramePr>
          <p:xfrm>
            <a:off x="3360" y="1344"/>
            <a:ext cx="1104" cy="939"/>
          </p:xfrm>
          <a:graphic>
            <a:graphicData uri="http://schemas.openxmlformats.org/presentationml/2006/ole">
              <mc:AlternateContent xmlns:mc="http://schemas.openxmlformats.org/markup-compatibility/2006">
                <mc:Choice xmlns:v="urn:schemas-microsoft-com:vml" Requires="v">
                  <p:oleObj spid="_x0000_s103782" name="CS ChemDraw Drawing" r:id="rId3" imgW="1328420" imgH="1130300" progId="ChemDraw.Document.6.0">
                    <p:embed/>
                  </p:oleObj>
                </mc:Choice>
                <mc:Fallback>
                  <p:oleObj name="CS ChemDraw Drawing" r:id="rId3" imgW="1328420" imgH="1130300" progId="ChemDraw.Document.6.0">
                    <p:embed/>
                    <p:pic>
                      <p:nvPicPr>
                        <p:cNvPr id="0" name="Picture 2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344"/>
                          <a:ext cx="1104" cy="939"/>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46474" name="Group 10"/>
          <p:cNvGrpSpPr/>
          <p:nvPr/>
        </p:nvGrpSpPr>
        <p:grpSpPr bwMode="auto">
          <a:xfrm>
            <a:off x="790575" y="5354638"/>
            <a:ext cx="3962400" cy="1066800"/>
            <a:chOff x="384" y="2928"/>
            <a:chExt cx="2496" cy="672"/>
          </a:xfrm>
        </p:grpSpPr>
        <p:sp>
          <p:nvSpPr>
            <p:cNvPr id="103529" name="Rectangle 11"/>
            <p:cNvSpPr>
              <a:spLocks noChangeArrowheads="1"/>
            </p:cNvSpPr>
            <p:nvPr/>
          </p:nvSpPr>
          <p:spPr bwMode="auto">
            <a:xfrm>
              <a:off x="384" y="3388"/>
              <a:ext cx="24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1600">
                  <a:ea typeface="华文楷体" panose="02010600040101010101" pitchFamily="2" charset="-122"/>
                </a:rPr>
                <a:t>共用两个顶点的链状翡翠 </a:t>
              </a:r>
              <a:r>
                <a:rPr lang="en-US" altLang="zh-CN" sz="1600">
                  <a:ea typeface="华文楷体" panose="02010600040101010101" pitchFamily="2" charset="-122"/>
                </a:rPr>
                <a:t>NaAl(SiO</a:t>
              </a:r>
              <a:r>
                <a:rPr lang="en-US" altLang="zh-CN" sz="1600" baseline="-25000">
                  <a:ea typeface="华文楷体" panose="02010600040101010101" pitchFamily="2" charset="-122"/>
                </a:rPr>
                <a:t>3</a:t>
              </a:r>
              <a:r>
                <a:rPr lang="en-US" altLang="zh-CN" sz="1600">
                  <a:ea typeface="华文楷体" panose="02010600040101010101" pitchFamily="2" charset="-122"/>
                </a:rPr>
                <a:t>)</a:t>
              </a:r>
              <a:r>
                <a:rPr lang="en-US" altLang="zh-CN" sz="1600" baseline="-25000">
                  <a:ea typeface="华文楷体" panose="02010600040101010101" pitchFamily="2" charset="-122"/>
                </a:rPr>
                <a:t>2</a:t>
              </a:r>
              <a:endParaRPr lang="en-US" altLang="zh-CN" sz="1600" baseline="30000">
                <a:ea typeface="华文楷体" panose="02010600040101010101" pitchFamily="2" charset="-122"/>
              </a:endParaRPr>
            </a:p>
          </p:txBody>
        </p:sp>
        <p:graphicFrame>
          <p:nvGraphicFramePr>
            <p:cNvPr id="103519" name="Object 95"/>
            <p:cNvGraphicFramePr>
              <a:graphicFrameLocks noChangeAspect="1"/>
            </p:cNvGraphicFramePr>
            <p:nvPr/>
          </p:nvGraphicFramePr>
          <p:xfrm>
            <a:off x="576" y="2928"/>
            <a:ext cx="1728" cy="392"/>
          </p:xfrm>
          <a:graphic>
            <a:graphicData uri="http://schemas.openxmlformats.org/presentationml/2006/ole">
              <mc:AlternateContent xmlns:mc="http://schemas.openxmlformats.org/markup-compatibility/2006">
                <mc:Choice xmlns:v="urn:schemas-microsoft-com:vml" Requires="v">
                  <p:oleObj spid="_x0000_s103783" name="CS ChemDraw Drawing" r:id="rId5" imgW="1590040" imgH="360680" progId="ChemDraw.Document.6.0">
                    <p:embed/>
                  </p:oleObj>
                </mc:Choice>
                <mc:Fallback>
                  <p:oleObj name="CS ChemDraw Drawing" r:id="rId5" imgW="1590040" imgH="360680" progId="ChemDraw.Document.6.0">
                    <p:embed/>
                    <p:pic>
                      <p:nvPicPr>
                        <p:cNvPr id="0" name="Picture 2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 y="2928"/>
                          <a:ext cx="1728" cy="39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46477" name="Group 13"/>
          <p:cNvGrpSpPr/>
          <p:nvPr/>
        </p:nvGrpSpPr>
        <p:grpSpPr bwMode="auto">
          <a:xfrm>
            <a:off x="4700588" y="5049838"/>
            <a:ext cx="3733800" cy="1676400"/>
            <a:chOff x="2784" y="2544"/>
            <a:chExt cx="2352" cy="1056"/>
          </a:xfrm>
        </p:grpSpPr>
        <p:sp>
          <p:nvSpPr>
            <p:cNvPr id="103527" name="Rectangle 14"/>
            <p:cNvSpPr>
              <a:spLocks noChangeArrowheads="1"/>
            </p:cNvSpPr>
            <p:nvPr/>
          </p:nvSpPr>
          <p:spPr bwMode="auto">
            <a:xfrm>
              <a:off x="2784" y="3388"/>
              <a:ext cx="23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1600">
                  <a:ea typeface="华文楷体" panose="02010600040101010101" pitchFamily="2" charset="-122"/>
                </a:rPr>
                <a:t>绿柱石中共用两个顶点的环状</a:t>
              </a:r>
              <a:r>
                <a:rPr lang="en-US" altLang="zh-CN" sz="1600">
                  <a:ea typeface="华文楷体" panose="02010600040101010101" pitchFamily="2" charset="-122"/>
                </a:rPr>
                <a:t>[Si</a:t>
              </a:r>
              <a:r>
                <a:rPr lang="en-US" altLang="zh-CN" sz="1600" baseline="-25000">
                  <a:ea typeface="华文楷体" panose="02010600040101010101" pitchFamily="2" charset="-122"/>
                </a:rPr>
                <a:t>6</a:t>
              </a:r>
              <a:r>
                <a:rPr lang="en-US" altLang="zh-CN" sz="1600">
                  <a:ea typeface="华文楷体" panose="02010600040101010101" pitchFamily="2" charset="-122"/>
                </a:rPr>
                <a:t>O</a:t>
              </a:r>
              <a:r>
                <a:rPr lang="en-US" altLang="zh-CN" sz="1600" baseline="-25000">
                  <a:ea typeface="华文楷体" panose="02010600040101010101" pitchFamily="2" charset="-122"/>
                </a:rPr>
                <a:t>18</a:t>
              </a:r>
              <a:r>
                <a:rPr lang="en-US" altLang="zh-CN" sz="1600">
                  <a:ea typeface="华文楷体" panose="02010600040101010101" pitchFamily="2" charset="-122"/>
                </a:rPr>
                <a:t>]</a:t>
              </a:r>
              <a:r>
                <a:rPr lang="en-US" altLang="zh-CN" sz="1600" baseline="30000">
                  <a:ea typeface="华文楷体" panose="02010600040101010101" pitchFamily="2" charset="-122"/>
                </a:rPr>
                <a:t>12-</a:t>
              </a:r>
              <a:endParaRPr lang="en-US" altLang="zh-CN" sz="1600" baseline="30000">
                <a:ea typeface="华文楷体" panose="02010600040101010101" pitchFamily="2" charset="-122"/>
              </a:endParaRPr>
            </a:p>
          </p:txBody>
        </p:sp>
        <p:pic>
          <p:nvPicPr>
            <p:cNvPr id="103528" name="Picture 15" descr="21-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0" y="2544"/>
              <a:ext cx="1488"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520" name="Object 96"/>
            <p:cNvGraphicFramePr>
              <a:graphicFrameLocks noChangeAspect="1"/>
            </p:cNvGraphicFramePr>
            <p:nvPr/>
          </p:nvGraphicFramePr>
          <p:xfrm>
            <a:off x="2823" y="2544"/>
            <a:ext cx="777" cy="816"/>
          </p:xfrm>
          <a:graphic>
            <a:graphicData uri="http://schemas.openxmlformats.org/presentationml/2006/ole">
              <mc:AlternateContent xmlns:mc="http://schemas.openxmlformats.org/markup-compatibility/2006">
                <mc:Choice xmlns:v="urn:schemas-microsoft-com:vml" Requires="v">
                  <p:oleObj spid="_x0000_s103784" name="CS ChemDraw Drawing" r:id="rId8" imgW="1130300" imgH="1313180" progId="ChemDraw.Document.6.0">
                    <p:embed/>
                  </p:oleObj>
                </mc:Choice>
                <mc:Fallback>
                  <p:oleObj name="CS ChemDraw Drawing" r:id="rId8" imgW="1130300" imgH="1313180" progId="ChemDraw.Document.6.0">
                    <p:embed/>
                    <p:pic>
                      <p:nvPicPr>
                        <p:cNvPr id="0" name="Picture 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3" y="2544"/>
                          <a:ext cx="777" cy="816"/>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6467"/>
                                        </p:tgtEl>
                                        <p:attrNameLst>
                                          <p:attrName>style.visibility</p:attrName>
                                        </p:attrNameLst>
                                      </p:cBhvr>
                                      <p:to>
                                        <p:strVal val="visible"/>
                                      </p:to>
                                    </p:set>
                                    <p:anim calcmode="lin" valueType="num">
                                      <p:cBhvr additive="base">
                                        <p:cTn id="7" dur="500" fill="hold"/>
                                        <p:tgtEl>
                                          <p:spTgt spid="446467"/>
                                        </p:tgtEl>
                                        <p:attrNameLst>
                                          <p:attrName>ppt_x</p:attrName>
                                        </p:attrNameLst>
                                      </p:cBhvr>
                                      <p:tavLst>
                                        <p:tav tm="0">
                                          <p:val>
                                            <p:strVal val="0-#ppt_w/2"/>
                                          </p:val>
                                        </p:tav>
                                        <p:tav tm="100000">
                                          <p:val>
                                            <p:strVal val="#ppt_x"/>
                                          </p:val>
                                        </p:tav>
                                      </p:tavLst>
                                    </p:anim>
                                    <p:anim calcmode="lin" valueType="num">
                                      <p:cBhvr additive="base">
                                        <p:cTn id="8" dur="500" fill="hold"/>
                                        <p:tgtEl>
                                          <p:spTgt spid="44646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46468"/>
                                        </p:tgtEl>
                                        <p:attrNameLst>
                                          <p:attrName>style.visibility</p:attrName>
                                        </p:attrNameLst>
                                      </p:cBhvr>
                                      <p:to>
                                        <p:strVal val="visible"/>
                                      </p:to>
                                    </p:set>
                                    <p:anim calcmode="lin" valueType="num">
                                      <p:cBhvr additive="base">
                                        <p:cTn id="13" dur="500" fill="hold"/>
                                        <p:tgtEl>
                                          <p:spTgt spid="446468"/>
                                        </p:tgtEl>
                                        <p:attrNameLst>
                                          <p:attrName>ppt_x</p:attrName>
                                        </p:attrNameLst>
                                      </p:cBhvr>
                                      <p:tavLst>
                                        <p:tav tm="0">
                                          <p:val>
                                            <p:strVal val="0-#ppt_w/2"/>
                                          </p:val>
                                        </p:tav>
                                        <p:tav tm="100000">
                                          <p:val>
                                            <p:strVal val="#ppt_x"/>
                                          </p:val>
                                        </p:tav>
                                      </p:tavLst>
                                    </p:anim>
                                    <p:anim calcmode="lin" valueType="num">
                                      <p:cBhvr additive="base">
                                        <p:cTn id="14" dur="500" fill="hold"/>
                                        <p:tgtEl>
                                          <p:spTgt spid="44646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46471"/>
                                        </p:tgtEl>
                                        <p:attrNameLst>
                                          <p:attrName>style.visibility</p:attrName>
                                        </p:attrNameLst>
                                      </p:cBhvr>
                                      <p:to>
                                        <p:strVal val="visible"/>
                                      </p:to>
                                    </p:set>
                                    <p:anim calcmode="lin" valueType="num">
                                      <p:cBhvr additive="base">
                                        <p:cTn id="19" dur="500" fill="hold"/>
                                        <p:tgtEl>
                                          <p:spTgt spid="446471"/>
                                        </p:tgtEl>
                                        <p:attrNameLst>
                                          <p:attrName>ppt_x</p:attrName>
                                        </p:attrNameLst>
                                      </p:cBhvr>
                                      <p:tavLst>
                                        <p:tav tm="0">
                                          <p:val>
                                            <p:strVal val="1+#ppt_w/2"/>
                                          </p:val>
                                        </p:tav>
                                        <p:tav tm="100000">
                                          <p:val>
                                            <p:strVal val="#ppt_x"/>
                                          </p:val>
                                        </p:tav>
                                      </p:tavLst>
                                    </p:anim>
                                    <p:anim calcmode="lin" valueType="num">
                                      <p:cBhvr additive="base">
                                        <p:cTn id="20" dur="500" fill="hold"/>
                                        <p:tgtEl>
                                          <p:spTgt spid="44647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46474"/>
                                        </p:tgtEl>
                                        <p:attrNameLst>
                                          <p:attrName>style.visibility</p:attrName>
                                        </p:attrNameLst>
                                      </p:cBhvr>
                                      <p:to>
                                        <p:strVal val="visible"/>
                                      </p:to>
                                    </p:set>
                                    <p:anim calcmode="lin" valueType="num">
                                      <p:cBhvr additive="base">
                                        <p:cTn id="25" dur="500" fill="hold"/>
                                        <p:tgtEl>
                                          <p:spTgt spid="446474"/>
                                        </p:tgtEl>
                                        <p:attrNameLst>
                                          <p:attrName>ppt_x</p:attrName>
                                        </p:attrNameLst>
                                      </p:cBhvr>
                                      <p:tavLst>
                                        <p:tav tm="0">
                                          <p:val>
                                            <p:strVal val="0-#ppt_w/2"/>
                                          </p:val>
                                        </p:tav>
                                        <p:tav tm="100000">
                                          <p:val>
                                            <p:strVal val="#ppt_x"/>
                                          </p:val>
                                        </p:tav>
                                      </p:tavLst>
                                    </p:anim>
                                    <p:anim calcmode="lin" valueType="num">
                                      <p:cBhvr additive="base">
                                        <p:cTn id="26" dur="500" fill="hold"/>
                                        <p:tgtEl>
                                          <p:spTgt spid="44647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46477"/>
                                        </p:tgtEl>
                                        <p:attrNameLst>
                                          <p:attrName>style.visibility</p:attrName>
                                        </p:attrNameLst>
                                      </p:cBhvr>
                                      <p:to>
                                        <p:strVal val="visible"/>
                                      </p:to>
                                    </p:set>
                                    <p:anim calcmode="lin" valueType="num">
                                      <p:cBhvr additive="base">
                                        <p:cTn id="31" dur="500" fill="hold"/>
                                        <p:tgtEl>
                                          <p:spTgt spid="446477"/>
                                        </p:tgtEl>
                                        <p:attrNameLst>
                                          <p:attrName>ppt_x</p:attrName>
                                        </p:attrNameLst>
                                      </p:cBhvr>
                                      <p:tavLst>
                                        <p:tav tm="0">
                                          <p:val>
                                            <p:strVal val="1+#ppt_w/2"/>
                                          </p:val>
                                        </p:tav>
                                        <p:tav tm="100000">
                                          <p:val>
                                            <p:strVal val="#ppt_x"/>
                                          </p:val>
                                        </p:tav>
                                      </p:tavLst>
                                    </p:anim>
                                    <p:anim calcmode="lin" valueType="num">
                                      <p:cBhvr additive="base">
                                        <p:cTn id="32" dur="500" fill="hold"/>
                                        <p:tgtEl>
                                          <p:spTgt spid="4464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硅酸盐的结构"/>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58888" y="333375"/>
            <a:ext cx="500538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1" name="Picture 3" descr="硅酸盐的结构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8913" y="2420938"/>
            <a:ext cx="4014787"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2" name="Picture 4" descr="分子筛的结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2349500"/>
            <a:ext cx="24479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1277938" y="5257800"/>
            <a:ext cx="6553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pt-BR" sz="2800">
                <a:solidFill>
                  <a:srgbClr val="0000FF"/>
                </a:solidFill>
                <a:ea typeface="华文楷体" panose="02010600040101010101" pitchFamily="2" charset="-122"/>
              </a:rPr>
              <a:t>白云石：</a:t>
            </a:r>
            <a:r>
              <a:rPr kumimoji="1" lang="pt-BR" altLang="zh-CN" sz="2800">
                <a:solidFill>
                  <a:srgbClr val="0000FF"/>
                </a:solidFill>
                <a:ea typeface="华文楷体" panose="02010600040101010101" pitchFamily="2" charset="-122"/>
              </a:rPr>
              <a:t>K</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O · 3Al</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O</a:t>
            </a:r>
            <a:r>
              <a:rPr kumimoji="1" lang="pt-BR" altLang="zh-CN" sz="2800" baseline="-25000">
                <a:solidFill>
                  <a:srgbClr val="0000FF"/>
                </a:solidFill>
                <a:ea typeface="华文楷体" panose="02010600040101010101" pitchFamily="2" charset="-122"/>
              </a:rPr>
              <a:t>3</a:t>
            </a:r>
            <a:r>
              <a:rPr kumimoji="1" lang="pt-BR" altLang="zh-CN" sz="2800">
                <a:solidFill>
                  <a:srgbClr val="0000FF"/>
                </a:solidFill>
                <a:ea typeface="华文楷体" panose="02010600040101010101" pitchFamily="2" charset="-122"/>
              </a:rPr>
              <a:t> · 6SiO</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 · 2H</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O</a:t>
            </a:r>
            <a:endParaRPr kumimoji="1" lang="pt-BR" altLang="zh-CN" sz="2800">
              <a:solidFill>
                <a:srgbClr val="0000FF"/>
              </a:solidFill>
              <a:ea typeface="华文楷体" panose="02010600040101010101" pitchFamily="2" charset="-122"/>
            </a:endParaRPr>
          </a:p>
          <a:p>
            <a:r>
              <a:rPr kumimoji="1" lang="zh-CN" altLang="pt-BR" sz="2800">
                <a:solidFill>
                  <a:srgbClr val="0000FF"/>
                </a:solidFill>
                <a:ea typeface="华文楷体" panose="02010600040101010101" pitchFamily="2" charset="-122"/>
              </a:rPr>
              <a:t>泡沸石：</a:t>
            </a:r>
            <a:r>
              <a:rPr kumimoji="1" lang="pt-BR" altLang="zh-CN" sz="2800">
                <a:solidFill>
                  <a:srgbClr val="0000FF"/>
                </a:solidFill>
                <a:ea typeface="华文楷体" panose="02010600040101010101" pitchFamily="2" charset="-122"/>
              </a:rPr>
              <a:t>Na</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O · Al</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O</a:t>
            </a:r>
            <a:r>
              <a:rPr kumimoji="1" lang="pt-BR" altLang="zh-CN" sz="2800" baseline="-25000">
                <a:solidFill>
                  <a:srgbClr val="0000FF"/>
                </a:solidFill>
                <a:ea typeface="华文楷体" panose="02010600040101010101" pitchFamily="2" charset="-122"/>
              </a:rPr>
              <a:t>3 </a:t>
            </a:r>
            <a:r>
              <a:rPr kumimoji="1" lang="pt-BR" altLang="zh-CN" sz="2800">
                <a:solidFill>
                  <a:srgbClr val="0000FF"/>
                </a:solidFill>
                <a:ea typeface="华文楷体" panose="02010600040101010101" pitchFamily="2" charset="-122"/>
              </a:rPr>
              <a:t>· 2SiO</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 · nH</a:t>
            </a:r>
            <a:r>
              <a:rPr kumimoji="1" lang="pt-BR" altLang="zh-CN" sz="2800" baseline="-25000">
                <a:solidFill>
                  <a:srgbClr val="0000FF"/>
                </a:solidFill>
                <a:ea typeface="华文楷体" panose="02010600040101010101" pitchFamily="2" charset="-122"/>
              </a:rPr>
              <a:t>2</a:t>
            </a:r>
            <a:r>
              <a:rPr kumimoji="1" lang="pt-BR" altLang="zh-CN" sz="2800">
                <a:solidFill>
                  <a:srgbClr val="0000FF"/>
                </a:solidFill>
                <a:ea typeface="华文楷体" panose="02010600040101010101" pitchFamily="2" charset="-122"/>
              </a:rPr>
              <a:t>O</a:t>
            </a:r>
            <a:endParaRPr kumimoji="1" lang="en-US" altLang="zh-CN" sz="2800">
              <a:solidFill>
                <a:srgbClr val="0000FF"/>
              </a:solidFill>
              <a:ea typeface="华文楷体" panose="02010600040101010101" pitchFamily="2" charset="-122"/>
            </a:endParaRPr>
          </a:p>
        </p:txBody>
      </p:sp>
      <p:sp>
        <p:nvSpPr>
          <p:cNvPr id="208901" name="Rectangle 6"/>
          <p:cNvSpPr>
            <a:spLocks noChangeArrowheads="1"/>
          </p:cNvSpPr>
          <p:nvPr/>
        </p:nvSpPr>
        <p:spPr bwMode="auto">
          <a:xfrm>
            <a:off x="8243888" y="609282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6883306-B61D-4FEC-B2AA-1C8BC8F5EBA1}"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pic>
        <p:nvPicPr>
          <p:cNvPr id="208902" name="Picture 6" descr="b16">
            <a:hlinkClick r:id="rId4" action="ppaction://hlinksldjump"/>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7490"/>
                                        </p:tgtEl>
                                        <p:attrNameLst>
                                          <p:attrName>style.visibility</p:attrName>
                                        </p:attrNameLst>
                                      </p:cBhvr>
                                      <p:to>
                                        <p:strVal val="visible"/>
                                      </p:to>
                                    </p:set>
                                    <p:animEffect transition="in" filter="barn(outVertical)">
                                      <p:cBhvr>
                                        <p:cTn id="7" dur="500"/>
                                        <p:tgtEl>
                                          <p:spTgt spid="447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47491"/>
                                        </p:tgtEl>
                                        <p:attrNameLst>
                                          <p:attrName>style.visibility</p:attrName>
                                        </p:attrNameLst>
                                      </p:cBhvr>
                                      <p:to>
                                        <p:strVal val="visible"/>
                                      </p:to>
                                    </p:set>
                                    <p:animEffect transition="in" filter="box(out)">
                                      <p:cBhvr>
                                        <p:cTn id="12" dur="500"/>
                                        <p:tgtEl>
                                          <p:spTgt spid="44749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47492"/>
                                        </p:tgtEl>
                                        <p:attrNameLst>
                                          <p:attrName>style.visibility</p:attrName>
                                        </p:attrNameLst>
                                      </p:cBhvr>
                                      <p:to>
                                        <p:strVal val="visible"/>
                                      </p:to>
                                    </p:set>
                                    <p:animEffect transition="in" filter="box(in)">
                                      <p:cBhvr>
                                        <p:cTn id="17" dur="500"/>
                                        <p:tgtEl>
                                          <p:spTgt spid="44749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47493"/>
                                        </p:tgtEl>
                                        <p:attrNameLst>
                                          <p:attrName>style.visibility</p:attrName>
                                        </p:attrNameLst>
                                      </p:cBhvr>
                                      <p:to>
                                        <p:strVal val="visible"/>
                                      </p:to>
                                    </p:set>
                                    <p:animEffect transition="in" filter="checkerboard(across)">
                                      <p:cBhvr>
                                        <p:cTn id="22" dur="500"/>
                                        <p:tgtEl>
                                          <p:spTgt spid="447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3"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ChangeArrowheads="1"/>
          </p:cNvSpPr>
          <p:nvPr/>
        </p:nvSpPr>
        <p:spPr bwMode="auto">
          <a:xfrm>
            <a:off x="1133475" y="981075"/>
            <a:ext cx="446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solidFill>
                  <a:srgbClr val="0000FF"/>
                </a:solidFill>
                <a:ea typeface="华文楷体" panose="02010600040101010101" pitchFamily="2" charset="-122"/>
              </a:rPr>
              <a:t>1.  </a:t>
            </a:r>
            <a:r>
              <a:rPr kumimoji="1" lang="zh-CN" altLang="en-US" sz="3600">
                <a:solidFill>
                  <a:srgbClr val="0000FF"/>
                </a:solidFill>
                <a:ea typeface="华文楷体" panose="02010600040101010101" pitchFamily="2" charset="-122"/>
              </a:rPr>
              <a:t>硅烷 </a:t>
            </a:r>
            <a:r>
              <a:rPr kumimoji="1" lang="en-US" altLang="zh-CN" sz="3600">
                <a:solidFill>
                  <a:srgbClr val="0000FF"/>
                </a:solidFill>
                <a:ea typeface="华文楷体" panose="02010600040101010101" pitchFamily="2" charset="-122"/>
              </a:rPr>
              <a:t>(silane)</a:t>
            </a:r>
            <a:endParaRPr kumimoji="1" lang="en-US" altLang="zh-CN" sz="3600">
              <a:solidFill>
                <a:srgbClr val="0000FF"/>
              </a:solidFill>
              <a:ea typeface="华文楷体" panose="02010600040101010101" pitchFamily="2" charset="-122"/>
            </a:endParaRPr>
          </a:p>
        </p:txBody>
      </p:sp>
      <p:sp>
        <p:nvSpPr>
          <p:cNvPr id="433155" name="Rectangle 3"/>
          <p:cNvSpPr>
            <a:spLocks noChangeArrowheads="1"/>
          </p:cNvSpPr>
          <p:nvPr/>
        </p:nvSpPr>
        <p:spPr bwMode="auto">
          <a:xfrm>
            <a:off x="862013" y="1639888"/>
            <a:ext cx="82819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20000"/>
              </a:spcBef>
              <a:buClr>
                <a:schemeClr val="hlink"/>
              </a:buClr>
              <a:buSzPct val="75000"/>
              <a:buFont typeface="Wingdings" panose="05000000000000000000" pitchFamily="2" charset="2"/>
              <a:buNone/>
            </a:pPr>
            <a:r>
              <a:rPr lang="zh-CN" altLang="en-US">
                <a:solidFill>
                  <a:srgbClr val="FF0000"/>
                </a:solidFill>
                <a:ea typeface="华文楷体" panose="02010600040101010101" pitchFamily="2" charset="-122"/>
              </a:rPr>
              <a:t>硅烷：</a:t>
            </a:r>
            <a:r>
              <a:rPr lang="zh-CN" altLang="en-US">
                <a:solidFill>
                  <a:srgbClr val="111111"/>
                </a:solidFill>
                <a:ea typeface="华文楷体" panose="02010600040101010101" pitchFamily="2" charset="-122"/>
              </a:rPr>
              <a:t>硅与</a:t>
            </a:r>
            <a:r>
              <a:rPr kumimoji="1" lang="zh-CN" altLang="en-US">
                <a:ea typeface="华文楷体" panose="02010600040101010101" pitchFamily="2" charset="-122"/>
              </a:rPr>
              <a:t>氢形成的化合物 </a:t>
            </a:r>
            <a:r>
              <a:rPr kumimoji="1" lang="en-US" altLang="zh-CN">
                <a:solidFill>
                  <a:srgbClr val="0000FF"/>
                </a:solidFill>
                <a:ea typeface="华文楷体" panose="02010600040101010101" pitchFamily="2" charset="-122"/>
              </a:rPr>
              <a:t>Si</a:t>
            </a:r>
            <a:r>
              <a:rPr kumimoji="1" lang="en-US" altLang="zh-CN" baseline="-25000">
                <a:solidFill>
                  <a:srgbClr val="0000FF"/>
                </a:solidFill>
                <a:ea typeface="华文楷体" panose="02010600040101010101" pitchFamily="2" charset="-122"/>
              </a:rPr>
              <a:t>n</a:t>
            </a:r>
            <a:r>
              <a:rPr kumimoji="1" lang="en-US" altLang="zh-CN">
                <a:solidFill>
                  <a:srgbClr val="0000FF"/>
                </a:solidFill>
                <a:ea typeface="华文楷体" panose="02010600040101010101" pitchFamily="2" charset="-122"/>
              </a:rPr>
              <a:t>H</a:t>
            </a:r>
            <a:r>
              <a:rPr kumimoji="1" lang="en-US" altLang="zh-CN" baseline="-25000">
                <a:solidFill>
                  <a:srgbClr val="0000FF"/>
                </a:solidFill>
                <a:ea typeface="华文楷体" panose="02010600040101010101" pitchFamily="2" charset="-122"/>
              </a:rPr>
              <a:t>2n+2 </a:t>
            </a:r>
            <a:r>
              <a:rPr kumimoji="1" lang="en-US" altLang="zh-CN">
                <a:solidFill>
                  <a:srgbClr val="0000FF"/>
                </a:solidFill>
                <a:ea typeface="华文楷体" panose="02010600040101010101" pitchFamily="2" charset="-122"/>
              </a:rPr>
              <a:t>(n </a:t>
            </a:r>
            <a:r>
              <a:rPr kumimoji="1" lang="en-US" altLang="zh-CN">
                <a:solidFill>
                  <a:srgbClr val="0000FF"/>
                </a:solidFill>
                <a:ea typeface="华文楷体" panose="02010600040101010101" pitchFamily="2" charset="-122"/>
                <a:sym typeface="Symbol" panose="05050102010706020507" pitchFamily="18" charset="2"/>
              </a:rPr>
              <a:t> </a:t>
            </a:r>
            <a:r>
              <a:rPr kumimoji="1" lang="en-US" altLang="zh-CN">
                <a:solidFill>
                  <a:srgbClr val="0000FF"/>
                </a:solidFill>
                <a:ea typeface="华文楷体" panose="02010600040101010101" pitchFamily="2" charset="-122"/>
              </a:rPr>
              <a:t>8), </a:t>
            </a:r>
            <a:r>
              <a:rPr lang="zh-CN" altLang="en-US">
                <a:solidFill>
                  <a:srgbClr val="FF0000"/>
                </a:solidFill>
                <a:ea typeface="华文楷体" panose="02010600040101010101" pitchFamily="2" charset="-122"/>
              </a:rPr>
              <a:t>无色气体或挥发性液体</a:t>
            </a:r>
            <a:endParaRPr lang="zh-CN" altLang="en-US">
              <a:solidFill>
                <a:srgbClr val="FF0000"/>
              </a:solidFill>
              <a:ea typeface="华文楷体" panose="02010600040101010101" pitchFamily="2" charset="-122"/>
            </a:endParaRPr>
          </a:p>
          <a:p>
            <a:pPr>
              <a:lnSpc>
                <a:spcPct val="120000"/>
              </a:lnSpc>
              <a:spcBef>
                <a:spcPct val="20000"/>
              </a:spcBef>
              <a:buClr>
                <a:schemeClr val="hlink"/>
              </a:buClr>
              <a:buSzPct val="75000"/>
              <a:buFont typeface="Wingdings" panose="05000000000000000000" pitchFamily="2" charset="2"/>
              <a:buNone/>
            </a:pPr>
            <a:r>
              <a:rPr kumimoji="1" lang="zh-CN" altLang="en-US">
                <a:ea typeface="华文楷体" panose="02010600040101010101" pitchFamily="2" charset="-122"/>
              </a:rPr>
              <a:t>由于</a:t>
            </a:r>
            <a:r>
              <a:rPr kumimoji="1" lang="en-US" altLang="zh-CN">
                <a:ea typeface="华文楷体" panose="02010600040101010101" pitchFamily="2" charset="-122"/>
              </a:rPr>
              <a:t>(1) </a:t>
            </a:r>
            <a:r>
              <a:rPr kumimoji="1" lang="zh-CN" altLang="en-US">
                <a:ea typeface="华文楷体" panose="02010600040101010101" pitchFamily="2" charset="-122"/>
              </a:rPr>
              <a:t>硅自相</a:t>
            </a:r>
            <a:r>
              <a:rPr kumimoji="1" lang="zh-CN" altLang="en-US">
                <a:solidFill>
                  <a:srgbClr val="0000FF"/>
                </a:solidFill>
                <a:ea typeface="华文楷体" panose="02010600040101010101" pitchFamily="2" charset="-122"/>
              </a:rPr>
              <a:t>结合成链</a:t>
            </a:r>
            <a:r>
              <a:rPr kumimoji="1" lang="zh-CN" altLang="en-US">
                <a:ea typeface="华文楷体" panose="02010600040101010101" pitchFamily="2" charset="-122"/>
              </a:rPr>
              <a:t>的能力比碳差；</a:t>
            </a:r>
            <a:endParaRPr kumimoji="1" lang="zh-CN" altLang="en-US">
              <a:ea typeface="华文楷体" panose="02010600040101010101" pitchFamily="2" charset="-122"/>
            </a:endParaRPr>
          </a:p>
          <a:p>
            <a:pPr>
              <a:lnSpc>
                <a:spcPct val="120000"/>
              </a:lnSpc>
              <a:spcBef>
                <a:spcPct val="20000"/>
              </a:spcBef>
              <a:buClr>
                <a:schemeClr val="hlink"/>
              </a:buClr>
              <a:buSzPct val="75000"/>
              <a:buFont typeface="Wingdings" panose="05000000000000000000" pitchFamily="2" charset="2"/>
              <a:buNone/>
            </a:pPr>
            <a:r>
              <a:rPr kumimoji="1" lang="en-US" altLang="zh-CN">
                <a:ea typeface="华文楷体" panose="02010600040101010101" pitchFamily="2" charset="-122"/>
              </a:rPr>
              <a:t>(2)</a:t>
            </a:r>
            <a:r>
              <a:rPr kumimoji="1" lang="zh-CN" altLang="en-US">
                <a:ea typeface="华文楷体" panose="02010600040101010101" pitchFamily="2" charset="-122"/>
              </a:rPr>
              <a:t>它不能形成</a:t>
            </a:r>
            <a:r>
              <a:rPr kumimoji="1" lang="en-US" altLang="zh-CN">
                <a:solidFill>
                  <a:srgbClr val="0000FF"/>
                </a:solidFill>
                <a:ea typeface="华文楷体" panose="02010600040101010101" pitchFamily="2" charset="-122"/>
              </a:rPr>
              <a:t>p-p</a:t>
            </a:r>
            <a:r>
              <a:rPr kumimoji="1" lang="en-US" altLang="zh-CN">
                <a:solidFill>
                  <a:srgbClr val="0000FF"/>
                </a:solidFill>
                <a:ea typeface="华文楷体" panose="02010600040101010101" pitchFamily="2" charset="-122"/>
                <a:sym typeface="Symbol" panose="05050102010706020507" pitchFamily="18" charset="2"/>
              </a:rPr>
              <a:t></a:t>
            </a:r>
            <a:r>
              <a:rPr kumimoji="1" lang="zh-CN" altLang="en-US">
                <a:solidFill>
                  <a:srgbClr val="0000FF"/>
                </a:solidFill>
                <a:ea typeface="华文楷体" panose="02010600040101010101" pitchFamily="2" charset="-122"/>
              </a:rPr>
              <a:t>键， 没有</a:t>
            </a:r>
            <a:r>
              <a:rPr kumimoji="1" lang="zh-CN" altLang="en-US">
                <a:ea typeface="华文楷体" panose="02010600040101010101" pitchFamily="2" charset="-122"/>
              </a:rPr>
              <a:t>多重键；</a:t>
            </a:r>
            <a:endParaRPr kumimoji="1" lang="zh-CN" altLang="en-US">
              <a:ea typeface="华文楷体" panose="02010600040101010101" pitchFamily="2" charset="-122"/>
            </a:endParaRPr>
          </a:p>
          <a:p>
            <a:pPr>
              <a:lnSpc>
                <a:spcPct val="120000"/>
              </a:lnSpc>
              <a:spcBef>
                <a:spcPct val="20000"/>
              </a:spcBef>
              <a:buClr>
                <a:schemeClr val="hlink"/>
              </a:buClr>
              <a:buSzPct val="75000"/>
              <a:buFont typeface="Wingdings" panose="05000000000000000000" pitchFamily="2" charset="2"/>
              <a:buNone/>
            </a:pPr>
            <a:r>
              <a:rPr kumimoji="1" lang="en-US" altLang="zh-CN">
                <a:ea typeface="华文楷体" panose="02010600040101010101" pitchFamily="2" charset="-122"/>
              </a:rPr>
              <a:t>(3) Si </a:t>
            </a:r>
            <a:r>
              <a:rPr kumimoji="1" lang="zh-CN" altLang="en-US">
                <a:ea typeface="华文楷体" panose="02010600040101010101" pitchFamily="2" charset="-122"/>
              </a:rPr>
              <a:t>有</a:t>
            </a:r>
            <a:r>
              <a:rPr kumimoji="1" lang="en-US" altLang="zh-CN">
                <a:ea typeface="华文楷体" panose="02010600040101010101" pitchFamily="2" charset="-122"/>
              </a:rPr>
              <a:t>3d </a:t>
            </a:r>
            <a:r>
              <a:rPr kumimoji="1" lang="zh-CN" altLang="en-US">
                <a:ea typeface="华文楷体" panose="02010600040101010101" pitchFamily="2" charset="-122"/>
              </a:rPr>
              <a:t>轨道，易受其它有孤对电子的原子的进攻，</a:t>
            </a:r>
            <a:r>
              <a:rPr kumimoji="1" lang="zh-CN" altLang="en-US">
                <a:solidFill>
                  <a:srgbClr val="0000FF"/>
                </a:solidFill>
                <a:ea typeface="华文楷体" panose="02010600040101010101" pitchFamily="2" charset="-122"/>
              </a:rPr>
              <a:t>稳定性差</a:t>
            </a:r>
            <a:r>
              <a:rPr kumimoji="1" lang="zh-CN" altLang="en-US">
                <a:ea typeface="华文楷体" panose="02010600040101010101" pitchFamily="2" charset="-122"/>
              </a:rPr>
              <a:t>，种类少。</a:t>
            </a:r>
            <a:endParaRPr kumimoji="1" lang="zh-CN" altLang="en-US">
              <a:ea typeface="华文楷体" panose="02010600040101010101" pitchFamily="2" charset="-122"/>
            </a:endParaRPr>
          </a:p>
          <a:p>
            <a:pPr>
              <a:lnSpc>
                <a:spcPct val="120000"/>
              </a:lnSpc>
            </a:pPr>
            <a:r>
              <a:rPr lang="zh-CN" altLang="en-US">
                <a:solidFill>
                  <a:srgbClr val="FF0000"/>
                </a:solidFill>
                <a:ea typeface="华文楷体" panose="02010600040101010101" pitchFamily="2" charset="-122"/>
              </a:rPr>
              <a:t>化学性质：还原性强；热稳定性差；易水解</a:t>
            </a:r>
            <a:r>
              <a:rPr lang="zh-CN" altLang="en-US">
                <a:ea typeface="华文楷体" panose="02010600040101010101" pitchFamily="2" charset="-122"/>
              </a:rPr>
              <a:t>。</a:t>
            </a:r>
            <a:endParaRPr lang="zh-CN" altLang="en-US">
              <a:ea typeface="华文楷体" panose="02010600040101010101" pitchFamily="2" charset="-122"/>
            </a:endParaRPr>
          </a:p>
        </p:txBody>
      </p:sp>
      <p:sp>
        <p:nvSpPr>
          <p:cNvPr id="153603" name="Rectangle 7"/>
          <p:cNvSpPr>
            <a:spLocks noChangeArrowheads="1"/>
          </p:cNvSpPr>
          <p:nvPr/>
        </p:nvSpPr>
        <p:spPr bwMode="auto">
          <a:xfrm>
            <a:off x="862013" y="115888"/>
            <a:ext cx="5005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pt-BR" altLang="zh-CN" sz="4000">
                <a:solidFill>
                  <a:srgbClr val="0000FF"/>
                </a:solidFill>
                <a:ea typeface="华文楷体" panose="02010600040101010101" pitchFamily="2" charset="-122"/>
                <a:cs typeface="Times New Roman" panose="02020603050405020304" pitchFamily="18" charset="0"/>
              </a:rPr>
              <a:t>8.3.6 </a:t>
            </a:r>
            <a:r>
              <a:rPr lang="zh-CN" altLang="pt-BR" sz="4000">
                <a:solidFill>
                  <a:srgbClr val="0000FF"/>
                </a:solidFill>
                <a:ea typeface="华文楷体" panose="02010600040101010101" pitchFamily="2" charset="-122"/>
                <a:cs typeface="Times New Roman" panose="02020603050405020304" pitchFamily="18" charset="0"/>
              </a:rPr>
              <a:t>硅的其它化合物</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153604" name="Rectangle 6"/>
          <p:cNvSpPr>
            <a:spLocks noChangeArrowheads="1"/>
          </p:cNvSpPr>
          <p:nvPr/>
        </p:nvSpPr>
        <p:spPr bwMode="auto">
          <a:xfrm>
            <a:off x="8243888" y="609282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4CC948C-A3B7-4A37-97A7-1BDB23EAC9AE}"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33154"/>
                                        </p:tgtEl>
                                        <p:attrNameLst>
                                          <p:attrName>style.visibility</p:attrName>
                                        </p:attrNameLst>
                                      </p:cBhvr>
                                      <p:to>
                                        <p:strVal val="visible"/>
                                      </p:to>
                                    </p:set>
                                    <p:anim to="" calcmode="lin" valueType="num">
                                      <p:cBhvr>
                                        <p:cTn id="7" dur="1" fill="hold"/>
                                        <p:tgtEl>
                                          <p:spTgt spid="433154"/>
                                        </p:tgtEl>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33155">
                                            <p:txEl>
                                              <p:pRg st="0" end="0"/>
                                            </p:txEl>
                                          </p:spTgt>
                                        </p:tgtEl>
                                        <p:attrNameLst>
                                          <p:attrName>style.visibility</p:attrName>
                                        </p:attrNameLst>
                                      </p:cBhvr>
                                      <p:to>
                                        <p:strVal val="visible"/>
                                      </p:to>
                                    </p:set>
                                    <p:animEffect transition="in" filter="slide(fromBottom)">
                                      <p:cBhvr>
                                        <p:cTn id="12" dur="500"/>
                                        <p:tgtEl>
                                          <p:spTgt spid="4331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33155">
                                            <p:txEl>
                                              <p:pRg st="1" end="1"/>
                                            </p:txEl>
                                          </p:spTgt>
                                        </p:tgtEl>
                                        <p:attrNameLst>
                                          <p:attrName>style.visibility</p:attrName>
                                        </p:attrNameLst>
                                      </p:cBhvr>
                                      <p:to>
                                        <p:strVal val="visible"/>
                                      </p:to>
                                    </p:set>
                                    <p:animEffect transition="in" filter="slide(fromBottom)">
                                      <p:cBhvr>
                                        <p:cTn id="17" dur="500"/>
                                        <p:tgtEl>
                                          <p:spTgt spid="433155">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33155">
                                            <p:txEl>
                                              <p:pRg st="2" end="2"/>
                                            </p:txEl>
                                          </p:spTgt>
                                        </p:tgtEl>
                                        <p:attrNameLst>
                                          <p:attrName>style.visibility</p:attrName>
                                        </p:attrNameLst>
                                      </p:cBhvr>
                                      <p:to>
                                        <p:strVal val="visible"/>
                                      </p:to>
                                    </p:set>
                                    <p:animEffect transition="in" filter="slide(fromBottom)">
                                      <p:cBhvr>
                                        <p:cTn id="20" dur="500"/>
                                        <p:tgtEl>
                                          <p:spTgt spid="433155">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433155">
                                            <p:txEl>
                                              <p:pRg st="3" end="3"/>
                                            </p:txEl>
                                          </p:spTgt>
                                        </p:tgtEl>
                                        <p:attrNameLst>
                                          <p:attrName>style.visibility</p:attrName>
                                        </p:attrNameLst>
                                      </p:cBhvr>
                                      <p:to>
                                        <p:strVal val="visible"/>
                                      </p:to>
                                    </p:set>
                                    <p:animEffect transition="in" filter="slide(fromBottom)">
                                      <p:cBhvr>
                                        <p:cTn id="23" dur="500"/>
                                        <p:tgtEl>
                                          <p:spTgt spid="433155">
                                            <p:txEl>
                                              <p:pRg st="3" end="3"/>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433155">
                                            <p:txEl>
                                              <p:pRg st="4" end="4"/>
                                            </p:txEl>
                                          </p:spTgt>
                                        </p:tgtEl>
                                        <p:attrNameLst>
                                          <p:attrName>style.visibility</p:attrName>
                                        </p:attrNameLst>
                                      </p:cBhvr>
                                      <p:to>
                                        <p:strVal val="visible"/>
                                      </p:to>
                                    </p:set>
                                    <p:animEffect transition="in" filter="randombar(horizontal)">
                                      <p:cBhvr>
                                        <p:cTn id="26" dur="500"/>
                                        <p:tgtEl>
                                          <p:spTgt spid="433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8101013" y="6092825"/>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0F66F18-6D6E-4D7E-95AE-E8D9C0E77B11}"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54626" name="Rectangle 3"/>
          <p:cNvSpPr>
            <a:spLocks noChangeArrowheads="1"/>
          </p:cNvSpPr>
          <p:nvPr/>
        </p:nvSpPr>
        <p:spPr bwMode="auto">
          <a:xfrm>
            <a:off x="968375" y="131763"/>
            <a:ext cx="341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solidFill>
                  <a:srgbClr val="0000FF"/>
                </a:solidFill>
                <a:ea typeface="华文楷体" panose="02010600040101010101" pitchFamily="2" charset="-122"/>
              </a:rPr>
              <a:t>甲硅烷的性质：</a:t>
            </a:r>
            <a:endParaRPr kumimoji="1" lang="zh-CN" altLang="en-US" sz="3600">
              <a:solidFill>
                <a:srgbClr val="0000FF"/>
              </a:solidFill>
              <a:ea typeface="华文楷体" panose="02010600040101010101" pitchFamily="2" charset="-122"/>
            </a:endParaRPr>
          </a:p>
        </p:txBody>
      </p:sp>
      <p:sp>
        <p:nvSpPr>
          <p:cNvPr id="154627" name="Text Box 4"/>
          <p:cNvSpPr txBox="1">
            <a:spLocks noChangeArrowheads="1"/>
          </p:cNvSpPr>
          <p:nvPr/>
        </p:nvSpPr>
        <p:spPr bwMode="auto">
          <a:xfrm>
            <a:off x="827088" y="792163"/>
            <a:ext cx="85693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zh-CN" altLang="en-US">
                <a:ea typeface="华文楷体" panose="02010600040101010101" pitchFamily="2" charset="-122"/>
              </a:rPr>
              <a:t>自        燃：</a:t>
            </a:r>
            <a:r>
              <a:rPr lang="en-US" altLang="zh-CN">
                <a:ea typeface="华文楷体" panose="02010600040101010101" pitchFamily="2" charset="-122"/>
              </a:rPr>
              <a:t>  SiH</a:t>
            </a:r>
            <a:r>
              <a:rPr lang="en-US" altLang="zh-CN" baseline="-25000">
                <a:ea typeface="华文楷体" panose="02010600040101010101" pitchFamily="2" charset="-122"/>
              </a:rPr>
              <a:t>4</a:t>
            </a:r>
            <a:r>
              <a:rPr lang="en-US" altLang="zh-CN">
                <a:ea typeface="华文楷体" panose="02010600040101010101" pitchFamily="2" charset="-122"/>
              </a:rPr>
              <a:t> + 2 O</a:t>
            </a:r>
            <a:r>
              <a:rPr lang="en-US" altLang="zh-CN" baseline="-25000">
                <a:ea typeface="华文楷体" panose="02010600040101010101" pitchFamily="2" charset="-122"/>
              </a:rPr>
              <a:t>2 </a:t>
            </a:r>
            <a:r>
              <a:rPr lang="en-US" altLang="zh-CN">
                <a:ea typeface="华文楷体" panose="02010600040101010101" pitchFamily="2" charset="-122"/>
              </a:rPr>
              <a:t>            SiO</a:t>
            </a:r>
            <a:r>
              <a:rPr lang="en-US" altLang="zh-CN" baseline="-25000">
                <a:ea typeface="华文楷体" panose="02010600040101010101" pitchFamily="2" charset="-122"/>
              </a:rPr>
              <a:t>2</a:t>
            </a:r>
            <a:r>
              <a:rPr lang="en-US" altLang="zh-CN">
                <a:ea typeface="华文楷体" panose="02010600040101010101" pitchFamily="2" charset="-122"/>
              </a:rPr>
              <a:t> + 2 H</a:t>
            </a:r>
            <a:r>
              <a:rPr lang="en-US" altLang="zh-CN" baseline="-25000">
                <a:ea typeface="华文楷体" panose="02010600040101010101" pitchFamily="2" charset="-122"/>
              </a:rPr>
              <a:t>2</a:t>
            </a:r>
            <a:r>
              <a:rPr lang="en-US" altLang="zh-CN">
                <a:ea typeface="华文楷体" panose="02010600040101010101" pitchFamily="2" charset="-122"/>
              </a:rPr>
              <a:t>O</a:t>
            </a:r>
            <a:endParaRPr lang="en-US" altLang="zh-CN">
              <a:ea typeface="华文楷体" panose="02010600040101010101" pitchFamily="2" charset="-122"/>
            </a:endParaRPr>
          </a:p>
          <a:p>
            <a:pPr>
              <a:lnSpc>
                <a:spcPct val="125000"/>
              </a:lnSpc>
            </a:pPr>
            <a:r>
              <a:rPr lang="zh-CN" altLang="en-US">
                <a:ea typeface="华文楷体" panose="02010600040101010101" pitchFamily="2" charset="-122"/>
              </a:rPr>
              <a:t>强还原性： </a:t>
            </a:r>
            <a:r>
              <a:rPr lang="en-US" altLang="zh-CN">
                <a:ea typeface="华文楷体" panose="02010600040101010101" pitchFamily="2" charset="-122"/>
              </a:rPr>
              <a:t>(</a:t>
            </a:r>
            <a:r>
              <a:rPr lang="zh-CN" altLang="en-US">
                <a:ea typeface="华文楷体" panose="02010600040101010101" pitchFamily="2" charset="-122"/>
              </a:rPr>
              <a:t>与</a:t>
            </a:r>
            <a:r>
              <a:rPr lang="en-US" altLang="zh-CN">
                <a:ea typeface="华文楷体" panose="02010600040101010101" pitchFamily="2" charset="-122"/>
              </a:rPr>
              <a:t>AgNO</a:t>
            </a:r>
            <a:r>
              <a:rPr lang="en-US" altLang="zh-CN" baseline="-25000">
                <a:ea typeface="华文楷体" panose="02010600040101010101" pitchFamily="2" charset="-122"/>
              </a:rPr>
              <a:t>3</a:t>
            </a:r>
            <a:r>
              <a:rPr lang="en-US" altLang="zh-CN">
                <a:ea typeface="华文楷体" panose="02010600040101010101" pitchFamily="2" charset="-122"/>
              </a:rPr>
              <a:t>, KMnO</a:t>
            </a:r>
            <a:r>
              <a:rPr lang="en-US" altLang="zh-CN" baseline="-25000">
                <a:ea typeface="华文楷体" panose="02010600040101010101" pitchFamily="2" charset="-122"/>
              </a:rPr>
              <a:t>4</a:t>
            </a:r>
            <a:r>
              <a:rPr lang="zh-CN" altLang="en-US">
                <a:ea typeface="华文楷体" panose="02010600040101010101" pitchFamily="2" charset="-122"/>
              </a:rPr>
              <a:t>反应</a:t>
            </a:r>
            <a:r>
              <a:rPr lang="en-US" altLang="zh-CN">
                <a:ea typeface="华文楷体" panose="02010600040101010101" pitchFamily="2" charset="-122"/>
              </a:rPr>
              <a:t>)</a:t>
            </a:r>
            <a:endParaRPr lang="en-US" altLang="zh-CN">
              <a:ea typeface="华文楷体" panose="02010600040101010101" pitchFamily="2" charset="-122"/>
            </a:endParaRPr>
          </a:p>
          <a:p>
            <a:pPr>
              <a:lnSpc>
                <a:spcPct val="125000"/>
              </a:lnSpc>
            </a:pPr>
            <a:r>
              <a:rPr lang="en-US" altLang="zh-CN" sz="2800">
                <a:ea typeface="华文楷体" panose="02010600040101010101" pitchFamily="2" charset="-122"/>
              </a:rPr>
              <a:t> SiH</a:t>
            </a:r>
            <a:r>
              <a:rPr lang="en-US" altLang="zh-CN" sz="2800" baseline="-25000">
                <a:ea typeface="华文楷体" panose="02010600040101010101" pitchFamily="2" charset="-122"/>
              </a:rPr>
              <a:t>4</a:t>
            </a:r>
            <a:r>
              <a:rPr lang="en-US" altLang="zh-CN" sz="2800">
                <a:ea typeface="华文楷体" panose="02010600040101010101" pitchFamily="2" charset="-122"/>
              </a:rPr>
              <a:t>+2 KMnO</a:t>
            </a:r>
            <a:r>
              <a:rPr lang="en-US" altLang="zh-CN" sz="2800" baseline="-25000">
                <a:ea typeface="华文楷体" panose="02010600040101010101" pitchFamily="2" charset="-122"/>
              </a:rPr>
              <a:t>4</a:t>
            </a:r>
            <a:r>
              <a:rPr lang="en-US" altLang="zh-CN" sz="2800">
                <a:ea typeface="华文楷体" panose="02010600040101010101" pitchFamily="2" charset="-122"/>
              </a:rPr>
              <a:t>      2MnO</a:t>
            </a:r>
            <a:r>
              <a:rPr lang="en-US" altLang="zh-CN" sz="2800" baseline="-25000">
                <a:ea typeface="华文楷体" panose="02010600040101010101" pitchFamily="2" charset="-122"/>
              </a:rPr>
              <a:t>2</a:t>
            </a:r>
            <a:r>
              <a:rPr lang="en-US" altLang="zh-CN" sz="2800">
                <a:ea typeface="华文楷体" panose="02010600040101010101" pitchFamily="2" charset="-122"/>
              </a:rPr>
              <a:t>+K</a:t>
            </a:r>
            <a:r>
              <a:rPr lang="en-US" altLang="zh-CN" sz="2800" baseline="-25000">
                <a:ea typeface="华文楷体" panose="02010600040101010101" pitchFamily="2" charset="-122"/>
              </a:rPr>
              <a:t>2</a:t>
            </a:r>
            <a:r>
              <a:rPr lang="en-US" altLang="zh-CN" sz="2800">
                <a:ea typeface="华文楷体" panose="02010600040101010101" pitchFamily="2" charset="-122"/>
              </a:rPr>
              <a:t>SiO</a:t>
            </a:r>
            <a:r>
              <a:rPr lang="en-US" altLang="zh-CN" sz="2800" baseline="-25000">
                <a:ea typeface="华文楷体" panose="02010600040101010101" pitchFamily="2" charset="-122"/>
              </a:rPr>
              <a:t>3</a:t>
            </a:r>
            <a:r>
              <a:rPr lang="en-US" altLang="zh-CN" sz="2800">
                <a:ea typeface="华文楷体" panose="02010600040101010101" pitchFamily="2" charset="-122"/>
              </a:rPr>
              <a:t> +H</a:t>
            </a:r>
            <a:r>
              <a:rPr lang="en-US" altLang="zh-CN" sz="2800" baseline="-25000">
                <a:ea typeface="华文楷体" panose="02010600040101010101" pitchFamily="2" charset="-122"/>
              </a:rPr>
              <a:t>2</a:t>
            </a:r>
            <a:r>
              <a:rPr lang="en-US" altLang="zh-CN" sz="2800">
                <a:ea typeface="华文楷体" panose="02010600040101010101" pitchFamily="2" charset="-122"/>
              </a:rPr>
              <a:t>O +H</a:t>
            </a:r>
            <a:r>
              <a:rPr lang="en-US" altLang="zh-CN" sz="2800" baseline="-25000">
                <a:ea typeface="华文楷体" panose="02010600040101010101" pitchFamily="2" charset="-122"/>
              </a:rPr>
              <a:t>2</a:t>
            </a:r>
            <a:r>
              <a:rPr lang="en-US" altLang="zh-CN" sz="2800">
                <a:ea typeface="华文楷体" panose="02010600040101010101" pitchFamily="2" charset="-122"/>
              </a:rPr>
              <a:t>(g)</a:t>
            </a:r>
            <a:endParaRPr lang="en-US" altLang="zh-CN" sz="2800">
              <a:ea typeface="华文楷体" panose="02010600040101010101" pitchFamily="2" charset="-122"/>
            </a:endParaRPr>
          </a:p>
          <a:p>
            <a:pPr>
              <a:lnSpc>
                <a:spcPct val="125000"/>
              </a:lnSpc>
            </a:pPr>
            <a:r>
              <a:rPr lang="zh-CN" altLang="en-US">
                <a:ea typeface="华文楷体" panose="02010600040101010101" pitchFamily="2" charset="-122"/>
              </a:rPr>
              <a:t>水        解：</a:t>
            </a:r>
            <a:endParaRPr lang="en-US" altLang="zh-CN">
              <a:ea typeface="华文楷体" panose="02010600040101010101" pitchFamily="2" charset="-122"/>
            </a:endParaRPr>
          </a:p>
          <a:p>
            <a:pPr>
              <a:lnSpc>
                <a:spcPct val="125000"/>
              </a:lnSpc>
            </a:pPr>
            <a:r>
              <a:rPr lang="en-US" altLang="zh-CN">
                <a:ea typeface="华文楷体" panose="02010600040101010101" pitchFamily="2" charset="-122"/>
              </a:rPr>
              <a:t>    SiH</a:t>
            </a:r>
            <a:r>
              <a:rPr lang="en-US" altLang="zh-CN" baseline="-25000">
                <a:ea typeface="华文楷体" panose="02010600040101010101" pitchFamily="2" charset="-122"/>
              </a:rPr>
              <a:t>4</a:t>
            </a:r>
            <a:r>
              <a:rPr lang="en-US" altLang="zh-CN">
                <a:ea typeface="华文楷体" panose="02010600040101010101" pitchFamily="2" charset="-122"/>
              </a:rPr>
              <a:t> + (n+2) H</a:t>
            </a:r>
            <a:r>
              <a:rPr lang="en-US" altLang="zh-CN" baseline="-25000">
                <a:ea typeface="华文楷体" panose="02010600040101010101" pitchFamily="2" charset="-122"/>
              </a:rPr>
              <a:t>2</a:t>
            </a:r>
            <a:r>
              <a:rPr lang="en-US" altLang="zh-CN">
                <a:ea typeface="华文楷体" panose="02010600040101010101" pitchFamily="2" charset="-122"/>
              </a:rPr>
              <a:t>O            SiO</a:t>
            </a:r>
            <a:r>
              <a:rPr lang="en-US" altLang="zh-CN" baseline="-25000">
                <a:ea typeface="华文楷体" panose="02010600040101010101" pitchFamily="2" charset="-122"/>
              </a:rPr>
              <a:t>2</a:t>
            </a:r>
            <a:r>
              <a:rPr lang="en-US" altLang="zh-CN">
                <a:ea typeface="华文楷体" panose="02010600040101010101" pitchFamily="2" charset="-122"/>
                <a:cs typeface="Times New Roman" panose="02020603050405020304" pitchFamily="18" charset="0"/>
              </a:rPr>
              <a:t>· </a:t>
            </a:r>
            <a:r>
              <a:rPr lang="en-US" altLang="zh-CN" i="1">
                <a:ea typeface="华文楷体" panose="02010600040101010101" pitchFamily="2" charset="-122"/>
                <a:cs typeface="Times New Roman" panose="02020603050405020304" pitchFamily="18" charset="0"/>
              </a:rPr>
              <a:t>n</a:t>
            </a:r>
            <a:r>
              <a:rPr lang="en-US" altLang="zh-CN">
                <a:ea typeface="华文楷体" panose="02010600040101010101" pitchFamily="2" charset="-122"/>
                <a:cs typeface="Times New Roman" panose="02020603050405020304" pitchFamily="18" charset="0"/>
              </a:rPr>
              <a:t>H</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O + 4H</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(g)</a:t>
            </a:r>
            <a:endParaRPr lang="en-US" altLang="zh-CN">
              <a:ea typeface="华文楷体" panose="02010600040101010101" pitchFamily="2" charset="-122"/>
            </a:endParaRPr>
          </a:p>
          <a:p>
            <a:pPr>
              <a:lnSpc>
                <a:spcPct val="125000"/>
              </a:lnSpc>
            </a:pPr>
            <a:r>
              <a:rPr lang="zh-CN" altLang="en-US">
                <a:ea typeface="华文楷体" panose="02010600040101010101" pitchFamily="2" charset="-122"/>
              </a:rPr>
              <a:t>热稳定性差：</a:t>
            </a:r>
            <a:r>
              <a:rPr lang="en-US" altLang="zh-CN">
                <a:ea typeface="华文楷体" panose="02010600040101010101" pitchFamily="2" charset="-122"/>
              </a:rPr>
              <a:t>SiH</a:t>
            </a:r>
            <a:r>
              <a:rPr lang="en-US" altLang="zh-CN" baseline="-25000">
                <a:ea typeface="华文楷体" panose="02010600040101010101" pitchFamily="2" charset="-122"/>
              </a:rPr>
              <a:t>4</a:t>
            </a:r>
            <a:r>
              <a:rPr lang="en-US" altLang="zh-CN">
                <a:ea typeface="华文楷体" panose="02010600040101010101" pitchFamily="2" charset="-122"/>
              </a:rPr>
              <a:t>              Si + 2 H</a:t>
            </a:r>
            <a:r>
              <a:rPr lang="en-US" altLang="zh-CN" baseline="-25000">
                <a:ea typeface="华文楷体" panose="02010600040101010101" pitchFamily="2" charset="-122"/>
              </a:rPr>
              <a:t>2</a:t>
            </a:r>
            <a:endParaRPr lang="en-US" altLang="zh-CN">
              <a:ea typeface="华文楷体" panose="02010600040101010101" pitchFamily="2" charset="-122"/>
            </a:endParaRPr>
          </a:p>
        </p:txBody>
      </p:sp>
      <p:sp>
        <p:nvSpPr>
          <p:cNvPr id="154628" name="Line 5"/>
          <p:cNvSpPr>
            <a:spLocks noChangeShapeType="1"/>
          </p:cNvSpPr>
          <p:nvPr/>
        </p:nvSpPr>
        <p:spPr bwMode="auto">
          <a:xfrm>
            <a:off x="4262438" y="4149725"/>
            <a:ext cx="1217612" cy="0"/>
          </a:xfrm>
          <a:prstGeom prst="line">
            <a:avLst/>
          </a:prstGeom>
          <a:noFill/>
          <a:ln w="28575" cap="sq">
            <a:solidFill>
              <a:srgbClr val="000000"/>
            </a:solidFill>
            <a:round/>
            <a:headEnd type="none" w="sm" len="sm"/>
            <a:tailEnd type="triangle" w="lg" len="sm"/>
          </a:ln>
          <a:extLst>
            <a:ext uri="{909E8E84-426E-40DD-AFC4-6F175D3DCCD1}">
              <a14:hiddenFill xmlns:a14="http://schemas.microsoft.com/office/drawing/2010/main">
                <a:noFill/>
              </a14:hiddenFill>
            </a:ext>
          </a:extLst>
        </p:spPr>
        <p:txBody>
          <a:bodyPr/>
          <a:lstStyle/>
          <a:p>
            <a:endParaRPr lang="zh-CN" altLang="en-US"/>
          </a:p>
        </p:txBody>
      </p:sp>
      <p:sp>
        <p:nvSpPr>
          <p:cNvPr id="154629" name="Line 6"/>
          <p:cNvSpPr>
            <a:spLocks noChangeShapeType="1"/>
          </p:cNvSpPr>
          <p:nvPr/>
        </p:nvSpPr>
        <p:spPr bwMode="auto">
          <a:xfrm>
            <a:off x="4454525" y="3500438"/>
            <a:ext cx="990600" cy="0"/>
          </a:xfrm>
          <a:prstGeom prst="line">
            <a:avLst/>
          </a:prstGeom>
          <a:noFill/>
          <a:ln w="28575" cap="sq">
            <a:solidFill>
              <a:srgbClr val="000000"/>
            </a:solidFill>
            <a:round/>
            <a:headEnd type="none" w="sm" len="sm"/>
            <a:tailEnd type="triangle" w="lg" len="sm"/>
          </a:ln>
          <a:extLst>
            <a:ext uri="{909E8E84-426E-40DD-AFC4-6F175D3DCCD1}">
              <a14:hiddenFill xmlns:a14="http://schemas.microsoft.com/office/drawing/2010/main">
                <a:noFill/>
              </a14:hiddenFill>
            </a:ext>
          </a:extLst>
        </p:spPr>
        <p:txBody>
          <a:bodyPr/>
          <a:lstStyle/>
          <a:p>
            <a:endParaRPr lang="zh-CN" altLang="en-US"/>
          </a:p>
        </p:txBody>
      </p:sp>
      <p:sp>
        <p:nvSpPr>
          <p:cNvPr id="154630" name="Line 7"/>
          <p:cNvSpPr>
            <a:spLocks noChangeShapeType="1"/>
          </p:cNvSpPr>
          <p:nvPr/>
        </p:nvSpPr>
        <p:spPr bwMode="auto">
          <a:xfrm>
            <a:off x="3348038" y="2349500"/>
            <a:ext cx="533400" cy="0"/>
          </a:xfrm>
          <a:prstGeom prst="line">
            <a:avLst/>
          </a:prstGeom>
          <a:noFill/>
          <a:ln w="28575" cap="sq">
            <a:solidFill>
              <a:srgbClr val="000000"/>
            </a:solidFill>
            <a:round/>
            <a:headEnd type="none" w="sm" len="sm"/>
            <a:tailEnd type="triangle" w="lg" len="sm"/>
          </a:ln>
          <a:extLst>
            <a:ext uri="{909E8E84-426E-40DD-AFC4-6F175D3DCCD1}">
              <a14:hiddenFill xmlns:a14="http://schemas.microsoft.com/office/drawing/2010/main">
                <a:noFill/>
              </a14:hiddenFill>
            </a:ext>
          </a:extLst>
        </p:spPr>
        <p:txBody>
          <a:bodyPr/>
          <a:lstStyle/>
          <a:p>
            <a:endParaRPr lang="zh-CN" altLang="en-US"/>
          </a:p>
        </p:txBody>
      </p:sp>
      <p:sp>
        <p:nvSpPr>
          <p:cNvPr id="154631" name="Line 8"/>
          <p:cNvSpPr>
            <a:spLocks noChangeShapeType="1"/>
          </p:cNvSpPr>
          <p:nvPr/>
        </p:nvSpPr>
        <p:spPr bwMode="auto">
          <a:xfrm>
            <a:off x="5111750" y="1158875"/>
            <a:ext cx="1063625" cy="0"/>
          </a:xfrm>
          <a:prstGeom prst="line">
            <a:avLst/>
          </a:prstGeom>
          <a:noFill/>
          <a:ln w="28575" cap="sq">
            <a:solidFill>
              <a:srgbClr val="000000"/>
            </a:solidFill>
            <a:round/>
            <a:headEnd type="none" w="sm" len="sm"/>
            <a:tailEnd type="triangle" w="lg" len="sm"/>
          </a:ln>
          <a:extLst>
            <a:ext uri="{909E8E84-426E-40DD-AFC4-6F175D3DCCD1}">
              <a14:hiddenFill xmlns:a14="http://schemas.microsoft.com/office/drawing/2010/main">
                <a:noFill/>
              </a14:hiddenFill>
            </a:ext>
          </a:extLst>
        </p:spPr>
        <p:txBody>
          <a:bodyPr/>
          <a:lstStyle/>
          <a:p>
            <a:endParaRPr lang="zh-CN" altLang="en-US"/>
          </a:p>
        </p:txBody>
      </p:sp>
      <p:sp>
        <p:nvSpPr>
          <p:cNvPr id="434186" name="Rectangle 10"/>
          <p:cNvSpPr>
            <a:spLocks noChangeArrowheads="1"/>
          </p:cNvSpPr>
          <p:nvPr/>
        </p:nvSpPr>
        <p:spPr bwMode="auto">
          <a:xfrm>
            <a:off x="2860675" y="4456113"/>
            <a:ext cx="63023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ea typeface="华文楷体" panose="02010600040101010101" pitchFamily="2" charset="-122"/>
              </a:rPr>
              <a:t>SiH</a:t>
            </a:r>
            <a:r>
              <a:rPr kumimoji="1" lang="en-US" altLang="zh-CN" sz="3600" baseline="-25000">
                <a:ea typeface="华文楷体" panose="02010600040101010101" pitchFamily="2" charset="-122"/>
              </a:rPr>
              <a:t>4</a:t>
            </a:r>
            <a:r>
              <a:rPr kumimoji="1" lang="zh-CN" altLang="en-US" sz="3600">
                <a:ea typeface="华文楷体" panose="02010600040101010101" pitchFamily="2" charset="-122"/>
              </a:rPr>
              <a:t>被大量地用于制</a:t>
            </a:r>
            <a:r>
              <a:rPr kumimoji="1" lang="zh-CN" altLang="en-US" sz="3600">
                <a:solidFill>
                  <a:srgbClr val="0000CC"/>
                </a:solidFill>
                <a:ea typeface="华文楷体" panose="02010600040101010101" pitchFamily="2" charset="-122"/>
              </a:rPr>
              <a:t>高纯硅</a:t>
            </a:r>
            <a:r>
              <a:rPr kumimoji="1" lang="zh-CN" altLang="en-US" sz="3600">
                <a:ea typeface="华文楷体" panose="02010600040101010101" pitchFamily="2" charset="-122"/>
              </a:rPr>
              <a:t>。</a:t>
            </a:r>
            <a:endParaRPr kumimoji="1" lang="zh-CN" altLang="en-US" sz="3600">
              <a:ea typeface="华文楷体" panose="02010600040101010101" pitchFamily="2" charset="-122"/>
            </a:endParaRPr>
          </a:p>
        </p:txBody>
      </p:sp>
      <p:sp>
        <p:nvSpPr>
          <p:cNvPr id="11" name="Text Box 2"/>
          <p:cNvSpPr txBox="1">
            <a:spLocks noChangeArrowheads="1"/>
          </p:cNvSpPr>
          <p:nvPr/>
        </p:nvSpPr>
        <p:spPr bwMode="auto">
          <a:xfrm>
            <a:off x="2982913" y="5567363"/>
            <a:ext cx="49228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20000"/>
              </a:spcBef>
              <a:spcAft>
                <a:spcPct val="20000"/>
              </a:spcAft>
            </a:pPr>
            <a:r>
              <a:rPr lang="zh-CN" altLang="en-US" sz="4000">
                <a:solidFill>
                  <a:srgbClr val="0000FF"/>
                </a:solidFill>
                <a:ea typeface="华文楷体" panose="02010600040101010101" pitchFamily="2" charset="-122"/>
                <a:cs typeface="Times New Roman" panose="02020603050405020304" pitchFamily="18" charset="0"/>
              </a:rPr>
              <a:t>如何鉴别</a:t>
            </a:r>
            <a:r>
              <a:rPr lang="en-US" altLang="zh-CN" sz="4000">
                <a:solidFill>
                  <a:srgbClr val="0000FF"/>
                </a:solidFill>
                <a:ea typeface="华文楷体" panose="02010600040101010101" pitchFamily="2" charset="-122"/>
                <a:cs typeface="Times New Roman" panose="02020603050405020304" pitchFamily="18" charset="0"/>
              </a:rPr>
              <a:t>CH</a:t>
            </a:r>
            <a:r>
              <a:rPr lang="en-US" altLang="zh-CN" sz="4000" baseline="-25000">
                <a:solidFill>
                  <a:srgbClr val="0000FF"/>
                </a:solidFill>
                <a:ea typeface="华文楷体" panose="02010600040101010101" pitchFamily="2" charset="-122"/>
                <a:cs typeface="Times New Roman" panose="02020603050405020304" pitchFamily="18" charset="0"/>
              </a:rPr>
              <a:t>4</a:t>
            </a:r>
            <a:r>
              <a:rPr lang="zh-CN" altLang="en-US" sz="4000">
                <a:solidFill>
                  <a:srgbClr val="0000FF"/>
                </a:solidFill>
                <a:ea typeface="华文楷体" panose="02010600040101010101" pitchFamily="2" charset="-122"/>
                <a:cs typeface="Times New Roman" panose="02020603050405020304" pitchFamily="18" charset="0"/>
              </a:rPr>
              <a:t>和</a:t>
            </a:r>
            <a:r>
              <a:rPr lang="en-US" altLang="zh-CN" sz="4000">
                <a:solidFill>
                  <a:srgbClr val="0000FF"/>
                </a:solidFill>
                <a:ea typeface="华文楷体" panose="02010600040101010101" pitchFamily="2" charset="-122"/>
                <a:cs typeface="Times New Roman" panose="02020603050405020304" pitchFamily="18" charset="0"/>
              </a:rPr>
              <a:t>SiH</a:t>
            </a:r>
            <a:r>
              <a:rPr lang="en-US" altLang="zh-CN" sz="4000" baseline="-25000">
                <a:solidFill>
                  <a:srgbClr val="0000FF"/>
                </a:solidFill>
                <a:ea typeface="华文楷体" panose="02010600040101010101" pitchFamily="2" charset="-122"/>
                <a:cs typeface="Times New Roman" panose="02020603050405020304" pitchFamily="18" charset="0"/>
              </a:rPr>
              <a:t>4</a:t>
            </a:r>
            <a:r>
              <a:rPr lang="en-US" altLang="zh-CN" sz="4000">
                <a:solidFill>
                  <a:srgbClr val="0000FF"/>
                </a:solidFill>
                <a:ea typeface="华文楷体" panose="02010600040101010101" pitchFamily="2" charset="-122"/>
                <a:cs typeface="Times New Roman" panose="02020603050405020304" pitchFamily="18" charset="0"/>
              </a:rPr>
              <a:t>?</a:t>
            </a:r>
            <a:endParaRPr lang="en-US" altLang="zh-CN" sz="4000">
              <a:solidFill>
                <a:srgbClr val="0000FF"/>
              </a:solidFill>
              <a:ea typeface="华文楷体" panose="02010600040101010101" pitchFamily="2" charset="-122"/>
              <a:cs typeface="Times New Roman" panose="02020603050405020304" pitchFamily="18" charset="0"/>
            </a:endParaRPr>
          </a:p>
        </p:txBody>
      </p:sp>
      <p:sp>
        <p:nvSpPr>
          <p:cNvPr id="12" name="AutoShape 5"/>
          <p:cNvSpPr>
            <a:spLocks noChangeArrowheads="1"/>
          </p:cNvSpPr>
          <p:nvPr/>
        </p:nvSpPr>
        <p:spPr bwMode="auto">
          <a:xfrm>
            <a:off x="854075" y="5324475"/>
            <a:ext cx="2105025" cy="792163"/>
          </a:xfrm>
          <a:prstGeom prst="cloudCallout">
            <a:avLst>
              <a:gd name="adj1" fmla="val 35356"/>
              <a:gd name="adj2" fmla="val 89681"/>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eaLnBrk="0" hangingPunct="0"/>
            <a:r>
              <a:rPr lang="zh-CN" altLang="en-US" sz="3600" b="0">
                <a:ea typeface="华文楷体" panose="02010600040101010101" pitchFamily="2" charset="-122"/>
                <a:cs typeface="Times New Roman" panose="02020603050405020304" pitchFamily="18" charset="0"/>
              </a:rPr>
              <a:t>问题</a:t>
            </a:r>
            <a:endParaRPr lang="zh-CN" altLang="en-US" sz="3600" b="0">
              <a:ea typeface="华文楷体" panose="02010600040101010101" pitchFamily="2" charset="-122"/>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4186"/>
                                        </p:tgtEl>
                                        <p:attrNameLst>
                                          <p:attrName>style.visibility</p:attrName>
                                        </p:attrNameLst>
                                      </p:cBhvr>
                                      <p:to>
                                        <p:strVal val="visible"/>
                                      </p:to>
                                    </p:set>
                                    <p:animEffect transition="in" filter="dissolve">
                                      <p:cBhvr>
                                        <p:cTn id="7" dur="500"/>
                                        <p:tgtEl>
                                          <p:spTgt spid="4341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6" grpId="0"/>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8101013" y="6092825"/>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1CC910C-A9B8-4B19-AB85-6271E2DBE802}"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55650" name="Rectangle 3"/>
          <p:cNvSpPr>
            <a:spLocks noChangeArrowheads="1"/>
          </p:cNvSpPr>
          <p:nvPr/>
        </p:nvSpPr>
        <p:spPr bwMode="auto">
          <a:xfrm>
            <a:off x="1044575" y="200025"/>
            <a:ext cx="3359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2. </a:t>
            </a:r>
            <a:r>
              <a:rPr lang="zh-CN" altLang="pt-BR" sz="4000">
                <a:solidFill>
                  <a:srgbClr val="0000FF"/>
                </a:solidFill>
                <a:ea typeface="华文楷体" panose="02010600040101010101" pitchFamily="2" charset="-122"/>
                <a:cs typeface="Times New Roman" panose="02020603050405020304" pitchFamily="18" charset="0"/>
              </a:rPr>
              <a:t>硅的</a:t>
            </a:r>
            <a:r>
              <a:rPr lang="zh-CN" altLang="en-US" sz="4000">
                <a:solidFill>
                  <a:srgbClr val="0000FF"/>
                </a:solidFill>
                <a:ea typeface="华文楷体" panose="02010600040101010101" pitchFamily="2" charset="-122"/>
                <a:cs typeface="Times New Roman" panose="02020603050405020304" pitchFamily="18" charset="0"/>
              </a:rPr>
              <a:t>卤化物 </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24" name="Text Box 4"/>
          <p:cNvSpPr txBox="1">
            <a:spLocks noChangeArrowheads="1"/>
          </p:cNvSpPr>
          <p:nvPr/>
        </p:nvSpPr>
        <p:spPr bwMode="auto">
          <a:xfrm>
            <a:off x="971550" y="2349500"/>
            <a:ext cx="7812088"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20000"/>
              </a:spcBef>
              <a:spcAft>
                <a:spcPct val="20000"/>
              </a:spcAft>
            </a:pPr>
            <a:r>
              <a:rPr lang="en-US" altLang="zh-CN">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硅的卤化物强烈地水解，在潮湿空气中发烟 </a:t>
            </a:r>
            <a:r>
              <a:rPr lang="en-US" altLang="zh-CN" sz="3600">
                <a:ea typeface="华文楷体" panose="02010600040101010101" pitchFamily="2" charset="-122"/>
                <a:cs typeface="Times New Roman" panose="02020603050405020304" pitchFamily="18" charset="0"/>
              </a:rPr>
              <a:t>(</a:t>
            </a:r>
            <a:r>
              <a:rPr lang="zh-CN" altLang="en-US" sz="3600">
                <a:ea typeface="华文楷体" panose="02010600040101010101" pitchFamily="2" charset="-122"/>
                <a:cs typeface="Times New Roman" panose="02020603050405020304" pitchFamily="18" charset="0"/>
              </a:rPr>
              <a:t>用作</a:t>
            </a:r>
            <a:r>
              <a:rPr lang="zh-CN" altLang="en-US" sz="3600">
                <a:solidFill>
                  <a:srgbClr val="0000FF"/>
                </a:solidFill>
                <a:ea typeface="华文楷体" panose="02010600040101010101" pitchFamily="2" charset="-122"/>
                <a:cs typeface="Times New Roman" panose="02020603050405020304" pitchFamily="18" charset="0"/>
              </a:rPr>
              <a:t>烟雾剂</a:t>
            </a:r>
            <a:r>
              <a:rPr lang="en-US" altLang="zh-CN" sz="3600">
                <a:ea typeface="华文楷体" panose="02010600040101010101" pitchFamily="2" charset="-122"/>
                <a:cs typeface="Times New Roman" panose="02020603050405020304" pitchFamily="18" charset="0"/>
              </a:rPr>
              <a:t>)</a:t>
            </a:r>
            <a:r>
              <a:rPr lang="zh-CN" altLang="en-US" sz="3600">
                <a:ea typeface="华文楷体" panose="02010600040101010101" pitchFamily="2" charset="-122"/>
                <a:cs typeface="Times New Roman" panose="02020603050405020304" pitchFamily="18" charset="0"/>
              </a:rPr>
              <a:t>，如：</a:t>
            </a:r>
            <a:endParaRPr lang="zh-CN" altLang="en-US" sz="3600">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zh-CN" altLang="en-US">
                <a:ea typeface="华文楷体" panose="02010600040101010101" pitchFamily="2" charset="-122"/>
                <a:cs typeface="Times New Roman" panose="02020603050405020304" pitchFamily="18" charset="0"/>
              </a:rPr>
              <a:t>　</a:t>
            </a:r>
            <a:r>
              <a:rPr lang="en-US" altLang="zh-CN">
                <a:ea typeface="华文楷体" panose="02010600040101010101" pitchFamily="2" charset="-122"/>
                <a:cs typeface="Times New Roman" panose="02020603050405020304" pitchFamily="18" charset="0"/>
              </a:rPr>
              <a:t>SiX</a:t>
            </a:r>
            <a:r>
              <a:rPr lang="en-US" altLang="zh-CN" baseline="-25000">
                <a:ea typeface="华文楷体" panose="02010600040101010101" pitchFamily="2" charset="-122"/>
                <a:cs typeface="Times New Roman" panose="02020603050405020304" pitchFamily="18" charset="0"/>
              </a:rPr>
              <a:t>4</a:t>
            </a:r>
            <a:r>
              <a:rPr lang="en-US" altLang="zh-CN">
                <a:ea typeface="华文楷体" panose="02010600040101010101" pitchFamily="2" charset="-122"/>
                <a:cs typeface="Times New Roman" panose="02020603050405020304" pitchFamily="18" charset="0"/>
              </a:rPr>
              <a:t>+4H</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O==H</a:t>
            </a:r>
            <a:r>
              <a:rPr lang="en-US" altLang="zh-CN" baseline="-25000">
                <a:ea typeface="华文楷体" panose="02010600040101010101" pitchFamily="2" charset="-122"/>
                <a:cs typeface="Times New Roman" panose="02020603050405020304" pitchFamily="18" charset="0"/>
              </a:rPr>
              <a:t>4</a:t>
            </a:r>
            <a:r>
              <a:rPr lang="en-US" altLang="zh-CN">
                <a:ea typeface="华文楷体" panose="02010600040101010101" pitchFamily="2" charset="-122"/>
                <a:cs typeface="Times New Roman" panose="02020603050405020304" pitchFamily="18" charset="0"/>
              </a:rPr>
              <a:t>SiO</a:t>
            </a:r>
            <a:r>
              <a:rPr lang="en-US" altLang="zh-CN" baseline="-25000">
                <a:ea typeface="华文楷体" panose="02010600040101010101" pitchFamily="2" charset="-122"/>
                <a:cs typeface="Times New Roman" panose="02020603050405020304" pitchFamily="18" charset="0"/>
              </a:rPr>
              <a:t>4</a:t>
            </a:r>
            <a:r>
              <a:rPr lang="en-US" altLang="zh-CN">
                <a:ea typeface="华文楷体" panose="02010600040101010101" pitchFamily="2" charset="-122"/>
                <a:cs typeface="Times New Roman" panose="02020603050405020304" pitchFamily="18" charset="0"/>
              </a:rPr>
              <a:t>+4HX  (X=Cl, Br, I)</a:t>
            </a:r>
            <a:endParaRPr lang="en-US" altLang="zh-CN">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en-US" altLang="zh-CN" sz="3600">
                <a:solidFill>
                  <a:srgbClr val="0000FF"/>
                </a:solidFill>
                <a:ea typeface="华文楷体" panose="02010600040101010101" pitchFamily="2" charset="-122"/>
                <a:cs typeface="Times New Roman" panose="02020603050405020304" pitchFamily="18" charset="0"/>
              </a:rPr>
              <a:t>SiF</a:t>
            </a:r>
            <a:r>
              <a:rPr lang="en-US" altLang="zh-CN" sz="3600" baseline="-25000">
                <a:solidFill>
                  <a:srgbClr val="0000FF"/>
                </a:solidFill>
                <a:ea typeface="华文楷体" panose="02010600040101010101" pitchFamily="2" charset="-122"/>
                <a:cs typeface="Times New Roman" panose="02020603050405020304" pitchFamily="18" charset="0"/>
              </a:rPr>
              <a:t>4</a:t>
            </a:r>
            <a:r>
              <a:rPr lang="zh-CN" altLang="en-US" sz="3600">
                <a:solidFill>
                  <a:srgbClr val="0000FF"/>
                </a:solidFill>
                <a:ea typeface="华文楷体" panose="02010600040101010101" pitchFamily="2" charset="-122"/>
                <a:cs typeface="Times New Roman" panose="02020603050405020304" pitchFamily="18" charset="0"/>
              </a:rPr>
              <a:t>的水解产物</a:t>
            </a:r>
            <a:r>
              <a:rPr lang="zh-CN" altLang="en-US" sz="3600">
                <a:ea typeface="华文楷体" panose="02010600040101010101" pitchFamily="2" charset="-122"/>
                <a:cs typeface="Times New Roman" panose="02020603050405020304" pitchFamily="18" charset="0"/>
              </a:rPr>
              <a:t>与其它的不同</a:t>
            </a:r>
            <a:endParaRPr lang="zh-CN" altLang="en-US" sz="3600">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zh-CN" altLang="en-US">
                <a:ea typeface="华文楷体" panose="02010600040101010101" pitchFamily="2" charset="-122"/>
                <a:cs typeface="Times New Roman" panose="02020603050405020304" pitchFamily="18" charset="0"/>
              </a:rPr>
              <a:t>  </a:t>
            </a:r>
            <a:r>
              <a:rPr lang="en-US" altLang="zh-CN">
                <a:solidFill>
                  <a:srgbClr val="FF0000"/>
                </a:solidFill>
                <a:ea typeface="华文楷体" panose="02010600040101010101" pitchFamily="2" charset="-122"/>
                <a:cs typeface="Times New Roman" panose="02020603050405020304" pitchFamily="18" charset="0"/>
              </a:rPr>
              <a:t>3SiF</a:t>
            </a:r>
            <a:r>
              <a:rPr lang="en-US" altLang="zh-CN" baseline="-25000">
                <a:solidFill>
                  <a:srgbClr val="FF0000"/>
                </a:solidFill>
                <a:ea typeface="华文楷体" panose="02010600040101010101" pitchFamily="2" charset="-122"/>
                <a:cs typeface="Times New Roman" panose="02020603050405020304" pitchFamily="18" charset="0"/>
              </a:rPr>
              <a:t>4 </a:t>
            </a:r>
            <a:r>
              <a:rPr lang="en-US" altLang="zh-CN">
                <a:ea typeface="华文楷体" panose="02010600040101010101" pitchFamily="2" charset="-122"/>
                <a:cs typeface="Times New Roman" panose="02020603050405020304" pitchFamily="18" charset="0"/>
              </a:rPr>
              <a:t>+ 4H</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O == 2 </a:t>
            </a:r>
            <a:r>
              <a:rPr lang="en-US" altLang="zh-CN">
                <a:solidFill>
                  <a:srgbClr val="FF0000"/>
                </a:solidFill>
                <a:ea typeface="华文楷体" panose="02010600040101010101" pitchFamily="2" charset="-122"/>
                <a:cs typeface="Times New Roman" panose="02020603050405020304" pitchFamily="18" charset="0"/>
              </a:rPr>
              <a:t>H</a:t>
            </a:r>
            <a:r>
              <a:rPr lang="en-US" altLang="zh-CN" baseline="-25000">
                <a:solidFill>
                  <a:srgbClr val="FF0000"/>
                </a:solidFill>
                <a:ea typeface="华文楷体" panose="02010600040101010101" pitchFamily="2" charset="-122"/>
                <a:cs typeface="Times New Roman" panose="02020603050405020304" pitchFamily="18" charset="0"/>
              </a:rPr>
              <a:t>2</a:t>
            </a:r>
            <a:r>
              <a:rPr lang="en-US" altLang="zh-CN">
                <a:solidFill>
                  <a:srgbClr val="FF0000"/>
                </a:solidFill>
                <a:ea typeface="华文楷体" panose="02010600040101010101" pitchFamily="2" charset="-122"/>
                <a:cs typeface="Times New Roman" panose="02020603050405020304" pitchFamily="18" charset="0"/>
              </a:rPr>
              <a:t>SiF</a:t>
            </a:r>
            <a:r>
              <a:rPr lang="en-US" altLang="zh-CN" baseline="-25000">
                <a:solidFill>
                  <a:srgbClr val="FF0000"/>
                </a:solidFill>
                <a:ea typeface="华文楷体" panose="02010600040101010101" pitchFamily="2" charset="-122"/>
                <a:cs typeface="Times New Roman" panose="02020603050405020304" pitchFamily="18" charset="0"/>
              </a:rPr>
              <a:t>6</a:t>
            </a:r>
            <a:r>
              <a:rPr lang="en-US" altLang="zh-CN">
                <a:ea typeface="华文楷体" panose="02010600040101010101" pitchFamily="2" charset="-122"/>
                <a:cs typeface="Times New Roman" panose="02020603050405020304" pitchFamily="18" charset="0"/>
              </a:rPr>
              <a:t>+ H</a:t>
            </a:r>
            <a:r>
              <a:rPr lang="en-US" altLang="zh-CN" baseline="-25000">
                <a:ea typeface="华文楷体" panose="02010600040101010101" pitchFamily="2" charset="-122"/>
                <a:cs typeface="Times New Roman" panose="02020603050405020304" pitchFamily="18" charset="0"/>
              </a:rPr>
              <a:t>4</a:t>
            </a:r>
            <a:r>
              <a:rPr lang="en-US" altLang="zh-CN">
                <a:ea typeface="华文楷体" panose="02010600040101010101" pitchFamily="2" charset="-122"/>
                <a:cs typeface="Times New Roman" panose="02020603050405020304" pitchFamily="18" charset="0"/>
              </a:rPr>
              <a:t>SiO</a:t>
            </a:r>
            <a:r>
              <a:rPr lang="en-US" altLang="zh-CN" baseline="-25000">
                <a:ea typeface="华文楷体" panose="02010600040101010101" pitchFamily="2" charset="-122"/>
                <a:cs typeface="Times New Roman" panose="02020603050405020304" pitchFamily="18" charset="0"/>
              </a:rPr>
              <a:t>4</a:t>
            </a:r>
            <a:endParaRPr lang="en-US" altLang="zh-CN">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en-US" altLang="zh-CN">
                <a:ea typeface="华文楷体" panose="02010600040101010101" pitchFamily="2" charset="-122"/>
                <a:cs typeface="Times New Roman" panose="02020603050405020304" pitchFamily="18" charset="0"/>
              </a:rPr>
              <a:t>                                  </a:t>
            </a:r>
            <a:r>
              <a:rPr lang="zh-CN" altLang="en-US" sz="3600">
                <a:solidFill>
                  <a:srgbClr val="0000FF"/>
                </a:solidFill>
                <a:ea typeface="华文楷体" panose="02010600040101010101" pitchFamily="2" charset="-122"/>
                <a:cs typeface="Times New Roman" panose="02020603050405020304" pitchFamily="18" charset="0"/>
              </a:rPr>
              <a:t>氟硅酸</a:t>
            </a:r>
            <a:endParaRPr lang="en-US" altLang="zh-CN">
              <a:solidFill>
                <a:srgbClr val="0000FF"/>
              </a:solidFill>
              <a:ea typeface="华文楷体" panose="02010600040101010101" pitchFamily="2" charset="-122"/>
              <a:cs typeface="Times New Roman" panose="02020603050405020304" pitchFamily="18" charset="0"/>
            </a:endParaRPr>
          </a:p>
        </p:txBody>
      </p:sp>
      <p:pic>
        <p:nvPicPr>
          <p:cNvPr id="25" name="Picture 8" descr="SiO4_4-"/>
          <p:cNvPicPr>
            <a:picLocks noChangeAspect="1" noChangeArrowheads="1"/>
          </p:cNvPicPr>
          <p:nvPr/>
        </p:nvPicPr>
        <p:blipFill>
          <a:blip r:embed="rId1" cstate="print">
            <a:extLst>
              <a:ext uri="{28A0092B-C50C-407E-A947-70E740481C1C}">
                <a14:useLocalDpi xmlns:a14="http://schemas.microsoft.com/office/drawing/2010/main" val="0"/>
              </a:ext>
            </a:extLst>
          </a:blip>
          <a:srcRect l="23831" t="13133" r="16940" b="24484"/>
          <a:stretch>
            <a:fillRect/>
          </a:stretch>
        </p:blipFill>
        <p:spPr bwMode="auto">
          <a:xfrm>
            <a:off x="6577013" y="322263"/>
            <a:ext cx="191135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971550" y="1052513"/>
            <a:ext cx="50403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50000"/>
              </a:spcBef>
            </a:pPr>
            <a:r>
              <a:rPr lang="en-US" altLang="zh-CN" sz="3600">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在</a:t>
            </a:r>
            <a:r>
              <a:rPr lang="en-US" altLang="zh-CN" sz="3600">
                <a:ea typeface="华文楷体" panose="02010600040101010101" pitchFamily="2" charset="-122"/>
                <a:cs typeface="Times New Roman" panose="02020603050405020304" pitchFamily="18" charset="0"/>
              </a:rPr>
              <a:t>SiX</a:t>
            </a:r>
            <a:r>
              <a:rPr lang="en-US" altLang="zh-CN" sz="3600" baseline="-25000">
                <a:ea typeface="华文楷体" panose="02010600040101010101" pitchFamily="2" charset="-122"/>
                <a:cs typeface="Times New Roman" panose="02020603050405020304" pitchFamily="18" charset="0"/>
              </a:rPr>
              <a:t>4</a:t>
            </a:r>
            <a:r>
              <a:rPr lang="zh-CN" altLang="en-US" sz="3600">
                <a:ea typeface="华文楷体" panose="02010600040101010101" pitchFamily="2" charset="-122"/>
                <a:cs typeface="Times New Roman" panose="02020603050405020304" pitchFamily="18" charset="0"/>
              </a:rPr>
              <a:t>中</a:t>
            </a:r>
            <a:r>
              <a:rPr lang="en-US" altLang="zh-CN" sz="3600">
                <a:ea typeface="华文楷体" panose="02010600040101010101" pitchFamily="2" charset="-122"/>
                <a:cs typeface="Times New Roman" panose="02020603050405020304" pitchFamily="18" charset="0"/>
              </a:rPr>
              <a:t>,Si</a:t>
            </a:r>
            <a:r>
              <a:rPr lang="zh-CN" altLang="en-US" sz="3600">
                <a:ea typeface="华文楷体" panose="02010600040101010101" pitchFamily="2" charset="-122"/>
                <a:cs typeface="Times New Roman" panose="02020603050405020304" pitchFamily="18" charset="0"/>
              </a:rPr>
              <a:t>采取</a:t>
            </a:r>
            <a:r>
              <a:rPr lang="en-US" altLang="zh-CN" sz="3600">
                <a:ea typeface="华文楷体" panose="02010600040101010101" pitchFamily="2" charset="-122"/>
                <a:cs typeface="Times New Roman" panose="02020603050405020304" pitchFamily="18" charset="0"/>
              </a:rPr>
              <a:t>sp</a:t>
            </a:r>
            <a:r>
              <a:rPr lang="en-US" altLang="zh-CN" sz="3600" baseline="30000">
                <a:ea typeface="华文楷体" panose="02010600040101010101" pitchFamily="2" charset="-122"/>
                <a:cs typeface="Times New Roman" panose="02020603050405020304" pitchFamily="18" charset="0"/>
              </a:rPr>
              <a:t>3</a:t>
            </a:r>
            <a:r>
              <a:rPr lang="zh-CN" altLang="en-US" sz="3600">
                <a:ea typeface="华文楷体" panose="02010600040101010101" pitchFamily="2" charset="-122"/>
                <a:cs typeface="Times New Roman" panose="02020603050405020304" pitchFamily="18" charset="0"/>
              </a:rPr>
              <a:t>杂化</a:t>
            </a:r>
            <a:r>
              <a:rPr lang="en-US" altLang="zh-CN" sz="3600">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 正四面体构型</a:t>
            </a:r>
            <a:r>
              <a:rPr lang="en-US" altLang="zh-CN" sz="3600">
                <a:ea typeface="华文楷体" panose="02010600040101010101" pitchFamily="2" charset="-122"/>
                <a:cs typeface="Times New Roman" panose="02020603050405020304" pitchFamily="18" charset="0"/>
              </a:rPr>
              <a:t>.</a:t>
            </a:r>
            <a:endParaRPr lang="en-US" altLang="zh-CN" sz="3600">
              <a:ea typeface="华文楷体" panose="02010600040101010101" pitchFamily="2" charset="-122"/>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left)">
                                      <p:cBhvr>
                                        <p:cTn id="17" dur="500"/>
                                        <p:tgtEl>
                                          <p:spTgt spid="24">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wipe(left)">
                                      <p:cBhvr>
                                        <p:cTn id="20" dur="500"/>
                                        <p:tgtEl>
                                          <p:spTgt spid="2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Effect transition="in" filter="wipe(left)">
                                      <p:cBhvr>
                                        <p:cTn id="25" dur="500"/>
                                        <p:tgtEl>
                                          <p:spTgt spid="24">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wipe(left)">
                                      <p:cBhvr>
                                        <p:cTn id="28" dur="500"/>
                                        <p:tgtEl>
                                          <p:spTgt spid="24">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24">
                                            <p:txEl>
                                              <p:pRg st="4" end="4"/>
                                            </p:txEl>
                                          </p:spTgt>
                                        </p:tgtEl>
                                        <p:attrNameLst>
                                          <p:attrName>style.visibility</p:attrName>
                                        </p:attrNameLst>
                                      </p:cBhvr>
                                      <p:to>
                                        <p:strVal val="visible"/>
                                      </p:to>
                                    </p:set>
                                    <p:animEffect transition="in" filter="wipe(left)">
                                      <p:cBhvr>
                                        <p:cTn id="31"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p:cNvSpPr>
          <p:nvPr/>
        </p:nvSpPr>
        <p:spPr bwMode="auto">
          <a:xfrm>
            <a:off x="8243888" y="609282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85D3780-77C8-4A82-808A-B957E8842A9F}"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436227" name="Rectangle 3"/>
          <p:cNvSpPr>
            <a:spLocks noChangeArrowheads="1"/>
          </p:cNvSpPr>
          <p:nvPr/>
        </p:nvSpPr>
        <p:spPr bwMode="auto">
          <a:xfrm>
            <a:off x="935038" y="908050"/>
            <a:ext cx="795813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sz="3600">
                <a:ea typeface="华文楷体" panose="02010600040101010101" pitchFamily="2" charset="-122"/>
              </a:rPr>
              <a:t>H</a:t>
            </a:r>
            <a:r>
              <a:rPr lang="en-US" altLang="zh-CN" sz="3600" baseline="-25000">
                <a:ea typeface="华文楷体" panose="02010600040101010101" pitchFamily="2" charset="-122"/>
              </a:rPr>
              <a:t>2</a:t>
            </a:r>
            <a:r>
              <a:rPr lang="en-US" altLang="zh-CN" sz="3600">
                <a:ea typeface="华文楷体" panose="02010600040101010101" pitchFamily="2" charset="-122"/>
              </a:rPr>
              <a:t>SiF</a:t>
            </a:r>
            <a:r>
              <a:rPr lang="en-US" altLang="zh-CN" sz="3600" baseline="-25000">
                <a:ea typeface="华文楷体" panose="02010600040101010101" pitchFamily="2" charset="-122"/>
              </a:rPr>
              <a:t>6</a:t>
            </a:r>
            <a:r>
              <a:rPr lang="en-US" altLang="zh-CN" sz="3600">
                <a:ea typeface="华文楷体" panose="02010600040101010101" pitchFamily="2" charset="-122"/>
              </a:rPr>
              <a:t> </a:t>
            </a:r>
            <a:r>
              <a:rPr lang="zh-CN" altLang="en-US" sz="3600">
                <a:ea typeface="华文楷体" panose="02010600040101010101" pitchFamily="2" charset="-122"/>
              </a:rPr>
              <a:t>为二元强酸，酸性比</a:t>
            </a:r>
            <a:r>
              <a:rPr lang="en-US" altLang="zh-CN" sz="3600">
                <a:ea typeface="华文楷体" panose="02010600040101010101" pitchFamily="2" charset="-122"/>
              </a:rPr>
              <a:t>H</a:t>
            </a:r>
            <a:r>
              <a:rPr lang="en-US" altLang="zh-CN" sz="3600" baseline="-25000">
                <a:ea typeface="华文楷体" panose="02010600040101010101" pitchFamily="2" charset="-122"/>
              </a:rPr>
              <a:t>2</a:t>
            </a:r>
            <a:r>
              <a:rPr lang="en-US" altLang="zh-CN" sz="3600">
                <a:ea typeface="华文楷体" panose="02010600040101010101" pitchFamily="2" charset="-122"/>
              </a:rPr>
              <a:t>SO</a:t>
            </a:r>
            <a:r>
              <a:rPr lang="en-US" altLang="zh-CN" sz="3600" baseline="-25000">
                <a:ea typeface="华文楷体" panose="02010600040101010101" pitchFamily="2" charset="-122"/>
              </a:rPr>
              <a:t>4</a:t>
            </a:r>
            <a:r>
              <a:rPr lang="zh-CN" altLang="en-US" sz="3600">
                <a:ea typeface="华文楷体" panose="02010600040101010101" pitchFamily="2" charset="-122"/>
              </a:rPr>
              <a:t>强，</a:t>
            </a:r>
            <a:r>
              <a:rPr kumimoji="1" lang="zh-CN" altLang="en-US" sz="3600">
                <a:ea typeface="华文楷体" panose="02010600040101010101" pitchFamily="2" charset="-122"/>
              </a:rPr>
              <a:t>尚未制得游离的</a:t>
            </a:r>
            <a:r>
              <a:rPr kumimoji="1" lang="en-US" altLang="zh-CN" sz="3600">
                <a:ea typeface="华文楷体" panose="02010600040101010101" pitchFamily="2" charset="-122"/>
              </a:rPr>
              <a:t>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SiF</a:t>
            </a:r>
            <a:r>
              <a:rPr kumimoji="1" lang="en-US" altLang="zh-CN" sz="3600" baseline="-25000">
                <a:ea typeface="华文楷体" panose="02010600040101010101" pitchFamily="2" charset="-122"/>
              </a:rPr>
              <a:t>6</a:t>
            </a:r>
            <a:r>
              <a:rPr kumimoji="1" lang="zh-CN" altLang="en-US" sz="3600">
                <a:ea typeface="华文楷体" panose="02010600040101010101" pitchFamily="2" charset="-122"/>
              </a:rPr>
              <a:t>，只得到</a:t>
            </a:r>
            <a:r>
              <a:rPr kumimoji="1" lang="en-US" altLang="zh-CN" sz="3600">
                <a:ea typeface="华文楷体" panose="02010600040101010101" pitchFamily="2" charset="-122"/>
              </a:rPr>
              <a:t>60</a:t>
            </a:r>
            <a:r>
              <a:rPr kumimoji="1" lang="zh-CN" altLang="en-US" sz="3600">
                <a:ea typeface="华文楷体" panose="02010600040101010101" pitchFamily="2" charset="-122"/>
              </a:rPr>
              <a:t>％的溶液；用纯碱溶液吸收</a:t>
            </a:r>
            <a:r>
              <a:rPr kumimoji="1" lang="en-US" altLang="zh-CN" sz="3600">
                <a:solidFill>
                  <a:srgbClr val="0000CC"/>
                </a:solidFill>
                <a:ea typeface="华文楷体" panose="02010600040101010101" pitchFamily="2" charset="-122"/>
              </a:rPr>
              <a:t>SiF</a:t>
            </a:r>
            <a:r>
              <a:rPr kumimoji="1" lang="en-US" altLang="zh-CN" sz="3600" baseline="-25000">
                <a:solidFill>
                  <a:srgbClr val="0000CC"/>
                </a:solidFill>
                <a:ea typeface="华文楷体" panose="02010600040101010101" pitchFamily="2" charset="-122"/>
              </a:rPr>
              <a:t>4</a:t>
            </a:r>
            <a:r>
              <a:rPr kumimoji="1" lang="zh-CN" altLang="en-US" sz="3600">
                <a:ea typeface="华文楷体" panose="02010600040101010101" pitchFamily="2" charset="-122"/>
              </a:rPr>
              <a:t>气体，得到白色的</a:t>
            </a:r>
            <a:r>
              <a:rPr kumimoji="1" lang="zh-CN" altLang="en-US" sz="3600">
                <a:solidFill>
                  <a:srgbClr val="0000CC"/>
                </a:solidFill>
                <a:ea typeface="华文楷体" panose="02010600040101010101" pitchFamily="2" charset="-122"/>
              </a:rPr>
              <a:t>氟硅酸钠</a:t>
            </a:r>
            <a:r>
              <a:rPr kumimoji="1" lang="en-US" altLang="zh-CN" sz="3600">
                <a:solidFill>
                  <a:srgbClr val="0000CC"/>
                </a:solidFill>
                <a:ea typeface="华文楷体" panose="02010600040101010101" pitchFamily="2" charset="-122"/>
              </a:rPr>
              <a:t>(Na</a:t>
            </a:r>
            <a:r>
              <a:rPr kumimoji="1" lang="en-US" altLang="zh-CN" sz="3600" baseline="-25000">
                <a:solidFill>
                  <a:srgbClr val="0000CC"/>
                </a:solidFill>
                <a:ea typeface="华文楷体" panose="02010600040101010101" pitchFamily="2" charset="-122"/>
              </a:rPr>
              <a:t>2</a:t>
            </a:r>
            <a:r>
              <a:rPr kumimoji="1" lang="en-US" altLang="zh-CN" sz="3600">
                <a:solidFill>
                  <a:srgbClr val="0000CC"/>
                </a:solidFill>
                <a:ea typeface="华文楷体" panose="02010600040101010101" pitchFamily="2" charset="-122"/>
              </a:rPr>
              <a:t>SiF</a:t>
            </a:r>
            <a:r>
              <a:rPr kumimoji="1" lang="en-US" altLang="zh-CN" sz="3600" baseline="-25000">
                <a:solidFill>
                  <a:srgbClr val="0000CC"/>
                </a:solidFill>
                <a:ea typeface="华文楷体" panose="02010600040101010101" pitchFamily="2" charset="-122"/>
              </a:rPr>
              <a:t>6</a:t>
            </a:r>
            <a:r>
              <a:rPr kumimoji="1" lang="en-US" altLang="zh-CN" sz="3600">
                <a:solidFill>
                  <a:srgbClr val="0000CC"/>
                </a:solidFill>
                <a:ea typeface="华文楷体" panose="02010600040101010101" pitchFamily="2" charset="-122"/>
              </a:rPr>
              <a:t>)</a:t>
            </a:r>
            <a:r>
              <a:rPr kumimoji="1" lang="zh-CN" altLang="en-US" sz="3600">
                <a:solidFill>
                  <a:srgbClr val="0000CC"/>
                </a:solidFill>
                <a:ea typeface="华文楷体" panose="02010600040101010101" pitchFamily="2" charset="-122"/>
              </a:rPr>
              <a:t>晶体</a:t>
            </a:r>
            <a:r>
              <a:rPr kumimoji="1" lang="zh-CN" altLang="en-US" sz="3600">
                <a:ea typeface="华文楷体" panose="02010600040101010101" pitchFamily="2" charset="-122"/>
              </a:rPr>
              <a:t>。</a:t>
            </a:r>
            <a:endParaRPr kumimoji="1" lang="zh-CN" altLang="en-US" sz="3600">
              <a:ea typeface="华文楷体" panose="02010600040101010101" pitchFamily="2" charset="-122"/>
            </a:endParaRPr>
          </a:p>
          <a:p>
            <a:pPr>
              <a:lnSpc>
                <a:spcPct val="125000"/>
              </a:lnSpc>
            </a:pPr>
            <a:r>
              <a:rPr lang="zh-CN" altLang="en-US" sz="3600">
                <a:ea typeface="华文楷体" panose="02010600040101010101" pitchFamily="2" charset="-122"/>
              </a:rPr>
              <a:t>       </a:t>
            </a:r>
            <a:r>
              <a:rPr lang="en-US" altLang="zh-CN" sz="3600">
                <a:solidFill>
                  <a:srgbClr val="FF0000"/>
                </a:solidFill>
                <a:ea typeface="华文楷体" panose="02010600040101010101" pitchFamily="2" charset="-122"/>
              </a:rPr>
              <a:t>K/Na/Ba</a:t>
            </a:r>
            <a:r>
              <a:rPr lang="zh-CN" altLang="en-US" sz="3600">
                <a:solidFill>
                  <a:srgbClr val="FF0000"/>
                </a:solidFill>
                <a:ea typeface="华文楷体" panose="02010600040101010101" pitchFamily="2" charset="-122"/>
              </a:rPr>
              <a:t>盐</a:t>
            </a:r>
            <a:r>
              <a:rPr lang="en-US" altLang="zh-CN" sz="3600">
                <a:solidFill>
                  <a:srgbClr val="FF0000"/>
                </a:solidFill>
                <a:ea typeface="华文楷体" panose="02010600040101010101" pitchFamily="2" charset="-122"/>
              </a:rPr>
              <a:t>:   </a:t>
            </a:r>
            <a:r>
              <a:rPr lang="zh-CN" altLang="en-US" sz="3600">
                <a:solidFill>
                  <a:srgbClr val="FF0000"/>
                </a:solidFill>
                <a:ea typeface="华文楷体" panose="02010600040101010101" pitchFamily="2" charset="-122"/>
              </a:rPr>
              <a:t>难溶于水；</a:t>
            </a:r>
            <a:endParaRPr lang="zh-CN" altLang="en-US" sz="3600">
              <a:solidFill>
                <a:srgbClr val="FF0000"/>
              </a:solidFill>
              <a:ea typeface="华文楷体" panose="02010600040101010101" pitchFamily="2" charset="-122"/>
            </a:endParaRPr>
          </a:p>
          <a:p>
            <a:pPr>
              <a:lnSpc>
                <a:spcPct val="125000"/>
              </a:lnSpc>
            </a:pPr>
            <a:r>
              <a:rPr lang="zh-CN" altLang="en-US" sz="3600">
                <a:solidFill>
                  <a:srgbClr val="0000FF"/>
                </a:solidFill>
                <a:ea typeface="华文楷体" panose="02010600040101010101" pitchFamily="2" charset="-122"/>
              </a:rPr>
              <a:t>       </a:t>
            </a:r>
            <a:r>
              <a:rPr lang="en-US" altLang="zh-CN" sz="3600">
                <a:solidFill>
                  <a:srgbClr val="0000FF"/>
                </a:solidFill>
                <a:ea typeface="华文楷体" panose="02010600040101010101" pitchFamily="2" charset="-122"/>
              </a:rPr>
              <a:t>Li/Ca</a:t>
            </a:r>
            <a:r>
              <a:rPr lang="zh-CN" altLang="en-US" sz="3600">
                <a:solidFill>
                  <a:srgbClr val="0000FF"/>
                </a:solidFill>
                <a:ea typeface="华文楷体" panose="02010600040101010101" pitchFamily="2" charset="-122"/>
              </a:rPr>
              <a:t>盐</a:t>
            </a:r>
            <a:r>
              <a:rPr lang="en-US" altLang="zh-CN" sz="3600">
                <a:solidFill>
                  <a:srgbClr val="0000FF"/>
                </a:solidFill>
                <a:ea typeface="华文楷体" panose="02010600040101010101" pitchFamily="2" charset="-122"/>
              </a:rPr>
              <a:t>:     </a:t>
            </a:r>
            <a:r>
              <a:rPr lang="zh-CN" altLang="en-US" sz="3600">
                <a:solidFill>
                  <a:srgbClr val="0000FF"/>
                </a:solidFill>
                <a:ea typeface="华文楷体" panose="02010600040101010101" pitchFamily="2" charset="-122"/>
              </a:rPr>
              <a:t>溶于水 </a:t>
            </a:r>
            <a:endParaRPr lang="zh-CN" altLang="en-US" sz="3600">
              <a:solidFill>
                <a:srgbClr val="0000FF"/>
              </a:solidFill>
              <a:ea typeface="华文楷体" panose="02010600040101010101" pitchFamily="2" charset="-122"/>
            </a:endParaRPr>
          </a:p>
          <a:p>
            <a:pPr>
              <a:lnSpc>
                <a:spcPct val="125000"/>
              </a:lnSpc>
            </a:pPr>
            <a:r>
              <a:rPr lang="zh-CN" altLang="en-US" sz="3600">
                <a:ea typeface="华文楷体" panose="02010600040101010101" pitchFamily="2" charset="-122"/>
              </a:rPr>
              <a:t>            </a:t>
            </a:r>
            <a:r>
              <a:rPr lang="en-US" altLang="zh-CN" sz="3600">
                <a:ea typeface="华文楷体" panose="02010600040101010101" pitchFamily="2" charset="-122"/>
              </a:rPr>
              <a:t>Na</a:t>
            </a:r>
            <a:r>
              <a:rPr lang="en-US" altLang="zh-CN" sz="3600" baseline="-25000">
                <a:ea typeface="华文楷体" panose="02010600040101010101" pitchFamily="2" charset="-122"/>
              </a:rPr>
              <a:t>2</a:t>
            </a:r>
            <a:r>
              <a:rPr lang="en-US" altLang="zh-CN" sz="3600">
                <a:ea typeface="华文楷体" panose="02010600040101010101" pitchFamily="2" charset="-122"/>
              </a:rPr>
              <a:t>SiF</a:t>
            </a:r>
            <a:r>
              <a:rPr lang="en-US" altLang="zh-CN" sz="3600" baseline="-25000">
                <a:ea typeface="华文楷体" panose="02010600040101010101" pitchFamily="2" charset="-122"/>
              </a:rPr>
              <a:t>6</a:t>
            </a:r>
            <a:r>
              <a:rPr lang="en-US" altLang="zh-CN" sz="3600">
                <a:ea typeface="华文楷体" panose="02010600040101010101" pitchFamily="2" charset="-122"/>
              </a:rPr>
              <a:t> </a:t>
            </a:r>
            <a:r>
              <a:rPr lang="zh-CN" altLang="en-US" sz="3600">
                <a:ea typeface="华文楷体" panose="02010600040101010101" pitchFamily="2" charset="-122"/>
              </a:rPr>
              <a:t>用于杀虫剂、防腐剂。</a:t>
            </a:r>
            <a:endParaRPr lang="zh-CN" altLang="en-US" sz="3600">
              <a:ea typeface="华文楷体" panose="02010600040101010101" pitchFamily="2" charset="-122"/>
            </a:endParaRPr>
          </a:p>
        </p:txBody>
      </p:sp>
      <p:sp>
        <p:nvSpPr>
          <p:cNvPr id="436228" name="Rectangle 4"/>
          <p:cNvSpPr>
            <a:spLocks noChangeArrowheads="1"/>
          </p:cNvSpPr>
          <p:nvPr/>
        </p:nvSpPr>
        <p:spPr bwMode="auto">
          <a:xfrm>
            <a:off x="982663" y="188913"/>
            <a:ext cx="339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4000">
                <a:solidFill>
                  <a:srgbClr val="0000FF"/>
                </a:solidFill>
                <a:ea typeface="华文楷体" panose="02010600040101010101" pitchFamily="2" charset="-122"/>
              </a:rPr>
              <a:t>3. </a:t>
            </a:r>
            <a:r>
              <a:rPr kumimoji="1" lang="zh-CN" altLang="en-US" sz="4000">
                <a:solidFill>
                  <a:srgbClr val="0000FF"/>
                </a:solidFill>
                <a:ea typeface="华文楷体" panose="02010600040101010101" pitchFamily="2" charset="-122"/>
              </a:rPr>
              <a:t> 氟硅酸及盐</a:t>
            </a:r>
            <a:endParaRPr kumimoji="1" lang="zh-CN" altLang="en-US" sz="4000" baseline="-25000">
              <a:solidFill>
                <a:srgbClr val="0000FF"/>
              </a:solidFill>
              <a:ea typeface="华文楷体" panose="02010600040101010101" pitchFamily="2" charset="-122"/>
            </a:endParaRPr>
          </a:p>
        </p:txBody>
      </p:sp>
      <p:pic>
        <p:nvPicPr>
          <p:cNvPr id="156676"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36228"/>
                                        </p:tgtEl>
                                        <p:attrNameLst>
                                          <p:attrName>style.visibility</p:attrName>
                                        </p:attrNameLst>
                                      </p:cBhvr>
                                      <p:to>
                                        <p:strVal val="visible"/>
                                      </p:to>
                                    </p:set>
                                    <p:anim to="" calcmode="lin" valueType="num">
                                      <p:cBhvr>
                                        <p:cTn id="7" dur="1" fill="hold"/>
                                        <p:tgtEl>
                                          <p:spTgt spid="436228"/>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6227">
                                            <p:txEl>
                                              <p:pRg st="0" end="0"/>
                                            </p:txEl>
                                          </p:spTgt>
                                        </p:tgtEl>
                                        <p:attrNameLst>
                                          <p:attrName>style.visibility</p:attrName>
                                        </p:attrNameLst>
                                      </p:cBhvr>
                                      <p:to>
                                        <p:strVal val="visible"/>
                                      </p:to>
                                    </p:set>
                                    <p:anim calcmode="lin" valueType="num">
                                      <p:cBhvr additive="base">
                                        <p:cTn id="12" dur="500" fill="hold"/>
                                        <p:tgtEl>
                                          <p:spTgt spid="43622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36227">
                                            <p:txEl>
                                              <p:pRg st="0" end="0"/>
                                            </p:txEl>
                                          </p:spTgt>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436227">
                                            <p:txEl>
                                              <p:pRg st="1" end="1"/>
                                            </p:txEl>
                                          </p:spTgt>
                                        </p:tgtEl>
                                        <p:attrNameLst>
                                          <p:attrName>style.visibility</p:attrName>
                                        </p:attrNameLst>
                                      </p:cBhvr>
                                      <p:to>
                                        <p:strVal val="visible"/>
                                      </p:to>
                                    </p:set>
                                    <p:animEffect transition="in" filter="randombar(horizontal)">
                                      <p:cBhvr>
                                        <p:cTn id="16" dur="500"/>
                                        <p:tgtEl>
                                          <p:spTgt spid="436227">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36227">
                                            <p:txEl>
                                              <p:pRg st="2" end="2"/>
                                            </p:txEl>
                                          </p:spTgt>
                                        </p:tgtEl>
                                        <p:attrNameLst>
                                          <p:attrName>style.visibility</p:attrName>
                                        </p:attrNameLst>
                                      </p:cBhvr>
                                      <p:to>
                                        <p:strVal val="visible"/>
                                      </p:to>
                                    </p:set>
                                    <p:animEffect transition="in" filter="randombar(horizontal)">
                                      <p:cBhvr>
                                        <p:cTn id="19" dur="500"/>
                                        <p:tgtEl>
                                          <p:spTgt spid="43622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36227">
                                            <p:txEl>
                                              <p:pRg st="3" end="3"/>
                                            </p:txEl>
                                          </p:spTgt>
                                        </p:tgtEl>
                                        <p:attrNameLst>
                                          <p:attrName>style.visibility</p:attrName>
                                        </p:attrNameLst>
                                      </p:cBhvr>
                                      <p:to>
                                        <p:strVal val="visible"/>
                                      </p:to>
                                    </p:set>
                                    <p:animEffect transition="in" filter="randombar(horizontal)">
                                      <p:cBhvr>
                                        <p:cTn id="22" dur="500"/>
                                        <p:tgtEl>
                                          <p:spTgt spid="436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1"/>
          <p:cNvSpPr>
            <a:spLocks noChangeArrowheads="1"/>
          </p:cNvSpPr>
          <p:nvPr/>
        </p:nvSpPr>
        <p:spPr bwMode="auto">
          <a:xfrm>
            <a:off x="8172450" y="635635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70B5C2A-3A33-4E02-9935-232DFA6EDB55}"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18" name="Rectangle 2"/>
          <p:cNvSpPr txBox="1">
            <a:spLocks noChangeArrowheads="1"/>
          </p:cNvSpPr>
          <p:nvPr/>
        </p:nvSpPr>
        <p:spPr bwMode="auto">
          <a:xfrm>
            <a:off x="830263" y="188913"/>
            <a:ext cx="8229600" cy="1143000"/>
          </a:xfrm>
          <a:prstGeom prst="rect">
            <a:avLst/>
          </a:prstGeom>
          <a:noFill/>
          <a:ln>
            <a:noFill/>
          </a:ln>
          <a:effectLst/>
        </p:spPr>
        <p:txBody>
          <a:bodyPr anchor="b" anchorCtr="1"/>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a:defRPr/>
            </a:pPr>
            <a:r>
              <a:rPr lang="en-US" altLang="zh-CN" sz="4800" kern="0" dirty="0" smtClean="0">
                <a:solidFill>
                  <a:srgbClr val="0000FF"/>
                </a:solidFill>
                <a:effectLst/>
                <a:cs typeface="Times New Roman" panose="02020603050405020304" pitchFamily="18" charset="0"/>
              </a:rPr>
              <a:t>8.4 </a:t>
            </a:r>
            <a:r>
              <a:rPr lang="zh-CN" altLang="en-US" sz="4800" kern="0" dirty="0" smtClean="0">
                <a:solidFill>
                  <a:srgbClr val="0000FF"/>
                </a:solidFill>
                <a:effectLst/>
                <a:cs typeface="Times New Roman" panose="02020603050405020304" pitchFamily="18" charset="0"/>
              </a:rPr>
              <a:t>氮</a:t>
            </a:r>
            <a:r>
              <a:rPr lang="en-US" altLang="zh-CN" sz="4800" kern="0" dirty="0" smtClean="0">
                <a:solidFill>
                  <a:srgbClr val="0000FF"/>
                </a:solidFill>
                <a:effectLst/>
                <a:cs typeface="Times New Roman" panose="02020603050405020304" pitchFamily="18" charset="0"/>
              </a:rPr>
              <a:t>(Nitrogen)</a:t>
            </a:r>
            <a:r>
              <a:rPr lang="zh-CN" altLang="en-US" sz="4800" kern="0" dirty="0" smtClean="0">
                <a:solidFill>
                  <a:srgbClr val="0000FF"/>
                </a:solidFill>
                <a:effectLst/>
                <a:cs typeface="Times New Roman" panose="02020603050405020304" pitchFamily="18" charset="0"/>
              </a:rPr>
              <a:t> </a:t>
            </a:r>
            <a:endParaRPr lang="zh-CN" altLang="en-US" sz="4800" kern="0" dirty="0">
              <a:solidFill>
                <a:srgbClr val="0000FF"/>
              </a:solidFill>
              <a:effectLst/>
              <a:cs typeface="Times New Roman" panose="02020603050405020304" pitchFamily="18" charset="0"/>
            </a:endParaRPr>
          </a:p>
        </p:txBody>
      </p:sp>
      <p:sp>
        <p:nvSpPr>
          <p:cNvPr id="157699" name="Rectangle 4"/>
          <p:cNvSpPr>
            <a:spLocks noChangeArrowheads="1"/>
          </p:cNvSpPr>
          <p:nvPr/>
        </p:nvSpPr>
        <p:spPr bwMode="auto">
          <a:xfrm>
            <a:off x="2159000" y="1789113"/>
            <a:ext cx="653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8.4.1 </a:t>
            </a:r>
            <a:r>
              <a:rPr lang="zh-CN" altLang="en-US" sz="4000">
                <a:ea typeface="华文楷体" panose="02010600040101010101" pitchFamily="2" charset="-122"/>
                <a:cs typeface="Times New Roman" panose="02020603050405020304" pitchFamily="18" charset="0"/>
              </a:rPr>
              <a:t>氮的成键特征与氮单质 </a:t>
            </a:r>
            <a:endParaRPr lang="zh-CN" altLang="en-US" sz="4000">
              <a:ea typeface="华文楷体" panose="02010600040101010101" pitchFamily="2" charset="-122"/>
              <a:cs typeface="Times New Roman" panose="02020603050405020304" pitchFamily="18" charset="0"/>
            </a:endParaRPr>
          </a:p>
        </p:txBody>
      </p:sp>
      <p:sp>
        <p:nvSpPr>
          <p:cNvPr id="157700" name="Rectangle 5"/>
          <p:cNvSpPr>
            <a:spLocks noChangeArrowheads="1"/>
          </p:cNvSpPr>
          <p:nvPr/>
        </p:nvSpPr>
        <p:spPr bwMode="auto">
          <a:xfrm>
            <a:off x="2159000" y="2687638"/>
            <a:ext cx="399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8.4.2 </a:t>
            </a:r>
            <a:r>
              <a:rPr lang="zh-CN" altLang="en-US" sz="4000">
                <a:ea typeface="华文楷体" panose="02010600040101010101" pitchFamily="2" charset="-122"/>
                <a:cs typeface="Times New Roman" panose="02020603050405020304" pitchFamily="18" charset="0"/>
              </a:rPr>
              <a:t>氮的氢化物 </a:t>
            </a:r>
            <a:endParaRPr lang="zh-CN" altLang="en-US" sz="4000">
              <a:ea typeface="华文楷体" panose="02010600040101010101" pitchFamily="2" charset="-122"/>
              <a:cs typeface="Times New Roman" panose="02020603050405020304" pitchFamily="18" charset="0"/>
            </a:endParaRPr>
          </a:p>
        </p:txBody>
      </p:sp>
      <p:sp>
        <p:nvSpPr>
          <p:cNvPr id="157701" name="Rectangle 6"/>
          <p:cNvSpPr>
            <a:spLocks noChangeArrowheads="1"/>
          </p:cNvSpPr>
          <p:nvPr/>
        </p:nvSpPr>
        <p:spPr bwMode="auto">
          <a:xfrm>
            <a:off x="2159000" y="3587750"/>
            <a:ext cx="399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8.4.3 </a:t>
            </a:r>
            <a:r>
              <a:rPr lang="zh-CN" altLang="en-US" sz="4000">
                <a:ea typeface="华文楷体" panose="02010600040101010101" pitchFamily="2" charset="-122"/>
                <a:cs typeface="Times New Roman" panose="02020603050405020304" pitchFamily="18" charset="0"/>
              </a:rPr>
              <a:t>氮的氧化物 </a:t>
            </a:r>
            <a:endParaRPr lang="zh-CN" altLang="en-US" sz="4000">
              <a:ea typeface="华文楷体" panose="02010600040101010101" pitchFamily="2" charset="-122"/>
              <a:cs typeface="Times New Roman" panose="02020603050405020304" pitchFamily="18" charset="0"/>
            </a:endParaRPr>
          </a:p>
        </p:txBody>
      </p:sp>
      <p:sp>
        <p:nvSpPr>
          <p:cNvPr id="157702" name="Rectangle 7"/>
          <p:cNvSpPr>
            <a:spLocks noChangeArrowheads="1"/>
          </p:cNvSpPr>
          <p:nvPr/>
        </p:nvSpPr>
        <p:spPr bwMode="auto">
          <a:xfrm>
            <a:off x="2159000" y="4487863"/>
            <a:ext cx="551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8.4.4 </a:t>
            </a:r>
            <a:r>
              <a:rPr lang="zh-CN" altLang="en-US" sz="4000">
                <a:ea typeface="华文楷体" panose="02010600040101010101" pitchFamily="2" charset="-122"/>
                <a:cs typeface="Times New Roman" panose="02020603050405020304" pitchFamily="18" charset="0"/>
              </a:rPr>
              <a:t>氮的含氧酸及其盐 </a:t>
            </a:r>
            <a:endParaRPr lang="zh-CN" altLang="en-US" sz="4000">
              <a:ea typeface="华文楷体" panose="02010600040101010101" pitchFamily="2" charset="-122"/>
              <a:cs typeface="Times New Roman" panose="02020603050405020304" pitchFamily="18" charset="0"/>
            </a:endParaRPr>
          </a:p>
        </p:txBody>
      </p:sp>
      <p:sp>
        <p:nvSpPr>
          <p:cNvPr id="157703" name="Rectangle 8"/>
          <p:cNvSpPr>
            <a:spLocks noChangeArrowheads="1"/>
          </p:cNvSpPr>
          <p:nvPr/>
        </p:nvSpPr>
        <p:spPr bwMode="auto">
          <a:xfrm>
            <a:off x="2159000" y="5387975"/>
            <a:ext cx="5010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8.4.5 </a:t>
            </a:r>
            <a:r>
              <a:rPr lang="zh-CN" altLang="en-US" sz="4000">
                <a:ea typeface="华文楷体" panose="02010600040101010101" pitchFamily="2" charset="-122"/>
                <a:cs typeface="Times New Roman" panose="02020603050405020304" pitchFamily="18" charset="0"/>
              </a:rPr>
              <a:t>氮的其它化合物 </a:t>
            </a:r>
            <a:endParaRPr lang="zh-CN" altLang="en-US" sz="4000">
              <a:ea typeface="华文楷体" panose="02010600040101010101" pitchFamily="2" charset="-122"/>
              <a:cs typeface="Times New Roman" panose="02020603050405020304" pitchFamily="18" charset="0"/>
            </a:endParaRPr>
          </a:p>
        </p:txBody>
      </p:sp>
      <p:pic>
        <p:nvPicPr>
          <p:cNvPr id="157704" name="Picture 9"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275" y="19732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5" name="Picture 10"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03350" y="29083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6" name="Picture 11"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275" y="37734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7" name="Picture 12"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275" y="46720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8" name="Picture 13"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275" y="55737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71550" y="260350"/>
            <a:ext cx="7772400" cy="1143000"/>
          </a:xfrm>
        </p:spPr>
        <p:txBody>
          <a:bodyPr/>
          <a:lstStyle/>
          <a:p>
            <a:pPr>
              <a:defRPr/>
            </a:pPr>
            <a:r>
              <a:rPr lang="en-US" altLang="zh-CN" sz="4800" b="1" dirty="0">
                <a:solidFill>
                  <a:srgbClr val="0000FF"/>
                </a:solidFill>
                <a:effectLst/>
                <a:latin typeface="+mn-lt"/>
                <a:ea typeface="+mn-ea"/>
              </a:rPr>
              <a:t>8.5 </a:t>
            </a:r>
            <a:r>
              <a:rPr lang="zh-CN" altLang="en-US" sz="4800" b="1" dirty="0" smtClean="0">
                <a:solidFill>
                  <a:srgbClr val="0000FF"/>
                </a:solidFill>
                <a:effectLst/>
                <a:latin typeface="+mn-lt"/>
                <a:ea typeface="+mn-ea"/>
              </a:rPr>
              <a:t>磷和</a:t>
            </a:r>
            <a:r>
              <a:rPr lang="zh-CN" altLang="en-US" sz="4800" b="1" dirty="0">
                <a:solidFill>
                  <a:srgbClr val="0000FF"/>
                </a:solidFill>
                <a:effectLst/>
                <a:latin typeface="+mn-lt"/>
                <a:ea typeface="+mn-ea"/>
              </a:rPr>
              <a:t>砷 </a:t>
            </a:r>
            <a:endParaRPr lang="zh-CN" altLang="en-US" sz="4800" b="1" dirty="0">
              <a:solidFill>
                <a:srgbClr val="0000FF"/>
              </a:solidFill>
              <a:effectLst/>
              <a:latin typeface="+mn-lt"/>
              <a:ea typeface="+mn-ea"/>
            </a:endParaRPr>
          </a:p>
        </p:txBody>
      </p:sp>
      <p:sp>
        <p:nvSpPr>
          <p:cNvPr id="5" name="Rectangle 4"/>
          <p:cNvSpPr>
            <a:spLocks noChangeArrowheads="1"/>
          </p:cNvSpPr>
          <p:nvPr/>
        </p:nvSpPr>
        <p:spPr bwMode="auto">
          <a:xfrm>
            <a:off x="1979613" y="1700213"/>
            <a:ext cx="6373812" cy="641350"/>
          </a:xfrm>
          <a:prstGeom prst="rect">
            <a:avLst/>
          </a:prstGeom>
          <a:noFill/>
          <a:ln>
            <a:noFill/>
          </a:ln>
          <a:effectLst/>
        </p:spPr>
        <p:txBody>
          <a:bodyPr wrap="none" anchor="ctr">
            <a:spAutoFit/>
          </a:bodyPr>
          <a:lstStyle/>
          <a:p>
            <a:pPr>
              <a:defRPr/>
            </a:pPr>
            <a:r>
              <a:rPr lang="en-US" altLang="zh-CN" sz="3600" dirty="0">
                <a:latin typeface="+mn-lt"/>
                <a:ea typeface="+mn-ea"/>
              </a:rPr>
              <a:t>8.5.1 </a:t>
            </a:r>
            <a:r>
              <a:rPr lang="zh-CN" altLang="en-US" sz="3600" dirty="0">
                <a:latin typeface="+mn-lt"/>
                <a:ea typeface="+mn-ea"/>
              </a:rPr>
              <a:t>磷和砷的成键特征和单质 </a:t>
            </a:r>
            <a:endParaRPr lang="zh-CN" altLang="en-US" sz="3600" dirty="0">
              <a:latin typeface="+mn-lt"/>
              <a:ea typeface="+mn-ea"/>
            </a:endParaRPr>
          </a:p>
        </p:txBody>
      </p:sp>
      <p:sp>
        <p:nvSpPr>
          <p:cNvPr id="6" name="Rectangle 5"/>
          <p:cNvSpPr>
            <a:spLocks noChangeArrowheads="1"/>
          </p:cNvSpPr>
          <p:nvPr/>
        </p:nvSpPr>
        <p:spPr bwMode="auto">
          <a:xfrm>
            <a:off x="1979613" y="2600325"/>
            <a:ext cx="4538662" cy="641350"/>
          </a:xfrm>
          <a:prstGeom prst="rect">
            <a:avLst/>
          </a:prstGeom>
          <a:noFill/>
          <a:ln>
            <a:noFill/>
          </a:ln>
          <a:effectLst/>
        </p:spPr>
        <p:txBody>
          <a:bodyPr wrap="none" anchor="ctr">
            <a:spAutoFit/>
          </a:bodyPr>
          <a:lstStyle/>
          <a:p>
            <a:pPr>
              <a:defRPr/>
            </a:pPr>
            <a:r>
              <a:rPr lang="en-US" altLang="zh-CN" sz="3600">
                <a:latin typeface="+mn-lt"/>
                <a:ea typeface="+mn-ea"/>
              </a:rPr>
              <a:t>8.5.2 </a:t>
            </a:r>
            <a:r>
              <a:rPr lang="zh-CN" altLang="en-US" sz="3600">
                <a:latin typeface="+mn-lt"/>
                <a:ea typeface="+mn-ea"/>
              </a:rPr>
              <a:t>磷和砷的氢化物 </a:t>
            </a:r>
            <a:endParaRPr lang="zh-CN" altLang="en-US" sz="3600">
              <a:latin typeface="+mn-lt"/>
              <a:ea typeface="+mn-ea"/>
            </a:endParaRPr>
          </a:p>
        </p:txBody>
      </p:sp>
      <p:sp>
        <p:nvSpPr>
          <p:cNvPr id="7" name="Rectangle 6"/>
          <p:cNvSpPr>
            <a:spLocks noChangeArrowheads="1"/>
          </p:cNvSpPr>
          <p:nvPr/>
        </p:nvSpPr>
        <p:spPr bwMode="auto">
          <a:xfrm>
            <a:off x="1979613" y="3500438"/>
            <a:ext cx="4538662" cy="641350"/>
          </a:xfrm>
          <a:prstGeom prst="rect">
            <a:avLst/>
          </a:prstGeom>
          <a:noFill/>
          <a:ln>
            <a:noFill/>
          </a:ln>
          <a:effectLst/>
        </p:spPr>
        <p:txBody>
          <a:bodyPr wrap="none" anchor="ctr">
            <a:spAutoFit/>
          </a:bodyPr>
          <a:lstStyle/>
          <a:p>
            <a:pPr>
              <a:defRPr/>
            </a:pPr>
            <a:r>
              <a:rPr lang="en-US" altLang="zh-CN" sz="3600">
                <a:latin typeface="+mn-lt"/>
                <a:ea typeface="+mn-ea"/>
              </a:rPr>
              <a:t>8.5.3 </a:t>
            </a:r>
            <a:r>
              <a:rPr lang="zh-CN" altLang="en-US" sz="3600">
                <a:latin typeface="+mn-lt"/>
                <a:ea typeface="+mn-ea"/>
              </a:rPr>
              <a:t>磷和砷的氧化物 </a:t>
            </a:r>
            <a:endParaRPr lang="zh-CN" altLang="en-US" sz="3600">
              <a:latin typeface="+mn-lt"/>
              <a:ea typeface="+mn-ea"/>
            </a:endParaRPr>
          </a:p>
        </p:txBody>
      </p:sp>
      <p:sp>
        <p:nvSpPr>
          <p:cNvPr id="8" name="Rectangle 7"/>
          <p:cNvSpPr>
            <a:spLocks noChangeArrowheads="1"/>
          </p:cNvSpPr>
          <p:nvPr/>
        </p:nvSpPr>
        <p:spPr bwMode="auto">
          <a:xfrm>
            <a:off x="1979613" y="4398963"/>
            <a:ext cx="6516687" cy="641350"/>
          </a:xfrm>
          <a:prstGeom prst="rect">
            <a:avLst/>
          </a:prstGeom>
          <a:noFill/>
          <a:ln>
            <a:noFill/>
          </a:ln>
          <a:effectLst/>
        </p:spPr>
        <p:txBody>
          <a:bodyPr anchor="ctr">
            <a:spAutoFit/>
          </a:bodyPr>
          <a:lstStyle/>
          <a:p>
            <a:pPr>
              <a:defRPr/>
            </a:pPr>
            <a:r>
              <a:rPr lang="en-US" altLang="zh-CN" sz="3600" dirty="0">
                <a:latin typeface="+mn-lt"/>
                <a:ea typeface="+mn-ea"/>
              </a:rPr>
              <a:t>8.5.4 </a:t>
            </a:r>
            <a:r>
              <a:rPr lang="zh-CN" altLang="en-US" sz="3600" dirty="0">
                <a:latin typeface="+mn-lt"/>
                <a:ea typeface="+mn-ea"/>
              </a:rPr>
              <a:t>磷和砷的硫化物和卤化物 </a:t>
            </a:r>
            <a:endParaRPr lang="zh-CN" altLang="en-US" sz="3600" dirty="0">
              <a:latin typeface="+mn-lt"/>
              <a:ea typeface="+mn-ea"/>
            </a:endParaRPr>
          </a:p>
        </p:txBody>
      </p:sp>
      <p:sp>
        <p:nvSpPr>
          <p:cNvPr id="9" name="Rectangle 8"/>
          <p:cNvSpPr>
            <a:spLocks noChangeArrowheads="1"/>
          </p:cNvSpPr>
          <p:nvPr/>
        </p:nvSpPr>
        <p:spPr bwMode="auto">
          <a:xfrm>
            <a:off x="1979613" y="5299075"/>
            <a:ext cx="5472112" cy="641350"/>
          </a:xfrm>
          <a:prstGeom prst="rect">
            <a:avLst/>
          </a:prstGeom>
          <a:noFill/>
          <a:ln>
            <a:noFill/>
          </a:ln>
          <a:effectLst/>
        </p:spPr>
        <p:txBody>
          <a:bodyPr anchor="ctr">
            <a:spAutoFit/>
          </a:bodyPr>
          <a:lstStyle/>
          <a:p>
            <a:pPr>
              <a:defRPr/>
            </a:pPr>
            <a:r>
              <a:rPr lang="en-US" altLang="zh-CN" sz="3600">
                <a:latin typeface="+mn-lt"/>
                <a:ea typeface="+mn-ea"/>
              </a:rPr>
              <a:t>8.5.5 </a:t>
            </a:r>
            <a:r>
              <a:rPr lang="zh-CN" altLang="en-US" sz="3600">
                <a:latin typeface="+mn-lt"/>
                <a:ea typeface="+mn-ea"/>
              </a:rPr>
              <a:t>磷的含氧酸及其盐 </a:t>
            </a:r>
            <a:endParaRPr lang="zh-CN" altLang="en-US" sz="3600">
              <a:latin typeface="+mn-lt"/>
              <a:ea typeface="+mn-ea"/>
            </a:endParaRPr>
          </a:p>
        </p:txBody>
      </p:sp>
      <p:pic>
        <p:nvPicPr>
          <p:cNvPr id="217095" name="Picture 9"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9863" y="18542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10"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9863" y="27543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7" name="Picture 11"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9863" y="36544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8" name="Picture 12"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9863" y="45545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9" name="Picture 13"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9863" y="54530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0" name="Rectangle 11"/>
          <p:cNvSpPr>
            <a:spLocks noChangeArrowheads="1"/>
          </p:cNvSpPr>
          <p:nvPr/>
        </p:nvSpPr>
        <p:spPr bwMode="auto">
          <a:xfrm>
            <a:off x="8172450" y="635635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44C9C61-E0E1-4ED7-820A-827947A9F18A}"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ChangeArrowheads="1"/>
          </p:cNvSpPr>
          <p:nvPr/>
        </p:nvSpPr>
        <p:spPr bwMode="auto">
          <a:xfrm>
            <a:off x="7740650"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9530F1B-A3CB-45BF-B55E-711A948FDFE6}" type="slidenum">
              <a:rPr kumimoji="1" lang="en-US" altLang="zh-CN" sz="1600">
                <a:ea typeface="ˎ̥"/>
                <a:cs typeface="ˎ̥"/>
              </a:rPr>
            </a:fld>
            <a:r>
              <a:rPr kumimoji="1" lang="en-US" altLang="zh-CN" sz="1600" b="0">
                <a:ea typeface="华文楷体" panose="02010600040101010101" pitchFamily="2" charset="-122"/>
              </a:rPr>
              <a:t> </a:t>
            </a:r>
            <a:endParaRPr kumimoji="1" lang="en-US" altLang="zh-CN" sz="1600" b="0">
              <a:ea typeface="ˎ̥"/>
              <a:cs typeface="ˎ̥"/>
            </a:endParaRPr>
          </a:p>
        </p:txBody>
      </p:sp>
      <p:pic>
        <p:nvPicPr>
          <p:cNvPr id="219138" name="Picture 3" descr="周期表p区"/>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19700" y="533400"/>
            <a:ext cx="3171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139" name="Group 4"/>
          <p:cNvGrpSpPr/>
          <p:nvPr/>
        </p:nvGrpSpPr>
        <p:grpSpPr bwMode="auto">
          <a:xfrm>
            <a:off x="1187450" y="692150"/>
            <a:ext cx="3529013" cy="2590800"/>
            <a:chOff x="672" y="624"/>
            <a:chExt cx="4592" cy="3392"/>
          </a:xfrm>
        </p:grpSpPr>
        <p:pic>
          <p:nvPicPr>
            <p:cNvPr id="219145" name="Picture 5" descr="周期表"/>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 y="624"/>
              <a:ext cx="4592" cy="3392"/>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9146" name="Rectangle 6"/>
            <p:cNvSpPr>
              <a:spLocks noChangeArrowheads="1"/>
            </p:cNvSpPr>
            <p:nvPr/>
          </p:nvSpPr>
          <p:spPr bwMode="auto">
            <a:xfrm>
              <a:off x="2659" y="768"/>
              <a:ext cx="2328" cy="112"/>
            </a:xfrm>
            <a:prstGeom prst="rect">
              <a:avLst/>
            </a:prstGeom>
            <a:solidFill>
              <a:srgbClr val="C0C0C0">
                <a:alpha val="50195"/>
              </a:srgbClr>
            </a:solidFill>
            <a:ln w="12700" cap="sq">
              <a:solidFill>
                <a:schemeClr val="bg1"/>
              </a:solidFill>
              <a:miter lim="800000"/>
              <a:headEnd type="none" w="sm" len="sm"/>
              <a:tailEnd type="none" w="sm" len="sm"/>
            </a:ln>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415751" name="AutoShape 7"/>
          <p:cNvSpPr>
            <a:spLocks noChangeArrowheads="1"/>
          </p:cNvSpPr>
          <p:nvPr/>
        </p:nvSpPr>
        <p:spPr bwMode="auto">
          <a:xfrm>
            <a:off x="4475163" y="2819400"/>
            <a:ext cx="2112962" cy="969963"/>
          </a:xfrm>
          <a:prstGeom prst="lightningBolt">
            <a:avLst/>
          </a:prstGeom>
          <a:gradFill rotWithShape="0">
            <a:gsLst>
              <a:gs pos="0">
                <a:schemeClr val="accent1"/>
              </a:gs>
              <a:gs pos="100000">
                <a:schemeClr val="accent1">
                  <a:gamma/>
                  <a:shade val="46275"/>
                  <a:invGamma/>
                </a:schemeClr>
              </a:gs>
            </a:gsLst>
            <a:path path="rect">
              <a:fillToRect l="100000" t="100000"/>
            </a:path>
          </a:gradFill>
          <a:ln>
            <a:noFill/>
          </a:ln>
          <a:effectLst/>
        </p:spPr>
        <p:txBody>
          <a:bodyPr wrap="none" anchor="ctr"/>
          <a:lstStyle/>
          <a:p>
            <a:pPr>
              <a:defRPr/>
            </a:pPr>
            <a:endParaRPr lang="zh-CN" altLang="en-US">
              <a:ea typeface="华文楷体" panose="02010600040101010101" pitchFamily="2" charset="-122"/>
            </a:endParaRPr>
          </a:p>
        </p:txBody>
      </p:sp>
      <p:sp>
        <p:nvSpPr>
          <p:cNvPr id="415752" name="AutoShape 8"/>
          <p:cNvSpPr>
            <a:spLocks noChangeArrowheads="1"/>
          </p:cNvSpPr>
          <p:nvPr/>
        </p:nvSpPr>
        <p:spPr bwMode="auto">
          <a:xfrm>
            <a:off x="4068763" y="2133600"/>
            <a:ext cx="1295400" cy="863600"/>
          </a:xfrm>
          <a:prstGeom prst="lightningBolt">
            <a:avLst/>
          </a:prstGeom>
          <a:gradFill rotWithShape="0">
            <a:gsLst>
              <a:gs pos="0">
                <a:schemeClr val="accent1"/>
              </a:gs>
              <a:gs pos="100000">
                <a:schemeClr val="accent1">
                  <a:gamma/>
                  <a:shade val="46275"/>
                  <a:invGamma/>
                </a:schemeClr>
              </a:gs>
            </a:gsLst>
            <a:path path="rect">
              <a:fillToRect l="100000" t="100000"/>
            </a:path>
          </a:gradFill>
          <a:ln>
            <a:noFill/>
          </a:ln>
          <a:effectLst/>
        </p:spPr>
        <p:txBody>
          <a:bodyPr wrap="none" anchor="ctr"/>
          <a:lstStyle/>
          <a:p>
            <a:pPr>
              <a:defRPr/>
            </a:pPr>
            <a:endParaRPr lang="zh-CN" altLang="en-US">
              <a:ea typeface="华文楷体" panose="02010600040101010101" pitchFamily="2" charset="-122"/>
            </a:endParaRPr>
          </a:p>
        </p:txBody>
      </p:sp>
      <p:sp>
        <p:nvSpPr>
          <p:cNvPr id="219142" name="Rectangle 9"/>
          <p:cNvSpPr>
            <a:spLocks noChangeArrowheads="1"/>
          </p:cNvSpPr>
          <p:nvPr/>
        </p:nvSpPr>
        <p:spPr bwMode="auto">
          <a:xfrm>
            <a:off x="3924300" y="981075"/>
            <a:ext cx="287338" cy="1223963"/>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219143" name="Text Box 10"/>
          <p:cNvSpPr txBox="1">
            <a:spLocks noChangeArrowheads="1"/>
          </p:cNvSpPr>
          <p:nvPr/>
        </p:nvSpPr>
        <p:spPr bwMode="auto">
          <a:xfrm>
            <a:off x="1165225" y="3594100"/>
            <a:ext cx="3525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lang="zh-CN" altLang="en-US" sz="3600">
                <a:ea typeface="华文楷体" panose="02010600040101010101" pitchFamily="2" charset="-122"/>
              </a:rPr>
              <a:t>氮族元素在元素周期表中的位置</a:t>
            </a:r>
            <a:endParaRPr lang="zh-CN" altLang="en-US" sz="3600">
              <a:ea typeface="华文楷体" panose="02010600040101010101" pitchFamily="2" charset="-122"/>
            </a:endParaRPr>
          </a:p>
          <a:p>
            <a:pPr algn="ctr"/>
            <a:r>
              <a:rPr lang="en-US" altLang="zh-CN" sz="3600">
                <a:solidFill>
                  <a:srgbClr val="0000FF"/>
                </a:solidFill>
                <a:ea typeface="华文楷体" panose="02010600040101010101" pitchFamily="2" charset="-122"/>
              </a:rPr>
              <a:t>p</a:t>
            </a:r>
            <a:r>
              <a:rPr lang="zh-CN" altLang="en-US" sz="3600">
                <a:solidFill>
                  <a:srgbClr val="0000FF"/>
                </a:solidFill>
                <a:ea typeface="华文楷体" panose="02010600040101010101" pitchFamily="2" charset="-122"/>
              </a:rPr>
              <a:t>区</a:t>
            </a:r>
            <a:r>
              <a:rPr lang="en-US" altLang="zh-CN" sz="3600">
                <a:solidFill>
                  <a:srgbClr val="0000FF"/>
                </a:solidFill>
                <a:ea typeface="华文楷体" panose="02010600040101010101" pitchFamily="2" charset="-122"/>
              </a:rPr>
              <a:t>VA</a:t>
            </a:r>
            <a:r>
              <a:rPr lang="zh-CN" altLang="en-US" sz="3600">
                <a:solidFill>
                  <a:srgbClr val="0000FF"/>
                </a:solidFill>
                <a:ea typeface="华文楷体" panose="02010600040101010101" pitchFamily="2" charset="-122"/>
              </a:rPr>
              <a:t>族</a:t>
            </a:r>
            <a:endParaRPr lang="en-US" altLang="zh-CN" sz="3600">
              <a:solidFill>
                <a:srgbClr val="0000FF"/>
              </a:solidFill>
              <a:ea typeface="华文楷体" panose="02010600040101010101" pitchFamily="2" charset="-122"/>
            </a:endParaRPr>
          </a:p>
          <a:p>
            <a:pPr algn="ctr"/>
            <a:r>
              <a:rPr lang="en-US" altLang="zh-CN" sz="3600">
                <a:solidFill>
                  <a:srgbClr val="0000FF"/>
                </a:solidFill>
                <a:ea typeface="华文楷体" panose="02010600040101010101" pitchFamily="2" charset="-122"/>
              </a:rPr>
              <a:t>ns</a:t>
            </a:r>
            <a:r>
              <a:rPr lang="en-US" altLang="zh-CN" sz="3600" baseline="30000">
                <a:solidFill>
                  <a:srgbClr val="0000FF"/>
                </a:solidFill>
                <a:ea typeface="华文楷体" panose="02010600040101010101" pitchFamily="2" charset="-122"/>
              </a:rPr>
              <a:t>2</a:t>
            </a:r>
            <a:r>
              <a:rPr lang="en-US" altLang="zh-CN" sz="3600">
                <a:solidFill>
                  <a:srgbClr val="0000FF"/>
                </a:solidFill>
                <a:ea typeface="华文楷体" panose="02010600040101010101" pitchFamily="2" charset="-122"/>
              </a:rPr>
              <a:t>np</a:t>
            </a:r>
            <a:r>
              <a:rPr lang="en-US" altLang="zh-CN" sz="3600" baseline="30000">
                <a:solidFill>
                  <a:srgbClr val="0000FF"/>
                </a:solidFill>
                <a:ea typeface="华文楷体" panose="02010600040101010101" pitchFamily="2" charset="-122"/>
              </a:rPr>
              <a:t>3</a:t>
            </a:r>
            <a:endParaRPr lang="en-US" altLang="zh-CN" sz="3600" baseline="30000">
              <a:solidFill>
                <a:srgbClr val="0000FF"/>
              </a:solidFill>
              <a:ea typeface="华文楷体" panose="02010600040101010101" pitchFamily="2" charset="-122"/>
            </a:endParaRPr>
          </a:p>
        </p:txBody>
      </p:sp>
      <p:sp>
        <p:nvSpPr>
          <p:cNvPr id="219144" name="Rectangle 11"/>
          <p:cNvSpPr>
            <a:spLocks noChangeArrowheads="1"/>
          </p:cNvSpPr>
          <p:nvPr/>
        </p:nvSpPr>
        <p:spPr bwMode="auto">
          <a:xfrm>
            <a:off x="6300788" y="1268413"/>
            <a:ext cx="431800" cy="3313112"/>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BAE8962-3922-49E8-8C84-87430B20B7D7}"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94915" name="Rectangle 3"/>
          <p:cNvSpPr>
            <a:spLocks noRot="1" noChangeArrowheads="1"/>
          </p:cNvSpPr>
          <p:nvPr/>
        </p:nvSpPr>
        <p:spPr bwMode="auto">
          <a:xfrm>
            <a:off x="862013" y="1414463"/>
            <a:ext cx="828198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buClr>
                <a:schemeClr val="tx2"/>
              </a:buClr>
              <a:buSzPct val="70000"/>
              <a:buFont typeface="Wingdings" panose="05000000000000000000" pitchFamily="2" charset="2"/>
              <a:buNone/>
            </a:pPr>
            <a:r>
              <a:rPr lang="en-US" altLang="zh-CN">
                <a:solidFill>
                  <a:srgbClr val="0000FF"/>
                </a:solidFill>
                <a:ea typeface="华文楷体" panose="02010600040101010101" pitchFamily="2" charset="-122"/>
              </a:rPr>
              <a:t>1</a:t>
            </a:r>
            <a:r>
              <a:rPr lang="zh-CN" altLang="en-US">
                <a:solidFill>
                  <a:srgbClr val="0000FF"/>
                </a:solidFill>
                <a:ea typeface="华文楷体" panose="02010600040101010101" pitchFamily="2" charset="-122"/>
              </a:rPr>
              <a:t>．共同的成键特征和常见氧化态：</a:t>
            </a:r>
            <a:endParaRPr lang="zh-CN" altLang="en-US">
              <a:solidFill>
                <a:srgbClr val="0000FF"/>
              </a:solidFill>
              <a:ea typeface="华文楷体" panose="02010600040101010101" pitchFamily="2" charset="-122"/>
            </a:endParaRPr>
          </a:p>
          <a:p>
            <a:pPr>
              <a:spcBef>
                <a:spcPct val="20000"/>
              </a:spcBef>
              <a:buClr>
                <a:schemeClr val="tx2"/>
              </a:buClr>
              <a:buSzPct val="70000"/>
              <a:buFont typeface="Wingdings" panose="05000000000000000000" pitchFamily="2" charset="2"/>
              <a:buNone/>
            </a:pPr>
            <a:endParaRPr lang="en-US" altLang="zh-CN">
              <a:ea typeface="华文楷体" panose="02010600040101010101" pitchFamily="2" charset="-122"/>
            </a:endParaRPr>
          </a:p>
          <a:p>
            <a:pPr>
              <a:spcBef>
                <a:spcPct val="20000"/>
              </a:spcBef>
              <a:buClr>
                <a:schemeClr val="tx2"/>
              </a:buClr>
              <a:buSzPct val="70000"/>
              <a:buFont typeface="Wingdings" panose="05000000000000000000" pitchFamily="2" charset="2"/>
              <a:buNone/>
            </a:pPr>
            <a:r>
              <a:rPr lang="zh-CN" altLang="en-US">
                <a:ea typeface="华文楷体" panose="02010600040101010101" pitchFamily="2" charset="-122"/>
              </a:rPr>
              <a:t>周期表中</a:t>
            </a:r>
            <a:r>
              <a:rPr lang="en-US" altLang="zh-CN">
                <a:ea typeface="华文楷体" panose="02010600040101010101" pitchFamily="2" charset="-122"/>
              </a:rPr>
              <a:t>VA</a:t>
            </a:r>
            <a:r>
              <a:rPr lang="zh-CN" altLang="en-US">
                <a:ea typeface="华文楷体" panose="02010600040101010101" pitchFamily="2" charset="-122"/>
              </a:rPr>
              <a:t>族，价层电子结构为：</a:t>
            </a:r>
            <a:r>
              <a:rPr lang="en-US" altLang="zh-CN">
                <a:solidFill>
                  <a:srgbClr val="E3052A"/>
                </a:solidFill>
                <a:ea typeface="华文楷体" panose="02010600040101010101" pitchFamily="2" charset="-122"/>
              </a:rPr>
              <a:t>ns</a:t>
            </a:r>
            <a:r>
              <a:rPr lang="en-US" altLang="zh-CN" baseline="30000">
                <a:solidFill>
                  <a:srgbClr val="E3052A"/>
                </a:solidFill>
                <a:ea typeface="华文楷体" panose="02010600040101010101" pitchFamily="2" charset="-122"/>
              </a:rPr>
              <a:t>2</a:t>
            </a:r>
            <a:r>
              <a:rPr lang="en-US" altLang="zh-CN">
                <a:solidFill>
                  <a:srgbClr val="E3052A"/>
                </a:solidFill>
                <a:ea typeface="华文楷体" panose="02010600040101010101" pitchFamily="2" charset="-122"/>
              </a:rPr>
              <a:t>np</a:t>
            </a:r>
            <a:r>
              <a:rPr lang="en-US" altLang="zh-CN" baseline="30000">
                <a:solidFill>
                  <a:srgbClr val="E3052A"/>
                </a:solidFill>
                <a:ea typeface="华文楷体" panose="02010600040101010101" pitchFamily="2" charset="-122"/>
              </a:rPr>
              <a:t>3</a:t>
            </a:r>
            <a:endParaRPr lang="en-US" altLang="zh-CN">
              <a:solidFill>
                <a:srgbClr val="E3052A"/>
              </a:solidFill>
              <a:ea typeface="华文楷体" panose="02010600040101010101" pitchFamily="2" charset="-122"/>
            </a:endParaRPr>
          </a:p>
          <a:p>
            <a:pPr>
              <a:spcBef>
                <a:spcPct val="20000"/>
              </a:spcBef>
              <a:buClr>
                <a:schemeClr val="tx2"/>
              </a:buClr>
              <a:buSzPct val="70000"/>
              <a:buFont typeface="Wingdings" panose="05000000000000000000" pitchFamily="2" charset="2"/>
              <a:buNone/>
            </a:pPr>
            <a:endParaRPr lang="en-US" altLang="zh-CN">
              <a:ea typeface="华文楷体" panose="02010600040101010101" pitchFamily="2" charset="-122"/>
            </a:endParaRPr>
          </a:p>
          <a:p>
            <a:pPr>
              <a:spcBef>
                <a:spcPct val="20000"/>
              </a:spcBef>
              <a:buClr>
                <a:schemeClr val="tx2"/>
              </a:buClr>
              <a:buSzPct val="70000"/>
              <a:buFont typeface="Wingdings" panose="05000000000000000000" pitchFamily="2" charset="2"/>
              <a:buNone/>
            </a:pPr>
            <a:r>
              <a:rPr lang="en-US" altLang="zh-CN">
                <a:ea typeface="华文楷体" panose="02010600040101010101" pitchFamily="2" charset="-122"/>
              </a:rPr>
              <a:t>              </a:t>
            </a:r>
            <a:r>
              <a:rPr lang="en-US" altLang="zh-CN" u="sng">
                <a:solidFill>
                  <a:srgbClr val="0000FF"/>
                </a:solidFill>
                <a:ea typeface="华文楷体" panose="02010600040101010101" pitchFamily="2" charset="-122"/>
              </a:rPr>
              <a:t>N         P</a:t>
            </a:r>
            <a:r>
              <a:rPr lang="en-US" altLang="zh-CN">
                <a:ea typeface="华文楷体" panose="02010600040101010101" pitchFamily="2" charset="-122"/>
              </a:rPr>
              <a:t>         </a:t>
            </a:r>
            <a:r>
              <a:rPr lang="en-US" altLang="zh-CN" u="sng">
                <a:solidFill>
                  <a:srgbClr val="FF0000"/>
                </a:solidFill>
                <a:ea typeface="华文楷体" panose="02010600040101010101" pitchFamily="2" charset="-122"/>
              </a:rPr>
              <a:t>As</a:t>
            </a:r>
            <a:r>
              <a:rPr lang="en-US" altLang="zh-CN">
                <a:ea typeface="华文楷体" panose="02010600040101010101" pitchFamily="2" charset="-122"/>
              </a:rPr>
              <a:t>              </a:t>
            </a:r>
            <a:r>
              <a:rPr lang="en-US" altLang="zh-CN" u="sng">
                <a:ea typeface="华文楷体" panose="02010600040101010101" pitchFamily="2" charset="-122"/>
              </a:rPr>
              <a:t>Sb       Bi     </a:t>
            </a:r>
            <a:endParaRPr lang="en-US" altLang="zh-CN" u="sng">
              <a:ea typeface="华文楷体" panose="02010600040101010101" pitchFamily="2" charset="-122"/>
            </a:endParaRPr>
          </a:p>
          <a:p>
            <a:pPr>
              <a:spcBef>
                <a:spcPct val="20000"/>
              </a:spcBef>
              <a:buClr>
                <a:schemeClr val="tx2"/>
              </a:buClr>
              <a:buSzPct val="70000"/>
              <a:buFont typeface="Wingdings" panose="05000000000000000000" pitchFamily="2" charset="2"/>
              <a:buNone/>
            </a:pPr>
            <a:r>
              <a:rPr lang="en-US" altLang="zh-CN">
                <a:ea typeface="华文楷体" panose="02010600040101010101" pitchFamily="2" charset="-122"/>
              </a:rPr>
              <a:t>        </a:t>
            </a:r>
            <a:r>
              <a:rPr lang="zh-CN" altLang="en-US">
                <a:ea typeface="华文楷体" panose="02010600040101010101" pitchFamily="2" charset="-122"/>
              </a:rPr>
              <a:t>从非金属    </a:t>
            </a:r>
            <a:r>
              <a:rPr lang="zh-CN" altLang="en-US">
                <a:ea typeface="华文楷体" panose="02010600040101010101" pitchFamily="2" charset="-122"/>
                <a:sym typeface="Wingdings" panose="05000000000000000000" pitchFamily="2" charset="2"/>
              </a:rPr>
              <a:t></a:t>
            </a:r>
            <a:r>
              <a:rPr lang="zh-CN" altLang="en-US">
                <a:ea typeface="华文楷体" panose="02010600040101010101" pitchFamily="2" charset="-122"/>
              </a:rPr>
              <a:t>  准金属 </a:t>
            </a:r>
            <a:r>
              <a:rPr lang="zh-CN" altLang="en-US">
                <a:ea typeface="华文楷体" panose="02010600040101010101" pitchFamily="2" charset="-122"/>
                <a:sym typeface="Wingdings" panose="05000000000000000000" pitchFamily="2" charset="2"/>
              </a:rPr>
              <a:t></a:t>
            </a:r>
            <a:r>
              <a:rPr lang="zh-CN" altLang="en-US">
                <a:ea typeface="华文楷体" panose="02010600040101010101" pitchFamily="2" charset="-122"/>
              </a:rPr>
              <a:t>      金属 </a:t>
            </a:r>
            <a:endParaRPr lang="zh-CN" altLang="en-US">
              <a:ea typeface="华文楷体" panose="02010600040101010101" pitchFamily="2" charset="-122"/>
            </a:endParaRPr>
          </a:p>
        </p:txBody>
      </p:sp>
      <p:sp>
        <p:nvSpPr>
          <p:cNvPr id="160771" name="Rectangle 6"/>
          <p:cNvSpPr>
            <a:spLocks noChangeArrowheads="1"/>
          </p:cNvSpPr>
          <p:nvPr/>
        </p:nvSpPr>
        <p:spPr bwMode="auto">
          <a:xfrm>
            <a:off x="862013" y="314325"/>
            <a:ext cx="8064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solidFill>
                  <a:srgbClr val="0000FF"/>
                </a:solidFill>
                <a:ea typeface="华文楷体" panose="02010600040101010101" pitchFamily="2" charset="-122"/>
              </a:rPr>
              <a:t>8.4.1. N/P/As</a:t>
            </a:r>
            <a:r>
              <a:rPr kumimoji="1" lang="zh-CN" altLang="en-US" sz="3600">
                <a:solidFill>
                  <a:srgbClr val="0000FF"/>
                </a:solidFill>
                <a:ea typeface="华文楷体" panose="02010600040101010101" pitchFamily="2" charset="-122"/>
              </a:rPr>
              <a:t>元素的成键特征与单质 </a:t>
            </a:r>
            <a:endParaRPr kumimoji="1" lang="zh-CN" altLang="en-US" sz="3600">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294915">
                                            <p:txEl>
                                              <p:pRg st="0" end="0"/>
                                            </p:txEl>
                                          </p:spTgt>
                                        </p:tgtEl>
                                        <p:attrNameLst>
                                          <p:attrName>style.visibility</p:attrName>
                                        </p:attrNameLst>
                                      </p:cBhvr>
                                      <p:to>
                                        <p:strVal val="visible"/>
                                      </p:to>
                                    </p:set>
                                    <p:animEffect transition="in" filter="fade">
                                      <p:cBhvr>
                                        <p:cTn id="7" dur="500"/>
                                        <p:tgtEl>
                                          <p:spTgt spid="294915">
                                            <p:txEl>
                                              <p:pRg st="0" end="0"/>
                                            </p:txEl>
                                          </p:spTgt>
                                        </p:tgtEl>
                                      </p:cBhvr>
                                    </p:animEffect>
                                    <p:anim calcmode="lin" valueType="num">
                                      <p:cBhvr>
                                        <p:cTn id="8" dur="500" fill="hold"/>
                                        <p:tgtEl>
                                          <p:spTgt spid="2949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491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294915">
                                            <p:txEl>
                                              <p:pRg st="2" end="2"/>
                                            </p:txEl>
                                          </p:spTgt>
                                        </p:tgtEl>
                                        <p:attrNameLst>
                                          <p:attrName>style.visibility</p:attrName>
                                        </p:attrNameLst>
                                      </p:cBhvr>
                                      <p:to>
                                        <p:strVal val="visible"/>
                                      </p:to>
                                    </p:set>
                                    <p:animEffect transition="in" filter="fade">
                                      <p:cBhvr>
                                        <p:cTn id="14" dur="500"/>
                                        <p:tgtEl>
                                          <p:spTgt spid="294915">
                                            <p:txEl>
                                              <p:pRg st="2" end="2"/>
                                            </p:txEl>
                                          </p:spTgt>
                                        </p:tgtEl>
                                      </p:cBhvr>
                                    </p:animEffect>
                                    <p:anim calcmode="lin" valueType="num">
                                      <p:cBhvr>
                                        <p:cTn id="15" dur="500" fill="hold"/>
                                        <p:tgtEl>
                                          <p:spTgt spid="294915">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9491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294915">
                                            <p:txEl>
                                              <p:pRg st="4" end="4"/>
                                            </p:txEl>
                                          </p:spTgt>
                                        </p:tgtEl>
                                        <p:attrNameLst>
                                          <p:attrName>style.visibility</p:attrName>
                                        </p:attrNameLst>
                                      </p:cBhvr>
                                      <p:to>
                                        <p:strVal val="visible"/>
                                      </p:to>
                                    </p:set>
                                    <p:animEffect transition="in" filter="fade">
                                      <p:cBhvr>
                                        <p:cTn id="21" dur="500"/>
                                        <p:tgtEl>
                                          <p:spTgt spid="294915">
                                            <p:txEl>
                                              <p:pRg st="4" end="4"/>
                                            </p:txEl>
                                          </p:spTgt>
                                        </p:tgtEl>
                                      </p:cBhvr>
                                    </p:animEffect>
                                    <p:anim calcmode="lin" valueType="num">
                                      <p:cBhvr>
                                        <p:cTn id="22" dur="500" fill="hold"/>
                                        <p:tgtEl>
                                          <p:spTgt spid="294915">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294915">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294915">
                                            <p:txEl>
                                              <p:pRg st="5" end="5"/>
                                            </p:txEl>
                                          </p:spTgt>
                                        </p:tgtEl>
                                        <p:attrNameLst>
                                          <p:attrName>style.visibility</p:attrName>
                                        </p:attrNameLst>
                                      </p:cBhvr>
                                      <p:to>
                                        <p:strVal val="visible"/>
                                      </p:to>
                                    </p:set>
                                    <p:animEffect transition="in" filter="fade">
                                      <p:cBhvr>
                                        <p:cTn id="28" dur="500"/>
                                        <p:tgtEl>
                                          <p:spTgt spid="294915">
                                            <p:txEl>
                                              <p:pRg st="5" end="5"/>
                                            </p:txEl>
                                          </p:spTgt>
                                        </p:tgtEl>
                                      </p:cBhvr>
                                    </p:animEffect>
                                    <p:anim calcmode="lin" valueType="num">
                                      <p:cBhvr>
                                        <p:cTn id="29" dur="500" fill="hold"/>
                                        <p:tgtEl>
                                          <p:spTgt spid="294915">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294915">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xfrm>
            <a:off x="457200" y="274955"/>
            <a:ext cx="8514715" cy="5851525"/>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zh-CN" altLang="en-US">
                <a:solidFill>
                  <a:srgbClr val="FF0000"/>
                </a:solidFill>
                <a:effectLst/>
              </a:rPr>
              <a:t>可燃冰</a:t>
            </a:r>
            <a:r>
              <a:rPr lang="en-US" altLang="zh-CN">
                <a:solidFill>
                  <a:srgbClr val="FF0000"/>
                </a:solidFill>
                <a:effectLst/>
              </a:rPr>
              <a:t>:</a:t>
            </a:r>
            <a:endParaRPr lang="en-US" altLang="zh-CN">
              <a:solidFill>
                <a:srgbClr val="111111"/>
              </a:solidFill>
              <a:effectLst/>
            </a:endParaRPr>
          </a:p>
          <a:p>
            <a:pPr algn="just"/>
            <a:r>
              <a:rPr lang="zh-CN" altLang="en-US">
                <a:solidFill>
                  <a:srgbClr val="111111"/>
                </a:solidFill>
                <a:effectLst/>
              </a:rPr>
              <a:t>天然气水合物(Natural Gas Hydrate，简称Gas Hydrate)是分布于深海沉积物或陆域的永久冻土中，由天然气与水在高压低温条件下形成的类冰状的结晶物质。因其外观像冰一样而且遇火即可燃烧，所以又被称作“可燃冰”或者“固体瓦斯”和“气冰”。</a:t>
            </a:r>
            <a:endParaRPr lang="zh-CN" altLang="en-US">
              <a:solidFill>
                <a:srgbClr val="111111"/>
              </a:solidFill>
              <a:effectLst/>
            </a:endParaRPr>
          </a:p>
        </p:txBody>
      </p:sp>
      <p:sp>
        <p:nvSpPr>
          <p:cNvPr id="3" name="文本框 2"/>
          <p:cNvSpPr txBox="1"/>
          <p:nvPr/>
        </p:nvSpPr>
        <p:spPr>
          <a:xfrm>
            <a:off x="792480" y="4052570"/>
            <a:ext cx="8086090" cy="2061210"/>
          </a:xfrm>
          <a:prstGeom prst="rect">
            <a:avLst/>
          </a:prstGeom>
          <a:noFill/>
        </p:spPr>
        <p:txBody>
          <a:bodyPr wrap="square" rtlCol="0">
            <a:spAutoFit/>
          </a:bodyPr>
          <a:lstStyle/>
          <a:p>
            <a:pPr algn="l"/>
            <a:r>
              <a:rPr lang="zh-CN" altLang="en-US" b="0">
                <a:latin typeface="华文楷体" panose="02010600040101010101" pitchFamily="2" charset="-122"/>
                <a:ea typeface="华文楷体" panose="02010600040101010101" pitchFamily="2" charset="-122"/>
                <a:cs typeface="华文楷体" panose="02010600040101010101" pitchFamily="2" charset="-122"/>
              </a:rPr>
              <a:t>天然气水合物甲烷含量占80%～99.9%，燃烧污染比煤、石油、天然气都小得多，而且储量丰富，因而被各国视为未来石油天然气的替代能源。</a:t>
            </a:r>
            <a:endParaRPr lang="zh-CN" altLang="en-US" b="0">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4"/>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F38EFF9-5EEB-4E30-896D-68DFB9AF14B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82981" name="Rectangle 5"/>
          <p:cNvSpPr>
            <a:spLocks noChangeArrowheads="1"/>
          </p:cNvSpPr>
          <p:nvPr/>
        </p:nvSpPr>
        <p:spPr bwMode="auto">
          <a:xfrm>
            <a:off x="923925" y="260350"/>
            <a:ext cx="80406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a:ea typeface="华文楷体" panose="02010600040101010101" pitchFamily="2" charset="-122"/>
              </a:rPr>
              <a:t>    </a:t>
            </a:r>
            <a:r>
              <a:rPr lang="en-US" altLang="zh-CN" sz="3600">
                <a:solidFill>
                  <a:srgbClr val="FF0000"/>
                </a:solidFill>
                <a:ea typeface="华文楷体" panose="02010600040101010101" pitchFamily="2" charset="-122"/>
              </a:rPr>
              <a:t>np</a:t>
            </a:r>
            <a:r>
              <a:rPr lang="en-US" altLang="zh-CN" sz="3600" baseline="30000">
                <a:solidFill>
                  <a:srgbClr val="FF0000"/>
                </a:solidFill>
                <a:ea typeface="华文楷体" panose="02010600040101010101" pitchFamily="2" charset="-122"/>
              </a:rPr>
              <a:t>2</a:t>
            </a:r>
            <a:r>
              <a:rPr lang="en-US" altLang="zh-CN" sz="3600">
                <a:solidFill>
                  <a:srgbClr val="FF0000"/>
                </a:solidFill>
                <a:ea typeface="华文楷体" panose="02010600040101010101" pitchFamily="2" charset="-122"/>
              </a:rPr>
              <a:t>np</a:t>
            </a:r>
            <a:r>
              <a:rPr lang="en-US" altLang="zh-CN" sz="3600" baseline="30000">
                <a:solidFill>
                  <a:srgbClr val="FF0000"/>
                </a:solidFill>
                <a:ea typeface="华文楷体" panose="02010600040101010101" pitchFamily="2" charset="-122"/>
              </a:rPr>
              <a:t>3</a:t>
            </a:r>
            <a:r>
              <a:rPr lang="zh-CN" altLang="en-US" sz="3600">
                <a:ea typeface="华文楷体" panose="02010600040101010101" pitchFamily="2" charset="-122"/>
              </a:rPr>
              <a:t>为半充满的稳定结构，较难失去电子或得到电子，主要</a:t>
            </a:r>
            <a:r>
              <a:rPr lang="zh-CN" altLang="en-US" sz="3600">
                <a:solidFill>
                  <a:srgbClr val="FF0000"/>
                </a:solidFill>
                <a:ea typeface="华文楷体" panose="02010600040101010101" pitchFamily="2" charset="-122"/>
              </a:rPr>
              <a:t>形成氧化态为</a:t>
            </a:r>
            <a:r>
              <a:rPr lang="en-US" altLang="zh-CN" sz="3600">
                <a:solidFill>
                  <a:srgbClr val="FF0000"/>
                </a:solidFill>
                <a:ea typeface="华文楷体" panose="02010600040101010101" pitchFamily="2" charset="-122"/>
              </a:rPr>
              <a:t>+3/+5</a:t>
            </a:r>
            <a:r>
              <a:rPr lang="zh-CN" altLang="en-US" sz="3600">
                <a:solidFill>
                  <a:srgbClr val="FF0000"/>
                </a:solidFill>
                <a:ea typeface="华文楷体" panose="02010600040101010101" pitchFamily="2" charset="-122"/>
              </a:rPr>
              <a:t>的共价化合物</a:t>
            </a:r>
            <a:r>
              <a:rPr lang="zh-CN" altLang="en-US" sz="3600">
                <a:ea typeface="华文楷体" panose="02010600040101010101" pitchFamily="2" charset="-122"/>
              </a:rPr>
              <a:t>；</a:t>
            </a:r>
            <a:endParaRPr lang="zh-CN" altLang="en-US" sz="3600">
              <a:ea typeface="华文楷体" panose="02010600040101010101" pitchFamily="2" charset="-122"/>
            </a:endParaRPr>
          </a:p>
          <a:p>
            <a:pPr>
              <a:lnSpc>
                <a:spcPct val="125000"/>
              </a:lnSpc>
            </a:pPr>
            <a:r>
              <a:rPr lang="zh-CN" altLang="en-US" sz="3600">
                <a:ea typeface="华文楷体" panose="02010600040101010101" pitchFamily="2" charset="-122"/>
              </a:rPr>
              <a:t>     </a:t>
            </a:r>
            <a:r>
              <a:rPr lang="en-US" altLang="zh-CN" sz="3600">
                <a:solidFill>
                  <a:srgbClr val="FF0000"/>
                </a:solidFill>
                <a:ea typeface="华文楷体" panose="02010600040101010101" pitchFamily="2" charset="-122"/>
              </a:rPr>
              <a:t>N/P</a:t>
            </a:r>
            <a:r>
              <a:rPr lang="zh-CN" altLang="en-US" sz="3600">
                <a:ea typeface="华文楷体" panose="02010600040101010101" pitchFamily="2" charset="-122"/>
              </a:rPr>
              <a:t>与活泼金属形成少数含</a:t>
            </a:r>
            <a:r>
              <a:rPr lang="en-US" altLang="zh-CN" sz="3600">
                <a:solidFill>
                  <a:srgbClr val="FF0000"/>
                </a:solidFill>
                <a:ea typeface="华文楷体" panose="02010600040101010101" pitchFamily="2" charset="-122"/>
              </a:rPr>
              <a:t>N</a:t>
            </a:r>
            <a:r>
              <a:rPr lang="en-US" altLang="zh-CN" sz="3600" baseline="30000">
                <a:solidFill>
                  <a:srgbClr val="FF0000"/>
                </a:solidFill>
                <a:ea typeface="华文楷体" panose="02010600040101010101" pitchFamily="2" charset="-122"/>
              </a:rPr>
              <a:t>3-</a:t>
            </a:r>
            <a:r>
              <a:rPr lang="en-US" altLang="zh-CN" sz="3600">
                <a:solidFill>
                  <a:srgbClr val="FF0000"/>
                </a:solidFill>
                <a:ea typeface="华文楷体" panose="02010600040101010101" pitchFamily="2" charset="-122"/>
              </a:rPr>
              <a:t>/P</a:t>
            </a:r>
            <a:r>
              <a:rPr lang="en-US" altLang="zh-CN" sz="3600" baseline="30000">
                <a:solidFill>
                  <a:srgbClr val="FF0000"/>
                </a:solidFill>
                <a:ea typeface="华文楷体" panose="02010600040101010101" pitchFamily="2" charset="-122"/>
              </a:rPr>
              <a:t>3-</a:t>
            </a:r>
            <a:r>
              <a:rPr lang="zh-CN" altLang="en-US" sz="3600">
                <a:ea typeface="华文楷体" panose="02010600040101010101" pitchFamily="2" charset="-122"/>
              </a:rPr>
              <a:t>的</a:t>
            </a:r>
            <a:r>
              <a:rPr lang="zh-CN" altLang="en-US" sz="3600">
                <a:solidFill>
                  <a:srgbClr val="000099"/>
                </a:solidFill>
                <a:ea typeface="华文楷体" panose="02010600040101010101" pitchFamily="2" charset="-122"/>
              </a:rPr>
              <a:t>离子型化合物如</a:t>
            </a:r>
            <a:r>
              <a:rPr lang="en-US" altLang="zh-CN" sz="3600">
                <a:solidFill>
                  <a:srgbClr val="FF0000"/>
                </a:solidFill>
                <a:ea typeface="华文楷体" panose="02010600040101010101" pitchFamily="2" charset="-122"/>
              </a:rPr>
              <a:t>Mg</a:t>
            </a:r>
            <a:r>
              <a:rPr lang="en-US" altLang="zh-CN" sz="3600" baseline="-25000">
                <a:solidFill>
                  <a:srgbClr val="FF0000"/>
                </a:solidFill>
                <a:ea typeface="华文楷体" panose="02010600040101010101" pitchFamily="2" charset="-122"/>
              </a:rPr>
              <a:t>3</a:t>
            </a:r>
            <a:r>
              <a:rPr lang="en-US" altLang="zh-CN" sz="3600">
                <a:solidFill>
                  <a:srgbClr val="FF0000"/>
                </a:solidFill>
                <a:ea typeface="华文楷体" panose="02010600040101010101" pitchFamily="2" charset="-122"/>
              </a:rPr>
              <a:t>N</a:t>
            </a:r>
            <a:r>
              <a:rPr lang="en-US" altLang="zh-CN" sz="3600" baseline="-25000">
                <a:solidFill>
                  <a:srgbClr val="FF0000"/>
                </a:solidFill>
                <a:ea typeface="华文楷体" panose="02010600040101010101" pitchFamily="2" charset="-122"/>
              </a:rPr>
              <a:t>2</a:t>
            </a:r>
            <a:r>
              <a:rPr lang="zh-CN" altLang="en-US" sz="3600">
                <a:solidFill>
                  <a:srgbClr val="000099"/>
                </a:solidFill>
                <a:ea typeface="华文楷体" panose="02010600040101010101" pitchFamily="2" charset="-122"/>
              </a:rPr>
              <a:t>、</a:t>
            </a:r>
            <a:r>
              <a:rPr lang="en-US" altLang="zh-CN" sz="3600">
                <a:solidFill>
                  <a:srgbClr val="000099"/>
                </a:solidFill>
                <a:ea typeface="华文楷体" panose="02010600040101010101" pitchFamily="2" charset="-122"/>
              </a:rPr>
              <a:t>Li</a:t>
            </a:r>
            <a:r>
              <a:rPr lang="en-US" altLang="zh-CN" sz="3600" baseline="-25000">
                <a:solidFill>
                  <a:srgbClr val="000099"/>
                </a:solidFill>
                <a:ea typeface="华文楷体" panose="02010600040101010101" pitchFamily="2" charset="-122"/>
              </a:rPr>
              <a:t>3</a:t>
            </a:r>
            <a:r>
              <a:rPr lang="en-US" altLang="zh-CN" sz="3600">
                <a:solidFill>
                  <a:srgbClr val="000099"/>
                </a:solidFill>
                <a:ea typeface="华文楷体" panose="02010600040101010101" pitchFamily="2" charset="-122"/>
              </a:rPr>
              <a:t>N</a:t>
            </a:r>
            <a:r>
              <a:rPr lang="zh-CN" altLang="en-US" sz="3600">
                <a:solidFill>
                  <a:srgbClr val="000099"/>
                </a:solidFill>
                <a:ea typeface="华文楷体" panose="02010600040101010101" pitchFamily="2" charset="-122"/>
              </a:rPr>
              <a:t>、</a:t>
            </a:r>
            <a:r>
              <a:rPr lang="en-US" altLang="zh-CN" sz="3600">
                <a:solidFill>
                  <a:srgbClr val="000099"/>
                </a:solidFill>
                <a:ea typeface="华文楷体" panose="02010600040101010101" pitchFamily="2" charset="-122"/>
              </a:rPr>
              <a:t>Ca</a:t>
            </a:r>
            <a:r>
              <a:rPr lang="en-US" altLang="zh-CN" sz="3600" baseline="-25000">
                <a:solidFill>
                  <a:srgbClr val="000099"/>
                </a:solidFill>
                <a:ea typeface="华文楷体" panose="02010600040101010101" pitchFamily="2" charset="-122"/>
              </a:rPr>
              <a:t>3</a:t>
            </a:r>
            <a:r>
              <a:rPr lang="en-US" altLang="zh-CN" sz="3600">
                <a:solidFill>
                  <a:srgbClr val="000099"/>
                </a:solidFill>
                <a:ea typeface="华文楷体" panose="02010600040101010101" pitchFamily="2" charset="-122"/>
              </a:rPr>
              <a:t>N</a:t>
            </a:r>
            <a:r>
              <a:rPr lang="en-US" altLang="zh-CN" sz="3600" baseline="-25000">
                <a:solidFill>
                  <a:srgbClr val="000099"/>
                </a:solidFill>
                <a:ea typeface="华文楷体" panose="02010600040101010101" pitchFamily="2" charset="-122"/>
              </a:rPr>
              <a:t>2</a:t>
            </a:r>
            <a:r>
              <a:rPr lang="zh-CN" altLang="en-US" sz="3600">
                <a:solidFill>
                  <a:srgbClr val="000099"/>
                </a:solidFill>
                <a:ea typeface="华文楷体" panose="02010600040101010101" pitchFamily="2" charset="-122"/>
              </a:rPr>
              <a:t>等</a:t>
            </a:r>
            <a:r>
              <a:rPr lang="zh-CN" altLang="en-US" sz="3600">
                <a:ea typeface="华文楷体" panose="02010600040101010101" pitchFamily="2" charset="-122"/>
              </a:rPr>
              <a:t>，仅存在于固体中，在水中剧烈水解</a:t>
            </a:r>
            <a:r>
              <a:rPr lang="en-US" altLang="zh-CN" sz="3600">
                <a:ea typeface="华文楷体" panose="02010600040101010101" pitchFamily="2" charset="-122"/>
              </a:rPr>
              <a:t> [N</a:t>
            </a:r>
            <a:r>
              <a:rPr lang="en-US" altLang="zh-CN" sz="3600" baseline="30000">
                <a:ea typeface="华文楷体" panose="02010600040101010101" pitchFamily="2" charset="-122"/>
              </a:rPr>
              <a:t>3-</a:t>
            </a:r>
            <a:r>
              <a:rPr lang="en-US" altLang="zh-CN" sz="3600">
                <a:ea typeface="华文楷体" panose="02010600040101010101" pitchFamily="2" charset="-122"/>
              </a:rPr>
              <a:t>(171 pm)</a:t>
            </a:r>
            <a:r>
              <a:rPr lang="zh-CN" altLang="en-US" sz="3600">
                <a:ea typeface="华文楷体" panose="02010600040101010101" pitchFamily="2" charset="-122"/>
              </a:rPr>
              <a:t>、</a:t>
            </a:r>
            <a:r>
              <a:rPr lang="en-US" altLang="zh-CN" sz="3600">
                <a:ea typeface="华文楷体" panose="02010600040101010101" pitchFamily="2" charset="-122"/>
              </a:rPr>
              <a:t>P</a:t>
            </a:r>
            <a:r>
              <a:rPr lang="en-US" altLang="zh-CN" sz="3600" baseline="30000">
                <a:ea typeface="华文楷体" panose="02010600040101010101" pitchFamily="2" charset="-122"/>
              </a:rPr>
              <a:t>3- </a:t>
            </a:r>
            <a:r>
              <a:rPr lang="en-US" altLang="zh-CN" sz="3600">
                <a:ea typeface="华文楷体" panose="02010600040101010101" pitchFamily="2" charset="-122"/>
              </a:rPr>
              <a:t>(212 pm)</a:t>
            </a:r>
            <a:r>
              <a:rPr lang="zh-CN" altLang="en-US" sz="3600">
                <a:ea typeface="华文楷体" panose="02010600040101010101" pitchFamily="2" charset="-122"/>
              </a:rPr>
              <a:t>半径大</a:t>
            </a:r>
            <a:r>
              <a:rPr lang="en-US" altLang="zh-CN" sz="3600">
                <a:ea typeface="华文楷体" panose="02010600040101010101" pitchFamily="2" charset="-122"/>
              </a:rPr>
              <a:t>]</a:t>
            </a:r>
            <a:r>
              <a:rPr lang="zh-CN" altLang="en-US" sz="3600">
                <a:ea typeface="华文楷体" panose="02010600040101010101" pitchFamily="2" charset="-122"/>
              </a:rPr>
              <a:t>；</a:t>
            </a:r>
            <a:endParaRPr lang="en-US" altLang="zh-CN" sz="3600">
              <a:ea typeface="华文楷体" panose="02010600040101010101" pitchFamily="2" charset="-122"/>
            </a:endParaRPr>
          </a:p>
          <a:p>
            <a:pPr>
              <a:lnSpc>
                <a:spcPct val="125000"/>
              </a:lnSpc>
            </a:pPr>
            <a:r>
              <a:rPr lang="en-US" altLang="zh-CN" sz="3600">
                <a:ea typeface="华文楷体" panose="02010600040101010101" pitchFamily="2" charset="-122"/>
              </a:rPr>
              <a:t>     </a:t>
            </a:r>
            <a:r>
              <a:rPr lang="zh-CN" altLang="en-US" sz="3600">
                <a:ea typeface="华文楷体" panose="02010600040101010101" pitchFamily="2" charset="-122"/>
              </a:rPr>
              <a:t>其余</a:t>
            </a:r>
            <a:r>
              <a:rPr lang="en-US" altLang="zh-CN" sz="3600">
                <a:ea typeface="华文楷体" panose="02010600040101010101" pitchFamily="2" charset="-122"/>
              </a:rPr>
              <a:t>VA</a:t>
            </a:r>
            <a:r>
              <a:rPr lang="zh-CN" altLang="en-US" sz="3600">
                <a:ea typeface="华文楷体" panose="02010600040101010101" pitchFamily="2" charset="-122"/>
              </a:rPr>
              <a:t>族元素很难形成</a:t>
            </a:r>
            <a:r>
              <a:rPr lang="en-US" altLang="zh-CN" sz="3600">
                <a:ea typeface="华文楷体" panose="02010600040101010101" pitchFamily="2" charset="-122"/>
              </a:rPr>
              <a:t>-3</a:t>
            </a:r>
            <a:r>
              <a:rPr lang="zh-CN" altLang="en-US" sz="3600">
                <a:ea typeface="华文楷体" panose="02010600040101010101" pitchFamily="2" charset="-122"/>
              </a:rPr>
              <a:t>价的离子化合物。</a:t>
            </a:r>
            <a:endParaRPr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82981"/>
                                        </p:tgtEl>
                                        <p:attrNameLst>
                                          <p:attrName>style.visibility</p:attrName>
                                        </p:attrNameLst>
                                      </p:cBhvr>
                                      <p:to>
                                        <p:strVal val="visible"/>
                                      </p:to>
                                    </p:set>
                                    <p:animEffect transition="in" filter="slide(fromBottom)">
                                      <p:cBhvr>
                                        <p:cTn id="7" dur="500"/>
                                        <p:tgtEl>
                                          <p:spTgt spid="382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7E02C4F-4755-4C3B-A93E-3DCEDF6A7B3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95939" name="Rectangle 3"/>
          <p:cNvSpPr>
            <a:spLocks noChangeArrowheads="1"/>
          </p:cNvSpPr>
          <p:nvPr/>
        </p:nvSpPr>
        <p:spPr bwMode="auto">
          <a:xfrm>
            <a:off x="1116013" y="476250"/>
            <a:ext cx="77597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zh-CN" altLang="en-US" sz="2800">
                <a:ea typeface="华文楷体" panose="02010600040101010101" pitchFamily="2" charset="-122"/>
              </a:rPr>
              <a:t>常见氧化态：</a:t>
            </a:r>
            <a:r>
              <a:rPr lang="en-US" altLang="zh-CN" sz="2800">
                <a:solidFill>
                  <a:srgbClr val="FF0000"/>
                </a:solidFill>
                <a:ea typeface="华文楷体" panose="02010600040101010101" pitchFamily="2" charset="-122"/>
              </a:rPr>
              <a:t>+3</a:t>
            </a:r>
            <a:r>
              <a:rPr lang="zh-CN" altLang="en-US" sz="2800">
                <a:solidFill>
                  <a:srgbClr val="FF0000"/>
                </a:solidFill>
                <a:ea typeface="华文楷体" panose="02010600040101010101" pitchFamily="2" charset="-122"/>
              </a:rPr>
              <a:t>、</a:t>
            </a:r>
            <a:r>
              <a:rPr lang="en-US" altLang="zh-CN" sz="2800">
                <a:solidFill>
                  <a:srgbClr val="FF0000"/>
                </a:solidFill>
                <a:ea typeface="华文楷体" panose="02010600040101010101" pitchFamily="2" charset="-122"/>
              </a:rPr>
              <a:t>+5</a:t>
            </a:r>
            <a:endParaRPr lang="en-US" altLang="zh-CN" sz="2800">
              <a:solidFill>
                <a:srgbClr val="FF0000"/>
              </a:solidFill>
              <a:ea typeface="华文楷体" panose="02010600040101010101" pitchFamily="2" charset="-122"/>
            </a:endParaRPr>
          </a:p>
          <a:p>
            <a:pPr>
              <a:lnSpc>
                <a:spcPct val="120000"/>
              </a:lnSpc>
            </a:pPr>
            <a:r>
              <a:rPr lang="en-US" altLang="zh-CN" sz="2800">
                <a:ea typeface="华文楷体" panose="02010600040101010101" pitchFamily="2" charset="-122"/>
              </a:rPr>
              <a:t> </a:t>
            </a:r>
            <a:r>
              <a:rPr lang="zh-CN" altLang="en-US" sz="2800">
                <a:ea typeface="华文楷体" panose="02010600040101010101" pitchFamily="2" charset="-122"/>
              </a:rPr>
              <a:t>变化规律：</a:t>
            </a:r>
            <a:endParaRPr lang="zh-CN" altLang="en-US" sz="2800">
              <a:ea typeface="华文楷体" panose="02010600040101010101" pitchFamily="2" charset="-122"/>
            </a:endParaRPr>
          </a:p>
          <a:p>
            <a:pPr>
              <a:lnSpc>
                <a:spcPct val="150000"/>
              </a:lnSpc>
            </a:pPr>
            <a:r>
              <a:rPr lang="zh-CN" altLang="en-US" sz="2800">
                <a:ea typeface="华文楷体" panose="02010600040101010101" pitchFamily="2" charset="-122"/>
              </a:rPr>
              <a:t>      </a:t>
            </a:r>
            <a:r>
              <a:rPr lang="en-US" altLang="zh-CN" sz="2800">
                <a:ea typeface="华文楷体" panose="02010600040101010101" pitchFamily="2" charset="-122"/>
              </a:rPr>
              <a:t>N    +5 ~  -</a:t>
            </a:r>
            <a:r>
              <a:rPr lang="en-US" altLang="zh-CN" sz="2800">
                <a:solidFill>
                  <a:srgbClr val="0000FF"/>
                </a:solidFill>
                <a:ea typeface="华文楷体" panose="02010600040101010101" pitchFamily="2" charset="-122"/>
              </a:rPr>
              <a:t>3</a:t>
            </a:r>
            <a:r>
              <a:rPr lang="en-US" altLang="zh-CN" sz="2800">
                <a:ea typeface="华文楷体" panose="02010600040101010101" pitchFamily="2" charset="-122"/>
              </a:rPr>
              <a:t>    HNO</a:t>
            </a:r>
            <a:r>
              <a:rPr lang="en-US" altLang="zh-CN" sz="2800" baseline="-25000">
                <a:ea typeface="华文楷体" panose="02010600040101010101" pitchFamily="2" charset="-122"/>
              </a:rPr>
              <a:t>2</a:t>
            </a:r>
            <a:r>
              <a:rPr lang="zh-CN" altLang="en-US" sz="2800">
                <a:ea typeface="华文楷体" panose="02010600040101010101" pitchFamily="2" charset="-122"/>
              </a:rPr>
              <a:t>氧化性</a:t>
            </a:r>
            <a:r>
              <a:rPr lang="en-US" altLang="zh-CN" sz="2800">
                <a:ea typeface="华文楷体" panose="02010600040101010101" pitchFamily="2" charset="-122"/>
              </a:rPr>
              <a:t>/NO</a:t>
            </a:r>
            <a:r>
              <a:rPr lang="en-US" altLang="zh-CN" sz="2800" baseline="-25000">
                <a:ea typeface="华文楷体" panose="02010600040101010101" pitchFamily="2" charset="-122"/>
              </a:rPr>
              <a:t>2</a:t>
            </a:r>
            <a:r>
              <a:rPr lang="zh-CN" altLang="en-US" sz="2800" baseline="30000">
                <a:ea typeface="华文楷体" panose="02010600040101010101" pitchFamily="2" charset="-122"/>
              </a:rPr>
              <a:t>－ </a:t>
            </a:r>
            <a:r>
              <a:rPr lang="zh-CN" altLang="en-US" sz="2800">
                <a:ea typeface="华文楷体" panose="02010600040101010101" pitchFamily="2" charset="-122"/>
              </a:rPr>
              <a:t>还原性</a:t>
            </a:r>
            <a:endParaRPr lang="zh-CN" altLang="en-US" sz="2800">
              <a:ea typeface="华文楷体" panose="02010600040101010101" pitchFamily="2" charset="-122"/>
            </a:endParaRPr>
          </a:p>
          <a:p>
            <a:pPr>
              <a:lnSpc>
                <a:spcPct val="150000"/>
              </a:lnSpc>
            </a:pPr>
            <a:r>
              <a:rPr lang="zh-CN" altLang="en-US" sz="2800">
                <a:ea typeface="华文楷体" panose="02010600040101010101" pitchFamily="2" charset="-122"/>
              </a:rPr>
              <a:t>      </a:t>
            </a:r>
            <a:r>
              <a:rPr lang="en-US" altLang="zh-CN" sz="2800">
                <a:ea typeface="华文楷体" panose="02010600040101010101" pitchFamily="2" charset="-122"/>
              </a:rPr>
              <a:t>P     +5   (</a:t>
            </a:r>
            <a:r>
              <a:rPr lang="en-US" altLang="zh-CN" sz="2800">
                <a:solidFill>
                  <a:srgbClr val="0000FF"/>
                </a:solidFill>
                <a:ea typeface="华文楷体" panose="02010600040101010101" pitchFamily="2" charset="-122"/>
              </a:rPr>
              <a:t>+3</a:t>
            </a:r>
            <a:r>
              <a:rPr lang="en-US" altLang="zh-CN" sz="2800">
                <a:ea typeface="华文楷体" panose="02010600040101010101" pitchFamily="2" charset="-122"/>
              </a:rPr>
              <a:t>) </a:t>
            </a:r>
            <a:r>
              <a:rPr lang="zh-CN" altLang="en-US" sz="2800">
                <a:ea typeface="华文楷体" panose="02010600040101010101" pitchFamily="2" charset="-122"/>
              </a:rPr>
              <a:t> </a:t>
            </a:r>
            <a:r>
              <a:rPr lang="en-US" altLang="zh-CN" sz="2800">
                <a:ea typeface="华文楷体" panose="02010600040101010101" pitchFamily="2" charset="-122"/>
              </a:rPr>
              <a:t>H</a:t>
            </a:r>
            <a:r>
              <a:rPr lang="en-US" altLang="zh-CN" sz="2800" baseline="-25000">
                <a:ea typeface="华文楷体" panose="02010600040101010101" pitchFamily="2" charset="-122"/>
              </a:rPr>
              <a:t>3</a:t>
            </a:r>
            <a:r>
              <a:rPr lang="en-US" altLang="zh-CN" sz="2800">
                <a:ea typeface="华文楷体" panose="02010600040101010101" pitchFamily="2" charset="-122"/>
              </a:rPr>
              <a:t>PO</a:t>
            </a:r>
            <a:r>
              <a:rPr lang="en-US" altLang="zh-CN" sz="2800" baseline="-25000">
                <a:ea typeface="华文楷体" panose="02010600040101010101" pitchFamily="2" charset="-122"/>
              </a:rPr>
              <a:t>3</a:t>
            </a:r>
            <a:r>
              <a:rPr lang="zh-CN" altLang="en-US" sz="2800">
                <a:ea typeface="华文楷体" panose="02010600040101010101" pitchFamily="2" charset="-122"/>
              </a:rPr>
              <a:t>还原性</a:t>
            </a:r>
            <a:endParaRPr lang="zh-CN" altLang="en-US" sz="2800">
              <a:ea typeface="华文楷体" panose="02010600040101010101" pitchFamily="2" charset="-122"/>
            </a:endParaRPr>
          </a:p>
          <a:p>
            <a:pPr>
              <a:lnSpc>
                <a:spcPct val="150000"/>
              </a:lnSpc>
            </a:pPr>
            <a:r>
              <a:rPr lang="zh-CN" altLang="en-US" sz="2800">
                <a:ea typeface="华文楷体" panose="02010600040101010101" pitchFamily="2" charset="-122"/>
              </a:rPr>
              <a:t>      </a:t>
            </a:r>
            <a:r>
              <a:rPr lang="en-US" altLang="zh-CN" sz="2800">
                <a:ea typeface="华文楷体" panose="02010600040101010101" pitchFamily="2" charset="-122"/>
              </a:rPr>
              <a:t>As   </a:t>
            </a:r>
            <a:r>
              <a:rPr lang="en-US" altLang="zh-CN" sz="2800">
                <a:solidFill>
                  <a:srgbClr val="FF0000"/>
                </a:solidFill>
                <a:ea typeface="华文楷体" panose="02010600040101010101" pitchFamily="2" charset="-122"/>
              </a:rPr>
              <a:t>+3</a:t>
            </a:r>
            <a:r>
              <a:rPr lang="en-US" altLang="zh-CN" sz="2800">
                <a:ea typeface="华文楷体" panose="02010600040101010101" pitchFamily="2" charset="-122"/>
              </a:rPr>
              <a:t>    +5    As</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3</a:t>
            </a:r>
            <a:r>
              <a:rPr lang="zh-CN" altLang="en-US" sz="2800">
                <a:ea typeface="华文楷体" panose="02010600040101010101" pitchFamily="2" charset="-122"/>
              </a:rPr>
              <a:t>、</a:t>
            </a:r>
            <a:r>
              <a:rPr lang="en-US" altLang="zh-CN" sz="2800">
                <a:ea typeface="华文楷体" panose="02010600040101010101" pitchFamily="2" charset="-122"/>
              </a:rPr>
              <a:t>As</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5</a:t>
            </a:r>
            <a:r>
              <a:rPr lang="zh-CN" altLang="en-US" sz="2800">
                <a:ea typeface="华文楷体" panose="02010600040101010101" pitchFamily="2" charset="-122"/>
              </a:rPr>
              <a:t>及硫化物</a:t>
            </a:r>
            <a:endParaRPr lang="zh-CN" altLang="en-US" sz="2800">
              <a:ea typeface="华文楷体" panose="02010600040101010101" pitchFamily="2" charset="-122"/>
            </a:endParaRPr>
          </a:p>
          <a:p>
            <a:pPr>
              <a:lnSpc>
                <a:spcPct val="150000"/>
              </a:lnSpc>
            </a:pPr>
            <a:r>
              <a:rPr lang="zh-CN" altLang="en-US" sz="2800">
                <a:ea typeface="华文楷体" panose="02010600040101010101" pitchFamily="2" charset="-122"/>
              </a:rPr>
              <a:t>      </a:t>
            </a:r>
            <a:r>
              <a:rPr lang="en-US" altLang="zh-CN" sz="2800">
                <a:ea typeface="华文楷体" panose="02010600040101010101" pitchFamily="2" charset="-122"/>
              </a:rPr>
              <a:t>Sb   +3     +5 </a:t>
            </a:r>
            <a:endParaRPr lang="en-US" altLang="zh-CN" sz="2800">
              <a:ea typeface="华文楷体" panose="02010600040101010101" pitchFamily="2" charset="-122"/>
            </a:endParaRPr>
          </a:p>
          <a:p>
            <a:pPr>
              <a:lnSpc>
                <a:spcPct val="150000"/>
              </a:lnSpc>
            </a:pPr>
            <a:r>
              <a:rPr lang="en-US" altLang="zh-CN" sz="2800">
                <a:ea typeface="华文楷体" panose="02010600040101010101" pitchFamily="2" charset="-122"/>
              </a:rPr>
              <a:t>      Bi    </a:t>
            </a:r>
            <a:r>
              <a:rPr lang="en-US" altLang="zh-CN" sz="2800">
                <a:solidFill>
                  <a:srgbClr val="FF0000"/>
                </a:solidFill>
                <a:ea typeface="华文楷体" panose="02010600040101010101" pitchFamily="2" charset="-122"/>
              </a:rPr>
              <a:t>+3</a:t>
            </a:r>
            <a:r>
              <a:rPr lang="en-US" altLang="zh-CN" sz="2800">
                <a:ea typeface="华文楷体" panose="02010600040101010101" pitchFamily="2" charset="-122"/>
              </a:rPr>
              <a:t>   (</a:t>
            </a:r>
            <a:r>
              <a:rPr lang="en-US" altLang="zh-CN" sz="2800">
                <a:solidFill>
                  <a:srgbClr val="0000FF"/>
                </a:solidFill>
                <a:ea typeface="华文楷体" panose="02010600040101010101" pitchFamily="2" charset="-122"/>
              </a:rPr>
              <a:t>+5</a:t>
            </a:r>
            <a:r>
              <a:rPr lang="en-US" altLang="zh-CN" sz="2800">
                <a:ea typeface="华文楷体" panose="02010600040101010101" pitchFamily="2" charset="-122"/>
              </a:rPr>
              <a:t>)   </a:t>
            </a:r>
            <a:endParaRPr lang="en-US" altLang="zh-CN" sz="2800">
              <a:ea typeface="华文楷体" panose="02010600040101010101" pitchFamily="2" charset="-122"/>
            </a:endParaRPr>
          </a:p>
          <a:p>
            <a:pPr>
              <a:lnSpc>
                <a:spcPct val="150000"/>
              </a:lnSpc>
            </a:pPr>
            <a:r>
              <a:rPr lang="en-US" altLang="zh-CN" sz="2800">
                <a:ea typeface="华文楷体" panose="02010600040101010101" pitchFamily="2" charset="-122"/>
              </a:rPr>
              <a:t>    Bi(V)</a:t>
            </a:r>
            <a:r>
              <a:rPr lang="zh-CN" altLang="en-US" sz="2800">
                <a:ea typeface="华文楷体" panose="02010600040101010101" pitchFamily="2" charset="-122"/>
              </a:rPr>
              <a:t>： 含氧酸盐，具有极强氧化性：</a:t>
            </a:r>
            <a:endParaRPr lang="zh-CN" altLang="en-US" sz="2800">
              <a:ea typeface="华文楷体" panose="02010600040101010101" pitchFamily="2" charset="-122"/>
            </a:endParaRPr>
          </a:p>
          <a:p>
            <a:pPr>
              <a:lnSpc>
                <a:spcPct val="120000"/>
              </a:lnSpc>
            </a:pPr>
            <a:r>
              <a:rPr lang="en-US" altLang="zh-CN" sz="2800">
                <a:ea typeface="华文楷体" panose="02010600040101010101" pitchFamily="2" charset="-122"/>
              </a:rPr>
              <a:t>5BiO</a:t>
            </a:r>
            <a:r>
              <a:rPr lang="en-US" altLang="zh-CN" sz="2800" baseline="-25000">
                <a:ea typeface="华文楷体" panose="02010600040101010101" pitchFamily="2" charset="-122"/>
              </a:rPr>
              <a:t>3</a:t>
            </a:r>
            <a:r>
              <a:rPr lang="en-US" altLang="zh-CN" sz="2800" baseline="30000">
                <a:ea typeface="华文楷体" panose="02010600040101010101" pitchFamily="2" charset="-122"/>
              </a:rPr>
              <a:t>-</a:t>
            </a:r>
            <a:r>
              <a:rPr lang="en-US" altLang="zh-CN" sz="2800">
                <a:ea typeface="华文楷体" panose="02010600040101010101" pitchFamily="2" charset="-122"/>
              </a:rPr>
              <a:t> + 2Mn</a:t>
            </a:r>
            <a:r>
              <a:rPr lang="en-US" altLang="zh-CN" sz="2800" baseline="30000">
                <a:ea typeface="华文楷体" panose="02010600040101010101" pitchFamily="2" charset="-122"/>
              </a:rPr>
              <a:t>2+</a:t>
            </a:r>
            <a:r>
              <a:rPr lang="en-US" altLang="zh-CN" sz="2800">
                <a:ea typeface="华文楷体" panose="02010600040101010101" pitchFamily="2" charset="-122"/>
              </a:rPr>
              <a:t> +14H</a:t>
            </a:r>
            <a:r>
              <a:rPr lang="en-US" altLang="zh-CN" sz="2800" baseline="30000">
                <a:ea typeface="华文楷体" panose="02010600040101010101" pitchFamily="2" charset="-122"/>
              </a:rPr>
              <a:t>+</a:t>
            </a:r>
            <a:r>
              <a:rPr lang="en-US" altLang="zh-CN" sz="2800">
                <a:ea typeface="华文楷体" panose="02010600040101010101" pitchFamily="2" charset="-122"/>
              </a:rPr>
              <a:t> == 2MnO</a:t>
            </a:r>
            <a:r>
              <a:rPr lang="en-US" altLang="zh-CN" sz="2800" baseline="-25000">
                <a:ea typeface="华文楷体" panose="02010600040101010101" pitchFamily="2" charset="-122"/>
              </a:rPr>
              <a:t>4</a:t>
            </a:r>
            <a:r>
              <a:rPr lang="en-US" altLang="zh-CN" sz="2800" baseline="30000">
                <a:ea typeface="华文楷体" panose="02010600040101010101" pitchFamily="2" charset="-122"/>
              </a:rPr>
              <a:t>-</a:t>
            </a:r>
            <a:r>
              <a:rPr lang="en-US" altLang="zh-CN" sz="2800">
                <a:ea typeface="华文楷体" panose="02010600040101010101" pitchFamily="2" charset="-122"/>
              </a:rPr>
              <a:t> +5Bi</a:t>
            </a:r>
            <a:r>
              <a:rPr lang="en-US" altLang="zh-CN" sz="2800" baseline="30000">
                <a:ea typeface="华文楷体" panose="02010600040101010101" pitchFamily="2" charset="-122"/>
              </a:rPr>
              <a:t>3+</a:t>
            </a:r>
            <a:r>
              <a:rPr lang="en-US" altLang="zh-CN" sz="2800">
                <a:ea typeface="华文楷体" panose="02010600040101010101" pitchFamily="2" charset="-122"/>
              </a:rPr>
              <a:t> + 7H</a:t>
            </a:r>
            <a:r>
              <a:rPr lang="en-US" altLang="zh-CN" sz="2800" baseline="-25000">
                <a:ea typeface="华文楷体" panose="02010600040101010101" pitchFamily="2" charset="-122"/>
              </a:rPr>
              <a:t>2</a:t>
            </a:r>
            <a:r>
              <a:rPr lang="en-US" altLang="zh-CN" sz="2800">
                <a:ea typeface="华文楷体" panose="02010600040101010101" pitchFamily="2" charset="-122"/>
              </a:rPr>
              <a:t>O</a:t>
            </a:r>
            <a:endParaRPr lang="en-US" altLang="zh-CN" sz="2800">
              <a:ea typeface="华文楷体" panose="02010600040101010101" pitchFamily="2" charset="-122"/>
            </a:endParaRPr>
          </a:p>
        </p:txBody>
      </p:sp>
      <p:sp>
        <p:nvSpPr>
          <p:cNvPr id="162819" name="Rectangle 4"/>
          <p:cNvSpPr>
            <a:spLocks noChangeArrowheads="1"/>
          </p:cNvSpPr>
          <p:nvPr/>
        </p:nvSpPr>
        <p:spPr bwMode="auto">
          <a:xfrm>
            <a:off x="1044575" y="1557338"/>
            <a:ext cx="5032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000">
                <a:solidFill>
                  <a:srgbClr val="FF0000"/>
                </a:solidFill>
                <a:ea typeface="华文楷体" panose="02010600040101010101" pitchFamily="2" charset="-122"/>
              </a:rPr>
              <a:t>从上到下低价趋于稳定</a:t>
            </a:r>
            <a:endParaRPr lang="zh-CN" altLang="en-US" sz="2000">
              <a:solidFill>
                <a:srgbClr val="FF0000"/>
              </a:solidFill>
              <a:ea typeface="华文楷体" panose="02010600040101010101" pitchFamily="2" charset="-122"/>
            </a:endParaRPr>
          </a:p>
        </p:txBody>
      </p:sp>
      <p:sp>
        <p:nvSpPr>
          <p:cNvPr id="162820" name="Line 5"/>
          <p:cNvSpPr>
            <a:spLocks noChangeShapeType="1"/>
          </p:cNvSpPr>
          <p:nvPr/>
        </p:nvSpPr>
        <p:spPr bwMode="auto">
          <a:xfrm>
            <a:off x="1547813" y="1700213"/>
            <a:ext cx="0" cy="3024187"/>
          </a:xfrm>
          <a:prstGeom prst="line">
            <a:avLst/>
          </a:prstGeom>
          <a:noFill/>
          <a:ln w="38100">
            <a:solidFill>
              <a:srgbClr val="E3052A"/>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95939">
                                            <p:txEl>
                                              <p:pRg st="7" end="7"/>
                                            </p:txEl>
                                          </p:spTgt>
                                        </p:tgtEl>
                                        <p:attrNameLst>
                                          <p:attrName>style.visibility</p:attrName>
                                        </p:attrNameLst>
                                      </p:cBhvr>
                                      <p:to>
                                        <p:strVal val="visible"/>
                                      </p:to>
                                    </p:set>
                                    <p:animEffect transition="in" filter="strips(downLeft)">
                                      <p:cBhvr>
                                        <p:cTn id="7" dur="500"/>
                                        <p:tgtEl>
                                          <p:spTgt spid="295939">
                                            <p:txEl>
                                              <p:pRg st="7" end="7"/>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295939">
                                            <p:txEl>
                                              <p:pRg st="8" end="8"/>
                                            </p:txEl>
                                          </p:spTgt>
                                        </p:tgtEl>
                                        <p:attrNameLst>
                                          <p:attrName>style.visibility</p:attrName>
                                        </p:attrNameLst>
                                      </p:cBhvr>
                                      <p:to>
                                        <p:strVal val="visible"/>
                                      </p:to>
                                    </p:set>
                                    <p:animEffect transition="in" filter="strips(downLeft)">
                                      <p:cBhvr>
                                        <p:cTn id="10" dur="500"/>
                                        <p:tgtEl>
                                          <p:spTgt spid="2959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AD9C855-4D87-4A2C-860C-B4A1B376947C}"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96963" name="Rectangle 3"/>
          <p:cNvSpPr>
            <a:spLocks noRot="1" noChangeArrowheads="1"/>
          </p:cNvSpPr>
          <p:nvPr/>
        </p:nvSpPr>
        <p:spPr bwMode="auto">
          <a:xfrm>
            <a:off x="900113" y="333375"/>
            <a:ext cx="8047037"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buClr>
                <a:schemeClr val="tx2"/>
              </a:buClr>
              <a:buSzPct val="70000"/>
              <a:buFont typeface="Wingdings" panose="05000000000000000000" pitchFamily="2" charset="2"/>
              <a:buNone/>
            </a:pPr>
            <a:r>
              <a:rPr lang="en-US" altLang="zh-CN">
                <a:solidFill>
                  <a:srgbClr val="0033CC"/>
                </a:solidFill>
                <a:ea typeface="华文楷体" panose="02010600040101010101" pitchFamily="2" charset="-122"/>
              </a:rPr>
              <a:t>2</a:t>
            </a:r>
            <a:r>
              <a:rPr lang="zh-CN" altLang="en-US">
                <a:solidFill>
                  <a:srgbClr val="0033CC"/>
                </a:solidFill>
                <a:ea typeface="华文楷体" panose="02010600040101010101" pitchFamily="2" charset="-122"/>
              </a:rPr>
              <a:t>．</a:t>
            </a:r>
            <a:r>
              <a:rPr lang="en-US" altLang="zh-CN">
                <a:solidFill>
                  <a:srgbClr val="0033CC"/>
                </a:solidFill>
                <a:ea typeface="华文楷体" panose="02010600040101010101" pitchFamily="2" charset="-122"/>
              </a:rPr>
              <a:t>N</a:t>
            </a:r>
            <a:r>
              <a:rPr lang="zh-CN" altLang="en-US">
                <a:solidFill>
                  <a:srgbClr val="0033CC"/>
                </a:solidFill>
                <a:ea typeface="华文楷体" panose="02010600040101010101" pitchFamily="2" charset="-122"/>
              </a:rPr>
              <a:t>原子的特殊成键特征和价键结构 </a:t>
            </a:r>
            <a:r>
              <a:rPr lang="en-US" altLang="zh-CN">
                <a:solidFill>
                  <a:srgbClr val="0033CC"/>
                </a:solidFill>
                <a:ea typeface="华文楷体" panose="02010600040101010101" pitchFamily="2" charset="-122"/>
              </a:rPr>
              <a:t>(p</a:t>
            </a:r>
            <a:r>
              <a:rPr lang="en-US" altLang="zh-CN" baseline="-25000">
                <a:solidFill>
                  <a:srgbClr val="0033CC"/>
                </a:solidFill>
                <a:ea typeface="华文楷体" panose="02010600040101010101" pitchFamily="2" charset="-122"/>
              </a:rPr>
              <a:t>266</a:t>
            </a:r>
            <a:r>
              <a:rPr lang="en-US" altLang="zh-CN">
                <a:solidFill>
                  <a:srgbClr val="0033CC"/>
                </a:solidFill>
                <a:ea typeface="华文楷体" panose="02010600040101010101" pitchFamily="2" charset="-122"/>
              </a:rPr>
              <a:t>)</a:t>
            </a:r>
            <a:endParaRPr lang="en-US" altLang="zh-CN">
              <a:solidFill>
                <a:srgbClr val="0033CC"/>
              </a:solidFill>
              <a:ea typeface="华文楷体" panose="02010600040101010101" pitchFamily="2" charset="-122"/>
            </a:endParaRPr>
          </a:p>
          <a:p>
            <a:pPr>
              <a:lnSpc>
                <a:spcPct val="130000"/>
              </a:lnSpc>
              <a:buClr>
                <a:schemeClr val="tx2"/>
              </a:buClr>
              <a:buSzPct val="70000"/>
              <a:buFont typeface="Wingdings" panose="05000000000000000000" pitchFamily="2" charset="2"/>
              <a:buNone/>
            </a:pPr>
            <a:r>
              <a:rPr lang="en-US" altLang="zh-CN">
                <a:ea typeface="华文楷体" panose="02010600040101010101" pitchFamily="2" charset="-122"/>
              </a:rPr>
              <a:t>    N: </a:t>
            </a:r>
            <a:r>
              <a:rPr lang="zh-CN" altLang="en-US">
                <a:ea typeface="华文楷体" panose="02010600040101010101" pitchFamily="2" charset="-122"/>
              </a:rPr>
              <a:t>内层电子少，原子半径小，无</a:t>
            </a:r>
            <a:r>
              <a:rPr lang="en-US" altLang="zh-CN">
                <a:ea typeface="华文楷体" panose="02010600040101010101" pitchFamily="2" charset="-122"/>
              </a:rPr>
              <a:t>d</a:t>
            </a:r>
            <a:r>
              <a:rPr lang="zh-CN" altLang="en-US">
                <a:ea typeface="华文楷体" panose="02010600040101010101" pitchFamily="2" charset="-122"/>
              </a:rPr>
              <a:t>轨道    </a:t>
            </a:r>
            <a:endParaRPr lang="zh-CN" altLang="en-US">
              <a:ea typeface="华文楷体" panose="02010600040101010101" pitchFamily="2" charset="-122"/>
            </a:endParaRPr>
          </a:p>
          <a:p>
            <a:pPr>
              <a:lnSpc>
                <a:spcPct val="130000"/>
              </a:lnSpc>
              <a:buClr>
                <a:srgbClr val="0000FF"/>
              </a:buClr>
              <a:buSzPct val="70000"/>
              <a:buFont typeface="Wingdings" panose="05000000000000000000" pitchFamily="2" charset="2"/>
              <a:buChar char="Ø"/>
            </a:pPr>
            <a:r>
              <a:rPr lang="zh-CN" altLang="en-US">
                <a:ea typeface="华文楷体" panose="02010600040101010101" pitchFamily="2" charset="-122"/>
              </a:rPr>
              <a:t>  </a:t>
            </a:r>
            <a:r>
              <a:rPr lang="zh-CN" altLang="en-US">
                <a:solidFill>
                  <a:srgbClr val="0000FF"/>
                </a:solidFill>
                <a:ea typeface="华文楷体" panose="02010600040101010101" pitchFamily="2" charset="-122"/>
              </a:rPr>
              <a:t>键能</a:t>
            </a:r>
            <a:r>
              <a:rPr lang="zh-CN" altLang="en-US">
                <a:ea typeface="华文楷体" panose="02010600040101010101" pitchFamily="2" charset="-122"/>
              </a:rPr>
              <a:t>：</a:t>
            </a:r>
            <a:r>
              <a:rPr lang="en-US" altLang="zh-CN">
                <a:ea typeface="华文楷体" panose="02010600040101010101" pitchFamily="2" charset="-122"/>
              </a:rPr>
              <a:t>N</a:t>
            </a:r>
            <a:r>
              <a:rPr lang="zh-CN" altLang="en-US">
                <a:ea typeface="华文楷体" panose="02010600040101010101" pitchFamily="2" charset="-122"/>
              </a:rPr>
              <a:t>－</a:t>
            </a:r>
            <a:r>
              <a:rPr lang="en-US" altLang="zh-CN">
                <a:ea typeface="华文楷体" panose="02010600040101010101" pitchFamily="2" charset="-122"/>
              </a:rPr>
              <a:t>N &lt; P</a:t>
            </a:r>
            <a:r>
              <a:rPr lang="zh-CN" altLang="en-US">
                <a:ea typeface="华文楷体" panose="02010600040101010101" pitchFamily="2" charset="-122"/>
              </a:rPr>
              <a:t>－</a:t>
            </a:r>
            <a:r>
              <a:rPr lang="en-US" altLang="zh-CN">
                <a:ea typeface="华文楷体" panose="02010600040101010101" pitchFamily="2" charset="-122"/>
              </a:rPr>
              <a:t>P</a:t>
            </a:r>
            <a:r>
              <a:rPr lang="zh-CN" altLang="en-US">
                <a:ea typeface="华文楷体" panose="02010600040101010101" pitchFamily="2" charset="-122"/>
              </a:rPr>
              <a:t>；</a:t>
            </a:r>
            <a:r>
              <a:rPr lang="en-US" altLang="zh-CN">
                <a:ea typeface="华文楷体" panose="02010600040101010101" pitchFamily="2" charset="-122"/>
              </a:rPr>
              <a:t>N</a:t>
            </a:r>
            <a:r>
              <a:rPr lang="zh-CN" altLang="en-US">
                <a:ea typeface="华文楷体" panose="02010600040101010101" pitchFamily="2" charset="-122"/>
              </a:rPr>
              <a:t>＝</a:t>
            </a:r>
            <a:r>
              <a:rPr lang="en-US" altLang="zh-CN">
                <a:ea typeface="华文楷体" panose="02010600040101010101" pitchFamily="2" charset="-122"/>
              </a:rPr>
              <a:t>N (</a:t>
            </a:r>
            <a:r>
              <a:rPr lang="en-US" altLang="zh-CN">
                <a:ea typeface="华文楷体" panose="02010600040101010101" pitchFamily="2" charset="-122"/>
                <a:sym typeface="Symbol" panose="05050102010706020507" pitchFamily="18" charset="2"/>
              </a:rPr>
              <a:t></a:t>
            </a:r>
            <a:r>
              <a:rPr lang="en-US" altLang="zh-CN">
                <a:ea typeface="华文楷体" panose="02010600040101010101" pitchFamily="2" charset="-122"/>
              </a:rPr>
              <a:t>) </a:t>
            </a:r>
            <a:r>
              <a:rPr lang="zh-CN" altLang="en-US">
                <a:ea typeface="华文楷体" panose="02010600040101010101" pitchFamily="2" charset="-122"/>
              </a:rPr>
              <a:t>键能较大</a:t>
            </a:r>
            <a:endParaRPr lang="en-US" altLang="zh-CN">
              <a:ea typeface="华文楷体" panose="02010600040101010101" pitchFamily="2" charset="-122"/>
            </a:endParaRPr>
          </a:p>
          <a:p>
            <a:pPr>
              <a:lnSpc>
                <a:spcPct val="130000"/>
              </a:lnSpc>
              <a:buClr>
                <a:srgbClr val="0000FF"/>
              </a:buClr>
              <a:buSzPct val="70000"/>
              <a:buFont typeface="Wingdings" panose="05000000000000000000" pitchFamily="2" charset="2"/>
              <a:buChar char="Ø"/>
            </a:pPr>
            <a:r>
              <a:rPr lang="zh-CN" altLang="en-US">
                <a:ea typeface="华文楷体" panose="02010600040101010101" pitchFamily="2" charset="-122"/>
              </a:rPr>
              <a:t>  </a:t>
            </a:r>
            <a:r>
              <a:rPr lang="zh-CN" altLang="en-US">
                <a:solidFill>
                  <a:srgbClr val="0000FF"/>
                </a:solidFill>
                <a:ea typeface="华文楷体" panose="02010600040101010101" pitchFamily="2" charset="-122"/>
              </a:rPr>
              <a:t>键类型</a:t>
            </a:r>
            <a:r>
              <a:rPr lang="zh-CN" altLang="en-US">
                <a:ea typeface="华文楷体" panose="02010600040101010101" pitchFamily="2" charset="-122"/>
              </a:rPr>
              <a:t>： </a:t>
            </a:r>
            <a:r>
              <a:rPr lang="zh-CN" altLang="en-US">
                <a:ea typeface="华文楷体" panose="02010600040101010101" pitchFamily="2" charset="-122"/>
                <a:sym typeface="Symbol" panose="05050102010706020507" pitchFamily="18" charset="2"/>
              </a:rPr>
              <a:t>键，</a:t>
            </a:r>
            <a:r>
              <a:rPr lang="zh-CN" altLang="en-US">
                <a:ea typeface="华文楷体" panose="02010600040101010101" pitchFamily="2" charset="-122"/>
              </a:rPr>
              <a:t> </a:t>
            </a:r>
            <a:r>
              <a:rPr lang="en-US" altLang="zh-CN">
                <a:solidFill>
                  <a:srgbClr val="0000FF"/>
                </a:solidFill>
                <a:ea typeface="华文楷体" panose="02010600040101010101" pitchFamily="2" charset="-122"/>
              </a:rPr>
              <a:t>p-p π</a:t>
            </a:r>
            <a:r>
              <a:rPr lang="zh-CN" altLang="en-US">
                <a:solidFill>
                  <a:srgbClr val="0000FF"/>
                </a:solidFill>
                <a:ea typeface="华文楷体" panose="02010600040101010101" pitchFamily="2" charset="-122"/>
              </a:rPr>
              <a:t>键、大</a:t>
            </a:r>
            <a:r>
              <a:rPr lang="en-US" altLang="zh-CN">
                <a:ea typeface="华文楷体" panose="02010600040101010101" pitchFamily="2" charset="-122"/>
              </a:rPr>
              <a:t>π</a:t>
            </a:r>
            <a:r>
              <a:rPr lang="zh-CN" altLang="en-US">
                <a:ea typeface="华文楷体" panose="02010600040101010101" pitchFamily="2" charset="-122"/>
              </a:rPr>
              <a:t>键</a:t>
            </a:r>
            <a:endParaRPr lang="en-US" altLang="zh-CN">
              <a:ea typeface="华文楷体" panose="02010600040101010101" pitchFamily="2" charset="-122"/>
            </a:endParaRPr>
          </a:p>
          <a:p>
            <a:pPr>
              <a:lnSpc>
                <a:spcPct val="130000"/>
              </a:lnSpc>
              <a:buClr>
                <a:srgbClr val="0000FF"/>
              </a:buClr>
              <a:buSzPct val="70000"/>
              <a:buFont typeface="Wingdings" panose="05000000000000000000" pitchFamily="2" charset="2"/>
              <a:buChar char="Ø"/>
            </a:pPr>
            <a:r>
              <a:rPr lang="en-US" altLang="zh-CN">
                <a:ea typeface="华文楷体" panose="02010600040101010101" pitchFamily="2" charset="-122"/>
              </a:rPr>
              <a:t>  </a:t>
            </a:r>
            <a:r>
              <a:rPr lang="zh-CN" altLang="en-US">
                <a:solidFill>
                  <a:srgbClr val="0000FF"/>
                </a:solidFill>
                <a:ea typeface="华文楷体" panose="02010600040101010101" pitchFamily="2" charset="-122"/>
              </a:rPr>
              <a:t>杂化形式</a:t>
            </a:r>
            <a:r>
              <a:rPr lang="zh-CN" altLang="en-US">
                <a:ea typeface="华文楷体" panose="02010600040101010101" pitchFamily="2" charset="-122"/>
              </a:rPr>
              <a:t>：</a:t>
            </a:r>
            <a:r>
              <a:rPr lang="en-US" altLang="zh-CN">
                <a:solidFill>
                  <a:srgbClr val="FF0000"/>
                </a:solidFill>
                <a:ea typeface="华文楷体" panose="02010600040101010101" pitchFamily="2" charset="-122"/>
              </a:rPr>
              <a:t>sp</a:t>
            </a:r>
            <a:r>
              <a:rPr lang="en-US" altLang="zh-CN" baseline="30000">
                <a:solidFill>
                  <a:srgbClr val="FF0000"/>
                </a:solidFill>
                <a:ea typeface="华文楷体" panose="02010600040101010101" pitchFamily="2" charset="-122"/>
              </a:rPr>
              <a:t>3</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sp</a:t>
            </a:r>
            <a:r>
              <a:rPr lang="en-US" altLang="zh-CN" baseline="30000">
                <a:solidFill>
                  <a:srgbClr val="FF0000"/>
                </a:solidFill>
                <a:ea typeface="华文楷体" panose="02010600040101010101" pitchFamily="2" charset="-122"/>
              </a:rPr>
              <a:t>2 </a:t>
            </a:r>
            <a:r>
              <a:rPr lang="zh-CN" altLang="en-US">
                <a:solidFill>
                  <a:srgbClr val="FF0000"/>
                </a:solidFill>
                <a:ea typeface="华文楷体" panose="02010600040101010101" pitchFamily="2" charset="-122"/>
              </a:rPr>
              <a:t>和 </a:t>
            </a:r>
            <a:r>
              <a:rPr lang="en-US" altLang="zh-CN">
                <a:solidFill>
                  <a:srgbClr val="FF0000"/>
                </a:solidFill>
                <a:ea typeface="华文楷体" panose="02010600040101010101" pitchFamily="2" charset="-122"/>
              </a:rPr>
              <a:t>sp</a:t>
            </a:r>
            <a:r>
              <a:rPr lang="zh-CN" altLang="en-US">
                <a:ea typeface="华文楷体" panose="02010600040101010101" pitchFamily="2" charset="-122"/>
              </a:rPr>
              <a:t>；</a:t>
            </a:r>
            <a:endParaRPr lang="zh-CN" altLang="en-US">
              <a:ea typeface="华文楷体" panose="02010600040101010101" pitchFamily="2" charset="-122"/>
            </a:endParaRPr>
          </a:p>
          <a:p>
            <a:pPr>
              <a:lnSpc>
                <a:spcPct val="130000"/>
              </a:lnSpc>
              <a:buClr>
                <a:srgbClr val="0000FF"/>
              </a:buClr>
              <a:buSzPct val="70000"/>
              <a:buFont typeface="Wingdings" panose="05000000000000000000" pitchFamily="2" charset="2"/>
              <a:buChar char="Ø"/>
            </a:pPr>
            <a:r>
              <a:rPr lang="zh-CN" altLang="en-US">
                <a:ea typeface="华文楷体" panose="02010600040101010101" pitchFamily="2" charset="-122"/>
              </a:rPr>
              <a:t>  </a:t>
            </a:r>
            <a:r>
              <a:rPr lang="zh-CN" altLang="en-US">
                <a:solidFill>
                  <a:srgbClr val="0000FF"/>
                </a:solidFill>
                <a:ea typeface="华文楷体" panose="02010600040101010101" pitchFamily="2" charset="-122"/>
              </a:rPr>
              <a:t>成键数目</a:t>
            </a:r>
            <a:r>
              <a:rPr lang="zh-CN" altLang="en-US">
                <a:ea typeface="华文楷体" panose="02010600040101010101" pitchFamily="2" charset="-122"/>
              </a:rPr>
              <a:t>：最多</a:t>
            </a:r>
            <a:r>
              <a:rPr lang="en-US" altLang="zh-CN">
                <a:solidFill>
                  <a:srgbClr val="0000FF"/>
                </a:solidFill>
                <a:ea typeface="华文楷体" panose="02010600040101010101" pitchFamily="2" charset="-122"/>
              </a:rPr>
              <a:t>4 </a:t>
            </a:r>
            <a:r>
              <a:rPr lang="zh-CN" altLang="en-US">
                <a:solidFill>
                  <a:srgbClr val="0000FF"/>
                </a:solidFill>
                <a:ea typeface="华文楷体" panose="02010600040101010101" pitchFamily="2" charset="-122"/>
              </a:rPr>
              <a:t>条共价键</a:t>
            </a:r>
            <a:r>
              <a:rPr lang="zh-CN" altLang="en-US">
                <a:ea typeface="华文楷体" panose="02010600040101010101" pitchFamily="2" charset="-122"/>
              </a:rPr>
              <a:t>；</a:t>
            </a:r>
            <a:endParaRPr lang="en-US" altLang="zh-CN">
              <a:ea typeface="华文楷体" panose="02010600040101010101" pitchFamily="2" charset="-122"/>
            </a:endParaRPr>
          </a:p>
          <a:p>
            <a:pPr>
              <a:lnSpc>
                <a:spcPct val="130000"/>
              </a:lnSpc>
              <a:buClr>
                <a:srgbClr val="0000FF"/>
              </a:buClr>
              <a:buSzPct val="70000"/>
              <a:buFont typeface="Wingdings" panose="05000000000000000000" pitchFamily="2" charset="2"/>
              <a:buNone/>
            </a:pPr>
            <a:r>
              <a:rPr lang="en-US" altLang="zh-CN">
                <a:ea typeface="华文楷体" panose="02010600040101010101" pitchFamily="2" charset="-122"/>
              </a:rPr>
              <a:t>      </a:t>
            </a:r>
            <a:r>
              <a:rPr lang="en-US" altLang="zh-CN">
                <a:solidFill>
                  <a:srgbClr val="FF0000"/>
                </a:solidFill>
                <a:ea typeface="华文楷体" panose="02010600040101010101" pitchFamily="2" charset="-122"/>
              </a:rPr>
              <a:t>P/As</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nd </a:t>
            </a:r>
            <a:r>
              <a:rPr lang="zh-CN" altLang="en-US">
                <a:solidFill>
                  <a:srgbClr val="FF0000"/>
                </a:solidFill>
                <a:ea typeface="华文楷体" panose="02010600040101010101" pitchFamily="2" charset="-122"/>
              </a:rPr>
              <a:t>轨道参与成键，配位数扩展</a:t>
            </a:r>
            <a:r>
              <a:rPr lang="zh-CN" altLang="en-US">
                <a:ea typeface="华文楷体" panose="02010600040101010101" pitchFamily="2" charset="-122"/>
              </a:rPr>
              <a:t>；</a:t>
            </a:r>
            <a:endParaRPr lang="en-US" altLang="zh-CN" baseline="30000">
              <a:ea typeface="华文楷体" panose="02010600040101010101" pitchFamily="2" charset="-122"/>
            </a:endParaRPr>
          </a:p>
          <a:p>
            <a:pPr>
              <a:lnSpc>
                <a:spcPct val="130000"/>
              </a:lnSpc>
              <a:buClr>
                <a:srgbClr val="0000FF"/>
              </a:buClr>
              <a:buSzPct val="70000"/>
              <a:buFont typeface="Wingdings" panose="05000000000000000000" pitchFamily="2" charset="2"/>
              <a:buChar char="Ø"/>
            </a:pPr>
            <a:r>
              <a:rPr lang="zh-CN" altLang="en-US">
                <a:ea typeface="华文楷体" panose="02010600040101010101" pitchFamily="2" charset="-122"/>
              </a:rPr>
              <a:t>   </a:t>
            </a:r>
            <a:r>
              <a:rPr lang="zh-CN" altLang="en-US">
                <a:solidFill>
                  <a:srgbClr val="0000FF"/>
                </a:solidFill>
                <a:ea typeface="华文楷体" panose="02010600040101010101" pitchFamily="2" charset="-122"/>
              </a:rPr>
              <a:t>形成氢键</a:t>
            </a:r>
            <a:r>
              <a:rPr lang="zh-CN" altLang="en-US">
                <a:ea typeface="华文楷体" panose="02010600040101010101" pitchFamily="2" charset="-122"/>
              </a:rPr>
              <a:t>：与</a:t>
            </a:r>
            <a:r>
              <a:rPr lang="en-US" altLang="zh-CN">
                <a:ea typeface="华文楷体" panose="02010600040101010101" pitchFamily="2" charset="-122"/>
              </a:rPr>
              <a:t>O/F</a:t>
            </a:r>
            <a:r>
              <a:rPr lang="zh-CN" altLang="en-US">
                <a:ea typeface="华文楷体" panose="02010600040101010101" pitchFamily="2" charset="-122"/>
              </a:rPr>
              <a:t>类似；</a:t>
            </a:r>
            <a:endParaRPr lang="en-US" altLang="zh-CN">
              <a:ea typeface="华文楷体" panose="02010600040101010101" pitchFamily="2" charset="-122"/>
            </a:endParaRPr>
          </a:p>
          <a:p>
            <a:pPr>
              <a:lnSpc>
                <a:spcPct val="130000"/>
              </a:lnSpc>
              <a:buClr>
                <a:srgbClr val="0000FF"/>
              </a:buClr>
              <a:buSzPct val="70000"/>
              <a:buFont typeface="Wingdings" panose="05000000000000000000" pitchFamily="2" charset="2"/>
              <a:buChar char="Ø"/>
            </a:pPr>
            <a:r>
              <a:rPr lang="en-US" altLang="zh-CN">
                <a:ea typeface="华文楷体" panose="02010600040101010101" pitchFamily="2" charset="-122"/>
              </a:rPr>
              <a:t>   </a:t>
            </a:r>
            <a:r>
              <a:rPr lang="zh-CN" altLang="en-US">
                <a:ea typeface="华文楷体" panose="02010600040101010101" pitchFamily="2" charset="-122"/>
              </a:rPr>
              <a:t>常用</a:t>
            </a:r>
            <a:r>
              <a:rPr lang="zh-CN" altLang="en-US">
                <a:solidFill>
                  <a:srgbClr val="0000FF"/>
                </a:solidFill>
                <a:ea typeface="华文楷体" panose="02010600040101010101" pitchFamily="2" charset="-122"/>
              </a:rPr>
              <a:t>配位</a:t>
            </a:r>
            <a:r>
              <a:rPr lang="zh-CN" altLang="en-US">
                <a:ea typeface="华文楷体" panose="02010600040101010101" pitchFamily="2" charset="-122"/>
              </a:rPr>
              <a:t>原子，与</a:t>
            </a:r>
            <a:r>
              <a:rPr lang="en-US" altLang="zh-CN">
                <a:ea typeface="华文楷体" panose="02010600040101010101" pitchFamily="2" charset="-122"/>
              </a:rPr>
              <a:t>M</a:t>
            </a:r>
            <a:r>
              <a:rPr lang="en-US" altLang="zh-CN" baseline="30000">
                <a:ea typeface="华文楷体" panose="02010600040101010101" pitchFamily="2" charset="-122"/>
              </a:rPr>
              <a:t>n+</a:t>
            </a:r>
            <a:r>
              <a:rPr lang="zh-CN" altLang="en-US">
                <a:ea typeface="华文楷体" panose="02010600040101010101" pitchFamily="2" charset="-122"/>
              </a:rPr>
              <a:t>形成配合物。</a:t>
            </a:r>
            <a:endParaRPr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296963">
                                            <p:txEl>
                                              <p:pRg st="0" end="0"/>
                                            </p:txEl>
                                          </p:spTgt>
                                        </p:tgtEl>
                                        <p:attrNameLst>
                                          <p:attrName>style.visibility</p:attrName>
                                        </p:attrNameLst>
                                      </p:cBhvr>
                                      <p:to>
                                        <p:strVal val="visible"/>
                                      </p:to>
                                    </p:set>
                                    <p:animEffect transition="in" filter="fade">
                                      <p:cBhvr>
                                        <p:cTn id="7" dur="500"/>
                                        <p:tgtEl>
                                          <p:spTgt spid="296963">
                                            <p:txEl>
                                              <p:pRg st="0" end="0"/>
                                            </p:txEl>
                                          </p:spTgt>
                                        </p:tgtEl>
                                      </p:cBhvr>
                                    </p:animEffect>
                                    <p:anim calcmode="lin" valueType="num">
                                      <p:cBhvr>
                                        <p:cTn id="8" dur="500" fill="hold"/>
                                        <p:tgtEl>
                                          <p:spTgt spid="29696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696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296963">
                                            <p:txEl>
                                              <p:pRg st="1" end="1"/>
                                            </p:txEl>
                                          </p:spTgt>
                                        </p:tgtEl>
                                        <p:attrNameLst>
                                          <p:attrName>style.visibility</p:attrName>
                                        </p:attrNameLst>
                                      </p:cBhvr>
                                      <p:to>
                                        <p:strVal val="visible"/>
                                      </p:to>
                                    </p:set>
                                    <p:animEffect transition="in" filter="fade">
                                      <p:cBhvr>
                                        <p:cTn id="14" dur="500"/>
                                        <p:tgtEl>
                                          <p:spTgt spid="296963">
                                            <p:txEl>
                                              <p:pRg st="1" end="1"/>
                                            </p:txEl>
                                          </p:spTgt>
                                        </p:tgtEl>
                                      </p:cBhvr>
                                    </p:animEffect>
                                    <p:anim calcmode="lin" valueType="num">
                                      <p:cBhvr>
                                        <p:cTn id="15" dur="500" fill="hold"/>
                                        <p:tgtEl>
                                          <p:spTgt spid="29696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9696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296963">
                                            <p:txEl>
                                              <p:pRg st="2" end="2"/>
                                            </p:txEl>
                                          </p:spTgt>
                                        </p:tgtEl>
                                        <p:attrNameLst>
                                          <p:attrName>style.visibility</p:attrName>
                                        </p:attrNameLst>
                                      </p:cBhvr>
                                      <p:to>
                                        <p:strVal val="visible"/>
                                      </p:to>
                                    </p:set>
                                    <p:animEffect transition="in" filter="fade">
                                      <p:cBhvr>
                                        <p:cTn id="21" dur="500"/>
                                        <p:tgtEl>
                                          <p:spTgt spid="296963">
                                            <p:txEl>
                                              <p:pRg st="2" end="2"/>
                                            </p:txEl>
                                          </p:spTgt>
                                        </p:tgtEl>
                                      </p:cBhvr>
                                    </p:animEffect>
                                    <p:anim calcmode="lin" valueType="num">
                                      <p:cBhvr>
                                        <p:cTn id="22" dur="500" fill="hold"/>
                                        <p:tgtEl>
                                          <p:spTgt spid="29696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9696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296963">
                                            <p:txEl>
                                              <p:pRg st="3" end="3"/>
                                            </p:txEl>
                                          </p:spTgt>
                                        </p:tgtEl>
                                        <p:attrNameLst>
                                          <p:attrName>style.visibility</p:attrName>
                                        </p:attrNameLst>
                                      </p:cBhvr>
                                      <p:to>
                                        <p:strVal val="visible"/>
                                      </p:to>
                                    </p:set>
                                    <p:animEffect transition="in" filter="fade">
                                      <p:cBhvr>
                                        <p:cTn id="28" dur="500"/>
                                        <p:tgtEl>
                                          <p:spTgt spid="296963">
                                            <p:txEl>
                                              <p:pRg st="3" end="3"/>
                                            </p:txEl>
                                          </p:spTgt>
                                        </p:tgtEl>
                                      </p:cBhvr>
                                    </p:animEffect>
                                    <p:anim calcmode="lin" valueType="num">
                                      <p:cBhvr>
                                        <p:cTn id="29" dur="500" fill="hold"/>
                                        <p:tgtEl>
                                          <p:spTgt spid="29696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9696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indefinite" fill="hold">
                                          <p:stCondLst>
                                            <p:cond delay="0"/>
                                          </p:stCondLst>
                                        </p:cTn>
                                        <p:tgtEl>
                                          <p:spTgt spid="296963">
                                            <p:txEl>
                                              <p:pRg st="4" end="4"/>
                                            </p:txEl>
                                          </p:spTgt>
                                        </p:tgtEl>
                                        <p:attrNameLst>
                                          <p:attrName>style.visibility</p:attrName>
                                        </p:attrNameLst>
                                      </p:cBhvr>
                                      <p:to>
                                        <p:strVal val="visible"/>
                                      </p:to>
                                    </p:set>
                                    <p:animEffect transition="in" filter="fade">
                                      <p:cBhvr>
                                        <p:cTn id="35" dur="500"/>
                                        <p:tgtEl>
                                          <p:spTgt spid="296963">
                                            <p:txEl>
                                              <p:pRg st="4" end="4"/>
                                            </p:txEl>
                                          </p:spTgt>
                                        </p:tgtEl>
                                      </p:cBhvr>
                                    </p:animEffect>
                                    <p:anim calcmode="lin" valueType="num">
                                      <p:cBhvr>
                                        <p:cTn id="36" dur="500" fill="hold"/>
                                        <p:tgtEl>
                                          <p:spTgt spid="29696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9696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indefinite" fill="hold">
                                          <p:stCondLst>
                                            <p:cond delay="0"/>
                                          </p:stCondLst>
                                        </p:cTn>
                                        <p:tgtEl>
                                          <p:spTgt spid="296963">
                                            <p:txEl>
                                              <p:pRg st="5" end="5"/>
                                            </p:txEl>
                                          </p:spTgt>
                                        </p:tgtEl>
                                        <p:attrNameLst>
                                          <p:attrName>style.visibility</p:attrName>
                                        </p:attrNameLst>
                                      </p:cBhvr>
                                      <p:to>
                                        <p:strVal val="visible"/>
                                      </p:to>
                                    </p:set>
                                    <p:animEffect transition="in" filter="fade">
                                      <p:cBhvr>
                                        <p:cTn id="42" dur="500"/>
                                        <p:tgtEl>
                                          <p:spTgt spid="296963">
                                            <p:txEl>
                                              <p:pRg st="5" end="5"/>
                                            </p:txEl>
                                          </p:spTgt>
                                        </p:tgtEl>
                                      </p:cBhvr>
                                    </p:animEffect>
                                    <p:anim calcmode="lin" valueType="num">
                                      <p:cBhvr>
                                        <p:cTn id="43" dur="500" fill="hold"/>
                                        <p:tgtEl>
                                          <p:spTgt spid="29696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9696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indefinite" fill="hold">
                                          <p:stCondLst>
                                            <p:cond delay="0"/>
                                          </p:stCondLst>
                                        </p:cTn>
                                        <p:tgtEl>
                                          <p:spTgt spid="296963">
                                            <p:txEl>
                                              <p:pRg st="6" end="6"/>
                                            </p:txEl>
                                          </p:spTgt>
                                        </p:tgtEl>
                                        <p:attrNameLst>
                                          <p:attrName>style.visibility</p:attrName>
                                        </p:attrNameLst>
                                      </p:cBhvr>
                                      <p:to>
                                        <p:strVal val="visible"/>
                                      </p:to>
                                    </p:set>
                                    <p:animEffect transition="in" filter="fade">
                                      <p:cBhvr>
                                        <p:cTn id="49" dur="500"/>
                                        <p:tgtEl>
                                          <p:spTgt spid="296963">
                                            <p:txEl>
                                              <p:pRg st="6" end="6"/>
                                            </p:txEl>
                                          </p:spTgt>
                                        </p:tgtEl>
                                      </p:cBhvr>
                                    </p:animEffect>
                                    <p:anim calcmode="lin" valueType="num">
                                      <p:cBhvr>
                                        <p:cTn id="50" dur="500" fill="hold"/>
                                        <p:tgtEl>
                                          <p:spTgt spid="29696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29696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4" presetClass="entr" presetSubtype="0" fill="hold" grpId="0" nodeType="clickEffect">
                                  <p:stCondLst>
                                    <p:cond delay="0"/>
                                  </p:stCondLst>
                                  <p:childTnLst>
                                    <p:set>
                                      <p:cBhvr>
                                        <p:cTn id="55" dur="indefinite" fill="hold">
                                          <p:stCondLst>
                                            <p:cond delay="0"/>
                                          </p:stCondLst>
                                        </p:cTn>
                                        <p:tgtEl>
                                          <p:spTgt spid="296963">
                                            <p:txEl>
                                              <p:pRg st="7" end="7"/>
                                            </p:txEl>
                                          </p:spTgt>
                                        </p:tgtEl>
                                        <p:attrNameLst>
                                          <p:attrName>style.visibility</p:attrName>
                                        </p:attrNameLst>
                                      </p:cBhvr>
                                      <p:to>
                                        <p:strVal val="visible"/>
                                      </p:to>
                                    </p:set>
                                    <p:animEffect transition="in" filter="fade">
                                      <p:cBhvr>
                                        <p:cTn id="56" dur="500"/>
                                        <p:tgtEl>
                                          <p:spTgt spid="296963">
                                            <p:txEl>
                                              <p:pRg st="7" end="7"/>
                                            </p:txEl>
                                          </p:spTgt>
                                        </p:tgtEl>
                                      </p:cBhvr>
                                    </p:animEffect>
                                    <p:anim calcmode="lin" valueType="num">
                                      <p:cBhvr>
                                        <p:cTn id="57" dur="500" fill="hold"/>
                                        <p:tgtEl>
                                          <p:spTgt spid="296963">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296963">
                                            <p:txEl>
                                              <p:pRg st="7" end="7"/>
                                            </p:txEl>
                                          </p:spTgt>
                                        </p:tgtEl>
                                        <p:attrNameLst>
                                          <p:attrName>ppt_y</p:attrName>
                                        </p:attrNameLst>
                                      </p:cBhvr>
                                      <p:tavLst>
                                        <p:tav tm="0">
                                          <p:val>
                                            <p:strVal val="#ppt_y+.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4" presetClass="entr" presetSubtype="0" fill="hold" grpId="0" nodeType="clickEffect">
                                  <p:stCondLst>
                                    <p:cond delay="0"/>
                                  </p:stCondLst>
                                  <p:childTnLst>
                                    <p:set>
                                      <p:cBhvr>
                                        <p:cTn id="62" dur="indefinite" fill="hold">
                                          <p:stCondLst>
                                            <p:cond delay="0"/>
                                          </p:stCondLst>
                                        </p:cTn>
                                        <p:tgtEl>
                                          <p:spTgt spid="296963">
                                            <p:txEl>
                                              <p:pRg st="8" end="8"/>
                                            </p:txEl>
                                          </p:spTgt>
                                        </p:tgtEl>
                                        <p:attrNameLst>
                                          <p:attrName>style.visibility</p:attrName>
                                        </p:attrNameLst>
                                      </p:cBhvr>
                                      <p:to>
                                        <p:strVal val="visible"/>
                                      </p:to>
                                    </p:set>
                                    <p:animEffect transition="in" filter="fade">
                                      <p:cBhvr>
                                        <p:cTn id="63" dur="500"/>
                                        <p:tgtEl>
                                          <p:spTgt spid="296963">
                                            <p:txEl>
                                              <p:pRg st="8" end="8"/>
                                            </p:txEl>
                                          </p:spTgt>
                                        </p:tgtEl>
                                      </p:cBhvr>
                                    </p:animEffect>
                                    <p:anim calcmode="lin" valueType="num">
                                      <p:cBhvr>
                                        <p:cTn id="64" dur="500" fill="hold"/>
                                        <p:tgtEl>
                                          <p:spTgt spid="296963">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296963">
                                            <p:txEl>
                                              <p:pRg st="8" end="8"/>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EBA9A36-B778-4447-8964-8BD714CBC98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64866" name="Rectangle 3"/>
          <p:cNvSpPr>
            <a:spLocks noChangeArrowheads="1"/>
          </p:cNvSpPr>
          <p:nvPr/>
        </p:nvSpPr>
        <p:spPr bwMode="auto">
          <a:xfrm>
            <a:off x="1020763" y="620713"/>
            <a:ext cx="77597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buFont typeface="Wingdings" panose="05000000000000000000" pitchFamily="2" charset="2"/>
              <a:buChar char="l"/>
            </a:pPr>
            <a:r>
              <a:rPr kumimoji="1" lang="en-US" altLang="zh-CN">
                <a:solidFill>
                  <a:srgbClr val="0000FF"/>
                </a:solidFill>
                <a:latin typeface="华文楷体" panose="02010600040101010101" pitchFamily="2" charset="-122"/>
                <a:ea typeface="华文楷体" panose="02010600040101010101" pitchFamily="2" charset="-122"/>
              </a:rPr>
              <a:t>  </a:t>
            </a:r>
            <a:r>
              <a:rPr kumimoji="1" lang="zh-CN" altLang="en-US">
                <a:solidFill>
                  <a:srgbClr val="0000FF"/>
                </a:solidFill>
                <a:latin typeface="华文楷体" panose="02010600040101010101" pitchFamily="2" charset="-122"/>
                <a:ea typeface="华文楷体" panose="02010600040101010101" pitchFamily="2" charset="-122"/>
              </a:rPr>
              <a:t>氮</a:t>
            </a:r>
            <a:r>
              <a:rPr kumimoji="1" lang="zh-CN" altLang="en-US">
                <a:latin typeface="华文楷体" panose="02010600040101010101" pitchFamily="2" charset="-122"/>
                <a:ea typeface="华文楷体" panose="02010600040101010101" pitchFamily="2" charset="-122"/>
              </a:rPr>
              <a:t>是氧化态最多的元素之一，而且几乎所有氧化态都存在相对稳定的物种</a:t>
            </a:r>
            <a:endParaRPr kumimoji="1" lang="zh-CN" altLang="en-US">
              <a:latin typeface="华文楷体" panose="02010600040101010101" pitchFamily="2" charset="-122"/>
              <a:ea typeface="华文楷体" panose="02010600040101010101" pitchFamily="2" charset="-122"/>
            </a:endParaRPr>
          </a:p>
        </p:txBody>
      </p:sp>
      <p:grpSp>
        <p:nvGrpSpPr>
          <p:cNvPr id="301060" name="Group 4"/>
          <p:cNvGrpSpPr/>
          <p:nvPr/>
        </p:nvGrpSpPr>
        <p:grpSpPr bwMode="auto">
          <a:xfrm>
            <a:off x="971550" y="2114550"/>
            <a:ext cx="7775575" cy="2701925"/>
            <a:chOff x="737" y="1680"/>
            <a:chExt cx="4898" cy="1702"/>
          </a:xfrm>
        </p:grpSpPr>
        <p:sp>
          <p:nvSpPr>
            <p:cNvPr id="164868" name="Text Box 5"/>
            <p:cNvSpPr txBox="1">
              <a:spLocks noChangeArrowheads="1"/>
            </p:cNvSpPr>
            <p:nvPr/>
          </p:nvSpPr>
          <p:spPr bwMode="auto">
            <a:xfrm>
              <a:off x="737" y="1680"/>
              <a:ext cx="489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zh-CN" altLang="en-US" sz="2200">
                  <a:ea typeface="华文楷体" panose="02010600040101010101" pitchFamily="2" charset="-122"/>
                </a:rPr>
                <a:t>氧化态         实例                       氧化态            实例</a:t>
              </a:r>
              <a:endParaRPr lang="zh-CN" altLang="en-US" sz="2200">
                <a:ea typeface="华文楷体" panose="02010600040101010101" pitchFamily="2" charset="-122"/>
              </a:endParaRPr>
            </a:p>
            <a:p>
              <a:pPr>
                <a:lnSpc>
                  <a:spcPct val="130000"/>
                </a:lnSpc>
              </a:pPr>
              <a:r>
                <a:rPr lang="zh-CN" altLang="en-US" sz="2200">
                  <a:ea typeface="华文楷体" panose="02010600040101010101" pitchFamily="2" charset="-122"/>
                </a:rPr>
                <a:t>   </a:t>
              </a:r>
              <a:r>
                <a:rPr lang="en-US" altLang="zh-CN" sz="2200">
                  <a:ea typeface="华文楷体" panose="02010600040101010101" pitchFamily="2" charset="-122"/>
                </a:rPr>
                <a:t>-3              NH</a:t>
              </a:r>
              <a:r>
                <a:rPr lang="en-US" altLang="zh-CN" sz="2200" baseline="-25000">
                  <a:ea typeface="华文楷体" panose="02010600040101010101" pitchFamily="2" charset="-122"/>
                </a:rPr>
                <a:t>3</a:t>
              </a:r>
              <a:r>
                <a:rPr lang="en-US" altLang="zh-CN" sz="2200">
                  <a:ea typeface="华文楷体" panose="02010600040101010101" pitchFamily="2" charset="-122"/>
                  <a:cs typeface="Times New Roman" panose="02020603050405020304" pitchFamily="18" charset="0"/>
                </a:rPr>
                <a:t>·Li</a:t>
              </a:r>
              <a:r>
                <a:rPr lang="en-US" altLang="zh-CN" sz="2200" baseline="-25000">
                  <a:ea typeface="华文楷体" panose="02010600040101010101" pitchFamily="2" charset="-122"/>
                  <a:cs typeface="Times New Roman" panose="02020603050405020304" pitchFamily="18" charset="0"/>
                </a:rPr>
                <a:t>3</a:t>
              </a:r>
              <a:r>
                <a:rPr lang="en-US" altLang="zh-CN" sz="2200">
                  <a:ea typeface="华文楷体" panose="02010600040101010101" pitchFamily="2" charset="-122"/>
                  <a:cs typeface="Times New Roman" panose="02020603050405020304" pitchFamily="18" charset="0"/>
                </a:rPr>
                <a:t>N                 +1                   N</a:t>
              </a:r>
              <a:r>
                <a:rPr lang="en-US" altLang="zh-CN" sz="2200" baseline="-25000">
                  <a:ea typeface="华文楷体" panose="02010600040101010101" pitchFamily="2" charset="-122"/>
                  <a:cs typeface="Times New Roman" panose="02020603050405020304" pitchFamily="18" charset="0"/>
                </a:rPr>
                <a:t>2</a:t>
              </a:r>
              <a:r>
                <a:rPr lang="en-US" altLang="zh-CN" sz="2200">
                  <a:ea typeface="华文楷体" panose="02010600040101010101" pitchFamily="2" charset="-122"/>
                  <a:cs typeface="Times New Roman" panose="02020603050405020304" pitchFamily="18" charset="0"/>
                </a:rPr>
                <a:t>O</a:t>
              </a:r>
              <a:endParaRPr lang="en-US" altLang="zh-CN" sz="2200">
                <a:ea typeface="华文楷体" panose="02010600040101010101" pitchFamily="2" charset="-122"/>
              </a:endParaRPr>
            </a:p>
            <a:p>
              <a:pPr>
                <a:lnSpc>
                  <a:spcPct val="130000"/>
                </a:lnSpc>
              </a:pPr>
              <a:r>
                <a:rPr lang="en-US" altLang="zh-CN" sz="2200">
                  <a:ea typeface="华文楷体" panose="02010600040101010101" pitchFamily="2" charset="-122"/>
                </a:rPr>
                <a:t>   -2                N</a:t>
              </a:r>
              <a:r>
                <a:rPr lang="en-US" altLang="zh-CN" sz="2200" baseline="-25000">
                  <a:ea typeface="华文楷体" panose="02010600040101010101" pitchFamily="2" charset="-122"/>
                </a:rPr>
                <a:t>2</a:t>
              </a:r>
              <a:r>
                <a:rPr lang="en-US" altLang="zh-CN" sz="2200">
                  <a:ea typeface="华文楷体" panose="02010600040101010101" pitchFamily="2" charset="-122"/>
                </a:rPr>
                <a:t>H</a:t>
              </a:r>
              <a:r>
                <a:rPr lang="en-US" altLang="zh-CN" sz="2200" baseline="-25000">
                  <a:ea typeface="华文楷体" panose="02010600040101010101" pitchFamily="2" charset="-122"/>
                </a:rPr>
                <a:t>4</a:t>
              </a:r>
              <a:r>
                <a:rPr lang="en-US" altLang="zh-CN" sz="2200">
                  <a:ea typeface="华文楷体" panose="02010600040101010101" pitchFamily="2" charset="-122"/>
                </a:rPr>
                <a:t>                      +2                    NO</a:t>
              </a:r>
              <a:endParaRPr lang="en-US" altLang="zh-CN" sz="2200">
                <a:ea typeface="华文楷体" panose="02010600040101010101" pitchFamily="2" charset="-122"/>
              </a:endParaRPr>
            </a:p>
            <a:p>
              <a:pPr>
                <a:lnSpc>
                  <a:spcPct val="130000"/>
                </a:lnSpc>
              </a:pPr>
              <a:r>
                <a:rPr lang="en-US" altLang="zh-CN" sz="2200">
                  <a:ea typeface="华文楷体" panose="02010600040101010101" pitchFamily="2" charset="-122"/>
                </a:rPr>
                <a:t>   -1                NH</a:t>
              </a:r>
              <a:r>
                <a:rPr lang="en-US" altLang="zh-CN" sz="2200" baseline="-25000">
                  <a:ea typeface="华文楷体" panose="02010600040101010101" pitchFamily="2" charset="-122"/>
                </a:rPr>
                <a:t>2</a:t>
              </a:r>
              <a:r>
                <a:rPr lang="en-US" altLang="zh-CN" sz="2200">
                  <a:ea typeface="华文楷体" panose="02010600040101010101" pitchFamily="2" charset="-122"/>
                </a:rPr>
                <a:t>OH                  +3                   N</a:t>
              </a:r>
              <a:r>
                <a:rPr lang="en-US" altLang="zh-CN" sz="2200" baseline="-25000">
                  <a:ea typeface="华文楷体" panose="02010600040101010101" pitchFamily="2" charset="-122"/>
                </a:rPr>
                <a:t>2</a:t>
              </a:r>
              <a:r>
                <a:rPr lang="en-US" altLang="zh-CN" sz="2200">
                  <a:ea typeface="华文楷体" panose="02010600040101010101" pitchFamily="2" charset="-122"/>
                </a:rPr>
                <a:t>O</a:t>
              </a:r>
              <a:r>
                <a:rPr lang="en-US" altLang="zh-CN" sz="2200" baseline="-25000">
                  <a:ea typeface="华文楷体" panose="02010600040101010101" pitchFamily="2" charset="-122"/>
                </a:rPr>
                <a:t>3</a:t>
              </a:r>
              <a:r>
                <a:rPr lang="en-US" altLang="zh-CN" sz="2200">
                  <a:ea typeface="华文楷体" panose="02010600040101010101" pitchFamily="2" charset="-122"/>
                </a:rPr>
                <a:t>, HNO</a:t>
              </a:r>
              <a:r>
                <a:rPr lang="en-US" altLang="zh-CN" sz="2200" baseline="-25000">
                  <a:ea typeface="华文楷体" panose="02010600040101010101" pitchFamily="2" charset="-122"/>
                </a:rPr>
                <a:t>2</a:t>
              </a:r>
              <a:r>
                <a:rPr lang="en-US" altLang="zh-CN" sz="2200">
                  <a:ea typeface="华文楷体" panose="02010600040101010101" pitchFamily="2" charset="-122"/>
                </a:rPr>
                <a:t>, NO</a:t>
              </a:r>
              <a:r>
                <a:rPr lang="en-US" altLang="zh-CN" sz="2200" baseline="-25000">
                  <a:ea typeface="华文楷体" panose="02010600040101010101" pitchFamily="2" charset="-122"/>
                </a:rPr>
                <a:t>2</a:t>
              </a:r>
              <a:r>
                <a:rPr lang="en-US" altLang="zh-CN" sz="2200" baseline="30000">
                  <a:ea typeface="华文楷体" panose="02010600040101010101" pitchFamily="2" charset="-122"/>
                </a:rPr>
                <a:t>-</a:t>
              </a:r>
              <a:endParaRPr lang="en-US" altLang="zh-CN" sz="2200" baseline="30000">
                <a:ea typeface="华文楷体" panose="02010600040101010101" pitchFamily="2" charset="-122"/>
              </a:endParaRPr>
            </a:p>
            <a:p>
              <a:pPr>
                <a:lnSpc>
                  <a:spcPct val="130000"/>
                </a:lnSpc>
              </a:pPr>
              <a:r>
                <a:rPr lang="en-US" altLang="zh-CN" sz="2200">
                  <a:ea typeface="华文楷体" panose="02010600040101010101" pitchFamily="2" charset="-122"/>
                </a:rPr>
                <a:t>  -1/3              </a:t>
              </a:r>
              <a:r>
                <a:rPr lang="en-US" altLang="zh-CN" sz="2200">
                  <a:solidFill>
                    <a:srgbClr val="0000FF"/>
                  </a:solidFill>
                  <a:ea typeface="华文楷体" panose="02010600040101010101" pitchFamily="2" charset="-122"/>
                </a:rPr>
                <a:t>HN</a:t>
              </a:r>
              <a:r>
                <a:rPr lang="en-US" altLang="zh-CN" sz="2200" baseline="-25000">
                  <a:solidFill>
                    <a:srgbClr val="0000FF"/>
                  </a:solidFill>
                  <a:ea typeface="华文楷体" panose="02010600040101010101" pitchFamily="2" charset="-122"/>
                </a:rPr>
                <a:t>3</a:t>
              </a:r>
              <a:r>
                <a:rPr lang="en-US" altLang="zh-CN" sz="2200">
                  <a:ea typeface="华文楷体" panose="02010600040101010101" pitchFamily="2" charset="-122"/>
                </a:rPr>
                <a:t>                        +4                   NO</a:t>
              </a:r>
              <a:r>
                <a:rPr lang="en-US" altLang="zh-CN" sz="2200" baseline="-25000">
                  <a:ea typeface="华文楷体" panose="02010600040101010101" pitchFamily="2" charset="-122"/>
                </a:rPr>
                <a:t>2</a:t>
              </a:r>
              <a:endParaRPr lang="en-US" altLang="zh-CN" sz="2200" baseline="-25000">
                <a:ea typeface="华文楷体" panose="02010600040101010101" pitchFamily="2" charset="-122"/>
              </a:endParaRPr>
            </a:p>
            <a:p>
              <a:pPr>
                <a:lnSpc>
                  <a:spcPct val="130000"/>
                </a:lnSpc>
              </a:pPr>
              <a:r>
                <a:rPr lang="en-US" altLang="zh-CN" sz="2200">
                  <a:ea typeface="华文楷体" panose="02010600040101010101" pitchFamily="2" charset="-122"/>
                </a:rPr>
                <a:t>    0                 N</a:t>
              </a:r>
              <a:r>
                <a:rPr lang="en-US" altLang="zh-CN" sz="2200" baseline="-25000">
                  <a:ea typeface="华文楷体" panose="02010600040101010101" pitchFamily="2" charset="-122"/>
                </a:rPr>
                <a:t>2</a:t>
              </a:r>
              <a:r>
                <a:rPr lang="en-US" altLang="zh-CN" sz="2200">
                  <a:ea typeface="华文楷体" panose="02010600040101010101" pitchFamily="2" charset="-122"/>
                </a:rPr>
                <a:t>                          +5                   N</a:t>
              </a:r>
              <a:r>
                <a:rPr lang="en-US" altLang="zh-CN" sz="2200" baseline="-25000">
                  <a:ea typeface="华文楷体" panose="02010600040101010101" pitchFamily="2" charset="-122"/>
                </a:rPr>
                <a:t>2</a:t>
              </a:r>
              <a:r>
                <a:rPr lang="en-US" altLang="zh-CN" sz="2200">
                  <a:ea typeface="华文楷体" panose="02010600040101010101" pitchFamily="2" charset="-122"/>
                </a:rPr>
                <a:t>O</a:t>
              </a:r>
              <a:r>
                <a:rPr lang="en-US" altLang="zh-CN" sz="2200" baseline="-25000">
                  <a:ea typeface="华文楷体" panose="02010600040101010101" pitchFamily="2" charset="-122"/>
                </a:rPr>
                <a:t>5</a:t>
              </a:r>
              <a:r>
                <a:rPr lang="en-US" altLang="zh-CN" sz="2200">
                  <a:ea typeface="华文楷体" panose="02010600040101010101" pitchFamily="2" charset="-122"/>
                </a:rPr>
                <a:t>, HNO</a:t>
              </a:r>
              <a:r>
                <a:rPr lang="en-US" altLang="zh-CN" sz="2200" baseline="-25000">
                  <a:ea typeface="华文楷体" panose="02010600040101010101" pitchFamily="2" charset="-122"/>
                </a:rPr>
                <a:t>3</a:t>
              </a:r>
              <a:r>
                <a:rPr lang="en-US" altLang="zh-CN" sz="2200">
                  <a:ea typeface="华文楷体" panose="02010600040101010101" pitchFamily="2" charset="-122"/>
                </a:rPr>
                <a:t>, NO</a:t>
              </a:r>
              <a:r>
                <a:rPr lang="en-US" altLang="zh-CN" sz="2200" baseline="-25000">
                  <a:ea typeface="华文楷体" panose="02010600040101010101" pitchFamily="2" charset="-122"/>
                </a:rPr>
                <a:t>3</a:t>
              </a:r>
              <a:r>
                <a:rPr lang="en-US" altLang="zh-CN" sz="2200" baseline="30000">
                  <a:ea typeface="华文楷体" panose="02010600040101010101" pitchFamily="2" charset="-122"/>
                </a:rPr>
                <a:t>-</a:t>
              </a:r>
              <a:endParaRPr lang="en-US" altLang="zh-CN" sz="2200" baseline="30000">
                <a:ea typeface="华文楷体" panose="02010600040101010101" pitchFamily="2" charset="-122"/>
              </a:endParaRPr>
            </a:p>
          </p:txBody>
        </p:sp>
        <p:sp>
          <p:nvSpPr>
            <p:cNvPr id="164869" name="Line 6"/>
            <p:cNvSpPr>
              <a:spLocks noChangeShapeType="1"/>
            </p:cNvSpPr>
            <p:nvPr/>
          </p:nvSpPr>
          <p:spPr bwMode="auto">
            <a:xfrm>
              <a:off x="816" y="1680"/>
              <a:ext cx="4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4870" name="Line 7"/>
            <p:cNvSpPr>
              <a:spLocks noChangeShapeType="1"/>
            </p:cNvSpPr>
            <p:nvPr/>
          </p:nvSpPr>
          <p:spPr bwMode="auto">
            <a:xfrm>
              <a:off x="864" y="3216"/>
              <a:ext cx="4416"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4871" name="Line 8"/>
            <p:cNvSpPr>
              <a:spLocks noChangeShapeType="1"/>
            </p:cNvSpPr>
            <p:nvPr/>
          </p:nvSpPr>
          <p:spPr bwMode="auto">
            <a:xfrm>
              <a:off x="816" y="1968"/>
              <a:ext cx="4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4872" name="Line 9"/>
            <p:cNvSpPr>
              <a:spLocks noChangeShapeType="1"/>
            </p:cNvSpPr>
            <p:nvPr/>
          </p:nvSpPr>
          <p:spPr bwMode="auto">
            <a:xfrm flipV="1">
              <a:off x="2496" y="1680"/>
              <a:ext cx="0" cy="153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4873" name="Line 10"/>
            <p:cNvSpPr>
              <a:spLocks noChangeShapeType="1"/>
            </p:cNvSpPr>
            <p:nvPr/>
          </p:nvSpPr>
          <p:spPr bwMode="auto">
            <a:xfrm flipV="1">
              <a:off x="2532" y="1680"/>
              <a:ext cx="0" cy="153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1060"/>
                                        </p:tgtEl>
                                        <p:attrNameLst>
                                          <p:attrName>style.visibility</p:attrName>
                                        </p:attrNameLst>
                                      </p:cBhvr>
                                      <p:to>
                                        <p:strVal val="visible"/>
                                      </p:to>
                                    </p:set>
                                    <p:animEffect transition="in" filter="dissolve">
                                      <p:cBhvr>
                                        <p:cTn id="7" dur="500"/>
                                        <p:tgtEl>
                                          <p:spTgt spid="30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矩形 1"/>
          <p:cNvSpPr>
            <a:spLocks noChangeArrowheads="1"/>
          </p:cNvSpPr>
          <p:nvPr/>
        </p:nvSpPr>
        <p:spPr bwMode="auto">
          <a:xfrm>
            <a:off x="1042988" y="333375"/>
            <a:ext cx="741680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buClr>
                <a:schemeClr val="tx2"/>
              </a:buClr>
              <a:buSzPct val="70000"/>
              <a:buFont typeface="Wingdings" panose="05000000000000000000" pitchFamily="2" charset="2"/>
              <a:buNone/>
            </a:pPr>
            <a:r>
              <a:rPr lang="en-US" altLang="zh-CN" sz="3600">
                <a:solidFill>
                  <a:srgbClr val="0033CC"/>
                </a:solidFill>
                <a:ea typeface="华文楷体" panose="02010600040101010101" pitchFamily="2" charset="-122"/>
              </a:rPr>
              <a:t>3</a:t>
            </a:r>
            <a:r>
              <a:rPr lang="zh-CN" altLang="en-US" sz="3600">
                <a:solidFill>
                  <a:srgbClr val="0033CC"/>
                </a:solidFill>
                <a:ea typeface="华文楷体" panose="02010600040101010101" pitchFamily="2" charset="-122"/>
              </a:rPr>
              <a:t>．</a:t>
            </a:r>
            <a:r>
              <a:rPr lang="en-US" altLang="zh-CN" sz="3600">
                <a:solidFill>
                  <a:srgbClr val="0033CC"/>
                </a:solidFill>
                <a:ea typeface="华文楷体" panose="02010600040101010101" pitchFamily="2" charset="-122"/>
              </a:rPr>
              <a:t>P/As</a:t>
            </a:r>
            <a:r>
              <a:rPr lang="zh-CN" altLang="en-US" sz="3600">
                <a:solidFill>
                  <a:srgbClr val="0033CC"/>
                </a:solidFill>
                <a:ea typeface="华文楷体" panose="02010600040101010101" pitchFamily="2" charset="-122"/>
              </a:rPr>
              <a:t>原子的特殊成键特征 </a:t>
            </a:r>
            <a:r>
              <a:rPr lang="en-US" altLang="zh-CN" sz="3600">
                <a:solidFill>
                  <a:srgbClr val="0033CC"/>
                </a:solidFill>
                <a:ea typeface="华文楷体" panose="02010600040101010101" pitchFamily="2" charset="-122"/>
              </a:rPr>
              <a:t>(p</a:t>
            </a:r>
            <a:r>
              <a:rPr lang="en-US" altLang="zh-CN" sz="3600" baseline="-25000">
                <a:solidFill>
                  <a:srgbClr val="0033CC"/>
                </a:solidFill>
                <a:ea typeface="华文楷体" panose="02010600040101010101" pitchFamily="2" charset="-122"/>
              </a:rPr>
              <a:t>276</a:t>
            </a:r>
            <a:r>
              <a:rPr lang="en-US" altLang="zh-CN" sz="3600">
                <a:solidFill>
                  <a:srgbClr val="0033CC"/>
                </a:solidFill>
                <a:ea typeface="华文楷体" panose="02010600040101010101" pitchFamily="2" charset="-122"/>
              </a:rPr>
              <a:t>)</a:t>
            </a:r>
            <a:endParaRPr lang="en-US" altLang="zh-CN" sz="3600">
              <a:solidFill>
                <a:srgbClr val="0033CC"/>
              </a:solidFill>
              <a:ea typeface="华文楷体" panose="02010600040101010101" pitchFamily="2" charset="-122"/>
            </a:endParaRPr>
          </a:p>
        </p:txBody>
      </p:sp>
      <p:sp>
        <p:nvSpPr>
          <p:cNvPr id="3" name="Rectangle 6"/>
          <p:cNvSpPr>
            <a:spLocks noChangeArrowheads="1"/>
          </p:cNvSpPr>
          <p:nvPr/>
        </p:nvSpPr>
        <p:spPr bwMode="auto">
          <a:xfrm>
            <a:off x="1258888" y="2566988"/>
            <a:ext cx="6481762" cy="646112"/>
          </a:xfrm>
          <a:prstGeom prst="rect">
            <a:avLst/>
          </a:prstGeom>
          <a:noFill/>
          <a:ln>
            <a:noFill/>
          </a:ln>
          <a:effectLst/>
        </p:spPr>
        <p:txBody>
          <a:bodyPr anchor="ctr">
            <a:spAutoFit/>
          </a:bodyPr>
          <a:lstStyle/>
          <a:p>
            <a:pPr>
              <a:defRPr/>
            </a:pPr>
            <a:r>
              <a:rPr lang="en-US" altLang="zh-CN" sz="3600" dirty="0">
                <a:latin typeface="+mn-lt"/>
                <a:ea typeface="+mn-ea"/>
              </a:rPr>
              <a:t>(1) </a:t>
            </a:r>
            <a:r>
              <a:rPr lang="zh-CN" altLang="en-US" sz="3600" dirty="0">
                <a:latin typeface="+mn-lt"/>
                <a:ea typeface="+mn-ea"/>
              </a:rPr>
              <a:t>可形成</a:t>
            </a:r>
            <a:r>
              <a:rPr lang="en-US" altLang="zh-CN" sz="3600" dirty="0" err="1">
                <a:solidFill>
                  <a:srgbClr val="FF0000"/>
                </a:solidFill>
                <a:latin typeface="+mn-lt"/>
                <a:ea typeface="+mn-ea"/>
              </a:rPr>
              <a:t>d</a:t>
            </a:r>
            <a:r>
              <a:rPr lang="en-US" altLang="zh-CN" sz="3600" dirty="0" err="1">
                <a:solidFill>
                  <a:srgbClr val="FF0000"/>
                </a:solidFill>
                <a:latin typeface="+mn-lt"/>
                <a:ea typeface="+mn-ea"/>
                <a:sym typeface="Symbol" panose="05050102010706020507" pitchFamily="18" charset="2"/>
              </a:rPr>
              <a:t></a:t>
            </a:r>
            <a:r>
              <a:rPr lang="en-US" altLang="zh-CN" sz="3600" dirty="0" err="1">
                <a:solidFill>
                  <a:srgbClr val="FF0000"/>
                </a:solidFill>
                <a:latin typeface="+mn-lt"/>
                <a:ea typeface="+mn-ea"/>
              </a:rPr>
              <a:t>p</a:t>
            </a:r>
            <a:r>
              <a:rPr lang="en-US" altLang="zh-CN" sz="3600" dirty="0">
                <a:solidFill>
                  <a:srgbClr val="FF0000"/>
                </a:solidFill>
                <a:latin typeface="+mn-lt"/>
                <a:ea typeface="+mn-ea"/>
                <a:sym typeface="Symbol" panose="05050102010706020507" pitchFamily="18" charset="2"/>
              </a:rPr>
              <a:t></a:t>
            </a:r>
            <a:r>
              <a:rPr lang="zh-CN" altLang="en-US" sz="3600" dirty="0">
                <a:solidFill>
                  <a:srgbClr val="FF0000"/>
                </a:solidFill>
                <a:latin typeface="+mn-lt"/>
                <a:ea typeface="+mn-ea"/>
              </a:rPr>
              <a:t>键</a:t>
            </a:r>
            <a:r>
              <a:rPr lang="en-US" altLang="zh-CN" sz="3600" dirty="0">
                <a:latin typeface="+mn-lt"/>
                <a:ea typeface="+mn-ea"/>
              </a:rPr>
              <a:t>, </a:t>
            </a:r>
            <a:r>
              <a:rPr lang="zh-CN" altLang="en-US" sz="3600" dirty="0">
                <a:latin typeface="+mn-lt"/>
                <a:ea typeface="+mn-ea"/>
              </a:rPr>
              <a:t>如</a:t>
            </a:r>
            <a:r>
              <a:rPr lang="en-US" altLang="zh-CN" sz="3600" dirty="0">
                <a:latin typeface="+mn-lt"/>
                <a:ea typeface="+mn-ea"/>
              </a:rPr>
              <a:t>H</a:t>
            </a:r>
            <a:r>
              <a:rPr lang="en-US" altLang="zh-CN" sz="3600" baseline="-25000" dirty="0">
                <a:latin typeface="+mn-lt"/>
                <a:ea typeface="+mn-ea"/>
              </a:rPr>
              <a:t>3</a:t>
            </a:r>
            <a:r>
              <a:rPr lang="en-US" altLang="zh-CN" sz="3600" dirty="0">
                <a:latin typeface="+mn-lt"/>
                <a:ea typeface="+mn-ea"/>
              </a:rPr>
              <a:t>PO</a:t>
            </a:r>
            <a:r>
              <a:rPr lang="en-US" altLang="zh-CN" sz="3600" baseline="-25000" dirty="0">
                <a:latin typeface="+mn-lt"/>
                <a:ea typeface="+mn-ea"/>
              </a:rPr>
              <a:t>4</a:t>
            </a:r>
            <a:endParaRPr lang="zh-CN" altLang="en-US" sz="3600" dirty="0">
              <a:latin typeface="+mn-lt"/>
              <a:ea typeface="+mn-ea"/>
            </a:endParaRPr>
          </a:p>
        </p:txBody>
      </p:sp>
      <p:sp>
        <p:nvSpPr>
          <p:cNvPr id="4" name="Text Box 7"/>
          <p:cNvSpPr txBox="1">
            <a:spLocks noChangeArrowheads="1"/>
          </p:cNvSpPr>
          <p:nvPr/>
        </p:nvSpPr>
        <p:spPr bwMode="auto">
          <a:xfrm>
            <a:off x="1258888" y="3403600"/>
            <a:ext cx="7534275" cy="1200150"/>
          </a:xfrm>
          <a:prstGeom prst="rect">
            <a:avLst/>
          </a:prstGeom>
          <a:noFill/>
          <a:ln>
            <a:noFill/>
          </a:ln>
          <a:effectLst/>
        </p:spPr>
        <p:txBody>
          <a:bodyPr>
            <a:spAutoFit/>
          </a:bodyPr>
          <a:lstStyle/>
          <a:p>
            <a:pPr>
              <a:spcBef>
                <a:spcPct val="50000"/>
              </a:spcBef>
              <a:defRPr/>
            </a:pPr>
            <a:r>
              <a:rPr lang="en-US" altLang="zh-CN" sz="3600" dirty="0">
                <a:latin typeface="+mn-lt"/>
                <a:ea typeface="+mn-ea"/>
              </a:rPr>
              <a:t>(2) </a:t>
            </a:r>
            <a:r>
              <a:rPr lang="zh-CN" altLang="en-US" sz="3600" dirty="0">
                <a:solidFill>
                  <a:srgbClr val="FF0000"/>
                </a:solidFill>
                <a:latin typeface="+mn-lt"/>
                <a:ea typeface="+mn-ea"/>
              </a:rPr>
              <a:t>配位数扩展</a:t>
            </a:r>
            <a:r>
              <a:rPr lang="zh-CN" altLang="en-US" sz="3600" dirty="0">
                <a:latin typeface="+mn-lt"/>
                <a:ea typeface="+mn-ea"/>
              </a:rPr>
              <a:t>。</a:t>
            </a:r>
            <a:r>
              <a:rPr lang="en-US" altLang="zh-CN" sz="3600" dirty="0">
                <a:latin typeface="+mn-lt"/>
                <a:ea typeface="+mn-ea"/>
              </a:rPr>
              <a:t>P</a:t>
            </a:r>
            <a:r>
              <a:rPr lang="zh-CN" altLang="en-US" sz="3600" dirty="0">
                <a:latin typeface="+mn-lt"/>
                <a:ea typeface="+mn-ea"/>
              </a:rPr>
              <a:t>和</a:t>
            </a:r>
            <a:r>
              <a:rPr lang="en-US" altLang="zh-CN" sz="3600" dirty="0">
                <a:latin typeface="+mn-lt"/>
                <a:ea typeface="+mn-ea"/>
              </a:rPr>
              <a:t>As</a:t>
            </a:r>
            <a:r>
              <a:rPr lang="zh-CN" altLang="en-US" sz="3600" dirty="0">
                <a:latin typeface="+mn-lt"/>
                <a:ea typeface="+mn-ea"/>
              </a:rPr>
              <a:t>利用</a:t>
            </a:r>
            <a:r>
              <a:rPr lang="en-US" altLang="zh-CN" sz="3600" dirty="0" err="1">
                <a:latin typeface="+mn-lt"/>
                <a:ea typeface="+mn-ea"/>
              </a:rPr>
              <a:t>nd</a:t>
            </a:r>
            <a:r>
              <a:rPr lang="zh-CN" altLang="en-US" sz="3600" dirty="0">
                <a:latin typeface="+mn-lt"/>
                <a:ea typeface="+mn-ea"/>
              </a:rPr>
              <a:t>轨道杂化成键，配位数达</a:t>
            </a:r>
            <a:r>
              <a:rPr lang="en-US" altLang="zh-CN" sz="3600" dirty="0">
                <a:solidFill>
                  <a:srgbClr val="FF0000"/>
                </a:solidFill>
                <a:latin typeface="+mn-lt"/>
                <a:ea typeface="+mn-ea"/>
              </a:rPr>
              <a:t>5/6</a:t>
            </a:r>
            <a:r>
              <a:rPr lang="zh-CN" altLang="en-US" sz="3600" dirty="0">
                <a:latin typeface="+mn-lt"/>
                <a:ea typeface="+mn-ea"/>
              </a:rPr>
              <a:t>，如</a:t>
            </a:r>
            <a:r>
              <a:rPr lang="en-US" altLang="zh-CN" sz="3600" dirty="0">
                <a:latin typeface="+mn-lt"/>
                <a:ea typeface="+mn-ea"/>
              </a:rPr>
              <a:t>PCl</a:t>
            </a:r>
            <a:r>
              <a:rPr lang="en-US" altLang="zh-CN" sz="3600" baseline="-25000" dirty="0">
                <a:latin typeface="+mn-lt"/>
                <a:ea typeface="+mn-ea"/>
              </a:rPr>
              <a:t>5</a:t>
            </a:r>
            <a:r>
              <a:rPr lang="zh-CN" altLang="en-US" sz="3600" dirty="0">
                <a:latin typeface="+mn-lt"/>
                <a:ea typeface="+mn-ea"/>
              </a:rPr>
              <a:t> </a:t>
            </a:r>
            <a:endParaRPr lang="zh-CN" altLang="en-US" sz="3600" dirty="0">
              <a:latin typeface="+mn-lt"/>
              <a:ea typeface="+mn-ea"/>
            </a:endParaRPr>
          </a:p>
        </p:txBody>
      </p:sp>
      <p:sp>
        <p:nvSpPr>
          <p:cNvPr id="5" name="Rectangle 8"/>
          <p:cNvSpPr>
            <a:spLocks noChangeArrowheads="1"/>
          </p:cNvSpPr>
          <p:nvPr/>
        </p:nvSpPr>
        <p:spPr bwMode="auto">
          <a:xfrm>
            <a:off x="1187450" y="1093788"/>
            <a:ext cx="7605713" cy="1311275"/>
          </a:xfrm>
          <a:prstGeom prst="rect">
            <a:avLst/>
          </a:prstGeom>
          <a:noFill/>
          <a:ln>
            <a:noFill/>
          </a:ln>
          <a:effectLst/>
        </p:spPr>
        <p:txBody>
          <a:bodyPr anchor="ctr">
            <a:spAutoFit/>
          </a:bodyPr>
          <a:lstStyle/>
          <a:p>
            <a:pPr>
              <a:lnSpc>
                <a:spcPct val="110000"/>
              </a:lnSpc>
              <a:defRPr/>
            </a:pPr>
            <a:r>
              <a:rPr lang="en-US" altLang="zh-CN" sz="3600" dirty="0">
                <a:latin typeface="+mn-lt"/>
                <a:ea typeface="+mn-ea"/>
              </a:rPr>
              <a:t>     </a:t>
            </a:r>
            <a:r>
              <a:rPr lang="zh-CN" altLang="en-US" sz="3600" dirty="0">
                <a:latin typeface="+mn-lt"/>
                <a:ea typeface="+mn-ea"/>
              </a:rPr>
              <a:t>与氮原子相比，磷和砷半径大、电负性小，外层有</a:t>
            </a:r>
            <a:r>
              <a:rPr lang="en-US" altLang="zh-CN" sz="3600" dirty="0" err="1">
                <a:latin typeface="+mn-lt"/>
                <a:ea typeface="+mn-ea"/>
              </a:rPr>
              <a:t>nd</a:t>
            </a:r>
            <a:r>
              <a:rPr lang="zh-CN" altLang="en-US" sz="3600" dirty="0">
                <a:latin typeface="+mn-lt"/>
                <a:ea typeface="+mn-ea"/>
              </a:rPr>
              <a:t>轨道。  </a:t>
            </a:r>
            <a:endParaRPr lang="zh-CN" altLang="en-US" sz="3600" dirty="0">
              <a:latin typeface="+mn-lt"/>
              <a:ea typeface="+mn-ea"/>
            </a:endParaRPr>
          </a:p>
        </p:txBody>
      </p:sp>
      <p:sp>
        <p:nvSpPr>
          <p:cNvPr id="6" name="Text Box 9"/>
          <p:cNvSpPr txBox="1">
            <a:spLocks noChangeArrowheads="1"/>
          </p:cNvSpPr>
          <p:nvPr/>
        </p:nvSpPr>
        <p:spPr bwMode="auto">
          <a:xfrm>
            <a:off x="1258888" y="4797425"/>
            <a:ext cx="5184775" cy="646113"/>
          </a:xfrm>
          <a:prstGeom prst="rect">
            <a:avLst/>
          </a:prstGeom>
          <a:noFill/>
          <a:ln>
            <a:noFill/>
          </a:ln>
          <a:effectLst/>
        </p:spPr>
        <p:txBody>
          <a:bodyPr>
            <a:spAutoFit/>
          </a:bodyPr>
          <a:lstStyle/>
          <a:p>
            <a:pPr>
              <a:spcBef>
                <a:spcPct val="50000"/>
              </a:spcBef>
              <a:defRPr/>
            </a:pPr>
            <a:r>
              <a:rPr lang="en-US" altLang="zh-CN" sz="3600" dirty="0">
                <a:latin typeface="+mn-lt"/>
                <a:ea typeface="+mn-ea"/>
              </a:rPr>
              <a:t>(3) </a:t>
            </a:r>
            <a:r>
              <a:rPr lang="zh-CN" altLang="en-US" sz="3600" dirty="0">
                <a:latin typeface="+mn-lt"/>
                <a:ea typeface="+mn-ea"/>
                <a:sym typeface="Symbol" panose="05050102010706020507"/>
              </a:rPr>
              <a:t>无</a:t>
            </a:r>
            <a:r>
              <a:rPr lang="en-US" altLang="zh-CN" sz="3600" dirty="0">
                <a:latin typeface="+mn-lt"/>
                <a:ea typeface="+mn-ea"/>
              </a:rPr>
              <a:t>P=P</a:t>
            </a:r>
            <a:r>
              <a:rPr lang="zh-CN" altLang="en-US" sz="3600" dirty="0">
                <a:latin typeface="+mn-lt"/>
                <a:ea typeface="+mn-ea"/>
              </a:rPr>
              <a:t>和</a:t>
            </a:r>
            <a:r>
              <a:rPr lang="en-US" altLang="zh-CN" sz="3600" dirty="0">
                <a:latin typeface="+mn-lt"/>
                <a:ea typeface="+mn-ea"/>
              </a:rPr>
              <a:t>As=As</a:t>
            </a:r>
            <a:r>
              <a:rPr lang="zh-CN" altLang="en-US" sz="3600" dirty="0">
                <a:latin typeface="+mn-lt"/>
                <a:ea typeface="+mn-ea"/>
              </a:rPr>
              <a:t>双键</a:t>
            </a:r>
            <a:endParaRPr lang="zh-CN" altLang="en-US" sz="3600" dirty="0">
              <a:latin typeface="+mn-lt"/>
              <a:ea typeface="+mn-ea"/>
            </a:endParaRPr>
          </a:p>
        </p:txBody>
      </p:sp>
      <p:sp>
        <p:nvSpPr>
          <p:cNvPr id="165894"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4F22FF6-DD9F-4E7B-8AFF-B533CB6D2F5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034" name="Group 2"/>
          <p:cNvGrpSpPr/>
          <p:nvPr/>
        </p:nvGrpSpPr>
        <p:grpSpPr bwMode="auto">
          <a:xfrm>
            <a:off x="827088" y="3562350"/>
            <a:ext cx="7848600" cy="2894013"/>
            <a:chOff x="528" y="1174"/>
            <a:chExt cx="4944" cy="1823"/>
          </a:xfrm>
        </p:grpSpPr>
        <p:sp>
          <p:nvSpPr>
            <p:cNvPr id="166918" name="Text Box 3"/>
            <p:cNvSpPr txBox="1">
              <a:spLocks noChangeArrowheads="1"/>
            </p:cNvSpPr>
            <p:nvPr/>
          </p:nvSpPr>
          <p:spPr bwMode="auto">
            <a:xfrm>
              <a:off x="528" y="1464"/>
              <a:ext cx="4944" cy="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65000"/>
                </a:lnSpc>
                <a:spcBef>
                  <a:spcPct val="50000"/>
                </a:spcBef>
              </a:pPr>
              <a:r>
                <a:rPr lang="en-US" altLang="zh-CN" sz="2200" i="1">
                  <a:ea typeface="华文楷体" panose="02010600040101010101" pitchFamily="2" charset="-122"/>
                </a:rPr>
                <a:t>          </a:t>
              </a:r>
              <a:r>
                <a:rPr lang="en-US" altLang="zh-CN" sz="2400" i="1">
                  <a:ea typeface="华文楷体" panose="02010600040101010101" pitchFamily="2" charset="-122"/>
                </a:rPr>
                <a:t>t/ </a:t>
              </a:r>
              <a:r>
                <a:rPr kumimoji="1" lang="en-US" altLang="zh-CN" sz="2400">
                  <a:ea typeface="华文楷体" panose="02010600040101010101" pitchFamily="2" charset="-122"/>
                </a:rPr>
                <a:t>℃               </a:t>
              </a:r>
              <a:r>
                <a:rPr kumimoji="1" lang="zh-CN" altLang="en-US" sz="2400">
                  <a:ea typeface="华文楷体" panose="02010600040101010101" pitchFamily="2" charset="-122"/>
                </a:rPr>
                <a:t>化合物               </a:t>
              </a:r>
              <a:r>
                <a:rPr lang="en-US" altLang="zh-CN" sz="2400" i="1">
                  <a:ea typeface="华文楷体" panose="02010600040101010101" pitchFamily="2" charset="-122"/>
                </a:rPr>
                <a:t>t/ </a:t>
              </a:r>
              <a:r>
                <a:rPr kumimoji="1" lang="en-US" altLang="zh-CN" sz="2400">
                  <a:ea typeface="华文楷体" panose="02010600040101010101" pitchFamily="2" charset="-122"/>
                </a:rPr>
                <a:t>℃                    </a:t>
              </a:r>
              <a:r>
                <a:rPr kumimoji="1" lang="zh-CN" altLang="en-US" sz="2400">
                  <a:ea typeface="华文楷体" panose="02010600040101010101" pitchFamily="2" charset="-122"/>
                </a:rPr>
                <a:t>化合物 </a:t>
              </a:r>
              <a:endParaRPr kumimoji="1" lang="zh-CN" altLang="en-US" sz="2400">
                <a:ea typeface="华文楷体" panose="02010600040101010101" pitchFamily="2" charset="-122"/>
              </a:endParaRPr>
            </a:p>
            <a:p>
              <a:pPr>
                <a:lnSpc>
                  <a:spcPct val="65000"/>
                </a:lnSpc>
                <a:spcBef>
                  <a:spcPct val="50000"/>
                </a:spcBef>
              </a:pPr>
              <a:r>
                <a:rPr kumimoji="1" lang="zh-CN" altLang="en-US" sz="2400">
                  <a:ea typeface="华文楷体" panose="02010600040101010101" pitchFamily="2" charset="-122"/>
                </a:rPr>
                <a:t>        </a:t>
              </a:r>
              <a:r>
                <a:rPr kumimoji="1" lang="en-US" altLang="zh-CN" sz="2400">
                  <a:ea typeface="华文楷体" panose="02010600040101010101" pitchFamily="2" charset="-122"/>
                </a:rPr>
                <a:t>+6.55                </a:t>
              </a:r>
              <a:r>
                <a:rPr kumimoji="1" lang="zh-CN" altLang="en-US" sz="2400">
                  <a:ea typeface="华文楷体" panose="02010600040101010101" pitchFamily="2" charset="-122"/>
                </a:rPr>
                <a:t>环己烷             </a:t>
              </a:r>
              <a:r>
                <a:rPr kumimoji="1" lang="en-US" altLang="zh-CN" sz="2400">
                  <a:ea typeface="华文楷体" panose="02010600040101010101" pitchFamily="2" charset="-122"/>
                </a:rPr>
                <a:t>- 63.5                 </a:t>
              </a:r>
              <a:r>
                <a:rPr kumimoji="1" lang="zh-CN" altLang="en-US" sz="2400">
                  <a:ea typeface="华文楷体" panose="02010600040101010101" pitchFamily="2" charset="-122"/>
                </a:rPr>
                <a:t>氯仿</a:t>
              </a:r>
              <a:endParaRPr kumimoji="1" lang="zh-CN" altLang="en-US" sz="2400">
                <a:ea typeface="华文楷体" panose="02010600040101010101" pitchFamily="2" charset="-122"/>
              </a:endParaRPr>
            </a:p>
            <a:p>
              <a:pPr>
                <a:lnSpc>
                  <a:spcPct val="65000"/>
                </a:lnSpc>
                <a:spcBef>
                  <a:spcPct val="50000"/>
                </a:spcBef>
              </a:pPr>
              <a:r>
                <a:rPr kumimoji="1" lang="zh-CN" altLang="en-US" sz="2400">
                  <a:ea typeface="华文楷体" panose="02010600040101010101" pitchFamily="2" charset="-122"/>
                </a:rPr>
                <a:t>          </a:t>
              </a:r>
              <a:r>
                <a:rPr kumimoji="1" lang="en-US" altLang="zh-CN" sz="2400">
                  <a:ea typeface="华文楷体" panose="02010600040101010101" pitchFamily="2" charset="-122"/>
                </a:rPr>
                <a:t>0.00                </a:t>
              </a:r>
              <a:r>
                <a:rPr kumimoji="1" lang="zh-CN" altLang="en-US" sz="2400">
                  <a:ea typeface="华文楷体" panose="02010600040101010101" pitchFamily="2" charset="-122"/>
                </a:rPr>
                <a:t>水                    </a:t>
              </a:r>
              <a:r>
                <a:rPr kumimoji="1" lang="en-US" altLang="zh-CN" sz="2400">
                  <a:solidFill>
                    <a:srgbClr val="FF0000"/>
                  </a:solidFill>
                  <a:ea typeface="华文楷体" panose="02010600040101010101" pitchFamily="2" charset="-122"/>
                </a:rPr>
                <a:t>- 83.6                 </a:t>
              </a:r>
              <a:r>
                <a:rPr kumimoji="1" lang="zh-CN" altLang="en-US" sz="2400">
                  <a:solidFill>
                    <a:srgbClr val="FF0000"/>
                  </a:solidFill>
                  <a:ea typeface="华文楷体" panose="02010600040101010101" pitchFamily="2" charset="-122"/>
                </a:rPr>
                <a:t>乙酸乙酯</a:t>
              </a:r>
              <a:endParaRPr kumimoji="1" lang="zh-CN" altLang="en-US" sz="2400">
                <a:solidFill>
                  <a:srgbClr val="FF0000"/>
                </a:solidFill>
                <a:ea typeface="华文楷体" panose="02010600040101010101" pitchFamily="2" charset="-122"/>
              </a:endParaRPr>
            </a:p>
            <a:p>
              <a:pPr>
                <a:lnSpc>
                  <a:spcPct val="65000"/>
                </a:lnSpc>
                <a:spcBef>
                  <a:spcPct val="50000"/>
                </a:spcBef>
              </a:pPr>
              <a:r>
                <a:rPr kumimoji="1" lang="zh-CN" altLang="en-US" sz="2400">
                  <a:ea typeface="华文楷体" panose="02010600040101010101" pitchFamily="2" charset="-122"/>
                </a:rPr>
                <a:t>        </a:t>
              </a:r>
              <a:r>
                <a:rPr kumimoji="1" lang="en-US" altLang="zh-CN" sz="2400">
                  <a:ea typeface="华文楷体" panose="02010600040101010101" pitchFamily="2" charset="-122"/>
                </a:rPr>
                <a:t>- 8.6                  </a:t>
              </a:r>
              <a:r>
                <a:rPr kumimoji="1" lang="zh-CN" altLang="en-US" sz="2400">
                  <a:ea typeface="华文楷体" panose="02010600040101010101" pitchFamily="2" charset="-122"/>
                </a:rPr>
                <a:t>水杨酸甲酯   </a:t>
              </a:r>
              <a:r>
                <a:rPr kumimoji="1" lang="en-US" altLang="zh-CN" sz="2400">
                  <a:ea typeface="华文楷体" panose="02010600040101010101" pitchFamily="2" charset="-122"/>
                </a:rPr>
                <a:t>- 96.7                 </a:t>
              </a:r>
              <a:r>
                <a:rPr kumimoji="1" lang="zh-CN" altLang="en-US" sz="2400">
                  <a:ea typeface="华文楷体" panose="02010600040101010101" pitchFamily="2" charset="-122"/>
                </a:rPr>
                <a:t>二氯甲烷</a:t>
              </a:r>
              <a:endParaRPr kumimoji="1" lang="zh-CN" altLang="en-US" sz="2400">
                <a:ea typeface="华文楷体" panose="02010600040101010101" pitchFamily="2" charset="-122"/>
              </a:endParaRPr>
            </a:p>
            <a:p>
              <a:pPr>
                <a:lnSpc>
                  <a:spcPct val="65000"/>
                </a:lnSpc>
                <a:spcBef>
                  <a:spcPct val="50000"/>
                </a:spcBef>
              </a:pPr>
              <a:r>
                <a:rPr kumimoji="1" lang="zh-CN" altLang="en-US" sz="2400">
                  <a:ea typeface="华文楷体" panose="02010600040101010101" pitchFamily="2" charset="-122"/>
                </a:rPr>
                <a:t>       </a:t>
              </a:r>
              <a:r>
                <a:rPr kumimoji="1" lang="en-US" altLang="zh-CN" sz="2400">
                  <a:ea typeface="华文楷体" panose="02010600040101010101" pitchFamily="2" charset="-122"/>
                </a:rPr>
                <a:t>- 22.95               </a:t>
              </a:r>
              <a:r>
                <a:rPr kumimoji="1" lang="zh-CN" altLang="en-US" sz="2400">
                  <a:ea typeface="华文楷体" panose="02010600040101010101" pitchFamily="2" charset="-122"/>
                </a:rPr>
                <a:t>四氯化碳     </a:t>
              </a:r>
              <a:r>
                <a:rPr kumimoji="1" lang="en-US" altLang="zh-CN" sz="2400">
                  <a:ea typeface="华文楷体" panose="02010600040101010101" pitchFamily="2" charset="-122"/>
                </a:rPr>
                <a:t>- 126.6             </a:t>
              </a:r>
              <a:r>
                <a:rPr kumimoji="1" lang="zh-CN" altLang="en-US" sz="2400">
                  <a:ea typeface="华文楷体" panose="02010600040101010101" pitchFamily="2" charset="-122"/>
                </a:rPr>
                <a:t>甲基环己烷</a:t>
              </a:r>
              <a:endParaRPr kumimoji="1" lang="zh-CN" altLang="en-US" sz="2400">
                <a:ea typeface="华文楷体" panose="02010600040101010101" pitchFamily="2" charset="-122"/>
              </a:endParaRPr>
            </a:p>
            <a:p>
              <a:pPr>
                <a:lnSpc>
                  <a:spcPct val="65000"/>
                </a:lnSpc>
                <a:spcBef>
                  <a:spcPct val="50000"/>
                </a:spcBef>
              </a:pPr>
              <a:r>
                <a:rPr kumimoji="1" lang="zh-CN" altLang="en-US" sz="2400">
                  <a:ea typeface="华文楷体" panose="02010600040101010101" pitchFamily="2" charset="-122"/>
                </a:rPr>
                <a:t>       </a:t>
              </a:r>
              <a:r>
                <a:rPr kumimoji="1" lang="en-US" altLang="zh-CN" sz="2400">
                  <a:ea typeface="华文楷体" panose="02010600040101010101" pitchFamily="2" charset="-122"/>
                </a:rPr>
                <a:t>- 45.2                </a:t>
              </a:r>
              <a:r>
                <a:rPr kumimoji="1" lang="zh-CN" altLang="en-US" sz="2400">
                  <a:ea typeface="华文楷体" panose="02010600040101010101" pitchFamily="2" charset="-122"/>
                </a:rPr>
                <a:t>氯苯               </a:t>
              </a:r>
              <a:r>
                <a:rPr kumimoji="1" lang="en-US" altLang="zh-CN" sz="2400">
                  <a:ea typeface="华文楷体" panose="02010600040101010101" pitchFamily="2" charset="-122"/>
                </a:rPr>
                <a:t>- 160                       </a:t>
              </a:r>
              <a:r>
                <a:rPr kumimoji="1" lang="zh-CN" altLang="en-US" sz="2400">
                  <a:ea typeface="华文楷体" panose="02010600040101010101" pitchFamily="2" charset="-122"/>
                </a:rPr>
                <a:t>己戊烷 </a:t>
              </a:r>
              <a:endParaRPr kumimoji="1" lang="zh-CN" altLang="en-US" sz="2400">
                <a:ea typeface="华文楷体" panose="02010600040101010101" pitchFamily="2" charset="-122"/>
              </a:endParaRPr>
            </a:p>
          </p:txBody>
        </p:sp>
        <p:sp>
          <p:nvSpPr>
            <p:cNvPr id="166919" name="Line 4"/>
            <p:cNvSpPr>
              <a:spLocks noChangeShapeType="1"/>
            </p:cNvSpPr>
            <p:nvPr/>
          </p:nvSpPr>
          <p:spPr bwMode="auto">
            <a:xfrm>
              <a:off x="768" y="1440"/>
              <a:ext cx="45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920" name="Line 5"/>
            <p:cNvSpPr>
              <a:spLocks noChangeShapeType="1"/>
            </p:cNvSpPr>
            <p:nvPr/>
          </p:nvSpPr>
          <p:spPr bwMode="auto">
            <a:xfrm>
              <a:off x="768" y="1632"/>
              <a:ext cx="21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921" name="Line 6"/>
            <p:cNvSpPr>
              <a:spLocks noChangeShapeType="1"/>
            </p:cNvSpPr>
            <p:nvPr/>
          </p:nvSpPr>
          <p:spPr bwMode="auto">
            <a:xfrm>
              <a:off x="768" y="2544"/>
              <a:ext cx="45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922" name="Line 7"/>
            <p:cNvSpPr>
              <a:spLocks noChangeShapeType="1"/>
            </p:cNvSpPr>
            <p:nvPr/>
          </p:nvSpPr>
          <p:spPr bwMode="auto">
            <a:xfrm>
              <a:off x="2880" y="1440"/>
              <a:ext cx="0" cy="110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923" name="Line 8"/>
            <p:cNvSpPr>
              <a:spLocks noChangeShapeType="1"/>
            </p:cNvSpPr>
            <p:nvPr/>
          </p:nvSpPr>
          <p:spPr bwMode="auto">
            <a:xfrm>
              <a:off x="2928" y="1440"/>
              <a:ext cx="0" cy="110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924" name="Line 9"/>
            <p:cNvSpPr>
              <a:spLocks noChangeShapeType="1"/>
            </p:cNvSpPr>
            <p:nvPr/>
          </p:nvSpPr>
          <p:spPr bwMode="auto">
            <a:xfrm>
              <a:off x="2928" y="1632"/>
              <a:ext cx="235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925" name="Rectangle 10"/>
            <p:cNvSpPr>
              <a:spLocks noChangeArrowheads="1"/>
            </p:cNvSpPr>
            <p:nvPr/>
          </p:nvSpPr>
          <p:spPr bwMode="auto">
            <a:xfrm>
              <a:off x="2064" y="1174"/>
              <a:ext cx="26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10000"/>
                </a:lnSpc>
              </a:pPr>
              <a:r>
                <a:rPr kumimoji="1" lang="zh-CN" altLang="en-US" sz="2400">
                  <a:ea typeface="华文楷体" panose="02010600040101010101" pitchFamily="2" charset="-122"/>
                </a:rPr>
                <a:t>可作低温恒温浴的化合物举例</a:t>
              </a:r>
              <a:endParaRPr kumimoji="1" lang="zh-CN" altLang="en-US" sz="2400">
                <a:ea typeface="华文楷体" panose="02010600040101010101" pitchFamily="2" charset="-122"/>
              </a:endParaRPr>
            </a:p>
          </p:txBody>
        </p:sp>
      </p:grpSp>
      <p:sp>
        <p:nvSpPr>
          <p:cNvPr id="166914" name="Rectangle 11"/>
          <p:cNvSpPr>
            <a:spLocks noChangeArrowheads="1"/>
          </p:cNvSpPr>
          <p:nvPr/>
        </p:nvSpPr>
        <p:spPr bwMode="auto">
          <a:xfrm>
            <a:off x="971550" y="765175"/>
            <a:ext cx="770413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50000"/>
              </a:lnSpc>
              <a:buClr>
                <a:schemeClr val="bg1"/>
              </a:buClr>
            </a:pPr>
            <a:r>
              <a:rPr kumimoji="1" lang="zh-CN" altLang="en-US" sz="3600">
                <a:solidFill>
                  <a:srgbClr val="FF0000"/>
                </a:solidFill>
                <a:ea typeface="华文楷体" panose="02010600040101010101" pitchFamily="2" charset="-122"/>
              </a:rPr>
              <a:t>液氮</a:t>
            </a:r>
            <a:r>
              <a:rPr kumimoji="1" lang="zh-CN" altLang="en-US" sz="3600">
                <a:solidFill>
                  <a:srgbClr val="0000FF"/>
                </a:solidFill>
                <a:ea typeface="华文楷体" panose="02010600040101010101" pitchFamily="2" charset="-122"/>
              </a:rPr>
              <a:t> </a:t>
            </a:r>
            <a:r>
              <a:rPr kumimoji="1" lang="en-US" altLang="zh-CN" sz="3600">
                <a:solidFill>
                  <a:srgbClr val="0000FF"/>
                </a:solidFill>
                <a:ea typeface="华文楷体" panose="02010600040101010101" pitchFamily="2" charset="-122"/>
              </a:rPr>
              <a:t>( b.p. -196 ℃/ 77 K ) —— </a:t>
            </a:r>
            <a:r>
              <a:rPr kumimoji="1" lang="zh-CN" altLang="en-US" sz="3600">
                <a:solidFill>
                  <a:srgbClr val="FF0000"/>
                </a:solidFill>
                <a:ea typeface="华文楷体" panose="02010600040101010101" pitchFamily="2" charset="-122"/>
              </a:rPr>
              <a:t>液氦</a:t>
            </a:r>
            <a:endParaRPr kumimoji="1" lang="zh-CN" altLang="en-US" sz="3600">
              <a:solidFill>
                <a:srgbClr val="FF0000"/>
              </a:solidFill>
              <a:ea typeface="华文楷体" panose="02010600040101010101" pitchFamily="2" charset="-122"/>
            </a:endParaRPr>
          </a:p>
          <a:p>
            <a:pPr fontAlgn="ctr">
              <a:lnSpc>
                <a:spcPct val="150000"/>
              </a:lnSpc>
              <a:buClr>
                <a:schemeClr val="bg1"/>
              </a:buClr>
              <a:buFont typeface="Wingdings" panose="05000000000000000000" pitchFamily="2" charset="2"/>
              <a:buNone/>
            </a:pPr>
            <a:r>
              <a:rPr kumimoji="1" lang="zh-CN" altLang="en-US" sz="3600">
                <a:solidFill>
                  <a:srgbClr val="0000FF"/>
                </a:solidFill>
                <a:ea typeface="华文楷体" panose="02010600040101010101" pitchFamily="2" charset="-122"/>
              </a:rPr>
              <a:t>      一种重要的致冷剂； 与某些有机溶剂混合得到相对恒定的低温。</a:t>
            </a:r>
            <a:endParaRPr kumimoji="1" lang="zh-CN" altLang="en-US" sz="3600">
              <a:solidFill>
                <a:srgbClr val="0000FF"/>
              </a:solidFill>
              <a:ea typeface="华文楷体" panose="02010600040101010101" pitchFamily="2" charset="-122"/>
            </a:endParaRPr>
          </a:p>
        </p:txBody>
      </p:sp>
      <p:sp>
        <p:nvSpPr>
          <p:cNvPr id="166915" name="Rectangle 1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C94C3AE-38F5-461C-8A1D-254F1D8F579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66916" name="Rectangle 4"/>
          <p:cNvSpPr>
            <a:spLocks noChangeArrowheads="1"/>
          </p:cNvSpPr>
          <p:nvPr/>
        </p:nvSpPr>
        <p:spPr bwMode="auto">
          <a:xfrm>
            <a:off x="1042988" y="38100"/>
            <a:ext cx="17240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4000">
                <a:solidFill>
                  <a:srgbClr val="111111"/>
                </a:solidFill>
                <a:ea typeface="华文楷体" panose="02010600040101010101" pitchFamily="2" charset="-122"/>
              </a:rPr>
              <a:t>4  </a:t>
            </a:r>
            <a:r>
              <a:rPr kumimoji="1" lang="zh-CN" altLang="en-US" sz="4000">
                <a:solidFill>
                  <a:srgbClr val="111111"/>
                </a:solidFill>
                <a:ea typeface="华文楷体" panose="02010600040101010101" pitchFamily="2" charset="-122"/>
              </a:rPr>
              <a:t>液氮</a:t>
            </a:r>
            <a:endParaRPr kumimoji="1" lang="en-US" altLang="zh-CN" sz="4000">
              <a:solidFill>
                <a:srgbClr val="111111"/>
              </a:solidFill>
              <a:ea typeface="华文楷体" panose="02010600040101010101" pitchFamily="2" charset="-122"/>
            </a:endParaRPr>
          </a:p>
        </p:txBody>
      </p:sp>
      <p:pic>
        <p:nvPicPr>
          <p:cNvPr id="166917"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slide(fromBottom)">
                                      <p:cBhvr>
                                        <p:cTn id="7" dur="500"/>
                                        <p:tgtEl>
                                          <p:spTgt spid="30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5"/>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53B916A-70DA-4B0D-90BA-537A6CA4FA1A}"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28354" name="Rectangle 12"/>
          <p:cNvSpPr>
            <a:spLocks noChangeArrowheads="1"/>
          </p:cNvSpPr>
          <p:nvPr/>
        </p:nvSpPr>
        <p:spPr bwMode="auto">
          <a:xfrm>
            <a:off x="914400" y="115888"/>
            <a:ext cx="4864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4000" dirty="0">
                <a:solidFill>
                  <a:srgbClr val="0033CC"/>
                </a:solidFill>
                <a:ea typeface="华文楷体" panose="02010600040101010101" pitchFamily="2" charset="-122"/>
              </a:rPr>
              <a:t>8.4.2 </a:t>
            </a:r>
            <a:r>
              <a:rPr kumimoji="1" lang="zh-CN" altLang="en-US" sz="4000" dirty="0">
                <a:solidFill>
                  <a:srgbClr val="0033CC"/>
                </a:solidFill>
                <a:ea typeface="华文楷体" panose="02010600040101010101" pitchFamily="2" charset="-122"/>
              </a:rPr>
              <a:t>氮的氢化物</a:t>
            </a:r>
            <a:endParaRPr kumimoji="1" lang="zh-CN" altLang="en-US" sz="4000" dirty="0">
              <a:solidFill>
                <a:srgbClr val="0033CC"/>
              </a:solidFill>
              <a:ea typeface="华文楷体" panose="02010600040101010101" pitchFamily="2" charset="-122"/>
            </a:endParaRPr>
          </a:p>
        </p:txBody>
      </p:sp>
      <p:sp>
        <p:nvSpPr>
          <p:cNvPr id="228355" name="Rectangle 12"/>
          <p:cNvSpPr>
            <a:spLocks noChangeArrowheads="1"/>
          </p:cNvSpPr>
          <p:nvPr/>
        </p:nvSpPr>
        <p:spPr bwMode="auto">
          <a:xfrm>
            <a:off x="1084263" y="898525"/>
            <a:ext cx="3138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solidFill>
                  <a:srgbClr val="0033CC"/>
                </a:solidFill>
                <a:ea typeface="华文楷体" panose="02010600040101010101" pitchFamily="2" charset="-122"/>
              </a:rPr>
              <a:t>1. </a:t>
            </a:r>
            <a:r>
              <a:rPr kumimoji="1" lang="zh-CN" altLang="en-US" sz="3600">
                <a:solidFill>
                  <a:srgbClr val="0033CC"/>
                </a:solidFill>
                <a:ea typeface="华文楷体" panose="02010600040101010101" pitchFamily="2" charset="-122"/>
              </a:rPr>
              <a:t>酸性氢化物</a:t>
            </a:r>
            <a:endParaRPr kumimoji="1" lang="zh-CN" altLang="en-US" sz="3600">
              <a:solidFill>
                <a:srgbClr val="0033CC"/>
              </a:solidFill>
              <a:ea typeface="华文楷体" panose="02010600040101010101" pitchFamily="2" charset="-122"/>
            </a:endParaRPr>
          </a:p>
        </p:txBody>
      </p:sp>
      <p:sp>
        <p:nvSpPr>
          <p:cNvPr id="5" name="Rectangle 3"/>
          <p:cNvSpPr>
            <a:spLocks noChangeArrowheads="1"/>
          </p:cNvSpPr>
          <p:nvPr/>
        </p:nvSpPr>
        <p:spPr bwMode="auto">
          <a:xfrm>
            <a:off x="4413250" y="917575"/>
            <a:ext cx="31226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HN</a:t>
            </a:r>
            <a:r>
              <a:rPr lang="en-US" altLang="zh-CN" sz="3600" baseline="-25000">
                <a:ea typeface="华文楷体" panose="02010600040101010101" pitchFamily="2" charset="-122"/>
                <a:cs typeface="Times New Roman" panose="02020603050405020304" pitchFamily="18" charset="0"/>
              </a:rPr>
              <a:t>3 </a:t>
            </a:r>
            <a:r>
              <a:rPr lang="en-US" altLang="zh-CN" sz="3600">
                <a:ea typeface="华文楷体" panose="02010600040101010101" pitchFamily="2" charset="-122"/>
                <a:cs typeface="Times New Roman" panose="02020603050405020304" pitchFamily="18" charset="0"/>
              </a:rPr>
              <a:t>(</a:t>
            </a:r>
            <a:r>
              <a:rPr lang="zh-CN" altLang="en-US" sz="3600">
                <a:ea typeface="华文楷体" panose="02010600040101010101" pitchFamily="2" charset="-122"/>
                <a:cs typeface="Times New Roman" panose="02020603050405020304" pitchFamily="18" charset="0"/>
              </a:rPr>
              <a:t>叠氮酸</a:t>
            </a:r>
            <a:r>
              <a:rPr lang="en-US" altLang="zh-CN" sz="3600">
                <a:ea typeface="华文楷体" panose="02010600040101010101" pitchFamily="2" charset="-122"/>
                <a:cs typeface="Times New Roman" panose="02020603050405020304" pitchFamily="18" charset="0"/>
              </a:rPr>
              <a:t>)</a:t>
            </a:r>
            <a:endParaRPr lang="zh-CN" altLang="en-US" sz="3600">
              <a:ea typeface="华文楷体" panose="02010600040101010101" pitchFamily="2" charset="-122"/>
              <a:cs typeface="Times New Roman" panose="02020603050405020304" pitchFamily="18" charset="0"/>
            </a:endParaRPr>
          </a:p>
        </p:txBody>
      </p:sp>
      <p:grpSp>
        <p:nvGrpSpPr>
          <p:cNvPr id="6" name="Group 5"/>
          <p:cNvGrpSpPr/>
          <p:nvPr/>
        </p:nvGrpSpPr>
        <p:grpSpPr bwMode="auto">
          <a:xfrm>
            <a:off x="1276350" y="1793875"/>
            <a:ext cx="3136900" cy="2147888"/>
            <a:chOff x="875" y="1554"/>
            <a:chExt cx="2064" cy="1507"/>
          </a:xfrm>
        </p:grpSpPr>
        <p:sp>
          <p:nvSpPr>
            <p:cNvPr id="228364" name="Text Box 6"/>
            <p:cNvSpPr txBox="1">
              <a:spLocks noChangeArrowheads="1"/>
            </p:cNvSpPr>
            <p:nvPr/>
          </p:nvSpPr>
          <p:spPr bwMode="auto">
            <a:xfrm>
              <a:off x="1658" y="2611"/>
              <a:ext cx="68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ea typeface="华文楷体" panose="02010600040101010101" pitchFamily="2" charset="-122"/>
                  <a:cs typeface="Times New Roman" panose="02020603050405020304" pitchFamily="18" charset="0"/>
                </a:rPr>
                <a:t>HN</a:t>
              </a:r>
              <a:r>
                <a:rPr lang="en-US" altLang="zh-CN" sz="3600" baseline="-25000">
                  <a:ea typeface="华文楷体" panose="02010600040101010101" pitchFamily="2" charset="-122"/>
                  <a:cs typeface="Times New Roman" panose="02020603050405020304" pitchFamily="18" charset="0"/>
                </a:rPr>
                <a:t>3</a:t>
              </a:r>
              <a:endParaRPr lang="en-US" altLang="zh-CN" sz="3600" baseline="-25000">
                <a:ea typeface="华文楷体" panose="02010600040101010101" pitchFamily="2" charset="-122"/>
                <a:cs typeface="Times New Roman" panose="02020603050405020304" pitchFamily="18" charset="0"/>
              </a:endParaRPr>
            </a:p>
          </p:txBody>
        </p:sp>
        <p:pic>
          <p:nvPicPr>
            <p:cNvPr id="228365" name="Picture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75" y="1554"/>
              <a:ext cx="2064"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bwMode="auto">
          <a:xfrm>
            <a:off x="5189538" y="1776413"/>
            <a:ext cx="3059112" cy="2255837"/>
            <a:chOff x="3324" y="1538"/>
            <a:chExt cx="2106" cy="1567"/>
          </a:xfrm>
        </p:grpSpPr>
        <p:sp>
          <p:nvSpPr>
            <p:cNvPr id="228362" name="Text Box 9"/>
            <p:cNvSpPr txBox="1">
              <a:spLocks noChangeArrowheads="1"/>
            </p:cNvSpPr>
            <p:nvPr/>
          </p:nvSpPr>
          <p:spPr bwMode="auto">
            <a:xfrm>
              <a:off x="4150" y="2659"/>
              <a:ext cx="63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ea typeface="华文楷体" panose="02010600040101010101" pitchFamily="2" charset="-122"/>
                  <a:cs typeface="Times New Roman" panose="02020603050405020304" pitchFamily="18" charset="0"/>
                </a:rPr>
                <a:t>N</a:t>
              </a:r>
              <a:r>
                <a:rPr lang="en-US" altLang="zh-CN" sz="3600" baseline="-25000">
                  <a:ea typeface="华文楷体" panose="02010600040101010101" pitchFamily="2" charset="-122"/>
                  <a:cs typeface="Times New Roman" panose="02020603050405020304" pitchFamily="18" charset="0"/>
                </a:rPr>
                <a:t>3</a:t>
              </a:r>
              <a:r>
                <a:rPr lang="en-US" altLang="zh-CN" sz="3600" baseline="30000">
                  <a:ea typeface="华文楷体" panose="02010600040101010101" pitchFamily="2" charset="-122"/>
                  <a:cs typeface="Times New Roman" panose="02020603050405020304" pitchFamily="18" charset="0"/>
                </a:rPr>
                <a:t>-</a:t>
              </a:r>
              <a:endParaRPr lang="en-US" altLang="zh-CN" sz="3600" baseline="30000">
                <a:ea typeface="华文楷体" panose="02010600040101010101" pitchFamily="2" charset="-122"/>
                <a:cs typeface="Times New Roman" panose="02020603050405020304" pitchFamily="18" charset="0"/>
              </a:endParaRPr>
            </a:p>
          </p:txBody>
        </p:sp>
        <p:pic>
          <p:nvPicPr>
            <p:cNvPr id="228363"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 y="1538"/>
              <a:ext cx="2106"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2" descr="n3_-"/>
          <p:cNvPicPr>
            <a:picLocks noChangeAspect="1" noChangeArrowheads="1"/>
          </p:cNvPicPr>
          <p:nvPr/>
        </p:nvPicPr>
        <p:blipFill>
          <a:blip r:embed="rId3" cstate="print">
            <a:extLst>
              <a:ext uri="{28A0092B-C50C-407E-A947-70E740481C1C}">
                <a14:useLocalDpi xmlns:a14="http://schemas.microsoft.com/office/drawing/2010/main" val="0"/>
              </a:ext>
            </a:extLst>
          </a:blip>
          <a:srcRect l="16940" t="37242" r="16940" b="38649"/>
          <a:stretch>
            <a:fillRect/>
          </a:stretch>
        </p:blipFill>
        <p:spPr bwMode="auto">
          <a:xfrm>
            <a:off x="5853113" y="4103688"/>
            <a:ext cx="2035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HN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2325" y="4208463"/>
            <a:ext cx="232092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a:spLocks noChangeArrowheads="1"/>
          </p:cNvSpPr>
          <p:nvPr/>
        </p:nvSpPr>
        <p:spPr bwMode="auto">
          <a:xfrm>
            <a:off x="1241425" y="5157788"/>
            <a:ext cx="7348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solidFill>
                  <a:srgbClr val="0033CC"/>
                </a:solidFill>
                <a:ea typeface="华文楷体" panose="02010600040101010101" pitchFamily="2" charset="-122"/>
              </a:rPr>
              <a:t>结构</a:t>
            </a:r>
            <a:r>
              <a:rPr lang="en-US" altLang="zh-CN" sz="3600">
                <a:solidFill>
                  <a:srgbClr val="0033CC"/>
                </a:solidFill>
                <a:ea typeface="华文楷体" panose="02010600040101010101" pitchFamily="2" charset="-122"/>
              </a:rPr>
              <a:t>: </a:t>
            </a:r>
            <a:r>
              <a:rPr lang="zh-CN" altLang="en-US" sz="3600">
                <a:ea typeface="华文楷体" panose="02010600040101010101" pitchFamily="2" charset="-122"/>
              </a:rPr>
              <a:t>与</a:t>
            </a:r>
            <a:r>
              <a:rPr lang="en-US" altLang="zh-CN" sz="3600">
                <a:ea typeface="华文楷体" panose="02010600040101010101" pitchFamily="2" charset="-122"/>
              </a:rPr>
              <a:t>H</a:t>
            </a:r>
            <a:r>
              <a:rPr lang="zh-CN" altLang="en-US" sz="3600">
                <a:ea typeface="华文楷体" panose="02010600040101010101" pitchFamily="2" charset="-122"/>
              </a:rPr>
              <a:t>相连的 </a:t>
            </a:r>
            <a:r>
              <a:rPr lang="en-US" altLang="zh-CN" sz="3600">
                <a:ea typeface="华文楷体" panose="02010600040101010101" pitchFamily="2" charset="-122"/>
              </a:rPr>
              <a:t>N</a:t>
            </a:r>
            <a:r>
              <a:rPr lang="zh-CN" altLang="en-US" sz="3600">
                <a:ea typeface="华文楷体" panose="02010600040101010101" pitchFamily="2" charset="-122"/>
              </a:rPr>
              <a:t>以</a:t>
            </a:r>
            <a:r>
              <a:rPr lang="en-US" altLang="zh-CN" sz="3600">
                <a:ea typeface="华文楷体" panose="02010600040101010101" pitchFamily="2" charset="-122"/>
              </a:rPr>
              <a:t>sp</a:t>
            </a:r>
            <a:r>
              <a:rPr lang="en-US" altLang="zh-CN" sz="3600" baseline="30000">
                <a:ea typeface="华文楷体" panose="02010600040101010101" pitchFamily="2" charset="-122"/>
              </a:rPr>
              <a:t>2</a:t>
            </a:r>
            <a:r>
              <a:rPr lang="zh-CN" altLang="en-US" sz="3600">
                <a:ea typeface="华文楷体" panose="02010600040101010101" pitchFamily="2" charset="-122"/>
              </a:rPr>
              <a:t>杂化，中间的</a:t>
            </a:r>
            <a:r>
              <a:rPr lang="en-US" altLang="zh-CN" sz="3600">
                <a:ea typeface="华文楷体" panose="02010600040101010101" pitchFamily="2" charset="-122"/>
              </a:rPr>
              <a:t>N</a:t>
            </a:r>
            <a:r>
              <a:rPr lang="zh-CN" altLang="en-US" sz="3600">
                <a:ea typeface="华文楷体" panose="02010600040101010101" pitchFamily="2" charset="-122"/>
              </a:rPr>
              <a:t>以</a:t>
            </a:r>
            <a:r>
              <a:rPr lang="en-US" altLang="zh-CN" sz="3600">
                <a:ea typeface="华文楷体" panose="02010600040101010101" pitchFamily="2" charset="-122"/>
              </a:rPr>
              <a:t>sp</a:t>
            </a:r>
            <a:r>
              <a:rPr lang="zh-CN" altLang="en-US" sz="3600">
                <a:ea typeface="华文楷体" panose="02010600040101010101" pitchFamily="2" charset="-122"/>
              </a:rPr>
              <a:t>杂化，有大</a:t>
            </a:r>
            <a:r>
              <a:rPr lang="zh-CN" altLang="en-US" sz="3600">
                <a:ea typeface="华文楷体" panose="02010600040101010101" pitchFamily="2" charset="-122"/>
                <a:sym typeface="Symbol" panose="05050102010706020507" pitchFamily="18" charset="2"/>
              </a:rPr>
              <a:t>键 </a:t>
            </a:r>
            <a:r>
              <a:rPr lang="en-US" altLang="zh-CN" sz="3600">
                <a:ea typeface="华文楷体" panose="02010600040101010101" pitchFamily="2" charset="-122"/>
                <a:sym typeface="Symbol" panose="05050102010706020507" pitchFamily="18" charset="2"/>
              </a:rPr>
              <a:t>(</a:t>
            </a:r>
            <a:r>
              <a:rPr lang="en-US" altLang="zh-CN" sz="3600">
                <a:solidFill>
                  <a:srgbClr val="0000FF"/>
                </a:solidFill>
                <a:ea typeface="华文楷体" panose="02010600040101010101" pitchFamily="2" charset="-122"/>
                <a:sym typeface="Symbol" panose="05050102010706020507" pitchFamily="18" charset="2"/>
              </a:rPr>
              <a:t></a:t>
            </a:r>
            <a:r>
              <a:rPr lang="en-US" altLang="zh-CN" sz="3600" baseline="30000">
                <a:solidFill>
                  <a:srgbClr val="0000FF"/>
                </a:solidFill>
                <a:ea typeface="华文楷体" panose="02010600040101010101" pitchFamily="2" charset="-122"/>
                <a:sym typeface="Symbol" panose="05050102010706020507" pitchFamily="18" charset="2"/>
              </a:rPr>
              <a:t>4</a:t>
            </a:r>
            <a:r>
              <a:rPr lang="en-US" altLang="zh-CN" sz="3600" baseline="-25000">
                <a:solidFill>
                  <a:srgbClr val="0000FF"/>
                </a:solidFill>
                <a:ea typeface="华文楷体" panose="02010600040101010101" pitchFamily="2" charset="-122"/>
                <a:sym typeface="Symbol" panose="05050102010706020507" pitchFamily="18" charset="2"/>
              </a:rPr>
              <a:t>3</a:t>
            </a:r>
            <a:r>
              <a:rPr lang="en-US" altLang="zh-CN" sz="3600">
                <a:ea typeface="华文楷体" panose="02010600040101010101" pitchFamily="2" charset="-122"/>
                <a:sym typeface="Symbol" panose="05050102010706020507" pitchFamily="18" charset="2"/>
              </a:rPr>
              <a:t> )</a:t>
            </a:r>
            <a:endParaRPr lang="en-US" altLang="zh-CN" sz="3600">
              <a:ea typeface="华文楷体" panose="02010600040101010101" pitchFamily="2" charset="-122"/>
              <a:sym typeface="Symbol" panose="05050102010706020507" pitchFamily="18" charset="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A00E1B2-0B1D-4009-926B-3361C900F9D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68962" name="Rectangle 4"/>
          <p:cNvSpPr>
            <a:spLocks noChangeArrowheads="1"/>
          </p:cNvSpPr>
          <p:nvPr/>
        </p:nvSpPr>
        <p:spPr bwMode="auto">
          <a:xfrm>
            <a:off x="897890" y="-114617"/>
            <a:ext cx="7993063"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zh-CN" altLang="en-US" sz="3600" dirty="0" smtClean="0">
                <a:solidFill>
                  <a:srgbClr val="C00000"/>
                </a:solidFill>
                <a:ea typeface="华文楷体" panose="02010600040101010101" pitchFamily="2" charset="-122"/>
              </a:rPr>
              <a:t>叠氮酸</a:t>
            </a:r>
            <a:r>
              <a:rPr lang="en-US" altLang="zh-CN" sz="3600" dirty="0" smtClean="0">
                <a:solidFill>
                  <a:srgbClr val="C00000"/>
                </a:solidFill>
                <a:ea typeface="华文楷体" panose="02010600040101010101" pitchFamily="2" charset="-122"/>
              </a:rPr>
              <a:t>(HN</a:t>
            </a:r>
            <a:r>
              <a:rPr lang="en-US" altLang="zh-CN" sz="3600" baseline="-25000" dirty="0" smtClean="0">
                <a:solidFill>
                  <a:srgbClr val="C00000"/>
                </a:solidFill>
                <a:ea typeface="华文楷体" panose="02010600040101010101" pitchFamily="2" charset="-122"/>
              </a:rPr>
              <a:t>3</a:t>
            </a:r>
            <a:r>
              <a:rPr lang="en-US" altLang="zh-CN" sz="3600" dirty="0" smtClean="0">
                <a:solidFill>
                  <a:srgbClr val="C00000"/>
                </a:solidFill>
                <a:ea typeface="华文楷体" panose="02010600040101010101" pitchFamily="2" charset="-122"/>
              </a:rPr>
              <a:t>)</a:t>
            </a:r>
            <a:r>
              <a:rPr lang="zh-CN" altLang="en-US" sz="3600" dirty="0" smtClean="0">
                <a:solidFill>
                  <a:srgbClr val="C00000"/>
                </a:solidFill>
                <a:ea typeface="华文楷体" panose="02010600040101010101" pitchFamily="2" charset="-122"/>
              </a:rPr>
              <a:t>的性质：</a:t>
            </a:r>
            <a:endParaRPr lang="zh-CN" altLang="en-US" sz="3600" dirty="0" smtClean="0">
              <a:solidFill>
                <a:srgbClr val="C00000"/>
              </a:solidFill>
              <a:ea typeface="华文楷体" panose="02010600040101010101" pitchFamily="2" charset="-122"/>
            </a:endParaRPr>
          </a:p>
          <a:p>
            <a:pPr>
              <a:lnSpc>
                <a:spcPct val="125000"/>
              </a:lnSpc>
            </a:pPr>
            <a:r>
              <a:rPr lang="zh-CN" altLang="en-US" dirty="0" smtClean="0">
                <a:ea typeface="华文楷体" panose="02010600040101010101" pitchFamily="2" charset="-122"/>
              </a:rPr>
              <a:t>① </a:t>
            </a:r>
            <a:r>
              <a:rPr lang="zh-CN" altLang="en-US" dirty="0" smtClean="0">
                <a:solidFill>
                  <a:srgbClr val="0000FF"/>
                </a:solidFill>
                <a:ea typeface="华文楷体" panose="02010600040101010101" pitchFamily="2" charset="-122"/>
              </a:rPr>
              <a:t>不稳定性</a:t>
            </a:r>
            <a:r>
              <a:rPr lang="zh-CN" altLang="en-US" dirty="0" smtClean="0">
                <a:solidFill>
                  <a:srgbClr val="0033CC"/>
                </a:solidFill>
                <a:ea typeface="华文楷体" panose="02010600040101010101" pitchFamily="2" charset="-122"/>
              </a:rPr>
              <a:t>：</a:t>
            </a:r>
            <a:r>
              <a:rPr lang="zh-CN" altLang="en-US" dirty="0" smtClean="0">
                <a:ea typeface="华文楷体" panose="02010600040101010101" pitchFamily="2" charset="-122"/>
              </a:rPr>
              <a:t>易分解，受到撞击</a:t>
            </a:r>
            <a:r>
              <a:rPr lang="zh-CN" altLang="en-US" dirty="0" smtClean="0">
                <a:solidFill>
                  <a:srgbClr val="0000FF"/>
                </a:solidFill>
                <a:ea typeface="华文楷体" panose="02010600040101010101" pitchFamily="2" charset="-122"/>
              </a:rPr>
              <a:t>发生爆炸</a:t>
            </a:r>
            <a:r>
              <a:rPr lang="zh-CN" altLang="en-US" dirty="0" smtClean="0">
                <a:ea typeface="华文楷体" panose="02010600040101010101" pitchFamily="2" charset="-122"/>
              </a:rPr>
              <a:t>。 </a:t>
            </a:r>
            <a:endParaRPr lang="en-US" altLang="zh-CN" dirty="0" smtClean="0">
              <a:ea typeface="华文楷体" panose="02010600040101010101" pitchFamily="2" charset="-122"/>
            </a:endParaRPr>
          </a:p>
          <a:p>
            <a:pPr>
              <a:lnSpc>
                <a:spcPct val="125000"/>
              </a:lnSpc>
            </a:pPr>
            <a:r>
              <a:rPr lang="en-US" altLang="zh-CN" dirty="0" smtClean="0">
                <a:ea typeface="华文楷体" panose="02010600040101010101" pitchFamily="2" charset="-122"/>
              </a:rPr>
              <a:t>      </a:t>
            </a:r>
            <a:r>
              <a:rPr lang="en-US" altLang="zh-CN" dirty="0" smtClean="0">
                <a:ea typeface="华文楷体" panose="02010600040101010101" pitchFamily="2" charset="-122"/>
                <a:cs typeface="Times New Roman" panose="02020603050405020304" pitchFamily="18" charset="0"/>
              </a:rPr>
              <a:t>2HN</a:t>
            </a:r>
            <a:r>
              <a:rPr lang="en-US" altLang="zh-CN" baseline="-25000" dirty="0" smtClean="0">
                <a:ea typeface="华文楷体" panose="02010600040101010101" pitchFamily="2" charset="-122"/>
                <a:cs typeface="Times New Roman" panose="02020603050405020304" pitchFamily="18" charset="0"/>
              </a:rPr>
              <a:t>3</a:t>
            </a:r>
            <a:r>
              <a:rPr lang="en-US" altLang="zh-CN" dirty="0" smtClean="0">
                <a:ea typeface="华文楷体" panose="02010600040101010101" pitchFamily="2" charset="-122"/>
                <a:cs typeface="Times New Roman" panose="02020603050405020304" pitchFamily="18" charset="0"/>
              </a:rPr>
              <a:t>==3N</a:t>
            </a:r>
            <a:r>
              <a:rPr lang="en-US" altLang="zh-CN" baseline="-25000" dirty="0" smtClean="0">
                <a:ea typeface="华文楷体" panose="02010600040101010101" pitchFamily="2" charset="-122"/>
                <a:cs typeface="Times New Roman" panose="02020603050405020304" pitchFamily="18" charset="0"/>
              </a:rPr>
              <a:t>2</a:t>
            </a:r>
            <a:r>
              <a:rPr lang="en-US" altLang="zh-CN" dirty="0" smtClean="0">
                <a:ea typeface="华文楷体" panose="02010600040101010101" pitchFamily="2" charset="-122"/>
                <a:cs typeface="Times New Roman" panose="02020603050405020304" pitchFamily="18" charset="0"/>
              </a:rPr>
              <a:t>+H</a:t>
            </a:r>
            <a:r>
              <a:rPr lang="en-US" altLang="zh-CN" baseline="-25000" dirty="0" smtClean="0">
                <a:ea typeface="华文楷体" panose="02010600040101010101" pitchFamily="2" charset="-122"/>
                <a:cs typeface="Times New Roman" panose="02020603050405020304" pitchFamily="18" charset="0"/>
              </a:rPr>
              <a:t>2</a:t>
            </a:r>
            <a:r>
              <a:rPr lang="en-US" altLang="zh-CN" dirty="0" smtClean="0">
                <a:ea typeface="华文楷体" panose="02010600040101010101" pitchFamily="2" charset="-122"/>
                <a:cs typeface="Times New Roman" panose="02020603050405020304" pitchFamily="18" charset="0"/>
              </a:rPr>
              <a:t>   △</a:t>
            </a:r>
            <a:r>
              <a:rPr lang="en-US" altLang="zh-CN" baseline="-25000" dirty="0" err="1" smtClean="0">
                <a:ea typeface="华文楷体" panose="02010600040101010101" pitchFamily="2" charset="-122"/>
                <a:cs typeface="Times New Roman" panose="02020603050405020304" pitchFamily="18" charset="0"/>
              </a:rPr>
              <a:t>r</a:t>
            </a:r>
            <a:r>
              <a:rPr lang="en-US" altLang="zh-CN" i="1" dirty="0" err="1" smtClean="0">
                <a:ea typeface="华文楷体" panose="02010600040101010101" pitchFamily="2" charset="-122"/>
                <a:cs typeface="Times New Roman" panose="02020603050405020304" pitchFamily="18" charset="0"/>
              </a:rPr>
              <a:t>H</a:t>
            </a:r>
            <a:r>
              <a:rPr lang="en-US" altLang="zh-CN" baseline="30000" dirty="0" err="1" smtClean="0">
                <a:ea typeface="华文楷体" panose="02010600040101010101" pitchFamily="2" charset="-122"/>
                <a:cs typeface="Times New Roman" panose="02020603050405020304" pitchFamily="18" charset="0"/>
              </a:rPr>
              <a:t>θ</a:t>
            </a:r>
            <a:r>
              <a:rPr lang="en-US" altLang="zh-CN" baseline="30000" dirty="0" smtClean="0">
                <a:ea typeface="华文楷体" panose="02010600040101010101" pitchFamily="2" charset="-122"/>
                <a:cs typeface="Times New Roman" panose="02020603050405020304" pitchFamily="18" charset="0"/>
              </a:rPr>
              <a:t> </a:t>
            </a:r>
            <a:r>
              <a:rPr lang="en-US" altLang="zh-CN" dirty="0" smtClean="0">
                <a:ea typeface="华文楷体" panose="02010600040101010101" pitchFamily="2" charset="-122"/>
                <a:cs typeface="Times New Roman" panose="02020603050405020304" pitchFamily="18" charset="0"/>
              </a:rPr>
              <a:t>= -593.6 kJ·mol</a:t>
            </a:r>
            <a:r>
              <a:rPr lang="en-US" altLang="zh-CN" baseline="30000" dirty="0" smtClean="0">
                <a:ea typeface="华文楷体" panose="02010600040101010101" pitchFamily="2" charset="-122"/>
                <a:cs typeface="Times New Roman" panose="02020603050405020304" pitchFamily="18" charset="0"/>
              </a:rPr>
              <a:t>-1</a:t>
            </a:r>
            <a:endParaRPr lang="en-US" altLang="zh-CN" dirty="0" smtClean="0">
              <a:ea typeface="华文楷体" panose="02010600040101010101" pitchFamily="2" charset="-122"/>
            </a:endParaRPr>
          </a:p>
          <a:p>
            <a:pPr>
              <a:lnSpc>
                <a:spcPct val="125000"/>
              </a:lnSpc>
            </a:pPr>
            <a:r>
              <a:rPr lang="zh-CN" altLang="en-US" dirty="0" smtClean="0">
                <a:ea typeface="华文楷体" panose="02010600040101010101" pitchFamily="2" charset="-122"/>
              </a:rPr>
              <a:t>② </a:t>
            </a:r>
            <a:r>
              <a:rPr lang="zh-CN" altLang="en-US" dirty="0" smtClean="0">
                <a:solidFill>
                  <a:srgbClr val="0000FF"/>
                </a:solidFill>
                <a:ea typeface="华文楷体" panose="02010600040101010101" pitchFamily="2" charset="-122"/>
              </a:rPr>
              <a:t>弱酸性</a:t>
            </a:r>
            <a:r>
              <a:rPr lang="en-US" altLang="zh-CN" dirty="0" smtClean="0">
                <a:solidFill>
                  <a:srgbClr val="0000FF"/>
                </a:solidFill>
                <a:ea typeface="华文楷体" panose="02010600040101010101" pitchFamily="2" charset="-122"/>
              </a:rPr>
              <a:t>( </a:t>
            </a:r>
            <a:r>
              <a:rPr lang="en-US" altLang="zh-CN" i="1" dirty="0" err="1" smtClean="0">
                <a:solidFill>
                  <a:srgbClr val="0000FF"/>
                </a:solidFill>
                <a:ea typeface="华文楷体" panose="02010600040101010101" pitchFamily="2" charset="-122"/>
              </a:rPr>
              <a:t>K</a:t>
            </a:r>
            <a:r>
              <a:rPr lang="en-US" altLang="zh-CN" i="1" baseline="-25000" dirty="0" err="1" smtClean="0">
                <a:solidFill>
                  <a:srgbClr val="0000FF"/>
                </a:solidFill>
                <a:ea typeface="华文楷体" panose="02010600040101010101" pitchFamily="2" charset="-122"/>
              </a:rPr>
              <a:t>a</a:t>
            </a:r>
            <a:r>
              <a:rPr lang="en-US" altLang="zh-CN" i="1" dirty="0" smtClean="0">
                <a:solidFill>
                  <a:srgbClr val="0000FF"/>
                </a:solidFill>
                <a:ea typeface="华文楷体" panose="02010600040101010101" pitchFamily="2" charset="-122"/>
              </a:rPr>
              <a:t> </a:t>
            </a:r>
            <a:r>
              <a:rPr lang="en-US" altLang="zh-CN" dirty="0" smtClean="0">
                <a:solidFill>
                  <a:srgbClr val="0000FF"/>
                </a:solidFill>
                <a:ea typeface="华文楷体" panose="02010600040101010101" pitchFamily="2" charset="-122"/>
              </a:rPr>
              <a:t>= 1.9×10</a:t>
            </a:r>
            <a:r>
              <a:rPr lang="en-US" altLang="zh-CN" baseline="30000" dirty="0" smtClean="0">
                <a:solidFill>
                  <a:srgbClr val="0000FF"/>
                </a:solidFill>
                <a:ea typeface="华文楷体" panose="02010600040101010101" pitchFamily="2" charset="-122"/>
              </a:rPr>
              <a:t>-5</a:t>
            </a:r>
            <a:r>
              <a:rPr lang="en-US" altLang="zh-CN" dirty="0" smtClean="0">
                <a:solidFill>
                  <a:srgbClr val="0000FF"/>
                </a:solidFill>
                <a:ea typeface="华文楷体" panose="02010600040101010101" pitchFamily="2" charset="-122"/>
              </a:rPr>
              <a:t>)</a:t>
            </a:r>
            <a:r>
              <a:rPr lang="en-US" altLang="zh-CN" dirty="0" smtClean="0">
                <a:ea typeface="华文楷体" panose="02010600040101010101" pitchFamily="2" charset="-122"/>
              </a:rPr>
              <a:t>: </a:t>
            </a:r>
            <a:r>
              <a:rPr lang="zh-CN" altLang="en-US" dirty="0" smtClean="0">
                <a:ea typeface="华文楷体" panose="02010600040101010101" pitchFamily="2" charset="-122"/>
              </a:rPr>
              <a:t>一元弱酸，与碱或活泼金属生成</a:t>
            </a:r>
            <a:r>
              <a:rPr lang="zh-CN" altLang="en-US" dirty="0" smtClean="0">
                <a:solidFill>
                  <a:srgbClr val="0000FF"/>
                </a:solidFill>
                <a:ea typeface="华文楷体" panose="02010600040101010101" pitchFamily="2" charset="-122"/>
              </a:rPr>
              <a:t>叠氮化物，如</a:t>
            </a:r>
            <a:r>
              <a:rPr lang="en-US" altLang="zh-CN" dirty="0" smtClean="0">
                <a:solidFill>
                  <a:srgbClr val="0000FF"/>
                </a:solidFill>
                <a:ea typeface="华文楷体" panose="02010600040101010101" pitchFamily="2" charset="-122"/>
              </a:rPr>
              <a:t>NaN</a:t>
            </a:r>
            <a:r>
              <a:rPr lang="en-US" altLang="zh-CN" baseline="-25000" dirty="0" smtClean="0">
                <a:solidFill>
                  <a:srgbClr val="0000FF"/>
                </a:solidFill>
                <a:ea typeface="华文楷体" panose="02010600040101010101" pitchFamily="2" charset="-122"/>
              </a:rPr>
              <a:t>3</a:t>
            </a:r>
            <a:r>
              <a:rPr lang="en-US" altLang="zh-CN" dirty="0" smtClean="0">
                <a:solidFill>
                  <a:srgbClr val="0000FF"/>
                </a:solidFill>
                <a:ea typeface="华文楷体" panose="02010600040101010101" pitchFamily="2" charset="-122"/>
              </a:rPr>
              <a:t>, Zn(N</a:t>
            </a:r>
            <a:r>
              <a:rPr lang="en-US" altLang="zh-CN" baseline="-25000" dirty="0" smtClean="0">
                <a:solidFill>
                  <a:srgbClr val="0000FF"/>
                </a:solidFill>
                <a:ea typeface="华文楷体" panose="02010600040101010101" pitchFamily="2" charset="-122"/>
              </a:rPr>
              <a:t>3</a:t>
            </a:r>
            <a:r>
              <a:rPr lang="en-US" altLang="zh-CN" dirty="0" smtClean="0">
                <a:solidFill>
                  <a:srgbClr val="0000FF"/>
                </a:solidFill>
                <a:ea typeface="华文楷体" panose="02010600040101010101" pitchFamily="2" charset="-122"/>
              </a:rPr>
              <a:t>)</a:t>
            </a:r>
            <a:r>
              <a:rPr lang="en-US" altLang="zh-CN" baseline="-25000" dirty="0" smtClean="0">
                <a:solidFill>
                  <a:srgbClr val="0000FF"/>
                </a:solidFill>
                <a:ea typeface="华文楷体" panose="02010600040101010101" pitchFamily="2" charset="-122"/>
              </a:rPr>
              <a:t>2</a:t>
            </a:r>
            <a:r>
              <a:rPr lang="zh-CN" altLang="en-US" dirty="0" smtClean="0">
                <a:ea typeface="华文楷体" panose="02010600040101010101" pitchFamily="2" charset="-122"/>
              </a:rPr>
              <a:t>；</a:t>
            </a:r>
            <a:endParaRPr lang="zh-CN" altLang="en-US" dirty="0" smtClean="0">
              <a:ea typeface="华文楷体" panose="02010600040101010101" pitchFamily="2" charset="-122"/>
            </a:endParaRPr>
          </a:p>
          <a:p>
            <a:pPr>
              <a:lnSpc>
                <a:spcPct val="125000"/>
              </a:lnSpc>
            </a:pPr>
            <a:r>
              <a:rPr lang="zh-CN" altLang="en-US" dirty="0" smtClean="0">
                <a:ea typeface="华文楷体" panose="02010600040101010101" pitchFamily="2" charset="-122"/>
              </a:rPr>
              <a:t>③</a:t>
            </a:r>
            <a:r>
              <a:rPr lang="zh-CN" altLang="en-US" dirty="0">
                <a:solidFill>
                  <a:srgbClr val="0000FF"/>
                </a:solidFill>
                <a:ea typeface="华文楷体" panose="02010600040101010101" pitchFamily="2" charset="-122"/>
              </a:rPr>
              <a:t>氧化</a:t>
            </a:r>
            <a:r>
              <a:rPr lang="en-US" altLang="zh-CN" dirty="0">
                <a:solidFill>
                  <a:srgbClr val="0000FF"/>
                </a:solidFill>
                <a:ea typeface="华文楷体" panose="02010600040101010101" pitchFamily="2" charset="-122"/>
              </a:rPr>
              <a:t>-</a:t>
            </a:r>
            <a:r>
              <a:rPr lang="zh-CN" altLang="en-US" dirty="0">
                <a:solidFill>
                  <a:srgbClr val="0000FF"/>
                </a:solidFill>
                <a:ea typeface="华文楷体" panose="02010600040101010101" pitchFamily="2" charset="-122"/>
              </a:rPr>
              <a:t>还原性</a:t>
            </a:r>
            <a:r>
              <a:rPr lang="zh-CN" altLang="en-US" dirty="0">
                <a:ea typeface="华文楷体" panose="02010600040101010101" pitchFamily="2" charset="-122"/>
              </a:rPr>
              <a:t>：</a:t>
            </a:r>
            <a:r>
              <a:rPr lang="en-US" altLang="zh-CN" dirty="0">
                <a:ea typeface="华文楷体" panose="02010600040101010101" pitchFamily="2" charset="-122"/>
              </a:rPr>
              <a:t>N</a:t>
            </a:r>
            <a:r>
              <a:rPr lang="zh-CN" altLang="en-US" dirty="0">
                <a:ea typeface="华文楷体" panose="02010600040101010101" pitchFamily="2" charset="-122"/>
              </a:rPr>
              <a:t>的氧化数为</a:t>
            </a:r>
            <a:r>
              <a:rPr lang="en-US" altLang="zh-CN" dirty="0">
                <a:ea typeface="华文楷体" panose="02010600040101010101" pitchFamily="2" charset="-122"/>
              </a:rPr>
              <a:t>-1/3</a:t>
            </a:r>
            <a:r>
              <a:rPr lang="zh-CN" altLang="en-US" dirty="0">
                <a:ea typeface="华文楷体" panose="02010600040101010101" pitchFamily="2" charset="-122"/>
              </a:rPr>
              <a:t>，处在中间氧化态；</a:t>
            </a:r>
            <a:r>
              <a:rPr lang="en-US" altLang="zh-CN" dirty="0">
                <a:ea typeface="华文楷体" panose="02010600040101010101" pitchFamily="2" charset="-122"/>
              </a:rPr>
              <a:t>HN</a:t>
            </a:r>
            <a:r>
              <a:rPr lang="en-US" altLang="zh-CN" baseline="-25000" dirty="0">
                <a:ea typeface="华文楷体" panose="02010600040101010101" pitchFamily="2" charset="-122"/>
              </a:rPr>
              <a:t>3</a:t>
            </a:r>
            <a:r>
              <a:rPr lang="zh-CN" altLang="en-US" dirty="0">
                <a:ea typeface="华文楷体" panose="02010600040101010101" pitchFamily="2" charset="-122"/>
              </a:rPr>
              <a:t>在水溶液中会</a:t>
            </a:r>
            <a:r>
              <a:rPr lang="zh-CN" altLang="en-US" dirty="0">
                <a:solidFill>
                  <a:srgbClr val="0000FF"/>
                </a:solidFill>
                <a:ea typeface="华文楷体" panose="02010600040101010101" pitchFamily="2" charset="-122"/>
              </a:rPr>
              <a:t>歧化分解</a:t>
            </a:r>
            <a:r>
              <a:rPr lang="en-US" altLang="zh-CN" dirty="0">
                <a:solidFill>
                  <a:srgbClr val="0000FF"/>
                </a:solidFill>
                <a:ea typeface="华文楷体" panose="02010600040101010101" pitchFamily="2" charset="-122"/>
              </a:rPr>
              <a:t>.</a:t>
            </a:r>
            <a:endParaRPr lang="en-US" altLang="zh-CN" dirty="0">
              <a:solidFill>
                <a:srgbClr val="0000FF"/>
              </a:solidFill>
              <a:ea typeface="华文楷体" panose="02010600040101010101" pitchFamily="2" charset="-122"/>
            </a:endParaRPr>
          </a:p>
          <a:p>
            <a:pPr>
              <a:lnSpc>
                <a:spcPct val="125000"/>
              </a:lnSpc>
            </a:pPr>
            <a:r>
              <a:rPr lang="en-US" altLang="zh-CN" dirty="0">
                <a:solidFill>
                  <a:srgbClr val="0000FF"/>
                </a:solidFill>
                <a:ea typeface="华文楷体" panose="02010600040101010101" pitchFamily="2" charset="-122"/>
              </a:rPr>
              <a:t>     Cu+3 HN</a:t>
            </a:r>
            <a:r>
              <a:rPr lang="en-US" altLang="zh-CN" baseline="-25000" dirty="0">
                <a:solidFill>
                  <a:srgbClr val="0000FF"/>
                </a:solidFill>
                <a:ea typeface="华文楷体" panose="02010600040101010101" pitchFamily="2" charset="-122"/>
              </a:rPr>
              <a:t>3</a:t>
            </a:r>
            <a:r>
              <a:rPr lang="en-US" altLang="zh-CN" dirty="0">
                <a:solidFill>
                  <a:srgbClr val="0000FF"/>
                </a:solidFill>
                <a:ea typeface="华文楷体" panose="02010600040101010101" pitchFamily="2" charset="-122"/>
              </a:rPr>
              <a:t> == Cu(N</a:t>
            </a:r>
            <a:r>
              <a:rPr lang="en-US" altLang="zh-CN" baseline="-25000" dirty="0">
                <a:solidFill>
                  <a:srgbClr val="0000FF"/>
                </a:solidFill>
                <a:ea typeface="华文楷体" panose="02010600040101010101" pitchFamily="2" charset="-122"/>
              </a:rPr>
              <a:t>3</a:t>
            </a:r>
            <a:r>
              <a:rPr lang="en-US" altLang="zh-CN" dirty="0">
                <a:solidFill>
                  <a:srgbClr val="0000FF"/>
                </a:solidFill>
                <a:ea typeface="华文楷体" panose="02010600040101010101" pitchFamily="2" charset="-122"/>
              </a:rPr>
              <a:t>)</a:t>
            </a:r>
            <a:r>
              <a:rPr lang="en-US" altLang="zh-CN" baseline="-25000" dirty="0">
                <a:solidFill>
                  <a:srgbClr val="0000FF"/>
                </a:solidFill>
                <a:ea typeface="华文楷体" panose="02010600040101010101" pitchFamily="2" charset="-122"/>
              </a:rPr>
              <a:t>2</a:t>
            </a:r>
            <a:r>
              <a:rPr lang="en-US" altLang="zh-CN" dirty="0">
                <a:solidFill>
                  <a:srgbClr val="0000FF"/>
                </a:solidFill>
                <a:ea typeface="华文楷体" panose="02010600040101010101" pitchFamily="2" charset="-122"/>
              </a:rPr>
              <a:t>+ N</a:t>
            </a:r>
            <a:r>
              <a:rPr lang="en-US" altLang="zh-CN" baseline="-25000" dirty="0">
                <a:solidFill>
                  <a:srgbClr val="0000FF"/>
                </a:solidFill>
                <a:ea typeface="华文楷体" panose="02010600040101010101" pitchFamily="2" charset="-122"/>
              </a:rPr>
              <a:t>2</a:t>
            </a:r>
            <a:r>
              <a:rPr lang="en-US" altLang="zh-CN" dirty="0">
                <a:solidFill>
                  <a:srgbClr val="0000FF"/>
                </a:solidFill>
                <a:ea typeface="华文楷体" panose="02010600040101010101" pitchFamily="2" charset="-122"/>
              </a:rPr>
              <a:t>+ NH</a:t>
            </a:r>
            <a:r>
              <a:rPr lang="en-US" altLang="zh-CN" baseline="-25000" dirty="0">
                <a:solidFill>
                  <a:srgbClr val="0000FF"/>
                </a:solidFill>
                <a:ea typeface="华文楷体" panose="02010600040101010101" pitchFamily="2" charset="-122"/>
              </a:rPr>
              <a:t>3</a:t>
            </a:r>
            <a:endParaRPr lang="en-US" altLang="zh-CN" baseline="-25000" dirty="0">
              <a:solidFill>
                <a:srgbClr val="0000FF"/>
              </a:solidFill>
              <a:ea typeface="华文楷体" panose="02010600040101010101" pitchFamily="2" charset="-122"/>
            </a:endParaRPr>
          </a:p>
          <a:p>
            <a:pPr>
              <a:lnSpc>
                <a:spcPct val="125000"/>
              </a:lnSpc>
            </a:pPr>
            <a:r>
              <a:rPr lang="en-US" altLang="zh-CN" dirty="0" smtClean="0">
                <a:ea typeface="华文楷体" panose="02010600040101010101" pitchFamily="2" charset="-122"/>
                <a:cs typeface="Times New Roman" panose="02020603050405020304" pitchFamily="18" charset="0"/>
                <a:sym typeface="+mn-ea"/>
              </a:rPr>
              <a:t>     HN</a:t>
            </a:r>
            <a:r>
              <a:rPr lang="en-US" altLang="zh-CN" baseline="-25000" dirty="0" smtClean="0">
                <a:ea typeface="华文楷体" panose="02010600040101010101" pitchFamily="2" charset="-122"/>
                <a:cs typeface="Times New Roman" panose="02020603050405020304" pitchFamily="18" charset="0"/>
                <a:sym typeface="+mn-ea"/>
              </a:rPr>
              <a:t>3 </a:t>
            </a:r>
            <a:r>
              <a:rPr lang="en-US" altLang="zh-CN" dirty="0" smtClean="0">
                <a:uFillTx/>
                <a:ea typeface="华文楷体" panose="02010600040101010101" pitchFamily="2" charset="-122"/>
                <a:cs typeface="Times New Roman" panose="02020603050405020304" pitchFamily="18" charset="0"/>
                <a:sym typeface="+mn-ea"/>
              </a:rPr>
              <a:t>+ H</a:t>
            </a:r>
            <a:r>
              <a:rPr lang="en-US" altLang="zh-CN" baseline="-25000" dirty="0" smtClean="0">
                <a:uFillTx/>
                <a:ea typeface="华文楷体" panose="02010600040101010101" pitchFamily="2" charset="-122"/>
                <a:cs typeface="Times New Roman" panose="02020603050405020304" pitchFamily="18" charset="0"/>
                <a:sym typeface="+mn-ea"/>
              </a:rPr>
              <a:t>2</a:t>
            </a:r>
            <a:r>
              <a:rPr lang="en-US" altLang="zh-CN" dirty="0" smtClean="0">
                <a:uFillTx/>
                <a:ea typeface="华文楷体" panose="02010600040101010101" pitchFamily="2" charset="-122"/>
                <a:cs typeface="Times New Roman" panose="02020603050405020304" pitchFamily="18" charset="0"/>
                <a:sym typeface="+mn-ea"/>
              </a:rPr>
              <a:t>O </a:t>
            </a:r>
            <a:r>
              <a:rPr lang="en-US" altLang="zh-CN" dirty="0" smtClean="0">
                <a:ea typeface="华文楷体" panose="02010600040101010101" pitchFamily="2" charset="-122"/>
                <a:cs typeface="Times New Roman" panose="02020603050405020304" pitchFamily="18" charset="0"/>
                <a:sym typeface="+mn-ea"/>
              </a:rPr>
              <a:t>==NH</a:t>
            </a:r>
            <a:r>
              <a:rPr lang="en-US" altLang="zh-CN" baseline="-25000" dirty="0" smtClean="0">
                <a:ea typeface="华文楷体" panose="02010600040101010101" pitchFamily="2" charset="-122"/>
                <a:cs typeface="Times New Roman" panose="02020603050405020304" pitchFamily="18" charset="0"/>
                <a:sym typeface="+mn-ea"/>
              </a:rPr>
              <a:t>2</a:t>
            </a:r>
            <a:r>
              <a:rPr lang="en-US" altLang="zh-CN" dirty="0" smtClean="0">
                <a:ea typeface="华文楷体" panose="02010600040101010101" pitchFamily="2" charset="-122"/>
                <a:cs typeface="Times New Roman" panose="02020603050405020304" pitchFamily="18" charset="0"/>
                <a:sym typeface="+mn-ea"/>
              </a:rPr>
              <a:t>OH+N</a:t>
            </a:r>
            <a:r>
              <a:rPr lang="en-US" altLang="zh-CN" baseline="-25000" dirty="0" smtClean="0">
                <a:ea typeface="华文楷体" panose="02010600040101010101" pitchFamily="2" charset="-122"/>
                <a:cs typeface="Times New Roman" panose="02020603050405020304" pitchFamily="18" charset="0"/>
                <a:sym typeface="+mn-ea"/>
              </a:rPr>
              <a:t>2</a:t>
            </a:r>
            <a:endParaRPr lang="en-US" altLang="zh-CN" baseline="-25000" dirty="0">
              <a:solidFill>
                <a:srgbClr val="0000FF"/>
              </a:solidFill>
              <a:ea typeface="华文楷体" panose="02010600040101010101" pitchFamily="2" charset="-122"/>
            </a:endParaRPr>
          </a:p>
          <a:p>
            <a:pPr>
              <a:lnSpc>
                <a:spcPct val="125000"/>
              </a:lnSpc>
            </a:pPr>
            <a:endParaRPr lang="en-US" altLang="zh-CN" baseline="-25000" dirty="0">
              <a:solidFill>
                <a:srgbClr val="0000FF"/>
              </a:solidFill>
              <a:ea typeface="华文楷体" panose="02010600040101010101" pitchFamily="2" charset="-122"/>
            </a:endParaRPr>
          </a:p>
          <a:p>
            <a:pPr>
              <a:lnSpc>
                <a:spcPct val="125000"/>
              </a:lnSpc>
            </a:pPr>
            <a:endParaRPr lang="en-US" altLang="zh-CN" baseline="-25000" dirty="0">
              <a:solidFill>
                <a:srgbClr val="0000FF"/>
              </a:solidFill>
              <a:ea typeface="华文楷体" panose="02010600040101010101" pitchFamily="2" charset="-122"/>
            </a:endParaRPr>
          </a:p>
        </p:txBody>
      </p:sp>
      <p:sp>
        <p:nvSpPr>
          <p:cNvPr id="168963" name="Text Box 3"/>
          <p:cNvSpPr txBox="1">
            <a:spLocks noChangeArrowheads="1"/>
          </p:cNvSpPr>
          <p:nvPr/>
        </p:nvSpPr>
        <p:spPr bwMode="auto">
          <a:xfrm>
            <a:off x="971233" y="5335270"/>
            <a:ext cx="7920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just">
              <a:lnSpc>
                <a:spcPct val="150000"/>
              </a:lnSpc>
              <a:spcBef>
                <a:spcPct val="50000"/>
              </a:spcBef>
            </a:pPr>
            <a:r>
              <a:rPr lang="en-US" altLang="zh-CN" dirty="0">
                <a:ea typeface="华文楷体" panose="02010600040101010101" pitchFamily="2" charset="-122"/>
              </a:rPr>
              <a:t>(4) </a:t>
            </a:r>
            <a:r>
              <a:rPr lang="en-US" altLang="zh-CN" dirty="0">
                <a:solidFill>
                  <a:srgbClr val="0000FF"/>
                </a:solidFill>
                <a:ea typeface="华文楷体" panose="02010600040101010101" pitchFamily="2" charset="-122"/>
              </a:rPr>
              <a:t>N</a:t>
            </a:r>
            <a:r>
              <a:rPr lang="en-US" altLang="zh-CN" baseline="-25000" dirty="0">
                <a:solidFill>
                  <a:srgbClr val="0000FF"/>
                </a:solidFill>
                <a:ea typeface="华文楷体" panose="02010600040101010101" pitchFamily="2" charset="-122"/>
              </a:rPr>
              <a:t>3</a:t>
            </a:r>
            <a:r>
              <a:rPr lang="zh-CN" altLang="en-US" baseline="30000" dirty="0">
                <a:solidFill>
                  <a:srgbClr val="0000FF"/>
                </a:solidFill>
                <a:ea typeface="华文楷体" panose="02010600040101010101" pitchFamily="2" charset="-122"/>
              </a:rPr>
              <a:t>－</a:t>
            </a:r>
            <a:r>
              <a:rPr lang="en-US" altLang="zh-CN" dirty="0">
                <a:ea typeface="华文楷体" panose="02010600040101010101" pitchFamily="2" charset="-122"/>
              </a:rPr>
              <a:t>: </a:t>
            </a:r>
            <a:r>
              <a:rPr lang="zh-CN" altLang="en-US" dirty="0">
                <a:ea typeface="华文楷体" panose="02010600040101010101" pitchFamily="2" charset="-122"/>
              </a:rPr>
              <a:t>路易斯碱，易与</a:t>
            </a:r>
            <a:r>
              <a:rPr lang="en-US" altLang="zh-CN" dirty="0">
                <a:ea typeface="华文楷体" panose="02010600040101010101" pitchFamily="2" charset="-122"/>
              </a:rPr>
              <a:t>d</a:t>
            </a:r>
            <a:r>
              <a:rPr lang="zh-CN" altLang="en-US" dirty="0">
                <a:ea typeface="华文楷体" panose="02010600040101010101" pitchFamily="2" charset="-122"/>
              </a:rPr>
              <a:t>区金属离子配位</a:t>
            </a:r>
            <a:endParaRPr lang="en-US" altLang="zh-CN" dirty="0">
              <a:ea typeface="华文楷体" panose="02010600040101010101" pitchFamily="2" charset="-122"/>
            </a:endParaRPr>
          </a:p>
        </p:txBody>
      </p:sp>
      <p:sp>
        <p:nvSpPr>
          <p:cNvPr id="168964" name="矩形 1"/>
          <p:cNvSpPr>
            <a:spLocks noChangeArrowheads="1"/>
          </p:cNvSpPr>
          <p:nvPr/>
        </p:nvSpPr>
        <p:spPr bwMode="auto">
          <a:xfrm>
            <a:off x="1560513" y="5859463"/>
            <a:ext cx="6540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just">
              <a:lnSpc>
                <a:spcPct val="150000"/>
              </a:lnSpc>
              <a:spcBef>
                <a:spcPct val="50000"/>
              </a:spcBef>
            </a:pPr>
            <a:r>
              <a:rPr lang="en-US" altLang="zh-CN" sz="2800" dirty="0" err="1">
                <a:solidFill>
                  <a:srgbClr val="0000FF"/>
                </a:solidFill>
                <a:ea typeface="华文楷体" panose="02010600040101010101" pitchFamily="2" charset="-122"/>
              </a:rPr>
              <a:t>Pb</a:t>
            </a:r>
            <a:r>
              <a:rPr lang="en-US" altLang="zh-CN" sz="2800" dirty="0">
                <a:solidFill>
                  <a:srgbClr val="0000FF"/>
                </a:solidFill>
                <a:ea typeface="华文楷体" panose="02010600040101010101" pitchFamily="2" charset="-122"/>
              </a:rPr>
              <a:t>(N</a:t>
            </a:r>
            <a:r>
              <a:rPr lang="en-US" altLang="zh-CN" sz="2800" baseline="-25000" dirty="0">
                <a:solidFill>
                  <a:srgbClr val="0000FF"/>
                </a:solidFill>
                <a:ea typeface="华文楷体" panose="02010600040101010101" pitchFamily="2" charset="-122"/>
              </a:rPr>
              <a:t>3</a:t>
            </a:r>
            <a:r>
              <a:rPr lang="en-US" altLang="zh-CN" sz="2800" dirty="0">
                <a:solidFill>
                  <a:srgbClr val="0000FF"/>
                </a:solidFill>
                <a:ea typeface="华文楷体" panose="02010600040101010101" pitchFamily="2" charset="-122"/>
              </a:rPr>
              <a:t>)</a:t>
            </a:r>
            <a:r>
              <a:rPr lang="en-US" altLang="zh-CN" sz="2800" baseline="-25000" dirty="0">
                <a:solidFill>
                  <a:srgbClr val="0000FF"/>
                </a:solidFill>
                <a:ea typeface="华文楷体" panose="02010600040101010101" pitchFamily="2" charset="-122"/>
              </a:rPr>
              <a:t>2 </a:t>
            </a:r>
            <a:r>
              <a:rPr lang="zh-CN" altLang="en-US" sz="2800" dirty="0">
                <a:solidFill>
                  <a:srgbClr val="0000FF"/>
                </a:solidFill>
                <a:ea typeface="华文楷体" panose="02010600040101010101" pitchFamily="2" charset="-122"/>
              </a:rPr>
              <a:t>和 </a:t>
            </a:r>
            <a:r>
              <a:rPr lang="en-US" altLang="zh-CN" sz="2800" dirty="0">
                <a:solidFill>
                  <a:srgbClr val="0000FF"/>
                </a:solidFill>
                <a:ea typeface="华文楷体" panose="02010600040101010101" pitchFamily="2" charset="-122"/>
              </a:rPr>
              <a:t>Hg(N</a:t>
            </a:r>
            <a:r>
              <a:rPr lang="en-US" altLang="zh-CN" sz="2800" baseline="-25000" dirty="0">
                <a:solidFill>
                  <a:srgbClr val="0000FF"/>
                </a:solidFill>
                <a:ea typeface="华文楷体" panose="02010600040101010101" pitchFamily="2" charset="-122"/>
              </a:rPr>
              <a:t>3</a:t>
            </a:r>
            <a:r>
              <a:rPr lang="en-US" altLang="zh-CN" sz="2800" dirty="0">
                <a:solidFill>
                  <a:srgbClr val="0000FF"/>
                </a:solidFill>
                <a:ea typeface="华文楷体" panose="02010600040101010101" pitchFamily="2" charset="-122"/>
              </a:rPr>
              <a:t>)</a:t>
            </a:r>
            <a:r>
              <a:rPr lang="en-US" altLang="zh-CN" sz="2800" baseline="-25000" dirty="0">
                <a:solidFill>
                  <a:srgbClr val="0000FF"/>
                </a:solidFill>
                <a:ea typeface="华文楷体" panose="02010600040101010101" pitchFamily="2" charset="-122"/>
              </a:rPr>
              <a:t>2 </a:t>
            </a:r>
            <a:r>
              <a:rPr lang="zh-CN" altLang="en-US" sz="2800" dirty="0">
                <a:solidFill>
                  <a:srgbClr val="0000FF"/>
                </a:solidFill>
                <a:ea typeface="华文楷体" panose="02010600040101010101" pitchFamily="2" charset="-122"/>
              </a:rPr>
              <a:t>常用做雷管的引爆剂</a:t>
            </a:r>
            <a:endParaRPr lang="zh-CN" altLang="en-US" sz="2800" dirty="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11188" y="1087862"/>
            <a:ext cx="1576072"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3600" dirty="0" smtClean="0">
                <a:solidFill>
                  <a:srgbClr val="000000"/>
                </a:solidFill>
                <a:latin typeface="楷体" panose="02010609060101010101" pitchFamily="49" charset="-122"/>
                <a:ea typeface="楷体" panose="02010609060101010101" pitchFamily="49" charset="-122"/>
              </a:rPr>
              <a:t>1</a:t>
            </a:r>
            <a:r>
              <a:rPr lang="zh-CN" altLang="en-US" sz="3600" dirty="0" smtClean="0">
                <a:solidFill>
                  <a:srgbClr val="000000"/>
                </a:solidFill>
                <a:latin typeface="楷体" panose="02010609060101010101" pitchFamily="49" charset="-122"/>
                <a:ea typeface="楷体" panose="02010609060101010101" pitchFamily="49" charset="-122"/>
              </a:rPr>
              <a:t>）氨 </a:t>
            </a:r>
            <a:endParaRPr lang="zh-CN" altLang="en-US" sz="3600" dirty="0" smtClean="0">
              <a:solidFill>
                <a:srgbClr val="000000"/>
              </a:solidFill>
              <a:latin typeface="楷体" panose="02010609060101010101" pitchFamily="49" charset="-122"/>
              <a:ea typeface="楷体" panose="02010609060101010101" pitchFamily="49" charset="-122"/>
            </a:endParaRPr>
          </a:p>
        </p:txBody>
      </p:sp>
      <p:sp>
        <p:nvSpPr>
          <p:cNvPr id="356355" name="Rectangle 3"/>
          <p:cNvSpPr>
            <a:spLocks noChangeArrowheads="1"/>
          </p:cNvSpPr>
          <p:nvPr/>
        </p:nvSpPr>
        <p:spPr bwMode="auto">
          <a:xfrm>
            <a:off x="1027210" y="2133600"/>
            <a:ext cx="203934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zh-CN" altLang="en-US" dirty="0" smtClean="0">
                <a:solidFill>
                  <a:srgbClr val="C00000"/>
                </a:solidFill>
                <a:latin typeface="楷体" panose="02010609060101010101" pitchFamily="49" charset="-122"/>
                <a:ea typeface="楷体" panose="02010609060101010101" pitchFamily="49" charset="-122"/>
              </a:rPr>
              <a:t>氨的</a:t>
            </a:r>
            <a:r>
              <a:rPr kumimoji="1" lang="zh-CN" altLang="en-US" dirty="0" smtClean="0">
                <a:solidFill>
                  <a:srgbClr val="C00000"/>
                </a:solidFill>
                <a:latin typeface="楷体" panose="02010609060101010101" pitchFamily="49" charset="-122"/>
                <a:ea typeface="楷体" panose="02010609060101010101" pitchFamily="49" charset="-122"/>
              </a:rPr>
              <a:t>结构</a:t>
            </a:r>
            <a:r>
              <a:rPr lang="zh-CN" altLang="en-US" dirty="0" smtClean="0">
                <a:solidFill>
                  <a:srgbClr val="C00000"/>
                </a:solidFill>
                <a:latin typeface="楷体" panose="02010609060101010101" pitchFamily="49" charset="-122"/>
                <a:ea typeface="楷体" panose="02010609060101010101" pitchFamily="49" charset="-122"/>
              </a:rPr>
              <a:t> </a:t>
            </a:r>
            <a:endParaRPr lang="zh-CN" altLang="en-US" dirty="0" smtClean="0">
              <a:solidFill>
                <a:srgbClr val="C00000"/>
              </a:solidFill>
              <a:latin typeface="楷体" panose="02010609060101010101" pitchFamily="49" charset="-122"/>
              <a:ea typeface="楷体" panose="02010609060101010101" pitchFamily="49" charset="-122"/>
            </a:endParaRPr>
          </a:p>
        </p:txBody>
      </p:sp>
      <p:sp>
        <p:nvSpPr>
          <p:cNvPr id="356363" name="Text Box 11"/>
          <p:cNvSpPr txBox="1">
            <a:spLocks noChangeArrowheads="1"/>
          </p:cNvSpPr>
          <p:nvPr/>
        </p:nvSpPr>
        <p:spPr bwMode="auto">
          <a:xfrm>
            <a:off x="3018132" y="5013176"/>
            <a:ext cx="49926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dirty="0" smtClean="0">
                <a:solidFill>
                  <a:srgbClr val="000000"/>
                </a:solidFill>
                <a:ea typeface="楷体" panose="02010609060101010101" pitchFamily="49" charset="-122"/>
              </a:rPr>
              <a:t>N</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sp</a:t>
            </a:r>
            <a:r>
              <a:rPr kumimoji="1" lang="en-US" altLang="zh-CN" baseline="30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杂化，三角锥型</a:t>
            </a:r>
            <a:endParaRPr kumimoji="1" lang="zh-CN" altLang="en-US" dirty="0" smtClean="0">
              <a:solidFill>
                <a:srgbClr val="000000"/>
              </a:solidFill>
              <a:ea typeface="楷体" panose="02010609060101010101" pitchFamily="49" charset="-122"/>
            </a:endParaRPr>
          </a:p>
        </p:txBody>
      </p:sp>
      <p:grpSp>
        <p:nvGrpSpPr>
          <p:cNvPr id="356368" name="Group 16"/>
          <p:cNvGrpSpPr/>
          <p:nvPr/>
        </p:nvGrpSpPr>
        <p:grpSpPr bwMode="auto">
          <a:xfrm>
            <a:off x="3066551" y="1916113"/>
            <a:ext cx="2447925" cy="2679700"/>
            <a:chOff x="2290" y="1207"/>
            <a:chExt cx="1542" cy="1688"/>
          </a:xfrm>
        </p:grpSpPr>
        <p:pic>
          <p:nvPicPr>
            <p:cNvPr id="12298" name="Picture 9" descr="CI2D00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 y="1207"/>
              <a:ext cx="1452"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 Box 14"/>
            <p:cNvSpPr txBox="1">
              <a:spLocks noChangeArrowheads="1"/>
            </p:cNvSpPr>
            <p:nvPr/>
          </p:nvSpPr>
          <p:spPr bwMode="auto">
            <a:xfrm>
              <a:off x="2426" y="2568"/>
              <a:ext cx="140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NH</a:t>
              </a:r>
              <a:r>
                <a:rPr kumimoji="1" lang="en-US" altLang="zh-CN" sz="2800" baseline="-25000" smtClean="0">
                  <a:solidFill>
                    <a:srgbClr val="000000"/>
                  </a:solidFill>
                  <a:ea typeface="楷体_GB2312" pitchFamily="49" charset="-122"/>
                </a:rPr>
                <a:t>3</a:t>
              </a:r>
              <a:r>
                <a:rPr kumimoji="1" lang="zh-CN" altLang="en-US" sz="2800" smtClean="0">
                  <a:solidFill>
                    <a:srgbClr val="000000"/>
                  </a:solidFill>
                  <a:ea typeface="楷体_GB2312" pitchFamily="49" charset="-122"/>
                </a:rPr>
                <a:t>轨道图</a:t>
              </a:r>
              <a:endParaRPr kumimoji="1" lang="zh-CN" altLang="en-US" sz="2800" smtClean="0">
                <a:solidFill>
                  <a:srgbClr val="000000"/>
                </a:solidFill>
                <a:ea typeface="楷体_GB2312" pitchFamily="49" charset="-122"/>
              </a:endParaRPr>
            </a:p>
          </p:txBody>
        </p:sp>
      </p:grpSp>
      <p:grpSp>
        <p:nvGrpSpPr>
          <p:cNvPr id="356370" name="Group 18"/>
          <p:cNvGrpSpPr/>
          <p:nvPr/>
        </p:nvGrpSpPr>
        <p:grpSpPr bwMode="auto">
          <a:xfrm>
            <a:off x="5796136" y="2120479"/>
            <a:ext cx="2843212" cy="2463800"/>
            <a:chOff x="3878" y="1298"/>
            <a:chExt cx="1791" cy="1552"/>
          </a:xfrm>
        </p:grpSpPr>
        <p:pic>
          <p:nvPicPr>
            <p:cNvPr id="12296" name="Picture 13" descr="nh3"/>
            <p:cNvPicPr>
              <a:picLocks noChangeAspect="1" noChangeArrowheads="1"/>
            </p:cNvPicPr>
            <p:nvPr/>
          </p:nvPicPr>
          <p:blipFill>
            <a:blip r:embed="rId3" cstate="print">
              <a:extLst>
                <a:ext uri="{28A0092B-C50C-407E-A947-70E740481C1C}">
                  <a14:useLocalDpi xmlns:a14="http://schemas.microsoft.com/office/drawing/2010/main" val="0"/>
                </a:ext>
              </a:extLst>
            </a:blip>
            <a:srcRect l="22040" t="17010" r="17365" b="24828"/>
            <a:stretch>
              <a:fillRect/>
            </a:stretch>
          </p:blipFill>
          <p:spPr bwMode="auto">
            <a:xfrm>
              <a:off x="3969" y="1298"/>
              <a:ext cx="11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15"/>
            <p:cNvSpPr txBox="1">
              <a:spLocks noChangeArrowheads="1"/>
            </p:cNvSpPr>
            <p:nvPr/>
          </p:nvSpPr>
          <p:spPr bwMode="auto">
            <a:xfrm>
              <a:off x="3878" y="2523"/>
              <a:ext cx="1791"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NH</a:t>
              </a:r>
              <a:r>
                <a:rPr kumimoji="1" lang="en-US" altLang="zh-CN" sz="2800" baseline="-25000" smtClean="0">
                  <a:solidFill>
                    <a:srgbClr val="000000"/>
                  </a:solidFill>
                  <a:ea typeface="楷体_GB2312" pitchFamily="49" charset="-122"/>
                </a:rPr>
                <a:t>3</a:t>
              </a:r>
              <a:r>
                <a:rPr kumimoji="1" lang="zh-CN" altLang="en-US" sz="2800" smtClean="0">
                  <a:solidFill>
                    <a:srgbClr val="000000"/>
                  </a:solidFill>
                  <a:ea typeface="楷体_GB2312" pitchFamily="49" charset="-122"/>
                </a:rPr>
                <a:t>分子形状图</a:t>
              </a:r>
              <a:endParaRPr kumimoji="1" lang="zh-CN" altLang="en-US" sz="2800" smtClean="0">
                <a:solidFill>
                  <a:srgbClr val="000000"/>
                </a:solidFill>
                <a:ea typeface="楷体_GB2312" pitchFamily="49" charset="-122"/>
              </a:endParaRPr>
            </a:p>
          </p:txBody>
        </p:sp>
      </p:grpSp>
      <p:sp>
        <p:nvSpPr>
          <p:cNvPr id="2" name="矩形 1"/>
          <p:cNvSpPr/>
          <p:nvPr/>
        </p:nvSpPr>
        <p:spPr>
          <a:xfrm>
            <a:off x="140017" y="188640"/>
            <a:ext cx="2954655" cy="646331"/>
          </a:xfrm>
          <a:prstGeom prst="rect">
            <a:avLst/>
          </a:prstGeom>
        </p:spPr>
        <p:txBody>
          <a:bodyPr wrap="none">
            <a:spAutoFit/>
          </a:bodyPr>
          <a:lstStyle/>
          <a:p>
            <a:pPr lvl="0"/>
            <a:r>
              <a:rPr kumimoji="1" lang="en-US" altLang="zh-CN" sz="3600" dirty="0">
                <a:solidFill>
                  <a:srgbClr val="0033CC"/>
                </a:solidFill>
                <a:ea typeface="华文楷体" panose="02010600040101010101" pitchFamily="2" charset="-122"/>
              </a:rPr>
              <a:t>2. </a:t>
            </a:r>
            <a:r>
              <a:rPr kumimoji="1" lang="zh-CN" altLang="en-US" sz="3600" dirty="0">
                <a:solidFill>
                  <a:srgbClr val="0033CC"/>
                </a:solidFill>
                <a:ea typeface="华文楷体" panose="02010600040101010101" pitchFamily="2" charset="-122"/>
              </a:rPr>
              <a:t>碱性氢化物</a:t>
            </a:r>
            <a:endParaRPr kumimoji="1" lang="zh-CN" altLang="en-US" sz="3600" dirty="0">
              <a:solidFill>
                <a:srgbClr val="0033CC"/>
              </a:solidFill>
              <a:ea typeface="华文楷体" panose="0201060004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6355"/>
                                        </p:tgtEl>
                                        <p:attrNameLst>
                                          <p:attrName>style.visibility</p:attrName>
                                        </p:attrNameLst>
                                      </p:cBhvr>
                                      <p:to>
                                        <p:strVal val="visible"/>
                                      </p:to>
                                    </p:set>
                                    <p:animEffect transition="in" filter="wipe(left)">
                                      <p:cBhvr>
                                        <p:cTn id="7" dur="500"/>
                                        <p:tgtEl>
                                          <p:spTgt spid="3563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6368"/>
                                        </p:tgtEl>
                                        <p:attrNameLst>
                                          <p:attrName>style.visibility</p:attrName>
                                        </p:attrNameLst>
                                      </p:cBhvr>
                                      <p:to>
                                        <p:strVal val="visible"/>
                                      </p:to>
                                    </p:set>
                                    <p:animEffect transition="in" filter="blinds(horizontal)">
                                      <p:cBhvr>
                                        <p:cTn id="12" dur="500"/>
                                        <p:tgtEl>
                                          <p:spTgt spid="35636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6370"/>
                                        </p:tgtEl>
                                        <p:attrNameLst>
                                          <p:attrName>style.visibility</p:attrName>
                                        </p:attrNameLst>
                                      </p:cBhvr>
                                      <p:to>
                                        <p:strVal val="visible"/>
                                      </p:to>
                                    </p:set>
                                    <p:animEffect transition="in" filter="blinds(horizontal)">
                                      <p:cBhvr>
                                        <p:cTn id="17" dur="500"/>
                                        <p:tgtEl>
                                          <p:spTgt spid="3563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6363"/>
                                        </p:tgtEl>
                                        <p:attrNameLst>
                                          <p:attrName>style.visibility</p:attrName>
                                        </p:attrNameLst>
                                      </p:cBhvr>
                                      <p:to>
                                        <p:strVal val="visible"/>
                                      </p:to>
                                    </p:set>
                                    <p:animEffect transition="in" filter="wipe(left)">
                                      <p:cBhvr>
                                        <p:cTn id="22" dur="500"/>
                                        <p:tgtEl>
                                          <p:spTgt spid="356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5" grpId="0"/>
      <p:bldP spid="356363"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5"/>
          <p:cNvSpPr>
            <a:spLocks noChangeArrowheads="1"/>
          </p:cNvSpPr>
          <p:nvPr/>
        </p:nvSpPr>
        <p:spPr bwMode="auto">
          <a:xfrm>
            <a:off x="7969250" y="630237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5D62BDD-FF0A-4F77-9C51-2551C451ED3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4" name="Text Box 10"/>
          <p:cNvSpPr txBox="1">
            <a:spLocks noChangeArrowheads="1"/>
          </p:cNvSpPr>
          <p:nvPr/>
        </p:nvSpPr>
        <p:spPr bwMode="auto">
          <a:xfrm>
            <a:off x="755576" y="40268"/>
            <a:ext cx="3324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3600" dirty="0" smtClean="0">
                <a:solidFill>
                  <a:srgbClr val="C00000"/>
                </a:solidFill>
                <a:ea typeface="华文楷体" panose="02010600040101010101" pitchFamily="2" charset="-122"/>
              </a:rPr>
              <a:t>NH</a:t>
            </a:r>
            <a:r>
              <a:rPr kumimoji="1" lang="en-US" altLang="zh-CN" sz="3600" baseline="-25000" dirty="0" smtClean="0">
                <a:solidFill>
                  <a:srgbClr val="C00000"/>
                </a:solidFill>
                <a:ea typeface="华文楷体" panose="02010600040101010101" pitchFamily="2" charset="-122"/>
              </a:rPr>
              <a:t>3 </a:t>
            </a:r>
            <a:r>
              <a:rPr kumimoji="1" lang="en-US" altLang="zh-CN" sz="3600" dirty="0">
                <a:solidFill>
                  <a:srgbClr val="C00000"/>
                </a:solidFill>
                <a:ea typeface="华文楷体" panose="02010600040101010101" pitchFamily="2" charset="-122"/>
              </a:rPr>
              <a:t>(</a:t>
            </a:r>
            <a:r>
              <a:rPr kumimoji="1" lang="zh-CN" altLang="en-US" sz="3600" dirty="0">
                <a:solidFill>
                  <a:srgbClr val="C00000"/>
                </a:solidFill>
                <a:ea typeface="华文楷体" panose="02010600040101010101" pitchFamily="2" charset="-122"/>
              </a:rPr>
              <a:t>氨</a:t>
            </a:r>
            <a:r>
              <a:rPr kumimoji="1" lang="en-US" altLang="zh-CN" sz="3600" dirty="0" smtClean="0">
                <a:solidFill>
                  <a:srgbClr val="C00000"/>
                </a:solidFill>
                <a:ea typeface="华文楷体" panose="02010600040101010101" pitchFamily="2" charset="-122"/>
              </a:rPr>
              <a:t>)</a:t>
            </a:r>
            <a:r>
              <a:rPr kumimoji="1" lang="zh-CN" altLang="en-US" sz="3600" dirty="0" smtClean="0">
                <a:solidFill>
                  <a:srgbClr val="C00000"/>
                </a:solidFill>
                <a:ea typeface="华文楷体" panose="02010600040101010101" pitchFamily="2" charset="-122"/>
              </a:rPr>
              <a:t>的性质：</a:t>
            </a:r>
            <a:endParaRPr kumimoji="1" lang="en-US" altLang="zh-CN" sz="3600" dirty="0">
              <a:solidFill>
                <a:srgbClr val="C00000"/>
              </a:solidFill>
              <a:ea typeface="华文楷体" panose="02010600040101010101" pitchFamily="2" charset="-122"/>
            </a:endParaRPr>
          </a:p>
        </p:txBody>
      </p:sp>
      <p:sp>
        <p:nvSpPr>
          <p:cNvPr id="15" name="Rectangle 11"/>
          <p:cNvSpPr>
            <a:spLocks noChangeArrowheads="1"/>
          </p:cNvSpPr>
          <p:nvPr/>
        </p:nvSpPr>
        <p:spPr bwMode="auto">
          <a:xfrm>
            <a:off x="899592" y="686599"/>
            <a:ext cx="7904163" cy="5633085"/>
          </a:xfrm>
          <a:prstGeom prst="rect">
            <a:avLst/>
          </a:prstGeom>
          <a:noFill/>
          <a:ln>
            <a:noFill/>
          </a:ln>
          <a:effectLst/>
        </p:spPr>
        <p:txBody>
          <a:bodyPr>
            <a:spAutoFit/>
          </a:bodyPr>
          <a:lstStyle/>
          <a:p>
            <a:pPr marL="514350" indent="-514350">
              <a:lnSpc>
                <a:spcPct val="150000"/>
              </a:lnSpc>
              <a:buFontTx/>
              <a:buAutoNum type="arabicParenBoth"/>
              <a:defRPr/>
            </a:pPr>
            <a:r>
              <a:rPr kumimoji="1" lang="zh-CN" altLang="en-US" dirty="0">
                <a:ea typeface="华文楷体" panose="02010600040101010101" pitchFamily="2" charset="-122"/>
              </a:rPr>
              <a:t>强极性分子，形成分子间氢键</a:t>
            </a:r>
            <a:r>
              <a:rPr kumimoji="1" lang="en-US" altLang="zh-CN" dirty="0">
                <a:ea typeface="华文楷体" panose="02010600040101010101" pitchFamily="2" charset="-122"/>
              </a:rPr>
              <a:t> </a:t>
            </a:r>
            <a:endParaRPr kumimoji="1" lang="en-US" altLang="zh-CN" dirty="0">
              <a:ea typeface="华文楷体" panose="02010600040101010101" pitchFamily="2" charset="-122"/>
            </a:endParaRPr>
          </a:p>
          <a:p>
            <a:pPr marL="514350" indent="-514350">
              <a:lnSpc>
                <a:spcPct val="150000"/>
              </a:lnSpc>
              <a:buFontTx/>
              <a:buAutoNum type="arabicParenBoth"/>
              <a:defRPr/>
            </a:pPr>
            <a:r>
              <a:rPr kumimoji="1" lang="en-US" altLang="zh-CN" dirty="0">
                <a:ea typeface="华文楷体" panose="02010600040101010101" pitchFamily="2" charset="-122"/>
              </a:rPr>
              <a:t> NH</a:t>
            </a:r>
            <a:r>
              <a:rPr kumimoji="1" lang="en-US" altLang="zh-CN" baseline="-25000" dirty="0">
                <a:ea typeface="华文楷体" panose="02010600040101010101" pitchFamily="2" charset="-122"/>
              </a:rPr>
              <a:t>3</a:t>
            </a:r>
            <a:r>
              <a:rPr kumimoji="1" lang="zh-CN" altLang="en-US" dirty="0">
                <a:ea typeface="华文楷体" panose="02010600040101010101" pitchFamily="2" charset="-122"/>
              </a:rPr>
              <a:t>易溶于水</a:t>
            </a:r>
            <a:r>
              <a:rPr kumimoji="1" lang="en-US" altLang="zh-CN" dirty="0">
                <a:ea typeface="华文楷体" panose="02010600040101010101" pitchFamily="2" charset="-122"/>
              </a:rPr>
              <a:t>; </a:t>
            </a:r>
            <a:r>
              <a:rPr kumimoji="1" lang="zh-CN" altLang="en-US" dirty="0">
                <a:ea typeface="华文楷体" panose="02010600040101010101" pitchFamily="2" charset="-122"/>
              </a:rPr>
              <a:t>易液化，作为冷却剂</a:t>
            </a:r>
            <a:endParaRPr kumimoji="1" lang="en-US" altLang="zh-CN" dirty="0">
              <a:ea typeface="华文楷体" panose="02010600040101010101" pitchFamily="2" charset="-122"/>
            </a:endParaRPr>
          </a:p>
          <a:p>
            <a:pPr marL="514350" indent="-514350">
              <a:lnSpc>
                <a:spcPct val="150000"/>
              </a:lnSpc>
              <a:buFontTx/>
              <a:buAutoNum type="arabicParenBoth"/>
              <a:defRPr/>
            </a:pPr>
            <a:r>
              <a:rPr kumimoji="1" lang="en-US" altLang="zh-CN" dirty="0">
                <a:ea typeface="华文楷体" panose="02010600040101010101" pitchFamily="2" charset="-122"/>
              </a:rPr>
              <a:t> </a:t>
            </a:r>
            <a:r>
              <a:rPr kumimoji="1" lang="zh-CN" altLang="en-US" dirty="0">
                <a:ea typeface="华文楷体" panose="02010600040101010101" pitchFamily="2" charset="-122"/>
              </a:rPr>
              <a:t>液氨：类似于水，发生自电离</a:t>
            </a:r>
            <a:r>
              <a:rPr kumimoji="1" lang="en-US" altLang="zh-CN" dirty="0">
                <a:ea typeface="华文楷体" panose="02010600040101010101" pitchFamily="2" charset="-122"/>
              </a:rPr>
              <a:t>:</a:t>
            </a:r>
            <a:endParaRPr kumimoji="1" lang="zh-CN" altLang="en-US" dirty="0">
              <a:ea typeface="华文楷体" panose="02010600040101010101" pitchFamily="2" charset="-122"/>
            </a:endParaRPr>
          </a:p>
          <a:p>
            <a:pPr marL="0" indent="0">
              <a:lnSpc>
                <a:spcPct val="150000"/>
              </a:lnSpc>
              <a:buFontTx/>
              <a:buNone/>
              <a:defRPr/>
            </a:pPr>
            <a:r>
              <a:rPr kumimoji="1" lang="zh-CN" altLang="en-US" dirty="0">
                <a:solidFill>
                  <a:srgbClr val="FF0000"/>
                </a:solidFill>
                <a:ea typeface="华文楷体" panose="02010600040101010101" pitchFamily="2" charset="-122"/>
              </a:rPr>
              <a:t>    </a:t>
            </a:r>
            <a:r>
              <a:rPr kumimoji="1" lang="en-US" altLang="zh-CN" dirty="0">
                <a:solidFill>
                  <a:srgbClr val="0000FF"/>
                </a:solidFill>
                <a:ea typeface="华文楷体" panose="02010600040101010101" pitchFamily="2" charset="-122"/>
              </a:rPr>
              <a:t>2 NH</a:t>
            </a:r>
            <a:r>
              <a:rPr kumimoji="1" lang="en-US" altLang="zh-CN" baseline="-25000" dirty="0">
                <a:solidFill>
                  <a:srgbClr val="0000FF"/>
                </a:solidFill>
                <a:ea typeface="华文楷体" panose="02010600040101010101" pitchFamily="2" charset="-122"/>
              </a:rPr>
              <a:t>3</a:t>
            </a:r>
            <a:r>
              <a:rPr kumimoji="1" lang="en-US" altLang="zh-CN" dirty="0">
                <a:solidFill>
                  <a:srgbClr val="0000FF"/>
                </a:solidFill>
                <a:ea typeface="华文楷体" panose="02010600040101010101" pitchFamily="2" charset="-122"/>
              </a:rPr>
              <a:t> </a:t>
            </a:r>
            <a:r>
              <a:rPr kumimoji="1" lang="zh-CN" altLang="en-US" dirty="0">
                <a:solidFill>
                  <a:srgbClr val="0000FF"/>
                </a:solidFill>
                <a:ea typeface="华文楷体" panose="02010600040101010101" pitchFamily="2" charset="-122"/>
              </a:rPr>
              <a:t>＝ </a:t>
            </a:r>
            <a:r>
              <a:rPr kumimoji="1" lang="en-US" altLang="zh-CN" dirty="0">
                <a:solidFill>
                  <a:srgbClr val="0000FF"/>
                </a:solidFill>
                <a:ea typeface="华文楷体" panose="02010600040101010101" pitchFamily="2" charset="-122"/>
              </a:rPr>
              <a:t>NH</a:t>
            </a:r>
            <a:r>
              <a:rPr kumimoji="1" lang="en-US" altLang="zh-CN" baseline="-25000" dirty="0">
                <a:solidFill>
                  <a:srgbClr val="0000FF"/>
                </a:solidFill>
                <a:ea typeface="华文楷体" panose="02010600040101010101" pitchFamily="2" charset="-122"/>
              </a:rPr>
              <a:t>4</a:t>
            </a:r>
            <a:r>
              <a:rPr kumimoji="1" lang="en-US" altLang="zh-CN" baseline="30000" dirty="0">
                <a:solidFill>
                  <a:srgbClr val="0000FF"/>
                </a:solidFill>
                <a:ea typeface="华文楷体" panose="02010600040101010101" pitchFamily="2" charset="-122"/>
              </a:rPr>
              <a:t>+</a:t>
            </a:r>
            <a:r>
              <a:rPr kumimoji="1" lang="en-US" altLang="zh-CN" dirty="0">
                <a:solidFill>
                  <a:srgbClr val="0000FF"/>
                </a:solidFill>
                <a:ea typeface="华文楷体" panose="02010600040101010101" pitchFamily="2" charset="-122"/>
              </a:rPr>
              <a:t> + NH</a:t>
            </a:r>
            <a:r>
              <a:rPr kumimoji="1" lang="en-US" altLang="zh-CN" baseline="-25000" dirty="0">
                <a:solidFill>
                  <a:srgbClr val="0000FF"/>
                </a:solidFill>
                <a:ea typeface="华文楷体" panose="02010600040101010101" pitchFamily="2" charset="-122"/>
              </a:rPr>
              <a:t>2</a:t>
            </a:r>
            <a:r>
              <a:rPr kumimoji="1" lang="en-US" altLang="zh-CN" baseline="30000" dirty="0">
                <a:solidFill>
                  <a:srgbClr val="0000FF"/>
                </a:solidFill>
                <a:ea typeface="华文楷体" panose="02010600040101010101" pitchFamily="2" charset="-122"/>
              </a:rPr>
              <a:t>-   </a:t>
            </a:r>
            <a:r>
              <a:rPr kumimoji="1" lang="en-US" altLang="zh-CN" dirty="0">
                <a:solidFill>
                  <a:srgbClr val="0000FF"/>
                </a:solidFill>
                <a:ea typeface="华文楷体" panose="02010600040101010101" pitchFamily="2" charset="-122"/>
              </a:rPr>
              <a:t>(</a:t>
            </a:r>
            <a:r>
              <a:rPr kumimoji="1" lang="zh-CN" altLang="en-US" dirty="0">
                <a:solidFill>
                  <a:srgbClr val="0000FF"/>
                </a:solidFill>
                <a:ea typeface="华文楷体" panose="02010600040101010101" pitchFamily="2" charset="-122"/>
              </a:rPr>
              <a:t>氨的自电离</a:t>
            </a:r>
            <a:r>
              <a:rPr kumimoji="1" lang="en-US" altLang="zh-CN" dirty="0" smtClean="0">
                <a:solidFill>
                  <a:srgbClr val="0000FF"/>
                </a:solidFill>
                <a:ea typeface="华文楷体" panose="02010600040101010101" pitchFamily="2" charset="-122"/>
              </a:rPr>
              <a:t>)</a:t>
            </a:r>
            <a:endParaRPr kumimoji="1" lang="en-US" altLang="zh-CN" dirty="0" smtClean="0">
              <a:solidFill>
                <a:srgbClr val="0000FF"/>
              </a:solidFill>
              <a:ea typeface="华文楷体" panose="02010600040101010101" pitchFamily="2" charset="-122"/>
            </a:endParaRPr>
          </a:p>
          <a:p>
            <a:pPr lvl="0">
              <a:lnSpc>
                <a:spcPct val="110000"/>
              </a:lnSpc>
              <a:spcAft>
                <a:spcPct val="20000"/>
              </a:spcAft>
            </a:pPr>
            <a:r>
              <a:rPr kumimoji="1" lang="en-US" altLang="zh-CN" dirty="0">
                <a:solidFill>
                  <a:srgbClr val="FF0000"/>
                </a:solidFill>
                <a:ea typeface="楷体" panose="02010609060101010101" pitchFamily="49" charset="-122"/>
              </a:rPr>
              <a:t>  </a:t>
            </a:r>
            <a:r>
              <a:rPr kumimoji="1" lang="en-US" altLang="zh-CN" dirty="0">
                <a:solidFill>
                  <a:srgbClr val="0000FF"/>
                </a:solidFill>
                <a:ea typeface="楷体" panose="02010609060101010101" pitchFamily="49" charset="-122"/>
              </a:rPr>
              <a:t>HgCl</a:t>
            </a:r>
            <a:r>
              <a:rPr kumimoji="1" lang="en-US" altLang="zh-CN" baseline="-25000" dirty="0">
                <a:solidFill>
                  <a:srgbClr val="0000FF"/>
                </a:solidFill>
                <a:ea typeface="楷体" panose="02010609060101010101" pitchFamily="49" charset="-122"/>
              </a:rPr>
              <a:t>2</a:t>
            </a:r>
            <a:r>
              <a:rPr kumimoji="1" lang="en-US" altLang="zh-CN" dirty="0">
                <a:solidFill>
                  <a:srgbClr val="0000FF"/>
                </a:solidFill>
                <a:ea typeface="楷体" panose="02010609060101010101" pitchFamily="49" charset="-122"/>
              </a:rPr>
              <a:t>+2NH</a:t>
            </a:r>
            <a:r>
              <a:rPr kumimoji="1" lang="en-US" altLang="zh-CN" baseline="-25000" dirty="0">
                <a:solidFill>
                  <a:srgbClr val="0000FF"/>
                </a:solidFill>
                <a:ea typeface="楷体" panose="02010609060101010101" pitchFamily="49" charset="-122"/>
              </a:rPr>
              <a:t>3</a:t>
            </a:r>
            <a:r>
              <a:rPr kumimoji="1" lang="en-US" altLang="zh-CN" dirty="0">
                <a:solidFill>
                  <a:srgbClr val="0000FF"/>
                </a:solidFill>
                <a:ea typeface="楷体" panose="02010609060101010101" pitchFamily="49" charset="-122"/>
              </a:rPr>
              <a:t>==Hg(NH</a:t>
            </a:r>
            <a:r>
              <a:rPr kumimoji="1" lang="en-US" altLang="zh-CN" baseline="-25000" dirty="0">
                <a:solidFill>
                  <a:srgbClr val="0000FF"/>
                </a:solidFill>
                <a:ea typeface="楷体" panose="02010609060101010101" pitchFamily="49" charset="-122"/>
              </a:rPr>
              <a:t>2</a:t>
            </a:r>
            <a:r>
              <a:rPr kumimoji="1" lang="en-US" altLang="zh-CN" dirty="0">
                <a:solidFill>
                  <a:srgbClr val="0000FF"/>
                </a:solidFill>
                <a:ea typeface="楷体" panose="02010609060101010101" pitchFamily="49" charset="-122"/>
              </a:rPr>
              <a:t>)Cl↓(</a:t>
            </a:r>
            <a:r>
              <a:rPr kumimoji="1" lang="zh-CN" altLang="en-US" dirty="0">
                <a:solidFill>
                  <a:srgbClr val="0000FF"/>
                </a:solidFill>
                <a:ea typeface="楷体" panose="02010609060101010101" pitchFamily="49" charset="-122"/>
              </a:rPr>
              <a:t>白色</a:t>
            </a:r>
            <a:r>
              <a:rPr kumimoji="1" lang="en-US" altLang="zh-CN" dirty="0">
                <a:solidFill>
                  <a:srgbClr val="0000FF"/>
                </a:solidFill>
                <a:ea typeface="楷体" panose="02010609060101010101" pitchFamily="49" charset="-122"/>
              </a:rPr>
              <a:t>)+</a:t>
            </a:r>
            <a:r>
              <a:rPr kumimoji="1" lang="en-US" altLang="zh-CN" dirty="0" smtClean="0">
                <a:solidFill>
                  <a:srgbClr val="0000FF"/>
                </a:solidFill>
                <a:ea typeface="楷体" panose="02010609060101010101" pitchFamily="49" charset="-122"/>
              </a:rPr>
              <a:t>NH</a:t>
            </a:r>
            <a:r>
              <a:rPr kumimoji="1" lang="en-US" altLang="zh-CN" baseline="-25000" dirty="0" smtClean="0">
                <a:solidFill>
                  <a:srgbClr val="0000FF"/>
                </a:solidFill>
                <a:ea typeface="楷体" panose="02010609060101010101" pitchFamily="49" charset="-122"/>
              </a:rPr>
              <a:t>4</a:t>
            </a:r>
            <a:r>
              <a:rPr kumimoji="1" lang="en-US" altLang="zh-CN" dirty="0" smtClean="0">
                <a:solidFill>
                  <a:srgbClr val="0000FF"/>
                </a:solidFill>
                <a:ea typeface="楷体" panose="02010609060101010101" pitchFamily="49" charset="-122"/>
              </a:rPr>
              <a:t>Cl</a:t>
            </a:r>
            <a:endParaRPr kumimoji="1" lang="en-US" altLang="zh-CN" dirty="0" smtClean="0">
              <a:solidFill>
                <a:srgbClr val="0000FF"/>
              </a:solidFill>
              <a:ea typeface="楷体" panose="02010609060101010101" pitchFamily="49" charset="-122"/>
            </a:endParaRPr>
          </a:p>
          <a:p>
            <a:pPr lvl="0">
              <a:lnSpc>
                <a:spcPct val="110000"/>
              </a:lnSpc>
              <a:spcAft>
                <a:spcPct val="20000"/>
              </a:spcAft>
            </a:pPr>
            <a:r>
              <a:rPr kumimoji="1" lang="zh-CN" altLang="en-US" dirty="0">
                <a:solidFill>
                  <a:srgbClr val="000000"/>
                </a:solidFill>
                <a:ea typeface="华文楷体" panose="02010600040101010101" pitchFamily="2" charset="-122"/>
                <a:sym typeface="+mn-ea"/>
              </a:rPr>
              <a:t> 溶解碱金属、碱土金属而呈现淡蓝色</a:t>
            </a:r>
            <a:r>
              <a:rPr kumimoji="1" lang="en-US" altLang="zh-CN" dirty="0">
                <a:solidFill>
                  <a:srgbClr val="000000"/>
                </a:solidFill>
                <a:ea typeface="华文楷体" panose="02010600040101010101" pitchFamily="2" charset="-122"/>
                <a:sym typeface="+mn-ea"/>
              </a:rPr>
              <a:t>(</a:t>
            </a:r>
            <a:r>
              <a:rPr kumimoji="1" lang="zh-CN" altLang="en-US" dirty="0">
                <a:solidFill>
                  <a:srgbClr val="000000"/>
                </a:solidFill>
                <a:ea typeface="华文楷体" panose="02010600040101010101" pitchFamily="2" charset="-122"/>
                <a:sym typeface="+mn-ea"/>
              </a:rPr>
              <a:t>氨合电子</a:t>
            </a:r>
            <a:r>
              <a:rPr kumimoji="1" lang="en-US" altLang="zh-CN" dirty="0">
                <a:solidFill>
                  <a:srgbClr val="000000"/>
                </a:solidFill>
                <a:ea typeface="华文楷体" panose="02010600040101010101" pitchFamily="2" charset="-122"/>
                <a:sym typeface="+mn-ea"/>
              </a:rPr>
              <a:t>)</a:t>
            </a:r>
            <a:r>
              <a:rPr kumimoji="1" lang="zh-CN" altLang="en-US" dirty="0">
                <a:solidFill>
                  <a:srgbClr val="000000"/>
                </a:solidFill>
                <a:ea typeface="华文楷体" panose="02010600040101010101" pitchFamily="2" charset="-122"/>
                <a:sym typeface="+mn-ea"/>
              </a:rPr>
              <a:t>，顺磁性、导电性和强还原性 </a:t>
            </a:r>
            <a:endParaRPr kumimoji="1" lang="zh-CN" altLang="en-US" dirty="0">
              <a:solidFill>
                <a:srgbClr val="000000"/>
              </a:solidFill>
              <a:ea typeface="华文楷体" panose="02010600040101010101" pitchFamily="2" charset="-122"/>
            </a:endParaRPr>
          </a:p>
          <a:p>
            <a:pPr>
              <a:lnSpc>
                <a:spcPct val="150000"/>
              </a:lnSpc>
              <a:defRPr/>
            </a:pPr>
            <a:r>
              <a:rPr kumimoji="1" lang="en-US" altLang="zh-CN" dirty="0" smtClean="0">
                <a:solidFill>
                  <a:srgbClr val="0000FF"/>
                </a:solidFill>
                <a:ea typeface="华文楷体" panose="02010600040101010101" pitchFamily="2" charset="-122"/>
              </a:rPr>
              <a:t>M </a:t>
            </a:r>
            <a:r>
              <a:rPr kumimoji="1" lang="en-US" altLang="zh-CN" dirty="0">
                <a:solidFill>
                  <a:srgbClr val="0000FF"/>
                </a:solidFill>
                <a:ea typeface="华文楷体" panose="02010600040101010101" pitchFamily="2" charset="-122"/>
              </a:rPr>
              <a:t>+(</a:t>
            </a:r>
            <a:r>
              <a:rPr kumimoji="1" lang="en-US" altLang="zh-CN" dirty="0" err="1">
                <a:solidFill>
                  <a:srgbClr val="0000FF"/>
                </a:solidFill>
                <a:ea typeface="华文楷体" panose="02010600040101010101" pitchFamily="2" charset="-122"/>
              </a:rPr>
              <a:t>m+n</a:t>
            </a:r>
            <a:r>
              <a:rPr kumimoji="1" lang="en-US" altLang="zh-CN" dirty="0">
                <a:solidFill>
                  <a:srgbClr val="0000FF"/>
                </a:solidFill>
                <a:ea typeface="华文楷体" panose="02010600040101010101" pitchFamily="2" charset="-122"/>
              </a:rPr>
              <a:t>) NH</a:t>
            </a:r>
            <a:r>
              <a:rPr kumimoji="1" lang="en-US" altLang="zh-CN" baseline="-25000" dirty="0">
                <a:solidFill>
                  <a:srgbClr val="0000FF"/>
                </a:solidFill>
                <a:ea typeface="华文楷体" panose="02010600040101010101" pitchFamily="2" charset="-122"/>
              </a:rPr>
              <a:t>3</a:t>
            </a:r>
            <a:r>
              <a:rPr kumimoji="1" lang="en-US" altLang="zh-CN" dirty="0">
                <a:solidFill>
                  <a:srgbClr val="0000FF"/>
                </a:solidFill>
                <a:ea typeface="华文楷体" panose="02010600040101010101" pitchFamily="2" charset="-122"/>
              </a:rPr>
              <a:t> </a:t>
            </a:r>
            <a:r>
              <a:rPr kumimoji="1" lang="zh-CN" altLang="en-US" dirty="0">
                <a:solidFill>
                  <a:srgbClr val="0000FF"/>
                </a:solidFill>
                <a:ea typeface="华文楷体" panose="02010600040101010101" pitchFamily="2" charset="-122"/>
              </a:rPr>
              <a:t>＝ </a:t>
            </a:r>
            <a:r>
              <a:rPr kumimoji="1" lang="en-US" altLang="zh-CN" dirty="0">
                <a:solidFill>
                  <a:srgbClr val="0000FF"/>
                </a:solidFill>
                <a:ea typeface="华文楷体" panose="02010600040101010101" pitchFamily="2" charset="-122"/>
              </a:rPr>
              <a:t>[M(NH</a:t>
            </a:r>
            <a:r>
              <a:rPr kumimoji="1" lang="en-US" altLang="zh-CN" baseline="-25000" dirty="0">
                <a:solidFill>
                  <a:srgbClr val="0000FF"/>
                </a:solidFill>
                <a:ea typeface="华文楷体" panose="02010600040101010101" pitchFamily="2" charset="-122"/>
              </a:rPr>
              <a:t>3</a:t>
            </a:r>
            <a:r>
              <a:rPr kumimoji="1" lang="en-US" altLang="zh-CN" dirty="0">
                <a:solidFill>
                  <a:srgbClr val="0000FF"/>
                </a:solidFill>
                <a:ea typeface="华文楷体" panose="02010600040101010101" pitchFamily="2" charset="-122"/>
              </a:rPr>
              <a:t>)</a:t>
            </a:r>
            <a:r>
              <a:rPr kumimoji="1" lang="en-US" altLang="zh-CN" baseline="-25000" dirty="0">
                <a:solidFill>
                  <a:srgbClr val="0000FF"/>
                </a:solidFill>
                <a:ea typeface="华文楷体" panose="02010600040101010101" pitchFamily="2" charset="-122"/>
              </a:rPr>
              <a:t>m</a:t>
            </a:r>
            <a:r>
              <a:rPr kumimoji="1" lang="en-US" altLang="zh-CN" dirty="0">
                <a:solidFill>
                  <a:srgbClr val="0000FF"/>
                </a:solidFill>
                <a:ea typeface="华文楷体" panose="02010600040101010101" pitchFamily="2" charset="-122"/>
              </a:rPr>
              <a:t>]</a:t>
            </a:r>
            <a:r>
              <a:rPr kumimoji="1" lang="en-US" altLang="zh-CN" baseline="30000" dirty="0">
                <a:solidFill>
                  <a:srgbClr val="0000FF"/>
                </a:solidFill>
                <a:ea typeface="华文楷体" panose="02010600040101010101" pitchFamily="2" charset="-122"/>
              </a:rPr>
              <a:t>+</a:t>
            </a:r>
            <a:r>
              <a:rPr kumimoji="1" lang="en-US" altLang="zh-CN" dirty="0">
                <a:solidFill>
                  <a:srgbClr val="0000FF"/>
                </a:solidFill>
                <a:ea typeface="华文楷体" panose="02010600040101010101" pitchFamily="2" charset="-122"/>
              </a:rPr>
              <a:t> + </a:t>
            </a:r>
            <a:r>
              <a:rPr kumimoji="1" lang="en-US" altLang="zh-CN" dirty="0">
                <a:solidFill>
                  <a:srgbClr val="FF0000"/>
                </a:solidFill>
                <a:ea typeface="华文楷体" panose="02010600040101010101" pitchFamily="2" charset="-122"/>
              </a:rPr>
              <a:t>[e(NH</a:t>
            </a:r>
            <a:r>
              <a:rPr kumimoji="1" lang="en-US" altLang="zh-CN" baseline="-25000" dirty="0">
                <a:solidFill>
                  <a:srgbClr val="FF0000"/>
                </a:solidFill>
                <a:ea typeface="华文楷体" panose="02010600040101010101" pitchFamily="2" charset="-122"/>
              </a:rPr>
              <a:t>3</a:t>
            </a:r>
            <a:r>
              <a:rPr kumimoji="1" lang="en-US" altLang="zh-CN" dirty="0">
                <a:solidFill>
                  <a:srgbClr val="FF0000"/>
                </a:solidFill>
                <a:ea typeface="华文楷体" panose="02010600040101010101" pitchFamily="2" charset="-122"/>
              </a:rPr>
              <a:t>)</a:t>
            </a:r>
            <a:r>
              <a:rPr kumimoji="1" lang="en-US" altLang="zh-CN" baseline="-25000" dirty="0">
                <a:solidFill>
                  <a:srgbClr val="FF0000"/>
                </a:solidFill>
                <a:ea typeface="华文楷体" panose="02010600040101010101" pitchFamily="2" charset="-122"/>
              </a:rPr>
              <a:t>n</a:t>
            </a:r>
            <a:r>
              <a:rPr kumimoji="1" lang="en-US" altLang="zh-CN" dirty="0">
                <a:solidFill>
                  <a:srgbClr val="FF0000"/>
                </a:solidFill>
                <a:ea typeface="华文楷体" panose="02010600040101010101" pitchFamily="2" charset="-122"/>
              </a:rPr>
              <a:t>]</a:t>
            </a:r>
            <a:r>
              <a:rPr kumimoji="1" lang="en-US" altLang="zh-CN" baseline="30000" dirty="0">
                <a:solidFill>
                  <a:srgbClr val="FF0000"/>
                </a:solidFill>
                <a:ea typeface="华文楷体" panose="02010600040101010101" pitchFamily="2" charset="-122"/>
              </a:rPr>
              <a:t>-</a:t>
            </a:r>
            <a:endParaRPr kumimoji="1" lang="en-US" altLang="zh-CN" baseline="30000" dirty="0">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15" grpId="0" bldLvl="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6"/>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65C6238-F0B5-4E35-A402-4014A91D754A}"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6" name="Text Box 120"/>
          <p:cNvSpPr txBox="1">
            <a:spLocks noChangeArrowheads="1"/>
          </p:cNvSpPr>
          <p:nvPr/>
        </p:nvSpPr>
        <p:spPr bwMode="auto">
          <a:xfrm>
            <a:off x="2946400" y="5762625"/>
            <a:ext cx="4164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rgbClr val="0000CC"/>
                </a:solidFill>
                <a:latin typeface="Tahoma" panose="020B0604030504040204" pitchFamily="34" charset="0"/>
                <a:ea typeface="华文楷体" panose="02010600040101010101" pitchFamily="2" charset="-122"/>
              </a:rPr>
              <a:t>金属型氢化物的形成</a:t>
            </a:r>
            <a:endParaRPr lang="en-US" altLang="zh-CN">
              <a:solidFill>
                <a:srgbClr val="0000CC"/>
              </a:solidFill>
              <a:ea typeface="华文楷体" panose="02010600040101010101" pitchFamily="2" charset="-122"/>
            </a:endParaRPr>
          </a:p>
        </p:txBody>
      </p:sp>
      <p:grpSp>
        <p:nvGrpSpPr>
          <p:cNvPr id="7" name="组合 6"/>
          <p:cNvGrpSpPr/>
          <p:nvPr/>
        </p:nvGrpSpPr>
        <p:grpSpPr bwMode="auto">
          <a:xfrm>
            <a:off x="1042988" y="2636838"/>
            <a:ext cx="7821612" cy="2986087"/>
            <a:chOff x="927348" y="2656704"/>
            <a:chExt cx="7821538" cy="2986088"/>
          </a:xfrm>
        </p:grpSpPr>
        <p:pic>
          <p:nvPicPr>
            <p:cNvPr id="7680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r="53835" b="53738"/>
            <a:stretch>
              <a:fillRect/>
            </a:stretch>
          </p:blipFill>
          <p:spPr bwMode="auto">
            <a:xfrm>
              <a:off x="927348" y="2656704"/>
              <a:ext cx="3024584"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AutoShape 117"/>
            <p:cNvSpPr>
              <a:spLocks noChangeArrowheads="1"/>
            </p:cNvSpPr>
            <p:nvPr/>
          </p:nvSpPr>
          <p:spPr bwMode="auto">
            <a:xfrm>
              <a:off x="3951932" y="3915071"/>
              <a:ext cx="1727200" cy="936625"/>
            </a:xfrm>
            <a:prstGeom prst="rightArrow">
              <a:avLst>
                <a:gd name="adj1" fmla="val 50000"/>
                <a:gd name="adj2" fmla="val 46102"/>
              </a:avLst>
            </a:prstGeom>
            <a:solidFill>
              <a:srgbClr val="0000CC"/>
            </a:solidFill>
            <a:ln w="9525">
              <a:solidFill>
                <a:schemeClr val="tx1"/>
              </a:solidFill>
              <a:miter lim="800000"/>
            </a:ln>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pic>
          <p:nvPicPr>
            <p:cNvPr id="76807"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l="53078" t="45569" b="14055"/>
            <a:stretch>
              <a:fillRect/>
            </a:stretch>
          </p:blipFill>
          <p:spPr bwMode="auto">
            <a:xfrm>
              <a:off x="5674692" y="2921282"/>
              <a:ext cx="3074194" cy="260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4"/>
          <p:cNvSpPr txBox="1">
            <a:spLocks noChangeArrowheads="1"/>
          </p:cNvSpPr>
          <p:nvPr/>
        </p:nvSpPr>
        <p:spPr bwMode="auto">
          <a:xfrm>
            <a:off x="795338" y="260350"/>
            <a:ext cx="808037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20000"/>
              </a:lnSpc>
            </a:pPr>
            <a:r>
              <a:rPr lang="en-US" altLang="zh-CN" dirty="0" smtClean="0">
                <a:ea typeface="华文楷体" panose="02010600040101010101" pitchFamily="2" charset="-122"/>
              </a:rPr>
              <a:t>(3) </a:t>
            </a:r>
            <a:r>
              <a:rPr lang="zh-CN" altLang="en-US" dirty="0">
                <a:ea typeface="华文楷体" panose="02010600040101010101" pitchFamily="2" charset="-122"/>
              </a:rPr>
              <a:t>与</a:t>
            </a:r>
            <a:r>
              <a:rPr lang="en-US" altLang="zh-CN" dirty="0">
                <a:ea typeface="华文楷体" panose="02010600040101010101" pitchFamily="2" charset="-122"/>
              </a:rPr>
              <a:t>d</a:t>
            </a:r>
            <a:r>
              <a:rPr lang="zh-CN" altLang="en-US" dirty="0">
                <a:ea typeface="华文楷体" panose="02010600040101010101" pitchFamily="2" charset="-122"/>
              </a:rPr>
              <a:t>区过渡金属、</a:t>
            </a:r>
            <a:r>
              <a:rPr lang="en-US" altLang="zh-CN" dirty="0">
                <a:ea typeface="华文楷体" panose="02010600040101010101" pitchFamily="2" charset="-122"/>
              </a:rPr>
              <a:t>f</a:t>
            </a:r>
            <a:r>
              <a:rPr lang="zh-CN" altLang="en-US" dirty="0">
                <a:ea typeface="华文楷体" panose="02010600040101010101" pitchFamily="2" charset="-122"/>
              </a:rPr>
              <a:t>区金属等形成金属型氢化物</a:t>
            </a:r>
            <a:r>
              <a:rPr lang="en-US" altLang="zh-CN" dirty="0">
                <a:ea typeface="华文楷体" panose="02010600040101010101" pitchFamily="2" charset="-122"/>
              </a:rPr>
              <a:t>(</a:t>
            </a:r>
            <a:r>
              <a:rPr lang="zh-CN" altLang="en-US" dirty="0">
                <a:ea typeface="华文楷体" panose="02010600040101010101" pitchFamily="2" charset="-122"/>
              </a:rPr>
              <a:t>又名</a:t>
            </a:r>
            <a:r>
              <a:rPr lang="zh-CN" altLang="en-US" dirty="0">
                <a:solidFill>
                  <a:srgbClr val="FF0000"/>
                </a:solidFill>
                <a:ea typeface="华文楷体" panose="02010600040101010101" pitchFamily="2" charset="-122"/>
              </a:rPr>
              <a:t>非整比化合物，</a:t>
            </a:r>
            <a:r>
              <a:rPr lang="en-US" altLang="zh-CN" dirty="0">
                <a:solidFill>
                  <a:srgbClr val="0000FF"/>
                </a:solidFill>
                <a:ea typeface="华文楷体" panose="02010600040101010101" pitchFamily="2" charset="-122"/>
              </a:rPr>
              <a:t>ZrH</a:t>
            </a:r>
            <a:r>
              <a:rPr lang="en-US" altLang="zh-CN" baseline="-25000" dirty="0">
                <a:solidFill>
                  <a:srgbClr val="0000FF"/>
                </a:solidFill>
                <a:ea typeface="华文楷体" panose="02010600040101010101" pitchFamily="2" charset="-122"/>
              </a:rPr>
              <a:t>1.98</a:t>
            </a:r>
            <a:r>
              <a:rPr lang="en-US" altLang="zh-CN" dirty="0">
                <a:solidFill>
                  <a:srgbClr val="0000FF"/>
                </a:solidFill>
                <a:ea typeface="华文楷体" panose="02010600040101010101" pitchFamily="2" charset="-122"/>
              </a:rPr>
              <a:t>, PdH</a:t>
            </a:r>
            <a:r>
              <a:rPr lang="en-US" altLang="zh-CN" baseline="-25000" dirty="0">
                <a:solidFill>
                  <a:srgbClr val="0000FF"/>
                </a:solidFill>
                <a:ea typeface="华文楷体" panose="02010600040101010101" pitchFamily="2" charset="-122"/>
              </a:rPr>
              <a:t>0.8</a:t>
            </a:r>
            <a:r>
              <a:rPr lang="en-US" altLang="zh-CN" dirty="0">
                <a:solidFill>
                  <a:srgbClr val="0000FF"/>
                </a:solidFill>
                <a:ea typeface="华文楷体" panose="02010600040101010101" pitchFamily="2" charset="-122"/>
              </a:rPr>
              <a:t>, LaH</a:t>
            </a:r>
            <a:r>
              <a:rPr lang="en-US" altLang="zh-CN" baseline="-25000" dirty="0">
                <a:solidFill>
                  <a:srgbClr val="0000FF"/>
                </a:solidFill>
                <a:ea typeface="华文楷体" panose="02010600040101010101" pitchFamily="2" charset="-122"/>
              </a:rPr>
              <a:t>2.76</a:t>
            </a:r>
            <a:r>
              <a:rPr lang="zh-CN" altLang="en-US" dirty="0">
                <a:solidFill>
                  <a:srgbClr val="0000FF"/>
                </a:solidFill>
                <a:ea typeface="华文楷体" panose="02010600040101010101" pitchFamily="2" charset="-122"/>
              </a:rPr>
              <a:t>等</a:t>
            </a:r>
            <a:r>
              <a:rPr lang="en-US" altLang="zh-CN" dirty="0">
                <a:solidFill>
                  <a:srgbClr val="0000FF"/>
                </a:solidFill>
                <a:ea typeface="华文楷体" panose="02010600040101010101" pitchFamily="2" charset="-122"/>
              </a:rPr>
              <a:t>)</a:t>
            </a:r>
            <a:r>
              <a:rPr lang="zh-CN" altLang="en-US" dirty="0">
                <a:solidFill>
                  <a:srgbClr val="0000FF"/>
                </a:solidFill>
                <a:ea typeface="华文楷体" panose="02010600040101010101" pitchFamily="2" charset="-122"/>
              </a:rPr>
              <a:t>，氢原子进入金属晶格中</a:t>
            </a:r>
            <a:endParaRPr lang="zh-CN" altLang="en-US" dirty="0">
              <a:solidFill>
                <a:srgbClr val="0000FF"/>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t="9964" r="2905" b="827"/>
          <a:stretch>
            <a:fillRect/>
          </a:stretch>
        </p:blipFill>
        <p:spPr bwMode="auto">
          <a:xfrm>
            <a:off x="1114425" y="2133600"/>
            <a:ext cx="75977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4" name="Text Box 4"/>
          <p:cNvSpPr txBox="1">
            <a:spLocks noChangeArrowheads="1"/>
          </p:cNvSpPr>
          <p:nvPr/>
        </p:nvSpPr>
        <p:spPr bwMode="auto">
          <a:xfrm>
            <a:off x="1119188" y="765175"/>
            <a:ext cx="7264400" cy="646113"/>
          </a:xfrm>
          <a:prstGeom prst="rect">
            <a:avLst/>
          </a:prstGeom>
          <a:noFill/>
          <a:ln>
            <a:noFill/>
          </a:ln>
          <a:effectLst/>
        </p:spPr>
        <p:txBody>
          <a:bodyPr>
            <a:spAutoFit/>
          </a:bodyPr>
          <a:lstStyle/>
          <a:p>
            <a:pPr>
              <a:spcBef>
                <a:spcPct val="50000"/>
              </a:spcBef>
              <a:defRPr/>
            </a:pPr>
            <a:r>
              <a:rPr lang="zh-CN" altLang="en-US" sz="3600" dirty="0">
                <a:latin typeface="+mn-lt"/>
                <a:ea typeface="华文楷体" panose="02010600040101010101" pitchFamily="2" charset="-122"/>
              </a:rPr>
              <a:t>碱金属</a:t>
            </a:r>
            <a:r>
              <a:rPr lang="en-US" altLang="zh-CN" sz="3600" dirty="0">
                <a:latin typeface="+mn-lt"/>
                <a:ea typeface="华文楷体" panose="02010600040101010101" pitchFamily="2" charset="-122"/>
              </a:rPr>
              <a:t>(Na, K</a:t>
            </a:r>
            <a:r>
              <a:rPr lang="zh-CN" altLang="en-US" sz="3600" dirty="0">
                <a:latin typeface="+mn-lt"/>
                <a:ea typeface="华文楷体" panose="02010600040101010101" pitchFamily="2" charset="-122"/>
              </a:rPr>
              <a:t>等</a:t>
            </a:r>
            <a:r>
              <a:rPr lang="en-US" altLang="zh-CN" sz="3600" dirty="0">
                <a:latin typeface="+mn-lt"/>
                <a:ea typeface="华文楷体" panose="02010600040101010101" pitchFamily="2" charset="-122"/>
              </a:rPr>
              <a:t>)</a:t>
            </a:r>
            <a:r>
              <a:rPr lang="zh-CN" altLang="en-US" sz="3600" dirty="0">
                <a:latin typeface="+mn-lt"/>
                <a:ea typeface="华文楷体" panose="02010600040101010101" pitchFamily="2" charset="-122"/>
              </a:rPr>
              <a:t>与液氨的反应</a:t>
            </a:r>
            <a:endParaRPr lang="zh-CN" altLang="en-US" sz="3600" dirty="0">
              <a:latin typeface="+mn-lt"/>
              <a:ea typeface="华文楷体" panose="02010600040101010101" pitchFamily="2" charset="-122"/>
            </a:endParaRPr>
          </a:p>
        </p:txBody>
      </p:sp>
      <p:sp>
        <p:nvSpPr>
          <p:cNvPr id="171011" name="Rectangle 5"/>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960CC53-D770-4675-A359-B48761C3DB56}" type="slidenum">
              <a:rPr kumimoji="1" lang="en-US" altLang="zh-CN" sz="1600">
                <a:ea typeface="ˎ̥"/>
                <a:cs typeface="ˎ̥"/>
              </a:rPr>
            </a:fld>
            <a:r>
              <a:rPr kumimoji="1" lang="en-US" altLang="zh-CN" sz="1600" b="0">
                <a:ea typeface="华文楷体" panose="02010600040101010101" pitchFamily="2" charset="-122"/>
              </a:rPr>
              <a:t> </a:t>
            </a:r>
            <a:endParaRPr kumimoji="1" lang="en-US" altLang="zh-CN" sz="1600" b="0">
              <a:ea typeface="ˎ̥"/>
              <a:cs typeface="ˎ̥"/>
            </a:endParaRPr>
          </a:p>
        </p:txBody>
      </p:sp>
      <p:sp>
        <p:nvSpPr>
          <p:cNvPr id="2" name="矩形 1"/>
          <p:cNvSpPr>
            <a:spLocks noChangeArrowheads="1"/>
          </p:cNvSpPr>
          <p:nvPr/>
        </p:nvSpPr>
        <p:spPr bwMode="auto">
          <a:xfrm>
            <a:off x="1114425" y="4614863"/>
            <a:ext cx="7705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kumimoji="1" lang="en-US" altLang="zh-CN">
                <a:solidFill>
                  <a:srgbClr val="0000FF"/>
                </a:solidFill>
                <a:ea typeface="华文楷体" panose="02010600040101010101" pitchFamily="2" charset="-122"/>
              </a:rPr>
              <a:t>M  + (m+n) NH</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a:t>
            </a:r>
            <a:r>
              <a:rPr kumimoji="1" lang="en-US" altLang="zh-CN">
                <a:solidFill>
                  <a:srgbClr val="0000FF"/>
                </a:solidFill>
                <a:ea typeface="华文楷体" panose="02010600040101010101" pitchFamily="2" charset="-122"/>
              </a:rPr>
              <a:t>[M(NH</a:t>
            </a:r>
            <a:r>
              <a:rPr kumimoji="1" lang="en-US" altLang="zh-CN" baseline="-25000">
                <a:solidFill>
                  <a:srgbClr val="0000FF"/>
                </a:solidFill>
                <a:ea typeface="华文楷体" panose="02010600040101010101" pitchFamily="2" charset="-122"/>
              </a:rPr>
              <a:t>3</a:t>
            </a:r>
            <a:r>
              <a:rPr kumimoji="1" lang="en-US" altLang="zh-CN">
                <a:solidFill>
                  <a:srgbClr val="0000FF"/>
                </a:solidFill>
                <a:ea typeface="华文楷体" panose="02010600040101010101" pitchFamily="2" charset="-122"/>
              </a:rPr>
              <a:t>)</a:t>
            </a:r>
            <a:r>
              <a:rPr kumimoji="1" lang="en-US" altLang="zh-CN" baseline="-25000">
                <a:solidFill>
                  <a:srgbClr val="0000FF"/>
                </a:solidFill>
                <a:ea typeface="华文楷体" panose="02010600040101010101" pitchFamily="2" charset="-122"/>
              </a:rPr>
              <a:t>m</a:t>
            </a:r>
            <a:r>
              <a:rPr kumimoji="1" lang="en-US" altLang="zh-CN">
                <a:solidFill>
                  <a:srgbClr val="0000FF"/>
                </a:solidFill>
                <a:ea typeface="华文楷体" panose="02010600040101010101" pitchFamily="2" charset="-122"/>
              </a:rPr>
              <a:t>]</a:t>
            </a:r>
            <a:r>
              <a:rPr kumimoji="1" lang="en-US" altLang="zh-CN" baseline="30000">
                <a:solidFill>
                  <a:srgbClr val="0000FF"/>
                </a:solidFill>
                <a:ea typeface="华文楷体" panose="02010600040101010101" pitchFamily="2" charset="-122"/>
              </a:rPr>
              <a:t>+</a:t>
            </a:r>
            <a:r>
              <a:rPr kumimoji="1" lang="en-US" altLang="zh-CN">
                <a:solidFill>
                  <a:srgbClr val="0000FF"/>
                </a:solidFill>
                <a:ea typeface="华文楷体" panose="02010600040101010101" pitchFamily="2" charset="-122"/>
              </a:rPr>
              <a:t> + </a:t>
            </a:r>
            <a:r>
              <a:rPr kumimoji="1" lang="en-US" altLang="zh-CN">
                <a:solidFill>
                  <a:srgbClr val="FF0000"/>
                </a:solidFill>
                <a:ea typeface="华文楷体" panose="02010600040101010101" pitchFamily="2" charset="-122"/>
              </a:rPr>
              <a:t>[e(NH</a:t>
            </a:r>
            <a:r>
              <a:rPr kumimoji="1" lang="en-US" altLang="zh-CN" baseline="-25000">
                <a:solidFill>
                  <a:srgbClr val="FF0000"/>
                </a:solidFill>
                <a:ea typeface="华文楷体" panose="02010600040101010101" pitchFamily="2" charset="-122"/>
              </a:rPr>
              <a:t>3</a:t>
            </a:r>
            <a:r>
              <a:rPr kumimoji="1" lang="en-US" altLang="zh-CN">
                <a:solidFill>
                  <a:srgbClr val="FF0000"/>
                </a:solidFill>
                <a:ea typeface="华文楷体" panose="02010600040101010101" pitchFamily="2" charset="-122"/>
              </a:rPr>
              <a:t>)</a:t>
            </a:r>
            <a:r>
              <a:rPr kumimoji="1" lang="en-US" altLang="zh-CN" baseline="-25000">
                <a:solidFill>
                  <a:srgbClr val="FF0000"/>
                </a:solidFill>
                <a:ea typeface="华文楷体" panose="02010600040101010101" pitchFamily="2" charset="-122"/>
              </a:rPr>
              <a:t>n</a:t>
            </a:r>
            <a:r>
              <a:rPr kumimoji="1" lang="en-US" altLang="zh-CN">
                <a:solidFill>
                  <a:srgbClr val="FF0000"/>
                </a:solidFill>
                <a:ea typeface="华文楷体" panose="02010600040101010101" pitchFamily="2" charset="-122"/>
              </a:rPr>
              <a:t>]</a:t>
            </a:r>
            <a:r>
              <a:rPr kumimoji="1" lang="en-US" altLang="zh-CN" baseline="30000">
                <a:solidFill>
                  <a:srgbClr val="FF0000"/>
                </a:solidFill>
                <a:ea typeface="华文楷体" panose="02010600040101010101" pitchFamily="2" charset="-122"/>
              </a:rPr>
              <a:t>-</a:t>
            </a:r>
            <a:endParaRPr kumimoji="1" lang="en-US" altLang="zh-CN" baseline="30000">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4004"/>
                                        </p:tgtEl>
                                        <p:attrNameLst>
                                          <p:attrName>style.visibility</p:attrName>
                                        </p:attrNameLst>
                                      </p:cBhvr>
                                      <p:to>
                                        <p:strVal val="visible"/>
                                      </p:to>
                                    </p:set>
                                    <p:anim calcmode="lin" valueType="num">
                                      <p:cBhvr additive="base">
                                        <p:cTn id="7" dur="500" fill="hold"/>
                                        <p:tgtEl>
                                          <p:spTgt spid="384004"/>
                                        </p:tgtEl>
                                        <p:attrNameLst>
                                          <p:attrName>ppt_x</p:attrName>
                                        </p:attrNameLst>
                                      </p:cBhvr>
                                      <p:tavLst>
                                        <p:tav tm="0">
                                          <p:val>
                                            <p:strVal val="0-#ppt_w/2"/>
                                          </p:val>
                                        </p:tav>
                                        <p:tav tm="100000">
                                          <p:val>
                                            <p:strVal val="#ppt_x"/>
                                          </p:val>
                                        </p:tav>
                                      </p:tavLst>
                                    </p:anim>
                                    <p:anim calcmode="lin" valueType="num">
                                      <p:cBhvr additive="base">
                                        <p:cTn id="8" dur="500" fill="hold"/>
                                        <p:tgtEl>
                                          <p:spTgt spid="3840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84002"/>
                                        </p:tgtEl>
                                        <p:attrNameLst>
                                          <p:attrName>style.visibility</p:attrName>
                                        </p:attrNameLst>
                                      </p:cBhvr>
                                      <p:to>
                                        <p:strVal val="visible"/>
                                      </p:to>
                                    </p:set>
                                    <p:anim calcmode="lin" valueType="num">
                                      <p:cBhvr additive="base">
                                        <p:cTn id="13" dur="500" fill="hold"/>
                                        <p:tgtEl>
                                          <p:spTgt spid="384002"/>
                                        </p:tgtEl>
                                        <p:attrNameLst>
                                          <p:attrName>ppt_x</p:attrName>
                                        </p:attrNameLst>
                                      </p:cBhvr>
                                      <p:tavLst>
                                        <p:tav tm="0">
                                          <p:val>
                                            <p:strVal val="0-#ppt_w/2"/>
                                          </p:val>
                                        </p:tav>
                                        <p:tav tm="100000">
                                          <p:val>
                                            <p:strVal val="#ppt_x"/>
                                          </p:val>
                                        </p:tav>
                                      </p:tavLst>
                                    </p:anim>
                                    <p:anim calcmode="lin" valueType="num">
                                      <p:cBhvr additive="base">
                                        <p:cTn id="14" dur="500" fill="hold"/>
                                        <p:tgtEl>
                                          <p:spTgt spid="38400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4" grpId="0" autoUpdateAnimBg="0"/>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823007" y="1052736"/>
            <a:ext cx="8072437" cy="3046988"/>
          </a:xfrm>
          <a:prstGeom prst="rect">
            <a:avLst/>
          </a:prstGeom>
          <a:noFill/>
          <a:ln>
            <a:noFill/>
          </a:ln>
          <a:effectLst/>
        </p:spPr>
        <p:txBody>
          <a:bodyPr>
            <a:spAutoFit/>
          </a:bodyPr>
          <a:lstStyle/>
          <a:p>
            <a:pPr>
              <a:lnSpc>
                <a:spcPct val="150000"/>
              </a:lnSpc>
              <a:defRPr/>
            </a:pPr>
            <a:r>
              <a:rPr kumimoji="1" lang="en-US" altLang="zh-CN" dirty="0" smtClean="0">
                <a:ea typeface="华文楷体" panose="02010600040101010101" pitchFamily="2" charset="-122"/>
              </a:rPr>
              <a:t>(</a:t>
            </a:r>
            <a:r>
              <a:rPr kumimoji="1" lang="en-US" altLang="zh-CN" dirty="0">
                <a:ea typeface="华文楷体" panose="02010600040101010101" pitchFamily="2" charset="-122"/>
              </a:rPr>
              <a:t>4) </a:t>
            </a:r>
            <a:r>
              <a:rPr kumimoji="1" lang="zh-CN" altLang="en-US" dirty="0">
                <a:solidFill>
                  <a:srgbClr val="080808"/>
                </a:solidFill>
                <a:ea typeface="华文楷体" panose="02010600040101010101" pitchFamily="2" charset="-122"/>
              </a:rPr>
              <a:t>与</a:t>
            </a:r>
            <a:r>
              <a:rPr kumimoji="1" lang="en-US" altLang="zh-CN" dirty="0" err="1">
                <a:solidFill>
                  <a:srgbClr val="080808"/>
                </a:solidFill>
                <a:ea typeface="华文楷体" panose="02010600040101010101" pitchFamily="2" charset="-122"/>
              </a:rPr>
              <a:t>M</a:t>
            </a:r>
            <a:r>
              <a:rPr kumimoji="1" lang="en-US" altLang="zh-CN" baseline="30000" dirty="0" err="1">
                <a:solidFill>
                  <a:srgbClr val="080808"/>
                </a:solidFill>
                <a:ea typeface="华文楷体" panose="02010600040101010101" pitchFamily="2" charset="-122"/>
              </a:rPr>
              <a:t>n</a:t>
            </a:r>
            <a:r>
              <a:rPr kumimoji="1" lang="en-US" altLang="zh-CN" baseline="30000" dirty="0">
                <a:solidFill>
                  <a:srgbClr val="080808"/>
                </a:solidFill>
                <a:ea typeface="华文楷体" panose="02010600040101010101" pitchFamily="2" charset="-122"/>
              </a:rPr>
              <a:t>+</a:t>
            </a:r>
            <a:r>
              <a:rPr kumimoji="1" lang="zh-CN" altLang="en-US" dirty="0">
                <a:solidFill>
                  <a:srgbClr val="080808"/>
                </a:solidFill>
                <a:ea typeface="华文楷体" panose="02010600040101010101" pitchFamily="2" charset="-122"/>
              </a:rPr>
              <a:t>形成配合物</a:t>
            </a:r>
            <a:r>
              <a:rPr kumimoji="1" lang="zh-CN" altLang="en-US" dirty="0">
                <a:ea typeface="华文楷体" panose="02010600040101010101" pitchFamily="2" charset="-122"/>
              </a:rPr>
              <a:t>，</a:t>
            </a:r>
            <a:r>
              <a:rPr kumimoji="1" lang="en-US" altLang="zh-CN" dirty="0">
                <a:ea typeface="华文楷体" panose="02010600040101010101" pitchFamily="2" charset="-122"/>
              </a:rPr>
              <a:t>[Ag(NH</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a:t>
            </a:r>
            <a:r>
              <a:rPr kumimoji="1" lang="en-US" altLang="zh-CN" baseline="30000" dirty="0">
                <a:ea typeface="华文楷体" panose="02010600040101010101" pitchFamily="2" charset="-122"/>
              </a:rPr>
              <a:t>+</a:t>
            </a:r>
            <a:r>
              <a:rPr kumimoji="1" lang="en-US" altLang="zh-CN" dirty="0">
                <a:ea typeface="华文楷体" panose="02010600040101010101" pitchFamily="2" charset="-122"/>
              </a:rPr>
              <a:t>, BF</a:t>
            </a:r>
            <a:r>
              <a:rPr kumimoji="1" lang="en-US" altLang="zh-CN" baseline="-25000" dirty="0">
                <a:ea typeface="华文楷体" panose="02010600040101010101" pitchFamily="2" charset="-122"/>
              </a:rPr>
              <a:t>3</a:t>
            </a:r>
            <a:r>
              <a:rPr kumimoji="1" lang="en-US" altLang="zh-CN" dirty="0">
                <a:ea typeface="华文楷体" panose="02010600040101010101" pitchFamily="2" charset="-122"/>
                <a:sym typeface="Symbol" panose="05050102010706020507" pitchFamily="18" charset="2"/>
              </a:rPr>
              <a:t></a:t>
            </a:r>
            <a:r>
              <a:rPr kumimoji="1" lang="en-US" altLang="zh-CN" dirty="0">
                <a:ea typeface="华文楷体" panose="02010600040101010101" pitchFamily="2" charset="-122"/>
              </a:rPr>
              <a:t>NH</a:t>
            </a:r>
            <a:r>
              <a:rPr kumimoji="1" lang="en-US" altLang="zh-CN" baseline="-25000" dirty="0">
                <a:ea typeface="华文楷体" panose="02010600040101010101" pitchFamily="2" charset="-122"/>
              </a:rPr>
              <a:t>3</a:t>
            </a:r>
            <a:endParaRPr kumimoji="1" lang="en-US" altLang="zh-CN" baseline="-25000" dirty="0">
              <a:ea typeface="华文楷体" panose="02010600040101010101" pitchFamily="2" charset="-122"/>
            </a:endParaRPr>
          </a:p>
          <a:p>
            <a:pPr marL="514350" indent="-514350">
              <a:lnSpc>
                <a:spcPct val="150000"/>
              </a:lnSpc>
              <a:buAutoNum type="arabicParenBoth" startAt="5"/>
              <a:defRPr/>
            </a:pPr>
            <a:r>
              <a:rPr kumimoji="1" lang="zh-CN" altLang="en-US" dirty="0" smtClean="0">
                <a:solidFill>
                  <a:srgbClr val="080808"/>
                </a:solidFill>
                <a:ea typeface="华文楷体" panose="02010600040101010101" pitchFamily="2" charset="-122"/>
              </a:rPr>
              <a:t>取代</a:t>
            </a:r>
            <a:r>
              <a:rPr kumimoji="1" lang="zh-CN" altLang="en-US" dirty="0">
                <a:solidFill>
                  <a:srgbClr val="080808"/>
                </a:solidFill>
                <a:ea typeface="华文楷体" panose="02010600040101010101" pitchFamily="2" charset="-122"/>
              </a:rPr>
              <a:t>反应</a:t>
            </a:r>
            <a:r>
              <a:rPr kumimoji="1" lang="zh-CN" altLang="en-US" dirty="0">
                <a:ea typeface="华文楷体" panose="02010600040101010101" pitchFamily="2" charset="-122"/>
              </a:rPr>
              <a:t>：  </a:t>
            </a:r>
            <a:r>
              <a:rPr kumimoji="1" lang="en-US" altLang="zh-CN" dirty="0">
                <a:ea typeface="华文楷体" panose="02010600040101010101" pitchFamily="2" charset="-122"/>
              </a:rPr>
              <a:t>NH</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 </a:t>
            </a:r>
            <a:r>
              <a:rPr kumimoji="1" lang="en-US" altLang="zh-CN" dirty="0">
                <a:ea typeface="华文楷体" panose="02010600040101010101" pitchFamily="2" charset="-122"/>
                <a:sym typeface="Wingdings" panose="05000000000000000000" pitchFamily="2" charset="2"/>
              </a:rPr>
              <a:t> NR</a:t>
            </a:r>
            <a:r>
              <a:rPr kumimoji="1" lang="en-US" altLang="zh-CN" baseline="-25000" dirty="0">
                <a:ea typeface="华文楷体" panose="02010600040101010101" pitchFamily="2" charset="-122"/>
                <a:sym typeface="Wingdings" panose="05000000000000000000" pitchFamily="2" charset="2"/>
              </a:rPr>
              <a:t>3     </a:t>
            </a:r>
            <a:r>
              <a:rPr kumimoji="1" lang="en-US" altLang="zh-CN" dirty="0">
                <a:ea typeface="华文楷体" panose="02010600040101010101" pitchFamily="2" charset="-122"/>
                <a:sym typeface="Wingdings" panose="05000000000000000000" pitchFamily="2" charset="2"/>
              </a:rPr>
              <a:t>(NCl</a:t>
            </a:r>
            <a:r>
              <a:rPr kumimoji="1" lang="en-US" altLang="zh-CN" baseline="-25000" dirty="0">
                <a:ea typeface="华文楷体" panose="02010600040101010101" pitchFamily="2" charset="-122"/>
                <a:sym typeface="Wingdings" panose="05000000000000000000" pitchFamily="2" charset="2"/>
              </a:rPr>
              <a:t>3</a:t>
            </a:r>
            <a:r>
              <a:rPr kumimoji="1" lang="en-US" altLang="zh-CN" dirty="0" smtClean="0">
                <a:ea typeface="华文楷体" panose="02010600040101010101" pitchFamily="2" charset="-122"/>
                <a:sym typeface="Wingdings" panose="05000000000000000000" pitchFamily="2" charset="2"/>
              </a:rPr>
              <a:t>)</a:t>
            </a:r>
            <a:endParaRPr kumimoji="1" lang="en-US" altLang="zh-CN" dirty="0" smtClean="0">
              <a:ea typeface="华文楷体" panose="02010600040101010101" pitchFamily="2" charset="-122"/>
              <a:sym typeface="Wingdings" panose="05000000000000000000" pitchFamily="2" charset="2"/>
            </a:endParaRPr>
          </a:p>
          <a:p>
            <a:pPr marL="514350" indent="-514350">
              <a:lnSpc>
                <a:spcPct val="150000"/>
              </a:lnSpc>
              <a:buAutoNum type="arabicParenBoth" startAt="5"/>
              <a:defRPr/>
            </a:pPr>
            <a:r>
              <a:rPr kumimoji="1" lang="zh-CN" altLang="en-US" dirty="0" smtClean="0">
                <a:ea typeface="华文楷体" panose="02010600040101010101" pitchFamily="2" charset="-122"/>
              </a:rPr>
              <a:t>水合</a:t>
            </a:r>
            <a:r>
              <a:rPr kumimoji="1" lang="zh-CN" altLang="en-US" dirty="0">
                <a:ea typeface="华文楷体" panose="02010600040101010101" pitchFamily="2" charset="-122"/>
              </a:rPr>
              <a:t>氨分子部分电离</a:t>
            </a:r>
            <a:endParaRPr kumimoji="1" lang="zh-CN" altLang="en-US" dirty="0">
              <a:ea typeface="华文楷体" panose="02010600040101010101" pitchFamily="2" charset="-122"/>
            </a:endParaRPr>
          </a:p>
          <a:p>
            <a:pPr>
              <a:lnSpc>
                <a:spcPct val="150000"/>
              </a:lnSpc>
              <a:defRPr/>
            </a:pPr>
            <a:r>
              <a:rPr kumimoji="1" lang="zh-CN" altLang="en-US" dirty="0">
                <a:ea typeface="华文楷体" panose="02010600040101010101" pitchFamily="2" charset="-122"/>
              </a:rPr>
              <a:t>         </a:t>
            </a:r>
            <a:r>
              <a:rPr kumimoji="1" lang="en-US" altLang="zh-CN" dirty="0">
                <a:ea typeface="华文楷体" panose="02010600040101010101" pitchFamily="2" charset="-122"/>
              </a:rPr>
              <a:t>NH</a:t>
            </a:r>
            <a:r>
              <a:rPr kumimoji="1" lang="en-US" altLang="zh-CN" baseline="-25000" dirty="0">
                <a:ea typeface="华文楷体" panose="02010600040101010101" pitchFamily="2" charset="-122"/>
              </a:rPr>
              <a:t>3</a:t>
            </a:r>
            <a:r>
              <a:rPr kumimoji="1" lang="en-US" altLang="zh-CN" dirty="0">
                <a:ea typeface="华文楷体" panose="02010600040101010101" pitchFamily="2" charset="-122"/>
                <a:sym typeface="Symbol" panose="05050102010706020507" pitchFamily="18" charset="2"/>
              </a:rPr>
              <a:t></a:t>
            </a:r>
            <a:r>
              <a:rPr kumimoji="1" lang="en-US" altLang="zh-CN" dirty="0">
                <a:ea typeface="华文楷体" panose="02010600040101010101" pitchFamily="2" charset="-122"/>
              </a:rPr>
              <a:t>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O ==== NH</a:t>
            </a:r>
            <a:r>
              <a:rPr kumimoji="1" lang="en-US" altLang="zh-CN" baseline="-25000" dirty="0">
                <a:ea typeface="华文楷体" panose="02010600040101010101" pitchFamily="2" charset="-122"/>
              </a:rPr>
              <a:t>4</a:t>
            </a:r>
            <a:r>
              <a:rPr kumimoji="1" lang="zh-CN" altLang="en-US" baseline="30000" dirty="0">
                <a:ea typeface="华文楷体" panose="02010600040101010101" pitchFamily="2" charset="-122"/>
              </a:rPr>
              <a:t>＋</a:t>
            </a:r>
            <a:r>
              <a:rPr kumimoji="1" lang="zh-CN" altLang="en-US" dirty="0">
                <a:ea typeface="华文楷体" panose="02010600040101010101" pitchFamily="2" charset="-122"/>
              </a:rPr>
              <a:t>＋</a:t>
            </a:r>
            <a:r>
              <a:rPr kumimoji="1" lang="en-US" altLang="zh-CN" dirty="0">
                <a:ea typeface="华文楷体" panose="02010600040101010101" pitchFamily="2" charset="-122"/>
              </a:rPr>
              <a:t>OH</a:t>
            </a:r>
            <a:r>
              <a:rPr kumimoji="1" lang="zh-CN" altLang="en-US" baseline="30000" dirty="0">
                <a:ea typeface="华文楷体" panose="02010600040101010101" pitchFamily="2" charset="-122"/>
              </a:rPr>
              <a:t>－     </a:t>
            </a:r>
            <a:endParaRPr kumimoji="1" lang="zh-CN" altLang="en-US" dirty="0">
              <a:ea typeface="华文楷体" panose="02010600040101010101" pitchFamily="2" charset="-122"/>
            </a:endParaRPr>
          </a:p>
        </p:txBody>
      </p:sp>
      <p:sp>
        <p:nvSpPr>
          <p:cNvPr id="172034" name="Rectangle 3"/>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2C309EC-EFCA-4C62-B3B7-BBD275A26E2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06178"/>
                                        </p:tgtEl>
                                        <p:attrNameLst>
                                          <p:attrName>style.visibility</p:attrName>
                                        </p:attrNameLst>
                                      </p:cBhvr>
                                      <p:to>
                                        <p:strVal val="visible"/>
                                      </p:to>
                                    </p:set>
                                    <p:anim to="" calcmode="lin" valueType="num">
                                      <p:cBhvr>
                                        <p:cTn id="7" dur="1" fill="hold"/>
                                        <p:tgtEl>
                                          <p:spTgt spid="30617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8"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803276" y="1052736"/>
            <a:ext cx="8072437" cy="3933384"/>
          </a:xfrm>
          <a:prstGeom prst="rect">
            <a:avLst/>
          </a:prstGeom>
          <a:noFill/>
          <a:ln>
            <a:noFill/>
          </a:ln>
          <a:effectLst/>
        </p:spPr>
        <p:txBody>
          <a:bodyPr>
            <a:spAutoFit/>
          </a:bodyPr>
          <a:lstStyle/>
          <a:p>
            <a:pPr>
              <a:lnSpc>
                <a:spcPct val="150000"/>
              </a:lnSpc>
              <a:defRPr/>
            </a:pPr>
            <a:r>
              <a:rPr kumimoji="1" lang="en-US" altLang="zh-CN" dirty="0" smtClean="0">
                <a:ea typeface="华文楷体" panose="02010600040101010101" pitchFamily="2" charset="-122"/>
              </a:rPr>
              <a:t>(7</a:t>
            </a:r>
            <a:r>
              <a:rPr kumimoji="1" lang="zh-CN" altLang="en-US" dirty="0" smtClean="0">
                <a:ea typeface="华文楷体" panose="02010600040101010101" pitchFamily="2" charset="-122"/>
              </a:rPr>
              <a:t>）</a:t>
            </a:r>
            <a:r>
              <a:rPr kumimoji="1" lang="zh-CN" altLang="en-US" dirty="0" smtClean="0">
                <a:solidFill>
                  <a:srgbClr val="080808"/>
                </a:solidFill>
                <a:ea typeface="华文楷体" panose="02010600040101010101" pitchFamily="2" charset="-122"/>
              </a:rPr>
              <a:t>还原性</a:t>
            </a:r>
            <a:r>
              <a:rPr kumimoji="1" lang="en-US" altLang="zh-CN" dirty="0">
                <a:solidFill>
                  <a:srgbClr val="080808"/>
                </a:solidFill>
                <a:ea typeface="华文楷体" panose="02010600040101010101" pitchFamily="2" charset="-122"/>
              </a:rPr>
              <a:t>:   </a:t>
            </a:r>
            <a:r>
              <a:rPr kumimoji="1" lang="zh-CN" altLang="en-US" dirty="0">
                <a:ea typeface="华文楷体" panose="02010600040101010101" pitchFamily="2" charset="-122"/>
              </a:rPr>
              <a:t>被</a:t>
            </a:r>
            <a:r>
              <a:rPr kumimoji="1" lang="en-US" altLang="zh-CN" dirty="0">
                <a:ea typeface="华文楷体" panose="02010600040101010101" pitchFamily="2" charset="-122"/>
              </a:rPr>
              <a:t>O</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 Cl</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/KMnO</a:t>
            </a:r>
            <a:r>
              <a:rPr kumimoji="1" lang="en-US" altLang="zh-CN" baseline="-25000" dirty="0">
                <a:ea typeface="华文楷体" panose="02010600040101010101" pitchFamily="2" charset="-122"/>
              </a:rPr>
              <a:t>4</a:t>
            </a:r>
            <a:r>
              <a:rPr kumimoji="1" lang="zh-CN" altLang="en-US" dirty="0">
                <a:ea typeface="华文楷体" panose="02010600040101010101" pitchFamily="2" charset="-122"/>
              </a:rPr>
              <a:t>等氧化 </a:t>
            </a:r>
            <a:endParaRPr kumimoji="1" lang="en-US" altLang="zh-CN" dirty="0" smtClean="0">
              <a:ea typeface="华文楷体" panose="02010600040101010101" pitchFamily="2" charset="-122"/>
            </a:endParaRPr>
          </a:p>
          <a:p>
            <a:pPr>
              <a:lnSpc>
                <a:spcPct val="150000"/>
              </a:lnSpc>
              <a:defRPr/>
            </a:pPr>
            <a:r>
              <a:rPr kumimoji="1" lang="zh-CN" altLang="en-US" dirty="0">
                <a:ea typeface="华文楷体" panose="02010600040101010101" pitchFamily="2" charset="-122"/>
              </a:rPr>
              <a:t>工业</a:t>
            </a:r>
            <a:r>
              <a:rPr kumimoji="1" lang="zh-CN" altLang="en-US" dirty="0" smtClean="0">
                <a:ea typeface="华文楷体" panose="02010600040101010101" pitchFamily="2" charset="-122"/>
              </a:rPr>
              <a:t>上可用</a:t>
            </a:r>
            <a:r>
              <a:rPr kumimoji="1" lang="zh-CN" altLang="en-US" dirty="0">
                <a:ea typeface="华文楷体" panose="02010600040101010101" pitchFamily="2" charset="-122"/>
              </a:rPr>
              <a:t>氨气来检查氯气管道是否</a:t>
            </a:r>
            <a:r>
              <a:rPr kumimoji="1" lang="zh-CN" altLang="en-US" dirty="0" smtClean="0">
                <a:ea typeface="华文楷体" panose="02010600040101010101" pitchFamily="2" charset="-122"/>
              </a:rPr>
              <a:t>漏气。</a:t>
            </a:r>
            <a:endParaRPr kumimoji="1" lang="en-US" altLang="zh-CN" dirty="0">
              <a:ea typeface="华文楷体" panose="02010600040101010101" pitchFamily="2" charset="-122"/>
            </a:endParaRPr>
          </a:p>
          <a:p>
            <a:pPr>
              <a:lnSpc>
                <a:spcPct val="150000"/>
              </a:lnSpc>
              <a:spcBef>
                <a:spcPct val="10000"/>
              </a:spcBef>
              <a:spcAft>
                <a:spcPct val="10000"/>
              </a:spcAft>
            </a:pPr>
            <a:r>
              <a:rPr kumimoji="1" lang="en-US" altLang="zh-CN" dirty="0">
                <a:solidFill>
                  <a:srgbClr val="0000FF"/>
                </a:solidFill>
                <a:ea typeface="楷体" panose="02010609060101010101" pitchFamily="49" charset="-122"/>
              </a:rPr>
              <a:t>3Cl</a:t>
            </a:r>
            <a:r>
              <a:rPr kumimoji="1" lang="en-US" altLang="zh-CN" baseline="-25000" dirty="0">
                <a:solidFill>
                  <a:srgbClr val="0000FF"/>
                </a:solidFill>
                <a:ea typeface="楷体" panose="02010609060101010101" pitchFamily="49" charset="-122"/>
              </a:rPr>
              <a:t>2</a:t>
            </a:r>
            <a:r>
              <a:rPr kumimoji="1" lang="en-US" altLang="zh-CN" dirty="0">
                <a:solidFill>
                  <a:srgbClr val="0000FF"/>
                </a:solidFill>
                <a:ea typeface="楷体" panose="02010609060101010101" pitchFamily="49" charset="-122"/>
              </a:rPr>
              <a:t> + 2NH</a:t>
            </a:r>
            <a:r>
              <a:rPr kumimoji="1" lang="en-US" altLang="zh-CN" baseline="-25000" dirty="0">
                <a:solidFill>
                  <a:srgbClr val="0000FF"/>
                </a:solidFill>
                <a:ea typeface="楷体" panose="02010609060101010101" pitchFamily="49" charset="-122"/>
              </a:rPr>
              <a:t>3</a:t>
            </a:r>
            <a:r>
              <a:rPr kumimoji="1" lang="en-US" altLang="zh-CN" dirty="0">
                <a:solidFill>
                  <a:srgbClr val="0000FF"/>
                </a:solidFill>
                <a:ea typeface="楷体" panose="02010609060101010101" pitchFamily="49" charset="-122"/>
              </a:rPr>
              <a:t> == N</a:t>
            </a:r>
            <a:r>
              <a:rPr kumimoji="1" lang="en-US" altLang="zh-CN" baseline="-25000" dirty="0">
                <a:solidFill>
                  <a:srgbClr val="0000FF"/>
                </a:solidFill>
                <a:ea typeface="楷体" panose="02010609060101010101" pitchFamily="49" charset="-122"/>
              </a:rPr>
              <a:t>2</a:t>
            </a:r>
            <a:r>
              <a:rPr kumimoji="1" lang="en-US" altLang="zh-CN" dirty="0">
                <a:solidFill>
                  <a:srgbClr val="0000FF"/>
                </a:solidFill>
                <a:ea typeface="楷体" panose="02010609060101010101" pitchFamily="49" charset="-122"/>
              </a:rPr>
              <a:t> + 6HCl</a:t>
            </a:r>
            <a:endParaRPr kumimoji="1" lang="en-US" altLang="zh-CN" dirty="0">
              <a:solidFill>
                <a:srgbClr val="0000FF"/>
              </a:solidFill>
              <a:ea typeface="楷体" panose="02010609060101010101" pitchFamily="49" charset="-122"/>
            </a:endParaRPr>
          </a:p>
          <a:p>
            <a:pPr>
              <a:lnSpc>
                <a:spcPct val="150000"/>
              </a:lnSpc>
              <a:spcBef>
                <a:spcPct val="10000"/>
              </a:spcBef>
              <a:spcAft>
                <a:spcPct val="10000"/>
              </a:spcAft>
            </a:pPr>
            <a:r>
              <a:rPr kumimoji="1" lang="zh-CN" altLang="en-US" dirty="0">
                <a:solidFill>
                  <a:srgbClr val="111111"/>
                </a:solidFill>
                <a:ea typeface="楷体" panose="02010609060101010101" pitchFamily="49" charset="-122"/>
              </a:rPr>
              <a:t>产生的</a:t>
            </a:r>
            <a:r>
              <a:rPr kumimoji="1" lang="en-US" altLang="zh-CN" dirty="0" err="1">
                <a:solidFill>
                  <a:srgbClr val="111111"/>
                </a:solidFill>
                <a:ea typeface="楷体" panose="02010609060101010101" pitchFamily="49" charset="-122"/>
              </a:rPr>
              <a:t>HCl</a:t>
            </a:r>
            <a:r>
              <a:rPr kumimoji="1" lang="zh-CN" altLang="en-US" dirty="0">
                <a:solidFill>
                  <a:srgbClr val="111111"/>
                </a:solidFill>
                <a:ea typeface="楷体" panose="02010609060101010101" pitchFamily="49" charset="-122"/>
              </a:rPr>
              <a:t>气遇氨气进一步产生</a:t>
            </a:r>
            <a:r>
              <a:rPr kumimoji="1" lang="zh-CN" altLang="en-US" dirty="0">
                <a:solidFill>
                  <a:srgbClr val="FF0000"/>
                </a:solidFill>
                <a:ea typeface="楷体" panose="02010609060101010101" pitchFamily="49" charset="-122"/>
              </a:rPr>
              <a:t>白烟</a:t>
            </a:r>
            <a:r>
              <a:rPr kumimoji="1" lang="en-US" altLang="zh-CN" dirty="0">
                <a:solidFill>
                  <a:srgbClr val="FF0000"/>
                </a:solidFill>
                <a:ea typeface="楷体" panose="02010609060101010101" pitchFamily="49" charset="-122"/>
              </a:rPr>
              <a:t>NH</a:t>
            </a:r>
            <a:r>
              <a:rPr kumimoji="1" lang="en-US" altLang="zh-CN" baseline="-25000" dirty="0">
                <a:solidFill>
                  <a:srgbClr val="FF0000"/>
                </a:solidFill>
                <a:ea typeface="楷体" panose="02010609060101010101" pitchFamily="49" charset="-122"/>
              </a:rPr>
              <a:t>4</a:t>
            </a:r>
            <a:r>
              <a:rPr kumimoji="1" lang="en-US" altLang="zh-CN" dirty="0">
                <a:solidFill>
                  <a:srgbClr val="FF0000"/>
                </a:solidFill>
                <a:ea typeface="楷体" panose="02010609060101010101" pitchFamily="49" charset="-122"/>
              </a:rPr>
              <a:t>Cl,</a:t>
            </a:r>
            <a:r>
              <a:rPr kumimoji="1" lang="zh-CN" altLang="en-US" dirty="0">
                <a:solidFill>
                  <a:srgbClr val="111111"/>
                </a:solidFill>
                <a:ea typeface="楷体" panose="02010609060101010101" pitchFamily="49" charset="-122"/>
              </a:rPr>
              <a:t>所以如果有白烟产生</a:t>
            </a:r>
            <a:r>
              <a:rPr kumimoji="1" lang="en-US" altLang="zh-CN" dirty="0">
                <a:solidFill>
                  <a:srgbClr val="111111"/>
                </a:solidFill>
                <a:ea typeface="楷体" panose="02010609060101010101" pitchFamily="49" charset="-122"/>
              </a:rPr>
              <a:t>,</a:t>
            </a:r>
            <a:r>
              <a:rPr kumimoji="1" lang="zh-CN" altLang="en-US" dirty="0">
                <a:solidFill>
                  <a:srgbClr val="111111"/>
                </a:solidFill>
                <a:ea typeface="楷体" panose="02010609060101010101" pitchFamily="49" charset="-122"/>
              </a:rPr>
              <a:t>就证明管道漏氯气</a:t>
            </a:r>
            <a:r>
              <a:rPr kumimoji="1" lang="en-US" altLang="zh-CN" dirty="0" smtClean="0">
                <a:solidFill>
                  <a:srgbClr val="111111"/>
                </a:solidFill>
                <a:ea typeface="楷体" panose="02010609060101010101" pitchFamily="49" charset="-122"/>
              </a:rPr>
              <a:t>.</a:t>
            </a:r>
            <a:endParaRPr kumimoji="1" lang="zh-CN" altLang="en-US" dirty="0">
              <a:solidFill>
                <a:srgbClr val="111111"/>
              </a:solidFill>
              <a:ea typeface="华文楷体" panose="02010600040101010101" pitchFamily="2" charset="-122"/>
            </a:endParaRPr>
          </a:p>
        </p:txBody>
      </p:sp>
      <p:sp>
        <p:nvSpPr>
          <p:cNvPr id="172034" name="Rectangle 3"/>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2C309EC-EFCA-4C62-B3B7-BBD275A26E2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06178"/>
                                        </p:tgtEl>
                                        <p:attrNameLst>
                                          <p:attrName>style.visibility</p:attrName>
                                        </p:attrNameLst>
                                      </p:cBhvr>
                                      <p:to>
                                        <p:strVal val="visible"/>
                                      </p:to>
                                    </p:set>
                                    <p:anim to="" calcmode="lin" valueType="num">
                                      <p:cBhvr>
                                        <p:cTn id="7" dur="1" fill="hold"/>
                                        <p:tgtEl>
                                          <p:spTgt spid="30617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8"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130D31A-8104-4A42-9929-AC4C5D93EEB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07203" name="Text Box 3"/>
          <p:cNvSpPr txBox="1">
            <a:spLocks noChangeArrowheads="1"/>
          </p:cNvSpPr>
          <p:nvPr/>
        </p:nvSpPr>
        <p:spPr bwMode="auto">
          <a:xfrm>
            <a:off x="827584" y="10439"/>
            <a:ext cx="34575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4000" dirty="0">
                <a:ea typeface="华文楷体" panose="02010600040101010101" pitchFamily="2" charset="-122"/>
              </a:rPr>
              <a:t>2)  </a:t>
            </a:r>
            <a:r>
              <a:rPr kumimoji="1" lang="zh-CN" altLang="en-US" sz="4000" dirty="0">
                <a:ea typeface="华文楷体" panose="02010600040101010101" pitchFamily="2" charset="-122"/>
              </a:rPr>
              <a:t>铵盐</a:t>
            </a:r>
            <a:r>
              <a:rPr kumimoji="1" lang="en-US" altLang="zh-CN" sz="4000" dirty="0">
                <a:ea typeface="华文楷体" panose="02010600040101010101" pitchFamily="2" charset="-122"/>
              </a:rPr>
              <a:t>(NH</a:t>
            </a:r>
            <a:r>
              <a:rPr kumimoji="1" lang="en-US" altLang="zh-CN" sz="4000" baseline="-25000" dirty="0">
                <a:ea typeface="华文楷体" panose="02010600040101010101" pitchFamily="2" charset="-122"/>
              </a:rPr>
              <a:t>4</a:t>
            </a:r>
            <a:r>
              <a:rPr kumimoji="1" lang="en-US" altLang="zh-CN" sz="4000" baseline="30000" dirty="0">
                <a:ea typeface="华文楷体" panose="02010600040101010101" pitchFamily="2" charset="-122"/>
              </a:rPr>
              <a:t>+</a:t>
            </a:r>
            <a:r>
              <a:rPr kumimoji="1" lang="en-US" altLang="zh-CN" sz="4000" dirty="0">
                <a:ea typeface="华文楷体" panose="02010600040101010101" pitchFamily="2" charset="-122"/>
              </a:rPr>
              <a:t>)</a:t>
            </a:r>
            <a:endParaRPr kumimoji="1" lang="en-US" altLang="zh-CN" sz="4000" dirty="0">
              <a:ea typeface="华文楷体" panose="02010600040101010101" pitchFamily="2" charset="-122"/>
            </a:endParaRPr>
          </a:p>
        </p:txBody>
      </p:sp>
      <p:sp>
        <p:nvSpPr>
          <p:cNvPr id="307204" name="Text Box 4"/>
          <p:cNvSpPr txBox="1">
            <a:spLocks noChangeArrowheads="1"/>
          </p:cNvSpPr>
          <p:nvPr/>
        </p:nvSpPr>
        <p:spPr bwMode="auto">
          <a:xfrm>
            <a:off x="827584" y="716877"/>
            <a:ext cx="7848600" cy="568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buFontTx/>
              <a:buAutoNum type="arabicParenBoth"/>
            </a:pPr>
            <a:r>
              <a:rPr lang="en-US" altLang="zh-CN" dirty="0">
                <a:ea typeface="华文楷体" panose="02010600040101010101" pitchFamily="2" charset="-122"/>
              </a:rPr>
              <a:t> </a:t>
            </a:r>
            <a:r>
              <a:rPr lang="zh-CN" altLang="en-US" dirty="0">
                <a:ea typeface="华文楷体" panose="02010600040101010101" pitchFamily="2" charset="-122"/>
              </a:rPr>
              <a:t>其离子半径接近于</a:t>
            </a:r>
            <a:r>
              <a:rPr lang="en-US" altLang="zh-CN" dirty="0">
                <a:ea typeface="华文楷体" panose="02010600040101010101" pitchFamily="2" charset="-122"/>
              </a:rPr>
              <a:t>K</a:t>
            </a:r>
            <a:r>
              <a:rPr lang="zh-CN" altLang="en-US" baseline="30000" dirty="0">
                <a:ea typeface="华文楷体" panose="02010600040101010101" pitchFamily="2" charset="-122"/>
              </a:rPr>
              <a:t>＋</a:t>
            </a:r>
            <a:r>
              <a:rPr lang="zh-CN" altLang="en-US" dirty="0">
                <a:ea typeface="华文楷体" panose="02010600040101010101" pitchFamily="2" charset="-122"/>
              </a:rPr>
              <a:t>和</a:t>
            </a:r>
            <a:r>
              <a:rPr lang="en-US" altLang="zh-CN" dirty="0" err="1">
                <a:ea typeface="华文楷体" panose="02010600040101010101" pitchFamily="2" charset="-122"/>
              </a:rPr>
              <a:t>Rb</a:t>
            </a:r>
            <a:r>
              <a:rPr lang="zh-CN" altLang="en-US" baseline="30000" dirty="0">
                <a:ea typeface="华文楷体" panose="02010600040101010101" pitchFamily="2" charset="-122"/>
              </a:rPr>
              <a:t>＋</a:t>
            </a:r>
            <a:r>
              <a:rPr lang="zh-CN" altLang="en-US" dirty="0">
                <a:ea typeface="华文楷体" panose="02010600040101010101" pitchFamily="2" charset="-122"/>
              </a:rPr>
              <a:t>，溶解性相近</a:t>
            </a:r>
            <a:r>
              <a:rPr lang="en-US" altLang="zh-CN" dirty="0">
                <a:ea typeface="华文楷体" panose="02010600040101010101" pitchFamily="2" charset="-122"/>
              </a:rPr>
              <a:t>; </a:t>
            </a:r>
            <a:r>
              <a:rPr lang="zh-CN" altLang="en-US" dirty="0" smtClean="0">
                <a:ea typeface="华文楷体" panose="02010600040101010101" pitchFamily="2" charset="-122"/>
              </a:rPr>
              <a:t>有一定的水解性。</a:t>
            </a:r>
            <a:endParaRPr lang="zh-CN" altLang="en-US" dirty="0">
              <a:ea typeface="华文楷体" panose="02010600040101010101" pitchFamily="2" charset="-122"/>
            </a:endParaRPr>
          </a:p>
          <a:p>
            <a:pPr>
              <a:lnSpc>
                <a:spcPct val="130000"/>
              </a:lnSpc>
              <a:buFontTx/>
              <a:buAutoNum type="arabicParenBoth"/>
            </a:pPr>
            <a:r>
              <a:rPr lang="zh-CN" altLang="en-US" dirty="0">
                <a:ea typeface="华文楷体" panose="02010600040101010101" pitchFamily="2" charset="-122"/>
              </a:rPr>
              <a:t> 特征鉴定反应</a:t>
            </a:r>
            <a:r>
              <a:rPr lang="en-US" altLang="zh-CN" dirty="0">
                <a:ea typeface="华文楷体" panose="02010600040101010101" pitchFamily="2" charset="-122"/>
              </a:rPr>
              <a:t>---</a:t>
            </a:r>
            <a:r>
              <a:rPr lang="zh-CN" altLang="en-US" dirty="0">
                <a:solidFill>
                  <a:srgbClr val="FF0000"/>
                </a:solidFill>
                <a:ea typeface="华文楷体" panose="02010600040101010101" pitchFamily="2" charset="-122"/>
              </a:rPr>
              <a:t>气室检验</a:t>
            </a:r>
            <a:r>
              <a:rPr lang="zh-CN" altLang="en-US" dirty="0" smtClean="0">
                <a:solidFill>
                  <a:srgbClr val="FF0000"/>
                </a:solidFill>
                <a:ea typeface="华文楷体" panose="02010600040101010101" pitchFamily="2" charset="-122"/>
              </a:rPr>
              <a:t>法</a:t>
            </a:r>
            <a:r>
              <a:rPr lang="zh-CN" altLang="en-US" dirty="0" smtClean="0">
                <a:ea typeface="华文楷体" panose="02010600040101010101" pitchFamily="2" charset="-122"/>
              </a:rPr>
              <a:t>（</a:t>
            </a:r>
            <a:r>
              <a:rPr kumimoji="1" lang="zh-CN" altLang="en-US" sz="2800" dirty="0" smtClean="0">
                <a:latin typeface="+mn-lt"/>
                <a:ea typeface="楷体" panose="02010609060101010101" pitchFamily="49" charset="-122"/>
              </a:rPr>
              <a:t>向</a:t>
            </a:r>
            <a:r>
              <a:rPr kumimoji="1" lang="zh-CN" altLang="en-US" sz="2800" dirty="0">
                <a:latin typeface="+mn-lt"/>
                <a:ea typeface="楷体" panose="02010609060101010101" pitchFamily="49" charset="-122"/>
              </a:rPr>
              <a:t>溶液中加强碱，并加热使氨气挥发后遇到湿的</a:t>
            </a:r>
            <a:r>
              <a:rPr kumimoji="1" lang="en-US" altLang="zh-CN" sz="2800" dirty="0">
                <a:latin typeface="+mn-lt"/>
                <a:ea typeface="楷体" panose="02010609060101010101" pitchFamily="49" charset="-122"/>
              </a:rPr>
              <a:t>pH</a:t>
            </a:r>
            <a:r>
              <a:rPr kumimoji="1" lang="zh-CN" altLang="en-US" sz="2800" dirty="0">
                <a:latin typeface="+mn-lt"/>
                <a:ea typeface="楷体" panose="02010609060101010101" pitchFamily="49" charset="-122"/>
              </a:rPr>
              <a:t>试纸变蓝，证明有</a:t>
            </a:r>
            <a:r>
              <a:rPr kumimoji="1" lang="en-US" altLang="zh-CN" sz="2800" dirty="0">
                <a:latin typeface="+mn-lt"/>
                <a:ea typeface="楷体" panose="02010609060101010101" pitchFamily="49" charset="-122"/>
              </a:rPr>
              <a:t>NH</a:t>
            </a:r>
            <a:r>
              <a:rPr kumimoji="1" lang="en-US" altLang="zh-CN" sz="2800" baseline="-25000" dirty="0">
                <a:latin typeface="+mn-lt"/>
                <a:ea typeface="楷体" panose="02010609060101010101" pitchFamily="49" charset="-122"/>
              </a:rPr>
              <a:t>4</a:t>
            </a:r>
            <a:r>
              <a:rPr kumimoji="1" lang="en-US" altLang="zh-CN" sz="2800" baseline="30000" dirty="0">
                <a:latin typeface="+mn-lt"/>
                <a:ea typeface="楷体" panose="02010609060101010101" pitchFamily="49" charset="-122"/>
              </a:rPr>
              <a:t>+</a:t>
            </a:r>
            <a:r>
              <a:rPr kumimoji="1" lang="zh-CN" altLang="en-US" sz="2800" dirty="0" smtClean="0">
                <a:latin typeface="+mn-lt"/>
                <a:ea typeface="楷体" panose="02010609060101010101" pitchFamily="49" charset="-122"/>
              </a:rPr>
              <a:t>存在。一般</a:t>
            </a:r>
            <a:r>
              <a:rPr kumimoji="1" lang="zh-CN" altLang="en-US" sz="2800" dirty="0">
                <a:latin typeface="+mn-lt"/>
                <a:ea typeface="楷体" panose="02010609060101010101" pitchFamily="49" charset="-122"/>
              </a:rPr>
              <a:t>用于</a:t>
            </a:r>
            <a:r>
              <a:rPr kumimoji="1" lang="en-US" altLang="zh-CN" sz="2800" dirty="0">
                <a:latin typeface="+mn-lt"/>
                <a:ea typeface="楷体" panose="02010609060101010101" pitchFamily="49" charset="-122"/>
              </a:rPr>
              <a:t>NH</a:t>
            </a:r>
            <a:r>
              <a:rPr kumimoji="1" lang="en-US" altLang="zh-CN" sz="2800" baseline="-25000" dirty="0">
                <a:latin typeface="+mn-lt"/>
                <a:ea typeface="楷体" panose="02010609060101010101" pitchFamily="49" charset="-122"/>
              </a:rPr>
              <a:t>4</a:t>
            </a:r>
            <a:r>
              <a:rPr kumimoji="1" lang="en-US" altLang="zh-CN" sz="2800" baseline="30000" dirty="0">
                <a:latin typeface="+mn-lt"/>
                <a:ea typeface="楷体" panose="02010609060101010101" pitchFamily="49" charset="-122"/>
              </a:rPr>
              <a:t>+</a:t>
            </a:r>
            <a:r>
              <a:rPr kumimoji="1" lang="zh-CN" altLang="en-US" sz="2800" dirty="0">
                <a:latin typeface="+mn-lt"/>
                <a:ea typeface="楷体" panose="02010609060101010101" pitchFamily="49" charset="-122"/>
              </a:rPr>
              <a:t>浓度不是太低的情况</a:t>
            </a:r>
            <a:r>
              <a:rPr kumimoji="1" lang="en-US" altLang="zh-CN" sz="2800" dirty="0">
                <a:latin typeface="+mn-lt"/>
                <a:ea typeface="楷体" panose="02010609060101010101" pitchFamily="49" charset="-122"/>
              </a:rPr>
              <a:t>)</a:t>
            </a:r>
            <a:endParaRPr lang="zh-CN" altLang="en-US" sz="2800" dirty="0">
              <a:latin typeface="+mn-lt"/>
              <a:ea typeface="华文楷体" panose="02010600040101010101" pitchFamily="2" charset="-122"/>
            </a:endParaRPr>
          </a:p>
          <a:p>
            <a:pPr>
              <a:lnSpc>
                <a:spcPct val="130000"/>
              </a:lnSpc>
            </a:pPr>
            <a:r>
              <a:rPr lang="zh-CN" altLang="en-US" dirty="0">
                <a:ea typeface="华文楷体" panose="02010600040101010101" pitchFamily="2" charset="-122"/>
              </a:rPr>
              <a:t>          </a:t>
            </a:r>
            <a:r>
              <a:rPr lang="en-US" altLang="zh-CN" dirty="0">
                <a:ea typeface="华文楷体" panose="02010600040101010101" pitchFamily="2" charset="-122"/>
              </a:rPr>
              <a:t>NH</a:t>
            </a:r>
            <a:r>
              <a:rPr lang="en-US" altLang="zh-CN" baseline="-25000" dirty="0">
                <a:ea typeface="华文楷体" panose="02010600040101010101" pitchFamily="2" charset="-122"/>
              </a:rPr>
              <a:t>4</a:t>
            </a:r>
            <a:r>
              <a:rPr lang="zh-CN" altLang="en-US" baseline="30000" dirty="0">
                <a:ea typeface="华文楷体" panose="02010600040101010101" pitchFamily="2" charset="-122"/>
              </a:rPr>
              <a:t>＋</a:t>
            </a:r>
            <a:r>
              <a:rPr lang="zh-CN" altLang="en-US" dirty="0">
                <a:ea typeface="华文楷体" panose="02010600040101010101" pitchFamily="2" charset="-122"/>
              </a:rPr>
              <a:t> ＋ </a:t>
            </a:r>
            <a:r>
              <a:rPr lang="en-US" altLang="zh-CN" dirty="0">
                <a:ea typeface="华文楷体" panose="02010600040101010101" pitchFamily="2" charset="-122"/>
              </a:rPr>
              <a:t>OH</a:t>
            </a:r>
            <a:r>
              <a:rPr lang="zh-CN" altLang="en-US" baseline="30000" dirty="0">
                <a:ea typeface="华文楷体" panose="02010600040101010101" pitchFamily="2" charset="-122"/>
              </a:rPr>
              <a:t>－</a:t>
            </a:r>
            <a:r>
              <a:rPr lang="zh-CN" altLang="en-US" dirty="0">
                <a:ea typeface="华文楷体" panose="02010600040101010101" pitchFamily="2" charset="-122"/>
              </a:rPr>
              <a:t> </a:t>
            </a:r>
            <a:r>
              <a:rPr lang="zh-CN" altLang="en-US" dirty="0">
                <a:ea typeface="华文楷体" panose="02010600040101010101" pitchFamily="2" charset="-122"/>
                <a:sym typeface="Wingdings" panose="05000000000000000000" pitchFamily="2" charset="2"/>
              </a:rPr>
              <a:t>＝ </a:t>
            </a:r>
            <a:r>
              <a:rPr lang="en-US" altLang="zh-CN" dirty="0">
                <a:ea typeface="华文楷体" panose="02010600040101010101" pitchFamily="2" charset="-122"/>
                <a:sym typeface="Wingdings" panose="05000000000000000000" pitchFamily="2" charset="2"/>
              </a:rPr>
              <a:t>NH</a:t>
            </a:r>
            <a:r>
              <a:rPr lang="en-US" altLang="zh-CN" baseline="-25000" dirty="0">
                <a:ea typeface="华文楷体" panose="02010600040101010101" pitchFamily="2" charset="-122"/>
                <a:sym typeface="Wingdings" panose="05000000000000000000" pitchFamily="2" charset="2"/>
              </a:rPr>
              <a:t>3 </a:t>
            </a:r>
            <a:r>
              <a:rPr lang="en-US" altLang="zh-CN" dirty="0">
                <a:ea typeface="华文楷体" panose="02010600040101010101" pitchFamily="2" charset="-122"/>
                <a:sym typeface="Symbol" panose="05050102010706020507" pitchFamily="18" charset="2"/>
              </a:rPr>
              <a:t></a:t>
            </a:r>
            <a:r>
              <a:rPr lang="en-US" altLang="zh-CN" baseline="-25000" dirty="0">
                <a:ea typeface="华文楷体" panose="02010600040101010101" pitchFamily="2" charset="-122"/>
                <a:sym typeface="Wingdings" panose="05000000000000000000" pitchFamily="2" charset="2"/>
              </a:rPr>
              <a:t>  </a:t>
            </a:r>
            <a:r>
              <a:rPr lang="zh-CN" altLang="en-US" dirty="0">
                <a:ea typeface="华文楷体" panose="02010600040101010101" pitchFamily="2" charset="-122"/>
                <a:sym typeface="Wingdings" panose="05000000000000000000" pitchFamily="2" charset="2"/>
              </a:rPr>
              <a:t>＋ </a:t>
            </a:r>
            <a:r>
              <a:rPr lang="en-US" altLang="zh-CN" dirty="0">
                <a:ea typeface="华文楷体" panose="02010600040101010101" pitchFamily="2" charset="-122"/>
                <a:sym typeface="Wingdings" panose="05000000000000000000" pitchFamily="2" charset="2"/>
              </a:rPr>
              <a:t>H</a:t>
            </a:r>
            <a:r>
              <a:rPr lang="en-US" altLang="zh-CN" baseline="-25000" dirty="0">
                <a:ea typeface="华文楷体" panose="02010600040101010101" pitchFamily="2" charset="-122"/>
                <a:sym typeface="Wingdings" panose="05000000000000000000" pitchFamily="2" charset="2"/>
              </a:rPr>
              <a:t>2</a:t>
            </a:r>
            <a:r>
              <a:rPr lang="en-US" altLang="zh-CN" dirty="0">
                <a:ea typeface="华文楷体" panose="02010600040101010101" pitchFamily="2" charset="-122"/>
                <a:sym typeface="Wingdings" panose="05000000000000000000" pitchFamily="2" charset="2"/>
              </a:rPr>
              <a:t>O </a:t>
            </a:r>
            <a:endParaRPr lang="en-US" altLang="zh-CN" dirty="0" smtClean="0">
              <a:ea typeface="华文楷体" panose="02010600040101010101" pitchFamily="2" charset="-122"/>
              <a:sym typeface="Wingdings" panose="05000000000000000000" pitchFamily="2" charset="2"/>
            </a:endParaRPr>
          </a:p>
          <a:p>
            <a:pPr marL="0" lvl="0" indent="0">
              <a:lnSpc>
                <a:spcPct val="110000"/>
              </a:lnSpc>
            </a:pPr>
            <a:r>
              <a:rPr kumimoji="1" lang="zh-CN" altLang="en-US" sz="2800" dirty="0">
                <a:solidFill>
                  <a:srgbClr val="080808"/>
                </a:solidFill>
                <a:latin typeface="+mj-lt"/>
                <a:ea typeface="楷体" panose="02010609060101010101" pitchFamily="49" charset="-122"/>
              </a:rPr>
              <a:t>当有</a:t>
            </a:r>
            <a:r>
              <a:rPr kumimoji="1" lang="zh-CN" altLang="en-US" sz="2800" dirty="0">
                <a:solidFill>
                  <a:srgbClr val="FF0000"/>
                </a:solidFill>
                <a:latin typeface="+mj-lt"/>
                <a:ea typeface="楷体" panose="02010609060101010101" pitchFamily="49" charset="-122"/>
              </a:rPr>
              <a:t>微量</a:t>
            </a:r>
            <a:r>
              <a:rPr kumimoji="1" lang="en-US" altLang="zh-CN" sz="2800" dirty="0">
                <a:solidFill>
                  <a:srgbClr val="FF0000"/>
                </a:solidFill>
                <a:latin typeface="+mj-lt"/>
                <a:ea typeface="楷体" panose="02010609060101010101" pitchFamily="49" charset="-122"/>
              </a:rPr>
              <a:t>NH</a:t>
            </a:r>
            <a:r>
              <a:rPr kumimoji="1" lang="en-US" altLang="zh-CN" sz="2800" baseline="-25000" dirty="0">
                <a:solidFill>
                  <a:srgbClr val="FF0000"/>
                </a:solidFill>
                <a:latin typeface="+mj-lt"/>
                <a:ea typeface="楷体" panose="02010609060101010101" pitchFamily="49" charset="-122"/>
              </a:rPr>
              <a:t>4</a:t>
            </a:r>
            <a:r>
              <a:rPr kumimoji="1" lang="en-US" altLang="zh-CN" sz="2800" baseline="30000" dirty="0">
                <a:solidFill>
                  <a:srgbClr val="FF0000"/>
                </a:solidFill>
                <a:latin typeface="+mj-lt"/>
                <a:ea typeface="楷体" panose="02010609060101010101" pitchFamily="49" charset="-122"/>
              </a:rPr>
              <a:t>+</a:t>
            </a:r>
            <a:r>
              <a:rPr kumimoji="1" lang="zh-CN" altLang="en-US" sz="2800" dirty="0">
                <a:solidFill>
                  <a:srgbClr val="080808"/>
                </a:solidFill>
                <a:latin typeface="+mj-lt"/>
                <a:ea typeface="楷体" panose="02010609060101010101" pitchFamily="49" charset="-122"/>
              </a:rPr>
              <a:t>离子存在时</a:t>
            </a:r>
            <a:r>
              <a:rPr kumimoji="1" lang="en-US" altLang="zh-CN" sz="2800" dirty="0">
                <a:solidFill>
                  <a:srgbClr val="080808"/>
                </a:solidFill>
                <a:latin typeface="+mj-lt"/>
                <a:ea typeface="楷体" panose="02010609060101010101" pitchFamily="49" charset="-122"/>
              </a:rPr>
              <a:t>,</a:t>
            </a:r>
            <a:r>
              <a:rPr kumimoji="1" lang="zh-CN" altLang="en-US" sz="2800" dirty="0">
                <a:solidFill>
                  <a:srgbClr val="080808"/>
                </a:solidFill>
                <a:latin typeface="+mj-lt"/>
                <a:ea typeface="楷体" panose="02010609060101010101" pitchFamily="49" charset="-122"/>
              </a:rPr>
              <a:t>滴入试剂立刻生成特殊的红棕色的碘化氨基</a:t>
            </a:r>
            <a:r>
              <a:rPr kumimoji="1" lang="en-US" altLang="zh-CN" sz="2800" dirty="0">
                <a:solidFill>
                  <a:srgbClr val="080808"/>
                </a:solidFill>
                <a:latin typeface="+mj-lt"/>
                <a:ea typeface="楷体" panose="02010609060101010101" pitchFamily="49" charset="-122"/>
              </a:rPr>
              <a:t>·</a:t>
            </a:r>
            <a:r>
              <a:rPr kumimoji="1" lang="zh-CN" altLang="en-US" sz="2800" dirty="0">
                <a:solidFill>
                  <a:srgbClr val="080808"/>
                </a:solidFill>
                <a:latin typeface="+mj-lt"/>
                <a:ea typeface="楷体" panose="02010609060101010101" pitchFamily="49" charset="-122"/>
              </a:rPr>
              <a:t>氧合二汞</a:t>
            </a:r>
            <a:r>
              <a:rPr kumimoji="1" lang="en-US" altLang="zh-CN" sz="2800" dirty="0">
                <a:solidFill>
                  <a:srgbClr val="080808"/>
                </a:solidFill>
                <a:latin typeface="+mj-lt"/>
                <a:ea typeface="楷体" panose="02010609060101010101" pitchFamily="49" charset="-122"/>
              </a:rPr>
              <a:t>(Ⅱ)</a:t>
            </a:r>
            <a:r>
              <a:rPr kumimoji="1" lang="zh-CN" altLang="en-US" sz="2800" dirty="0">
                <a:solidFill>
                  <a:srgbClr val="080808"/>
                </a:solidFill>
                <a:latin typeface="+mj-lt"/>
                <a:ea typeface="楷体" panose="02010609060101010101" pitchFamily="49" charset="-122"/>
              </a:rPr>
              <a:t>沉淀：</a:t>
            </a:r>
            <a:endParaRPr kumimoji="1" lang="zh-CN" altLang="en-US" sz="2800" dirty="0">
              <a:solidFill>
                <a:srgbClr val="080808"/>
              </a:solidFill>
              <a:latin typeface="+mj-lt"/>
              <a:ea typeface="楷体" panose="02010609060101010101" pitchFamily="49" charset="-122"/>
            </a:endParaRPr>
          </a:p>
          <a:p>
            <a:pPr marL="0" lvl="0" indent="0">
              <a:lnSpc>
                <a:spcPct val="110000"/>
              </a:lnSpc>
            </a:pPr>
            <a:r>
              <a:rPr kumimoji="1" lang="en-US" altLang="zh-CN" sz="2400" dirty="0">
                <a:solidFill>
                  <a:srgbClr val="080808"/>
                </a:solidFill>
                <a:latin typeface="+mj-lt"/>
                <a:ea typeface="楷体" panose="02010609060101010101" pitchFamily="49" charset="-122"/>
              </a:rPr>
              <a:t>NH</a:t>
            </a:r>
            <a:r>
              <a:rPr kumimoji="1" lang="en-US" altLang="zh-CN" sz="2400" baseline="-25000" dirty="0">
                <a:solidFill>
                  <a:srgbClr val="080808"/>
                </a:solidFill>
                <a:latin typeface="+mj-lt"/>
                <a:ea typeface="楷体" panose="02010609060101010101" pitchFamily="49" charset="-122"/>
              </a:rPr>
              <a:t>4</a:t>
            </a:r>
            <a:r>
              <a:rPr kumimoji="1" lang="en-US" altLang="zh-CN" sz="2400" dirty="0">
                <a:solidFill>
                  <a:srgbClr val="080808"/>
                </a:solidFill>
                <a:latin typeface="+mj-lt"/>
                <a:ea typeface="楷体" panose="02010609060101010101" pitchFamily="49" charset="-122"/>
              </a:rPr>
              <a:t>Cl+2K</a:t>
            </a:r>
            <a:r>
              <a:rPr kumimoji="1" lang="en-US" altLang="zh-CN" sz="2400" baseline="-25000" dirty="0">
                <a:solidFill>
                  <a:srgbClr val="080808"/>
                </a:solidFill>
                <a:latin typeface="+mj-lt"/>
                <a:ea typeface="楷体" panose="02010609060101010101" pitchFamily="49" charset="-122"/>
              </a:rPr>
              <a:t>2</a:t>
            </a:r>
            <a:r>
              <a:rPr kumimoji="1" lang="en-US" altLang="zh-CN" sz="2400" dirty="0">
                <a:solidFill>
                  <a:srgbClr val="080808"/>
                </a:solidFill>
                <a:latin typeface="+mj-lt"/>
                <a:ea typeface="楷体" panose="02010609060101010101" pitchFamily="49" charset="-122"/>
              </a:rPr>
              <a:t>[HgI</a:t>
            </a:r>
            <a:r>
              <a:rPr kumimoji="1" lang="en-US" altLang="zh-CN" sz="2400" baseline="-25000" dirty="0">
                <a:solidFill>
                  <a:srgbClr val="080808"/>
                </a:solidFill>
                <a:latin typeface="+mj-lt"/>
                <a:ea typeface="楷体" panose="02010609060101010101" pitchFamily="49" charset="-122"/>
              </a:rPr>
              <a:t>4</a:t>
            </a:r>
            <a:r>
              <a:rPr kumimoji="1" lang="en-US" altLang="zh-CN" sz="2400" dirty="0">
                <a:solidFill>
                  <a:srgbClr val="080808"/>
                </a:solidFill>
                <a:latin typeface="+mj-lt"/>
                <a:ea typeface="楷体" panose="02010609060101010101" pitchFamily="49" charset="-122"/>
              </a:rPr>
              <a:t>]+4KOH==</a:t>
            </a:r>
            <a:r>
              <a:rPr kumimoji="1" lang="en-US" altLang="zh-CN" sz="2400" dirty="0" smtClean="0">
                <a:solidFill>
                  <a:srgbClr val="080808"/>
                </a:solidFill>
                <a:latin typeface="+mj-lt"/>
                <a:ea typeface="楷体" panose="02010609060101010101" pitchFamily="49" charset="-122"/>
              </a:rPr>
              <a:t>OHg</a:t>
            </a:r>
            <a:r>
              <a:rPr kumimoji="1" lang="en-US" altLang="zh-CN" sz="2400" baseline="-25000" dirty="0" smtClean="0">
                <a:solidFill>
                  <a:srgbClr val="080808"/>
                </a:solidFill>
                <a:latin typeface="+mj-lt"/>
                <a:ea typeface="楷体" panose="02010609060101010101" pitchFamily="49" charset="-122"/>
              </a:rPr>
              <a:t>2</a:t>
            </a:r>
            <a:r>
              <a:rPr kumimoji="1" lang="en-US" altLang="zh-CN" sz="2400" dirty="0" smtClean="0">
                <a:solidFill>
                  <a:srgbClr val="080808"/>
                </a:solidFill>
                <a:latin typeface="+mj-lt"/>
                <a:ea typeface="楷体" panose="02010609060101010101" pitchFamily="49" charset="-122"/>
              </a:rPr>
              <a:t>NH</a:t>
            </a:r>
            <a:r>
              <a:rPr kumimoji="1" lang="en-US" altLang="zh-CN" sz="2400" baseline="-25000" dirty="0" smtClean="0">
                <a:solidFill>
                  <a:srgbClr val="080808"/>
                </a:solidFill>
                <a:latin typeface="+mj-lt"/>
                <a:ea typeface="楷体" panose="02010609060101010101" pitchFamily="49" charset="-122"/>
              </a:rPr>
              <a:t>2</a:t>
            </a:r>
            <a:r>
              <a:rPr kumimoji="1" lang="en-US" altLang="zh-CN" sz="2400" dirty="0" smtClean="0">
                <a:solidFill>
                  <a:srgbClr val="080808"/>
                </a:solidFill>
                <a:latin typeface="+mj-lt"/>
                <a:ea typeface="楷体" panose="02010609060101010101" pitchFamily="49" charset="-122"/>
              </a:rPr>
              <a:t>I+KCl+7KI+3H</a:t>
            </a:r>
            <a:r>
              <a:rPr kumimoji="1" lang="en-US" altLang="zh-CN" sz="2400" baseline="-25000" dirty="0" smtClean="0">
                <a:solidFill>
                  <a:srgbClr val="080808"/>
                </a:solidFill>
                <a:latin typeface="+mj-lt"/>
                <a:ea typeface="楷体" panose="02010609060101010101" pitchFamily="49" charset="-122"/>
              </a:rPr>
              <a:t>2</a:t>
            </a:r>
            <a:r>
              <a:rPr kumimoji="1" lang="en-US" altLang="zh-CN" sz="2400" dirty="0" smtClean="0">
                <a:solidFill>
                  <a:srgbClr val="080808"/>
                </a:solidFill>
                <a:latin typeface="+mj-lt"/>
                <a:ea typeface="楷体" panose="02010609060101010101" pitchFamily="49" charset="-122"/>
              </a:rPr>
              <a:t>O</a:t>
            </a:r>
            <a:endParaRPr kumimoji="1" lang="en-US" altLang="zh-CN" sz="2400" dirty="0" smtClean="0">
              <a:solidFill>
                <a:srgbClr val="080808"/>
              </a:solidFill>
              <a:latin typeface="+mj-lt"/>
              <a:ea typeface="楷体" panose="02010609060101010101"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07203"/>
                                        </p:tgtEl>
                                        <p:attrNameLst>
                                          <p:attrName>style.visibility</p:attrName>
                                        </p:attrNameLst>
                                      </p:cBhvr>
                                      <p:to>
                                        <p:strVal val="visible"/>
                                      </p:to>
                                    </p:set>
                                    <p:anim to="" calcmode="lin" valueType="num">
                                      <p:cBhvr>
                                        <p:cTn id="7" dur="1" fill="hold"/>
                                        <p:tgtEl>
                                          <p:spTgt spid="307203"/>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04"/>
                                        </p:tgtEl>
                                        <p:attrNameLst>
                                          <p:attrName>style.visibility</p:attrName>
                                        </p:attrNameLst>
                                      </p:cBhvr>
                                      <p:to>
                                        <p:strVal val="visible"/>
                                      </p:to>
                                    </p:set>
                                    <p:animEffect transition="in" filter="blinds(horizontal)">
                                      <p:cBhvr>
                                        <p:cTn id="12" dur="5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autoUpdateAnimBg="0"/>
      <p:bldP spid="30720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5029" name="Object 42"/>
          <p:cNvGraphicFramePr>
            <a:graphicFrameLocks noChangeAspect="1"/>
          </p:cNvGraphicFramePr>
          <p:nvPr/>
        </p:nvGraphicFramePr>
        <p:xfrm>
          <a:off x="1043608" y="4158273"/>
          <a:ext cx="6985000" cy="1871662"/>
        </p:xfrm>
        <a:graphic>
          <a:graphicData uri="http://schemas.openxmlformats.org/presentationml/2006/ole">
            <mc:AlternateContent xmlns:mc="http://schemas.openxmlformats.org/markup-compatibility/2006">
              <mc:Choice xmlns:v="urn:schemas-microsoft-com:vml" Requires="v">
                <p:oleObj spid="_x0000_s126082" name="公式" r:id="rId1" imgW="2997200" imgH="736600" progId="Equation.3">
                  <p:embed/>
                </p:oleObj>
              </mc:Choice>
              <mc:Fallback>
                <p:oleObj name="公式" r:id="rId1" imgW="2997200" imgH="736600" progId="Equation.3">
                  <p:embed/>
                  <p:pic>
                    <p:nvPicPr>
                      <p:cNvPr id="0" name="Picture 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158273"/>
                        <a:ext cx="6985000" cy="1871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5030" name="Text Box 6"/>
          <p:cNvSpPr txBox="1">
            <a:spLocks noChangeArrowheads="1"/>
          </p:cNvSpPr>
          <p:nvPr/>
        </p:nvSpPr>
        <p:spPr bwMode="auto">
          <a:xfrm>
            <a:off x="1043608" y="2852935"/>
            <a:ext cx="756126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50000"/>
              </a:spcBef>
            </a:pPr>
            <a:r>
              <a:rPr kumimoji="1" lang="en-US" altLang="zh-CN" dirty="0" smtClean="0">
                <a:solidFill>
                  <a:srgbClr val="0000FF"/>
                </a:solidFill>
                <a:ea typeface="华文楷体" panose="02010600040101010101" pitchFamily="2" charset="-122"/>
              </a:rPr>
              <a:t>(</a:t>
            </a:r>
            <a:r>
              <a:rPr kumimoji="1" lang="en-US" altLang="zh-CN" dirty="0">
                <a:solidFill>
                  <a:srgbClr val="0000FF"/>
                </a:solidFill>
                <a:ea typeface="华文楷体" panose="02010600040101010101" pitchFamily="2" charset="-122"/>
              </a:rPr>
              <a:t>a) </a:t>
            </a:r>
            <a:r>
              <a:rPr kumimoji="1" lang="zh-CN" altLang="en-US" dirty="0">
                <a:solidFill>
                  <a:srgbClr val="0000FF"/>
                </a:solidFill>
                <a:ea typeface="华文楷体" panose="02010600040101010101" pitchFamily="2" charset="-122"/>
              </a:rPr>
              <a:t>挥发性非氧化性酸的铵盐</a:t>
            </a:r>
            <a:r>
              <a:rPr kumimoji="1" lang="en-US" altLang="zh-CN" dirty="0">
                <a:solidFill>
                  <a:srgbClr val="0000FF"/>
                </a:solidFill>
                <a:ea typeface="华文楷体" panose="02010600040101010101" pitchFamily="2" charset="-122"/>
              </a:rPr>
              <a:t>: </a:t>
            </a:r>
            <a:r>
              <a:rPr kumimoji="1" lang="zh-CN" altLang="en-US" dirty="0">
                <a:ea typeface="华文楷体" panose="02010600040101010101" pitchFamily="2" charset="-122"/>
              </a:rPr>
              <a:t>受热分解产生</a:t>
            </a:r>
            <a:r>
              <a:rPr kumimoji="1" lang="en-US" altLang="zh-CN" dirty="0">
                <a:ea typeface="华文楷体" panose="02010600040101010101" pitchFamily="2" charset="-122"/>
              </a:rPr>
              <a:t>NH</a:t>
            </a:r>
            <a:r>
              <a:rPr kumimoji="1" lang="en-US" altLang="zh-CN" baseline="-25000" dirty="0">
                <a:ea typeface="华文楷体" panose="02010600040101010101" pitchFamily="2" charset="-122"/>
              </a:rPr>
              <a:t>3</a:t>
            </a:r>
            <a:r>
              <a:rPr kumimoji="1" lang="zh-CN" altLang="en-US" dirty="0">
                <a:ea typeface="华文楷体" panose="02010600040101010101" pitchFamily="2" charset="-122"/>
              </a:rPr>
              <a:t>和相应的挥发性酸</a:t>
            </a:r>
            <a:endParaRPr kumimoji="1" lang="zh-CN" altLang="en-US" dirty="0">
              <a:ea typeface="华文楷体" panose="02010600040101010101" pitchFamily="2" charset="-122"/>
            </a:endParaRPr>
          </a:p>
        </p:txBody>
      </p:sp>
      <p:sp>
        <p:nvSpPr>
          <p:cNvPr id="125998"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A16B60F-1D51-428F-B882-2A655B478587}"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 name="TextBox 1"/>
          <p:cNvSpPr txBox="1"/>
          <p:nvPr/>
        </p:nvSpPr>
        <p:spPr>
          <a:xfrm>
            <a:off x="1020752" y="199901"/>
            <a:ext cx="8120137" cy="2653034"/>
          </a:xfrm>
          <a:prstGeom prst="rect">
            <a:avLst/>
          </a:prstGeom>
          <a:noFill/>
        </p:spPr>
        <p:txBody>
          <a:bodyPr wrap="square" rtlCol="0">
            <a:spAutoFit/>
          </a:bodyPr>
          <a:lstStyle/>
          <a:p>
            <a:pPr lvl="0">
              <a:lnSpc>
                <a:spcPct val="130000"/>
              </a:lnSpc>
            </a:pPr>
            <a:r>
              <a:rPr lang="en-US" altLang="zh-CN" dirty="0">
                <a:ea typeface="华文楷体" panose="02010600040101010101" pitchFamily="2" charset="-122"/>
              </a:rPr>
              <a:t>(3) </a:t>
            </a:r>
            <a:r>
              <a:rPr lang="zh-CN" altLang="en-US" dirty="0">
                <a:ea typeface="华文楷体" panose="02010600040101010101" pitchFamily="2" charset="-122"/>
              </a:rPr>
              <a:t>铵盐</a:t>
            </a:r>
            <a:r>
              <a:rPr lang="zh-CN" altLang="en-US" dirty="0">
                <a:solidFill>
                  <a:srgbClr val="FF0000"/>
                </a:solidFill>
                <a:ea typeface="华文楷体" panose="02010600040101010101" pitchFamily="2" charset="-122"/>
              </a:rPr>
              <a:t>不稳定，受热易分解</a:t>
            </a:r>
            <a:r>
              <a:rPr lang="zh-CN" altLang="en-US" dirty="0">
                <a:ea typeface="华文楷体" panose="02010600040101010101" pitchFamily="2" charset="-122"/>
              </a:rPr>
              <a:t>；</a:t>
            </a:r>
            <a:endParaRPr lang="zh-CN" altLang="en-US" dirty="0">
              <a:ea typeface="华文楷体" panose="02010600040101010101" pitchFamily="2" charset="-122"/>
            </a:endParaRPr>
          </a:p>
          <a:p>
            <a:pPr lvl="0">
              <a:lnSpc>
                <a:spcPct val="130000"/>
              </a:lnSpc>
            </a:pPr>
            <a:r>
              <a:rPr lang="zh-CN" altLang="en-US" dirty="0">
                <a:ea typeface="华文楷体" panose="02010600040101010101" pitchFamily="2" charset="-122"/>
              </a:rPr>
              <a:t>  </a:t>
            </a:r>
            <a:r>
              <a:rPr lang="zh-CN" altLang="en-US" dirty="0" smtClean="0">
                <a:ea typeface="华文楷体" panose="02010600040101010101" pitchFamily="2" charset="-122"/>
              </a:rPr>
              <a:t>阴离子碱</a:t>
            </a:r>
            <a:r>
              <a:rPr lang="zh-CN" altLang="en-US" dirty="0">
                <a:ea typeface="华文楷体" panose="02010600040101010101" pitchFamily="2" charset="-122"/>
              </a:rPr>
              <a:t>性越强，铵盐对热越不稳定；</a:t>
            </a:r>
            <a:endParaRPr lang="zh-CN" altLang="en-US" dirty="0">
              <a:ea typeface="华文楷体" panose="02010600040101010101" pitchFamily="2" charset="-122"/>
            </a:endParaRPr>
          </a:p>
          <a:p>
            <a:pPr lvl="0">
              <a:lnSpc>
                <a:spcPct val="130000"/>
              </a:lnSpc>
            </a:pPr>
            <a:r>
              <a:rPr lang="zh-CN" altLang="en-US" dirty="0">
                <a:ea typeface="华文楷体" panose="02010600040101010101" pitchFamily="2" charset="-122"/>
              </a:rPr>
              <a:t>  </a:t>
            </a:r>
            <a:r>
              <a:rPr lang="zh-CN" altLang="en-US" dirty="0" smtClean="0">
                <a:solidFill>
                  <a:srgbClr val="FF0000"/>
                </a:solidFill>
                <a:ea typeface="华文楷体" panose="02010600040101010101" pitchFamily="2" charset="-122"/>
              </a:rPr>
              <a:t>分解</a:t>
            </a:r>
            <a:r>
              <a:rPr lang="zh-CN" altLang="en-US" dirty="0">
                <a:solidFill>
                  <a:srgbClr val="FF0000"/>
                </a:solidFill>
                <a:ea typeface="华文楷体" panose="02010600040101010101" pitchFamily="2" charset="-122"/>
              </a:rPr>
              <a:t>产物</a:t>
            </a:r>
            <a:r>
              <a:rPr lang="zh-CN" altLang="en-US" dirty="0">
                <a:ea typeface="华文楷体" panose="02010600040101010101" pitchFamily="2" charset="-122"/>
              </a:rPr>
              <a:t>则与对应酸的</a:t>
            </a:r>
            <a:r>
              <a:rPr lang="zh-CN" altLang="en-US" dirty="0">
                <a:solidFill>
                  <a:srgbClr val="FF0000"/>
                </a:solidFill>
                <a:ea typeface="华文楷体" panose="02010600040101010101" pitchFamily="2" charset="-122"/>
              </a:rPr>
              <a:t>氧化性、挥发性</a:t>
            </a:r>
            <a:r>
              <a:rPr lang="zh-CN" altLang="en-US" dirty="0" smtClean="0">
                <a:solidFill>
                  <a:srgbClr val="FF0000"/>
                </a:solidFill>
                <a:ea typeface="华文楷体" panose="02010600040101010101" pitchFamily="2" charset="-122"/>
              </a:rPr>
              <a:t>和     温度</a:t>
            </a:r>
            <a:r>
              <a:rPr lang="zh-CN" altLang="en-US" dirty="0">
                <a:ea typeface="华文楷体" panose="02010600040101010101" pitchFamily="2" charset="-122"/>
              </a:rPr>
              <a:t>等有关</a:t>
            </a:r>
            <a:endParaRPr lang="zh-CN" altLang="en-US" dirty="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85030"/>
                                        </p:tgtEl>
                                        <p:attrNameLst>
                                          <p:attrName>style.visibility</p:attrName>
                                        </p:attrNameLst>
                                      </p:cBhvr>
                                      <p:to>
                                        <p:strVal val="visible"/>
                                      </p:to>
                                    </p:set>
                                    <p:animEffect transition="in" filter="diamond(in)">
                                      <p:cBhvr>
                                        <p:cTn id="7" dur="2000"/>
                                        <p:tgtEl>
                                          <p:spTgt spid="3850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5029"/>
                                        </p:tgtEl>
                                        <p:attrNameLst>
                                          <p:attrName>style.visibility</p:attrName>
                                        </p:attrNameLst>
                                      </p:cBhvr>
                                      <p:to>
                                        <p:strVal val="visible"/>
                                      </p:to>
                                    </p:set>
                                    <p:animEffect transition="in" filter="dissolve">
                                      <p:cBhvr>
                                        <p:cTn id="12" dur="500"/>
                                        <p:tgtEl>
                                          <p:spTgt spid="385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04"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8CDC507-DCC7-4586-A3FB-54DDB4771FB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08229" name="Text Box 5"/>
          <p:cNvSpPr txBox="1">
            <a:spLocks noChangeArrowheads="1"/>
          </p:cNvSpPr>
          <p:nvPr/>
        </p:nvSpPr>
        <p:spPr bwMode="auto">
          <a:xfrm>
            <a:off x="1043608" y="2852936"/>
            <a:ext cx="7192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3600" dirty="0">
                <a:solidFill>
                  <a:srgbClr val="0000FF"/>
                </a:solidFill>
                <a:ea typeface="华文楷体" panose="02010600040101010101" pitchFamily="2" charset="-122"/>
              </a:rPr>
              <a:t>(c) </a:t>
            </a:r>
            <a:r>
              <a:rPr kumimoji="1" lang="zh-CN" altLang="en-US" sz="3600" dirty="0">
                <a:solidFill>
                  <a:srgbClr val="0000FF"/>
                </a:solidFill>
                <a:ea typeface="华文楷体" panose="02010600040101010101" pitchFamily="2" charset="-122"/>
              </a:rPr>
              <a:t>氧化性酸的铵盐：爆炸性分解</a:t>
            </a:r>
            <a:endParaRPr kumimoji="1" lang="en-US" altLang="zh-CN" sz="3600" baseline="-25000" dirty="0">
              <a:solidFill>
                <a:srgbClr val="0000FF"/>
              </a:solidFill>
              <a:ea typeface="华文楷体" panose="02010600040101010101" pitchFamily="2" charset="-122"/>
            </a:endParaRPr>
          </a:p>
        </p:txBody>
      </p:sp>
      <p:grpSp>
        <p:nvGrpSpPr>
          <p:cNvPr id="308230" name="Group 6"/>
          <p:cNvGrpSpPr/>
          <p:nvPr/>
        </p:nvGrpSpPr>
        <p:grpSpPr bwMode="auto">
          <a:xfrm>
            <a:off x="1188369" y="3602037"/>
            <a:ext cx="7280275" cy="3021013"/>
            <a:chOff x="467" y="2598"/>
            <a:chExt cx="4586" cy="1903"/>
          </a:xfrm>
        </p:grpSpPr>
        <p:graphicFrame>
          <p:nvGraphicFramePr>
            <p:cNvPr id="127003" name="Object 27"/>
            <p:cNvGraphicFramePr>
              <a:graphicFrameLocks noChangeAspect="1"/>
            </p:cNvGraphicFramePr>
            <p:nvPr/>
          </p:nvGraphicFramePr>
          <p:xfrm>
            <a:off x="467" y="2598"/>
            <a:ext cx="4586" cy="1903"/>
          </p:xfrm>
          <a:graphic>
            <a:graphicData uri="http://schemas.openxmlformats.org/presentationml/2006/ole">
              <mc:AlternateContent xmlns:mc="http://schemas.openxmlformats.org/markup-compatibility/2006">
                <mc:Choice xmlns:v="urn:schemas-microsoft-com:vml" Requires="v">
                  <p:oleObj spid="_x0000_s127076" name="公式" r:id="rId1" imgW="2806700" imgH="1231900" progId="Equation.3">
                    <p:embed/>
                  </p:oleObj>
                </mc:Choice>
                <mc:Fallback>
                  <p:oleObj name="公式" r:id="rId1" imgW="2806700" imgH="1231900" progId="Equation.3">
                    <p:embed/>
                    <p:pic>
                      <p:nvPicPr>
                        <p:cNvPr id="0" name="Picture 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 y="2598"/>
                          <a:ext cx="4586" cy="19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7007" name="Text Box 8"/>
            <p:cNvSpPr txBox="1">
              <a:spLocks noChangeArrowheads="1"/>
            </p:cNvSpPr>
            <p:nvPr/>
          </p:nvSpPr>
          <p:spPr bwMode="auto">
            <a:xfrm>
              <a:off x="1632" y="3744"/>
              <a:ext cx="12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endParaRPr kumimoji="1" lang="zh-CN" altLang="zh-CN" sz="2400">
                <a:ea typeface="华文楷体" panose="02010600040101010101" pitchFamily="2" charset="-122"/>
              </a:endParaRPr>
            </a:p>
          </p:txBody>
        </p:sp>
      </p:grpSp>
      <p:pic>
        <p:nvPicPr>
          <p:cNvPr id="127024"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272" y="1403656"/>
            <a:ext cx="6637633" cy="128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52194" y="575818"/>
            <a:ext cx="6789038" cy="646331"/>
          </a:xfrm>
          <a:prstGeom prst="rect">
            <a:avLst/>
          </a:prstGeom>
          <a:noFill/>
        </p:spPr>
        <p:txBody>
          <a:bodyPr wrap="none" rtlCol="0">
            <a:spAutoFit/>
          </a:bodyPr>
          <a:lstStyle/>
          <a:p>
            <a:pPr lvl="0">
              <a:spcBef>
                <a:spcPct val="50000"/>
              </a:spcBef>
            </a:pPr>
            <a:r>
              <a:rPr kumimoji="1" lang="en-US" altLang="zh-CN" dirty="0">
                <a:solidFill>
                  <a:srgbClr val="0000FF"/>
                </a:solidFill>
                <a:ea typeface="华文楷体" panose="02010600040101010101" pitchFamily="2" charset="-122"/>
              </a:rPr>
              <a:t>(b) </a:t>
            </a:r>
            <a:r>
              <a:rPr kumimoji="1" lang="zh-CN" altLang="en-US" sz="3600" dirty="0">
                <a:solidFill>
                  <a:srgbClr val="0000FF"/>
                </a:solidFill>
                <a:ea typeface="华文楷体" panose="02010600040101010101" pitchFamily="2" charset="-122"/>
              </a:rPr>
              <a:t>非挥发性、非氧化性酸的铵盐</a:t>
            </a:r>
            <a:endParaRPr kumimoji="1" lang="zh-CN" altLang="en-US" sz="3600" dirty="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8229"/>
                                        </p:tgtEl>
                                        <p:attrNameLst>
                                          <p:attrName>style.visibility</p:attrName>
                                        </p:attrNameLst>
                                      </p:cBhvr>
                                      <p:to>
                                        <p:strVal val="visible"/>
                                      </p:to>
                                    </p:set>
                                    <p:animEffect transition="in" filter="slide(fromBottom)">
                                      <p:cBhvr>
                                        <p:cTn id="7" dur="500"/>
                                        <p:tgtEl>
                                          <p:spTgt spid="3082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8230"/>
                                        </p:tgtEl>
                                        <p:attrNameLst>
                                          <p:attrName>style.visibility</p:attrName>
                                        </p:attrNameLst>
                                      </p:cBhvr>
                                      <p:to>
                                        <p:strVal val="visible"/>
                                      </p:to>
                                    </p:set>
                                    <p:animEffect transition="in" filter="dissolve">
                                      <p:cBhvr>
                                        <p:cTn id="12" dur="500"/>
                                        <p:tgtEl>
                                          <p:spTgt spid="308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9"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539750" y="330885"/>
            <a:ext cx="6471643"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3600" dirty="0" smtClean="0">
                <a:solidFill>
                  <a:srgbClr val="C00000"/>
                </a:solidFill>
                <a:ea typeface="楷体" panose="02010609060101010101" pitchFamily="49" charset="-122"/>
              </a:rPr>
              <a:t>3</a:t>
            </a:r>
            <a:r>
              <a:rPr lang="zh-CN" altLang="en-US" sz="3600" dirty="0" smtClean="0">
                <a:solidFill>
                  <a:srgbClr val="C00000"/>
                </a:solidFill>
                <a:ea typeface="楷体" panose="02010609060101010101" pitchFamily="49" charset="-122"/>
              </a:rPr>
              <a:t>）肼</a:t>
            </a:r>
            <a:r>
              <a:rPr lang="en-US" altLang="zh-CN" sz="3600" dirty="0" smtClean="0">
                <a:solidFill>
                  <a:srgbClr val="C00000"/>
                </a:solidFill>
                <a:ea typeface="楷体" panose="02010609060101010101" pitchFamily="49" charset="-122"/>
              </a:rPr>
              <a:t>(</a:t>
            </a:r>
            <a:r>
              <a:rPr lang="zh-CN" altLang="en-US" sz="3600" dirty="0" smtClean="0">
                <a:solidFill>
                  <a:srgbClr val="C00000"/>
                </a:solidFill>
                <a:ea typeface="楷体" panose="02010609060101010101" pitchFamily="49" charset="-122"/>
              </a:rPr>
              <a:t>又称联氨，分子式</a:t>
            </a:r>
            <a:r>
              <a:rPr lang="en-US" altLang="zh-CN" sz="3600" dirty="0" smtClean="0">
                <a:solidFill>
                  <a:srgbClr val="C00000"/>
                </a:solidFill>
                <a:ea typeface="楷体" panose="02010609060101010101" pitchFamily="49" charset="-122"/>
              </a:rPr>
              <a:t>N</a:t>
            </a:r>
            <a:r>
              <a:rPr lang="en-US" altLang="zh-CN" sz="3600" baseline="-25000" dirty="0" smtClean="0">
                <a:solidFill>
                  <a:srgbClr val="C00000"/>
                </a:solidFill>
                <a:ea typeface="楷体" panose="02010609060101010101" pitchFamily="49" charset="-122"/>
              </a:rPr>
              <a:t>2</a:t>
            </a:r>
            <a:r>
              <a:rPr lang="en-US" altLang="zh-CN" sz="3600" dirty="0" smtClean="0">
                <a:solidFill>
                  <a:srgbClr val="C00000"/>
                </a:solidFill>
                <a:ea typeface="楷体" panose="02010609060101010101" pitchFamily="49" charset="-122"/>
              </a:rPr>
              <a:t>H</a:t>
            </a:r>
            <a:r>
              <a:rPr lang="en-US" altLang="zh-CN" sz="3600" baseline="-25000" dirty="0" smtClean="0">
                <a:solidFill>
                  <a:srgbClr val="C00000"/>
                </a:solidFill>
                <a:ea typeface="楷体" panose="02010609060101010101" pitchFamily="49" charset="-122"/>
              </a:rPr>
              <a:t>4</a:t>
            </a:r>
            <a:r>
              <a:rPr lang="en-US" altLang="zh-CN" sz="3600" dirty="0" smtClean="0">
                <a:solidFill>
                  <a:srgbClr val="C00000"/>
                </a:solidFill>
                <a:ea typeface="楷体" panose="02010609060101010101" pitchFamily="49" charset="-122"/>
              </a:rPr>
              <a:t>) </a:t>
            </a:r>
            <a:endParaRPr lang="en-US" altLang="zh-CN" sz="3600" dirty="0" smtClean="0">
              <a:solidFill>
                <a:srgbClr val="C00000"/>
              </a:solidFill>
              <a:ea typeface="楷体" panose="02010609060101010101" pitchFamily="49" charset="-122"/>
            </a:endParaRPr>
          </a:p>
        </p:txBody>
      </p:sp>
      <p:sp>
        <p:nvSpPr>
          <p:cNvPr id="364548" name="Text Box 4"/>
          <p:cNvSpPr txBox="1">
            <a:spLocks noChangeArrowheads="1"/>
          </p:cNvSpPr>
          <p:nvPr/>
        </p:nvSpPr>
        <p:spPr bwMode="auto">
          <a:xfrm>
            <a:off x="382588" y="1314568"/>
            <a:ext cx="4981575" cy="5169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50000"/>
              </a:spcBef>
              <a:buFontTx/>
              <a:buNone/>
            </a:pPr>
            <a:r>
              <a:rPr kumimoji="1" lang="en-US" altLang="zh-CN" dirty="0" smtClean="0">
                <a:solidFill>
                  <a:srgbClr val="000000"/>
                </a:solidFill>
                <a:ea typeface="楷体" panose="02010609060101010101" pitchFamily="49" charset="-122"/>
              </a:rPr>
              <a:t>  </a:t>
            </a:r>
            <a:r>
              <a:rPr kumimoji="1" lang="zh-CN" altLang="en-US" dirty="0" smtClean="0">
                <a:solidFill>
                  <a:srgbClr val="000000"/>
                </a:solidFill>
                <a:ea typeface="楷体" panose="02010609060101010101" pitchFamily="49" charset="-122"/>
              </a:rPr>
              <a:t>分子结构见右图，</a:t>
            </a:r>
            <a:r>
              <a:rPr lang="zh-CN" altLang="en-US" dirty="0">
                <a:solidFill>
                  <a:srgbClr val="000000"/>
                </a:solidFill>
                <a:ea typeface="华文楷体" panose="02010600040101010101" pitchFamily="2" charset="-122"/>
              </a:rPr>
              <a:t>视为</a:t>
            </a:r>
            <a:r>
              <a:rPr lang="en-US" altLang="zh-CN" dirty="0">
                <a:solidFill>
                  <a:srgbClr val="000000"/>
                </a:solidFill>
                <a:ea typeface="华文楷体" panose="02010600040101010101" pitchFamily="2" charset="-122"/>
              </a:rPr>
              <a:t>NH</a:t>
            </a:r>
            <a:r>
              <a:rPr lang="en-US" altLang="zh-CN" baseline="-25000" dirty="0">
                <a:solidFill>
                  <a:srgbClr val="000000"/>
                </a:solidFill>
                <a:ea typeface="华文楷体" panose="02010600040101010101" pitchFamily="2" charset="-122"/>
              </a:rPr>
              <a:t>3</a:t>
            </a:r>
            <a:r>
              <a:rPr lang="zh-CN" altLang="en-US" dirty="0">
                <a:solidFill>
                  <a:srgbClr val="000000"/>
                </a:solidFill>
                <a:ea typeface="华文楷体" panose="02010600040101010101" pitchFamily="2" charset="-122"/>
              </a:rPr>
              <a:t>中的</a:t>
            </a:r>
            <a:r>
              <a:rPr lang="en-US" altLang="zh-CN" dirty="0">
                <a:solidFill>
                  <a:srgbClr val="000000"/>
                </a:solidFill>
                <a:ea typeface="华文楷体" panose="02010600040101010101" pitchFamily="2" charset="-122"/>
              </a:rPr>
              <a:t>H</a:t>
            </a:r>
            <a:r>
              <a:rPr lang="zh-CN" altLang="en-US" dirty="0">
                <a:solidFill>
                  <a:srgbClr val="000000"/>
                </a:solidFill>
                <a:ea typeface="华文楷体" panose="02010600040101010101" pitchFamily="2" charset="-122"/>
              </a:rPr>
              <a:t>被</a:t>
            </a:r>
            <a:r>
              <a:rPr lang="en-US" altLang="zh-CN" dirty="0">
                <a:solidFill>
                  <a:srgbClr val="0000FF"/>
                </a:solidFill>
                <a:ea typeface="华文楷体" panose="02010600040101010101" pitchFamily="2" charset="-122"/>
              </a:rPr>
              <a:t>-</a:t>
            </a:r>
            <a:r>
              <a:rPr lang="en-US" altLang="zh-CN" dirty="0" smtClean="0">
                <a:solidFill>
                  <a:srgbClr val="0000FF"/>
                </a:solidFill>
                <a:ea typeface="华文楷体" panose="02010600040101010101" pitchFamily="2" charset="-122"/>
              </a:rPr>
              <a:t>NH</a:t>
            </a:r>
            <a:r>
              <a:rPr lang="en-US" altLang="zh-CN" baseline="-25000" dirty="0" smtClean="0">
                <a:solidFill>
                  <a:srgbClr val="0000FF"/>
                </a:solidFill>
                <a:ea typeface="华文楷体" panose="02010600040101010101" pitchFamily="2" charset="-122"/>
              </a:rPr>
              <a:t>2</a:t>
            </a:r>
            <a:r>
              <a:rPr lang="zh-CN" altLang="en-US" dirty="0" smtClean="0">
                <a:solidFill>
                  <a:srgbClr val="000000"/>
                </a:solidFill>
                <a:ea typeface="华文楷体" panose="02010600040101010101" pitchFamily="2" charset="-122"/>
              </a:rPr>
              <a:t>取代</a:t>
            </a:r>
            <a:r>
              <a:rPr lang="zh-CN" altLang="en-US" dirty="0">
                <a:solidFill>
                  <a:srgbClr val="000000"/>
                </a:solidFill>
                <a:ea typeface="华文楷体" panose="02010600040101010101" pitchFamily="2" charset="-122"/>
              </a:rPr>
              <a:t>的</a:t>
            </a:r>
            <a:r>
              <a:rPr lang="zh-CN" altLang="en-US" dirty="0" smtClean="0">
                <a:solidFill>
                  <a:srgbClr val="000000"/>
                </a:solidFill>
                <a:ea typeface="华文楷体" panose="02010600040101010101" pitchFamily="2" charset="-122"/>
              </a:rPr>
              <a:t>产物。</a:t>
            </a:r>
            <a:r>
              <a:rPr kumimoji="1" lang="zh-CN" altLang="en-US" dirty="0" smtClean="0">
                <a:solidFill>
                  <a:srgbClr val="000000"/>
                </a:solidFill>
                <a:ea typeface="楷体" panose="02010609060101010101" pitchFamily="49" charset="-122"/>
              </a:rPr>
              <a:t>其中每个氮原子都用</a:t>
            </a:r>
            <a:r>
              <a:rPr kumimoji="1" lang="en-US" altLang="zh-CN" dirty="0" smtClean="0">
                <a:solidFill>
                  <a:srgbClr val="000000"/>
                </a:solidFill>
                <a:ea typeface="楷体" panose="02010609060101010101" pitchFamily="49" charset="-122"/>
              </a:rPr>
              <a:t>sp</a:t>
            </a:r>
            <a:r>
              <a:rPr kumimoji="1" lang="en-US" altLang="zh-CN" baseline="30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杂化轨道形成</a:t>
            </a:r>
            <a:r>
              <a:rPr kumimoji="1" lang="en-US" altLang="zh-CN" dirty="0" smtClean="0">
                <a:solidFill>
                  <a:srgbClr val="000000"/>
                </a:solidFill>
                <a:ea typeface="楷体" panose="02010609060101010101" pitchFamily="49" charset="-122"/>
              </a:rPr>
              <a:t>σ</a:t>
            </a:r>
            <a:r>
              <a:rPr kumimoji="1" lang="zh-CN" altLang="en-US" dirty="0" smtClean="0">
                <a:solidFill>
                  <a:srgbClr val="000000"/>
                </a:solidFill>
                <a:ea typeface="楷体" panose="02010609060101010101" pitchFamily="49" charset="-122"/>
              </a:rPr>
              <a:t>键。两对孤电子对因排斥作用大而处于反位，可使</a:t>
            </a:r>
            <a:r>
              <a:rPr kumimoji="1" lang="en-US" altLang="zh-CN" dirty="0" smtClean="0">
                <a:solidFill>
                  <a:srgbClr val="000000"/>
                </a:solidFill>
                <a:ea typeface="楷体" panose="02010609060101010101" pitchFamily="49" charset="-122"/>
              </a:rPr>
              <a:t>N</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N</a:t>
            </a:r>
            <a:r>
              <a:rPr kumimoji="1" lang="zh-CN" altLang="en-US" dirty="0" smtClean="0">
                <a:solidFill>
                  <a:srgbClr val="000000"/>
                </a:solidFill>
                <a:ea typeface="楷体" panose="02010609060101010101" pitchFamily="49" charset="-122"/>
              </a:rPr>
              <a:t>键的稳定性增加。</a:t>
            </a:r>
            <a:endParaRPr kumimoji="1" lang="en-US" altLang="zh-CN" dirty="0" smtClean="0">
              <a:solidFill>
                <a:srgbClr val="000000"/>
              </a:solidFill>
              <a:ea typeface="楷体" panose="02010609060101010101" pitchFamily="49" charset="-122"/>
            </a:endParaRPr>
          </a:p>
          <a:p>
            <a:pPr>
              <a:lnSpc>
                <a:spcPct val="110000"/>
              </a:lnSpc>
              <a:spcBef>
                <a:spcPct val="50000"/>
              </a:spcBef>
              <a:buFontTx/>
              <a:buNone/>
            </a:pPr>
            <a:r>
              <a:rPr kumimoji="1" lang="zh-CN" altLang="en-US" dirty="0" smtClean="0">
                <a:solidFill>
                  <a:srgbClr val="000000"/>
                </a:solidFill>
                <a:ea typeface="楷体" panose="02010609060101010101" pitchFamily="49" charset="-122"/>
              </a:rPr>
              <a:t>而</a:t>
            </a:r>
            <a:r>
              <a:rPr kumimoji="1" lang="en-US" altLang="zh-CN" dirty="0" smtClean="0">
                <a:solidFill>
                  <a:srgbClr val="000000"/>
                </a:solidFill>
                <a:ea typeface="楷体" panose="02010609060101010101" pitchFamily="49" charset="-122"/>
              </a:rPr>
              <a:t>N-N</a:t>
            </a:r>
            <a:r>
              <a:rPr kumimoji="1" lang="zh-CN" altLang="en-US" dirty="0" smtClean="0">
                <a:solidFill>
                  <a:srgbClr val="000000"/>
                </a:solidFill>
                <a:ea typeface="楷体" panose="02010609060101010101" pitchFamily="49" charset="-122"/>
              </a:rPr>
              <a:t>键比</a:t>
            </a:r>
            <a:r>
              <a:rPr kumimoji="1" lang="en-US" altLang="zh-CN" dirty="0" smtClean="0">
                <a:solidFill>
                  <a:srgbClr val="000000"/>
                </a:solidFill>
                <a:ea typeface="楷体" panose="02010609060101010101" pitchFamily="49" charset="-122"/>
              </a:rPr>
              <a:t>N-H</a:t>
            </a:r>
            <a:r>
              <a:rPr kumimoji="1" lang="zh-CN" altLang="en-US" dirty="0" smtClean="0">
                <a:solidFill>
                  <a:srgbClr val="000000"/>
                </a:solidFill>
                <a:ea typeface="楷体" panose="02010609060101010101" pitchFamily="49" charset="-122"/>
              </a:rPr>
              <a:t>键的键能小，导致联氨稳定性不如氨。 </a:t>
            </a:r>
            <a:endParaRPr kumimoji="1" lang="zh-CN" altLang="en-US" dirty="0" smtClean="0">
              <a:solidFill>
                <a:srgbClr val="000000"/>
              </a:solidFill>
              <a:ea typeface="楷体" panose="02010609060101010101" pitchFamily="49" charset="-122"/>
            </a:endParaRPr>
          </a:p>
        </p:txBody>
      </p:sp>
      <p:grpSp>
        <p:nvGrpSpPr>
          <p:cNvPr id="364554" name="Group 10"/>
          <p:cNvGrpSpPr/>
          <p:nvPr/>
        </p:nvGrpSpPr>
        <p:grpSpPr bwMode="auto">
          <a:xfrm>
            <a:off x="5435600" y="1341438"/>
            <a:ext cx="3095625" cy="2392362"/>
            <a:chOff x="3379" y="935"/>
            <a:chExt cx="1950" cy="1507"/>
          </a:xfrm>
        </p:grpSpPr>
        <p:pic>
          <p:nvPicPr>
            <p:cNvPr id="2048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9" y="935"/>
              <a:ext cx="1950" cy="1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Text Box 8"/>
            <p:cNvSpPr txBox="1">
              <a:spLocks noChangeArrowheads="1"/>
            </p:cNvSpPr>
            <p:nvPr/>
          </p:nvSpPr>
          <p:spPr bwMode="auto">
            <a:xfrm>
              <a:off x="3787" y="2115"/>
              <a:ext cx="140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N</a:t>
              </a:r>
              <a:r>
                <a:rPr kumimoji="1" lang="en-US" altLang="zh-CN" sz="2800" baseline="-25000" smtClean="0">
                  <a:solidFill>
                    <a:srgbClr val="000000"/>
                  </a:solidFill>
                  <a:ea typeface="楷体_GB2312" pitchFamily="49" charset="-122"/>
                </a:rPr>
                <a:t>2</a:t>
              </a:r>
              <a:r>
                <a:rPr kumimoji="1" lang="en-US" altLang="zh-CN" sz="2800" smtClean="0">
                  <a:solidFill>
                    <a:srgbClr val="000000"/>
                  </a:solidFill>
                  <a:ea typeface="楷体_GB2312" pitchFamily="49" charset="-122"/>
                </a:rPr>
                <a:t>H</a:t>
              </a:r>
              <a:r>
                <a:rPr kumimoji="1" lang="en-US" altLang="zh-CN" sz="2800" baseline="-25000" smtClean="0">
                  <a:solidFill>
                    <a:srgbClr val="000000"/>
                  </a:solidFill>
                  <a:ea typeface="楷体_GB2312" pitchFamily="49" charset="-122"/>
                </a:rPr>
                <a:t>4</a:t>
              </a:r>
              <a:r>
                <a:rPr kumimoji="1" lang="zh-CN" altLang="en-US" sz="2800" smtClean="0">
                  <a:solidFill>
                    <a:srgbClr val="000000"/>
                  </a:solidFill>
                  <a:ea typeface="楷体_GB2312" pitchFamily="49" charset="-122"/>
                </a:rPr>
                <a:t>轨道图</a:t>
              </a:r>
              <a:endParaRPr kumimoji="1" lang="zh-CN" altLang="en-US" sz="2800" smtClean="0">
                <a:solidFill>
                  <a:srgbClr val="000000"/>
                </a:solidFill>
                <a:ea typeface="楷体_GB2312" pitchFamily="49" charset="-122"/>
              </a:endParaRPr>
            </a:p>
          </p:txBody>
        </p:sp>
      </p:grpSp>
      <p:grpSp>
        <p:nvGrpSpPr>
          <p:cNvPr id="364555" name="Group 11"/>
          <p:cNvGrpSpPr/>
          <p:nvPr/>
        </p:nvGrpSpPr>
        <p:grpSpPr bwMode="auto">
          <a:xfrm>
            <a:off x="5867400" y="3933825"/>
            <a:ext cx="2952750" cy="2679700"/>
            <a:chOff x="3515" y="2568"/>
            <a:chExt cx="1860" cy="1688"/>
          </a:xfrm>
        </p:grpSpPr>
        <p:pic>
          <p:nvPicPr>
            <p:cNvPr id="20487" name="Picture 7" descr="N2H4"/>
            <p:cNvPicPr>
              <a:picLocks noChangeAspect="1" noChangeArrowheads="1"/>
            </p:cNvPicPr>
            <p:nvPr/>
          </p:nvPicPr>
          <p:blipFill>
            <a:blip r:embed="rId3" cstate="print">
              <a:extLst>
                <a:ext uri="{28A0092B-C50C-407E-A947-70E740481C1C}">
                  <a14:useLocalDpi xmlns:a14="http://schemas.microsoft.com/office/drawing/2010/main" val="0"/>
                </a:ext>
              </a:extLst>
            </a:blip>
            <a:srcRect l="7317" t="13133" r="8682" b="11694"/>
            <a:stretch>
              <a:fillRect/>
            </a:stretch>
          </p:blipFill>
          <p:spPr bwMode="auto">
            <a:xfrm>
              <a:off x="3560" y="2568"/>
              <a:ext cx="1588" cy="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9"/>
            <p:cNvSpPr txBox="1">
              <a:spLocks noChangeArrowheads="1"/>
            </p:cNvSpPr>
            <p:nvPr/>
          </p:nvSpPr>
          <p:spPr bwMode="auto">
            <a:xfrm>
              <a:off x="3515" y="3929"/>
              <a:ext cx="1860"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N</a:t>
              </a:r>
              <a:r>
                <a:rPr kumimoji="1" lang="en-US" altLang="zh-CN" sz="2800" baseline="-25000" smtClean="0">
                  <a:solidFill>
                    <a:srgbClr val="000000"/>
                  </a:solidFill>
                  <a:ea typeface="楷体_GB2312" pitchFamily="49" charset="-122"/>
                </a:rPr>
                <a:t>2</a:t>
              </a:r>
              <a:r>
                <a:rPr kumimoji="1" lang="en-US" altLang="zh-CN" sz="2800" smtClean="0">
                  <a:solidFill>
                    <a:srgbClr val="000000"/>
                  </a:solidFill>
                  <a:ea typeface="楷体_GB2312" pitchFamily="49" charset="-122"/>
                </a:rPr>
                <a:t>H</a:t>
              </a:r>
              <a:r>
                <a:rPr kumimoji="1" lang="en-US" altLang="zh-CN" sz="2800" baseline="-25000" smtClean="0">
                  <a:solidFill>
                    <a:srgbClr val="000000"/>
                  </a:solidFill>
                  <a:ea typeface="楷体_GB2312" pitchFamily="49" charset="-122"/>
                </a:rPr>
                <a:t>4</a:t>
              </a:r>
              <a:r>
                <a:rPr kumimoji="1" lang="zh-CN" altLang="en-US" sz="2800" smtClean="0">
                  <a:solidFill>
                    <a:srgbClr val="000000"/>
                  </a:solidFill>
                  <a:ea typeface="楷体_GB2312" pitchFamily="49" charset="-122"/>
                </a:rPr>
                <a:t>分子形状图</a:t>
              </a:r>
              <a:endParaRPr kumimoji="1" lang="zh-CN" altLang="en-US" sz="2800" smtClean="0">
                <a:solidFill>
                  <a:srgbClr val="000000"/>
                </a:solidFill>
                <a:ea typeface="楷体_GB2312" pitchFamily="49" charset="-122"/>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4548"/>
                                        </p:tgtEl>
                                        <p:attrNameLst>
                                          <p:attrName>style.visibility</p:attrName>
                                        </p:attrNameLst>
                                      </p:cBhvr>
                                      <p:to>
                                        <p:strVal val="visible"/>
                                      </p:to>
                                    </p:set>
                                    <p:animEffect transition="in" filter="wipe(left)">
                                      <p:cBhvr>
                                        <p:cTn id="7" dur="500"/>
                                        <p:tgtEl>
                                          <p:spTgt spid="3645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4554"/>
                                        </p:tgtEl>
                                        <p:attrNameLst>
                                          <p:attrName>style.visibility</p:attrName>
                                        </p:attrNameLst>
                                      </p:cBhvr>
                                      <p:to>
                                        <p:strVal val="visible"/>
                                      </p:to>
                                    </p:set>
                                    <p:animEffect transition="in" filter="blinds(horizontal)">
                                      <p:cBhvr>
                                        <p:cTn id="12" dur="500"/>
                                        <p:tgtEl>
                                          <p:spTgt spid="3645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4555"/>
                                        </p:tgtEl>
                                        <p:attrNameLst>
                                          <p:attrName>style.visibility</p:attrName>
                                        </p:attrNameLst>
                                      </p:cBhvr>
                                      <p:to>
                                        <p:strVal val="visible"/>
                                      </p:to>
                                    </p:set>
                                    <p:animEffect transition="in" filter="blinds(horizontal)">
                                      <p:cBhvr>
                                        <p:cTn id="17" dur="500"/>
                                        <p:tgtEl>
                                          <p:spTgt spid="364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8"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539750" y="658704"/>
            <a:ext cx="2664098"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zh-CN" altLang="en-US" sz="3600" dirty="0" smtClean="0">
                <a:solidFill>
                  <a:srgbClr val="C00000"/>
                </a:solidFill>
                <a:ea typeface="楷体" panose="02010609060101010101" pitchFamily="49" charset="-122"/>
              </a:rPr>
              <a:t>肼性质 </a:t>
            </a:r>
            <a:endParaRPr lang="zh-CN" altLang="en-US" sz="3600" dirty="0" smtClean="0">
              <a:solidFill>
                <a:srgbClr val="C00000"/>
              </a:solidFill>
              <a:ea typeface="楷体" panose="02010609060101010101" pitchFamily="49" charset="-122"/>
            </a:endParaRPr>
          </a:p>
        </p:txBody>
      </p:sp>
      <p:sp>
        <p:nvSpPr>
          <p:cNvPr id="365571" name="Text Box 3"/>
          <p:cNvSpPr txBox="1">
            <a:spLocks noChangeArrowheads="1"/>
          </p:cNvSpPr>
          <p:nvPr/>
        </p:nvSpPr>
        <p:spPr bwMode="auto">
          <a:xfrm>
            <a:off x="179388" y="1340768"/>
            <a:ext cx="8964612" cy="417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20000"/>
              </a:lnSpc>
              <a:spcAft>
                <a:spcPct val="20000"/>
              </a:spcAft>
              <a:buFontTx/>
              <a:buNone/>
            </a:pP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1</a:t>
            </a:r>
            <a:r>
              <a:rPr kumimoji="1" lang="zh-CN" altLang="en-US" dirty="0" smtClean="0">
                <a:solidFill>
                  <a:srgbClr val="000000"/>
                </a:solidFill>
                <a:ea typeface="楷体" panose="02010609060101010101" pitchFamily="49" charset="-122"/>
              </a:rPr>
              <a:t>）作火箭燃料</a:t>
            </a:r>
            <a:endParaRPr kumimoji="1" lang="zh-CN" altLang="en-US" dirty="0" smtClean="0">
              <a:solidFill>
                <a:srgbClr val="000000"/>
              </a:solidFill>
              <a:ea typeface="楷体" panose="02010609060101010101" pitchFamily="49" charset="-122"/>
            </a:endParaRPr>
          </a:p>
          <a:p>
            <a:pPr>
              <a:lnSpc>
                <a:spcPct val="120000"/>
              </a:lnSpc>
              <a:spcAft>
                <a:spcPct val="20000"/>
              </a:spcAft>
              <a:buFontTx/>
              <a:buNone/>
            </a:pPr>
            <a:r>
              <a:rPr kumimoji="1" lang="zh-CN" altLang="en-US" dirty="0" smtClean="0">
                <a:solidFill>
                  <a:srgbClr val="000000"/>
                </a:solidFill>
                <a:ea typeface="楷体" panose="02010609060101010101" pitchFamily="49" charset="-122"/>
              </a:rPr>
              <a:t>  </a:t>
            </a:r>
            <a:r>
              <a:rPr kumimoji="1" lang="en-US" altLang="zh-CN" dirty="0" smtClean="0">
                <a:solidFill>
                  <a:srgbClr val="000000"/>
                </a:solidFill>
                <a:ea typeface="楷体" panose="02010609060101010101" pitchFamily="49" charset="-122"/>
              </a:rPr>
              <a:t>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4</a:t>
            </a:r>
            <a:r>
              <a:rPr kumimoji="1" lang="en-US" altLang="zh-CN" dirty="0" smtClean="0">
                <a:solidFill>
                  <a:srgbClr val="000000"/>
                </a:solidFill>
                <a:ea typeface="楷体" panose="02010609060101010101" pitchFamily="49" charset="-122"/>
              </a:rPr>
              <a:t>(l)+O</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(g)==N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(g)+2H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O(1) </a:t>
            </a:r>
            <a:br>
              <a:rPr kumimoji="1" lang="en-US" altLang="zh-CN" dirty="0" smtClean="0">
                <a:solidFill>
                  <a:srgbClr val="000000"/>
                </a:solidFill>
                <a:ea typeface="楷体" panose="02010609060101010101" pitchFamily="49" charset="-122"/>
              </a:rPr>
            </a:br>
            <a:r>
              <a:rPr kumimoji="1" lang="en-US" altLang="zh-CN" dirty="0" smtClean="0">
                <a:solidFill>
                  <a:srgbClr val="000000"/>
                </a:solidFill>
                <a:ea typeface="楷体" panose="02010609060101010101" pitchFamily="49" charset="-122"/>
              </a:rPr>
              <a:t>                            △</a:t>
            </a:r>
            <a:r>
              <a:rPr kumimoji="1" lang="en-US" altLang="zh-CN" baseline="-25000" dirty="0" err="1" smtClean="0">
                <a:solidFill>
                  <a:srgbClr val="000000"/>
                </a:solidFill>
                <a:ea typeface="楷体" panose="02010609060101010101" pitchFamily="49" charset="-122"/>
              </a:rPr>
              <a:t>r</a:t>
            </a:r>
            <a:r>
              <a:rPr kumimoji="1" lang="en-US" altLang="zh-CN" dirty="0" err="1" smtClean="0">
                <a:solidFill>
                  <a:srgbClr val="000000"/>
                </a:solidFill>
                <a:ea typeface="楷体" panose="02010609060101010101" pitchFamily="49" charset="-122"/>
              </a:rPr>
              <a:t>H</a:t>
            </a:r>
            <a:r>
              <a:rPr kumimoji="1" lang="en-US" altLang="zh-CN" baseline="30000" dirty="0" err="1" smtClean="0">
                <a:solidFill>
                  <a:srgbClr val="000000"/>
                </a:solidFill>
                <a:ea typeface="楷体" panose="02010609060101010101" pitchFamily="49" charset="-122"/>
              </a:rPr>
              <a:t>θ</a:t>
            </a:r>
            <a:r>
              <a:rPr kumimoji="1" lang="en-US" altLang="zh-CN" dirty="0" smtClean="0">
                <a:solidFill>
                  <a:srgbClr val="000000"/>
                </a:solidFill>
                <a:ea typeface="楷体" panose="02010609060101010101" pitchFamily="49" charset="-122"/>
              </a:rPr>
              <a:t>= -624kJ·mol</a:t>
            </a:r>
            <a:r>
              <a:rPr kumimoji="1" lang="en-US" altLang="zh-CN" baseline="30000" dirty="0" smtClean="0">
                <a:solidFill>
                  <a:srgbClr val="000000"/>
                </a:solidFill>
                <a:ea typeface="楷体" panose="02010609060101010101" pitchFamily="49" charset="-122"/>
              </a:rPr>
              <a:t>-1</a:t>
            </a:r>
            <a:endParaRPr kumimoji="1" lang="en-US" altLang="zh-CN" baseline="30000" dirty="0" smtClean="0">
              <a:solidFill>
                <a:srgbClr val="000000"/>
              </a:solidFill>
              <a:ea typeface="楷体" panose="02010609060101010101" pitchFamily="49" charset="-122"/>
            </a:endParaRPr>
          </a:p>
          <a:p>
            <a:pPr>
              <a:lnSpc>
                <a:spcPct val="120000"/>
              </a:lnSpc>
              <a:spcAft>
                <a:spcPct val="20000"/>
              </a:spcAft>
              <a:buFontTx/>
              <a:buNone/>
            </a:pP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）二元弱碱</a:t>
            </a:r>
            <a:endParaRPr kumimoji="1" lang="zh-CN" altLang="en-US" dirty="0" smtClean="0">
              <a:solidFill>
                <a:srgbClr val="000000"/>
              </a:solidFill>
              <a:ea typeface="楷体" panose="02010609060101010101" pitchFamily="49" charset="-122"/>
            </a:endParaRPr>
          </a:p>
          <a:p>
            <a:pPr>
              <a:lnSpc>
                <a:spcPct val="120000"/>
              </a:lnSpc>
              <a:spcAft>
                <a:spcPct val="20000"/>
              </a:spcAft>
              <a:buFontTx/>
              <a:buNone/>
            </a:pPr>
            <a:r>
              <a:rPr kumimoji="1" lang="zh-CN" altLang="en-US" dirty="0" smtClean="0">
                <a:solidFill>
                  <a:srgbClr val="000000"/>
                </a:solidFill>
                <a:ea typeface="楷体" panose="02010609060101010101" pitchFamily="49" charset="-122"/>
              </a:rPr>
              <a:t>     </a:t>
            </a:r>
            <a:r>
              <a:rPr kumimoji="1" lang="en-US" altLang="zh-CN" dirty="0" smtClean="0">
                <a:solidFill>
                  <a:srgbClr val="000000"/>
                </a:solidFill>
                <a:ea typeface="楷体" panose="02010609060101010101" pitchFamily="49" charset="-122"/>
              </a:rPr>
              <a:t>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4</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5</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+OH</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  K</a:t>
            </a:r>
            <a:r>
              <a:rPr kumimoji="1" lang="en-US" altLang="zh-CN" baseline="-25000" dirty="0" smtClean="0">
                <a:solidFill>
                  <a:srgbClr val="000000"/>
                </a:solidFill>
                <a:ea typeface="楷体" panose="02010609060101010101" pitchFamily="49" charset="-122"/>
              </a:rPr>
              <a:t>1</a:t>
            </a:r>
            <a:r>
              <a:rPr kumimoji="1" lang="en-US" altLang="zh-CN" dirty="0" smtClean="0">
                <a:solidFill>
                  <a:srgbClr val="000000"/>
                </a:solidFill>
                <a:ea typeface="楷体" panose="02010609060101010101" pitchFamily="49" charset="-122"/>
              </a:rPr>
              <a:t>=1.0×10</a:t>
            </a:r>
            <a:r>
              <a:rPr kumimoji="1" lang="en-US" altLang="zh-CN" baseline="30000" dirty="0" smtClean="0">
                <a:solidFill>
                  <a:srgbClr val="000000"/>
                </a:solidFill>
                <a:ea typeface="楷体" panose="02010609060101010101" pitchFamily="49" charset="-122"/>
              </a:rPr>
              <a:t>-6</a:t>
            </a:r>
            <a:r>
              <a:rPr kumimoji="1" lang="en-US" altLang="zh-CN" dirty="0" smtClean="0">
                <a:solidFill>
                  <a:srgbClr val="000000"/>
                </a:solidFill>
                <a:ea typeface="楷体" panose="02010609060101010101" pitchFamily="49" charset="-122"/>
              </a:rPr>
              <a:t>(298K)</a:t>
            </a:r>
            <a:br>
              <a:rPr kumimoji="1" lang="en-US" altLang="zh-CN" dirty="0" smtClean="0">
                <a:solidFill>
                  <a:srgbClr val="000000"/>
                </a:solidFill>
                <a:ea typeface="楷体" panose="02010609060101010101" pitchFamily="49" charset="-122"/>
              </a:rPr>
            </a:br>
            <a:r>
              <a:rPr kumimoji="1" lang="en-US" altLang="zh-CN" dirty="0" smtClean="0">
                <a:solidFill>
                  <a:srgbClr val="000000"/>
                </a:solidFill>
                <a:ea typeface="楷体" panose="02010609060101010101" pitchFamily="49" charset="-122"/>
              </a:rPr>
              <a:t>     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5</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6</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+OH</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 K</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=9.0×10</a:t>
            </a:r>
            <a:r>
              <a:rPr kumimoji="1" lang="en-US" altLang="zh-CN" baseline="30000" dirty="0" smtClean="0">
                <a:solidFill>
                  <a:srgbClr val="000000"/>
                </a:solidFill>
                <a:ea typeface="楷体" panose="02010609060101010101" pitchFamily="49" charset="-122"/>
              </a:rPr>
              <a:t>-16</a:t>
            </a:r>
            <a:r>
              <a:rPr kumimoji="1" lang="en-US" altLang="zh-CN" dirty="0" smtClean="0">
                <a:solidFill>
                  <a:srgbClr val="000000"/>
                </a:solidFill>
                <a:ea typeface="楷体" panose="02010609060101010101" pitchFamily="49" charset="-122"/>
              </a:rPr>
              <a:t>(298K)</a:t>
            </a:r>
            <a:endParaRPr kumimoji="1" lang="en-US" altLang="zh-CN" dirty="0" smtClean="0">
              <a:solidFill>
                <a:srgbClr val="000000"/>
              </a:solidFill>
              <a:ea typeface="楷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Effect transition="in" filter="wipe(left)">
                                      <p:cBhvr>
                                        <p:cTn id="7" dur="500"/>
                                        <p:tgtEl>
                                          <p:spTgt spid="365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5571">
                                            <p:txEl>
                                              <p:pRg st="1" end="1"/>
                                            </p:txEl>
                                          </p:spTgt>
                                        </p:tgtEl>
                                        <p:attrNameLst>
                                          <p:attrName>style.visibility</p:attrName>
                                        </p:attrNameLst>
                                      </p:cBhvr>
                                      <p:to>
                                        <p:strVal val="visible"/>
                                      </p:to>
                                    </p:set>
                                    <p:animEffect transition="in" filter="wipe(left)">
                                      <p:cBhvr>
                                        <p:cTn id="12" dur="500"/>
                                        <p:tgtEl>
                                          <p:spTgt spid="365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5571">
                                            <p:txEl>
                                              <p:pRg st="2" end="2"/>
                                            </p:txEl>
                                          </p:spTgt>
                                        </p:tgtEl>
                                        <p:attrNameLst>
                                          <p:attrName>style.visibility</p:attrName>
                                        </p:attrNameLst>
                                      </p:cBhvr>
                                      <p:to>
                                        <p:strVal val="visible"/>
                                      </p:to>
                                    </p:set>
                                    <p:animEffect transition="in" filter="wipe(left)">
                                      <p:cBhvr>
                                        <p:cTn id="17" dur="500"/>
                                        <p:tgtEl>
                                          <p:spTgt spid="365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5571">
                                            <p:txEl>
                                              <p:pRg st="3" end="3"/>
                                            </p:txEl>
                                          </p:spTgt>
                                        </p:tgtEl>
                                        <p:attrNameLst>
                                          <p:attrName>style.visibility</p:attrName>
                                        </p:attrNameLst>
                                      </p:cBhvr>
                                      <p:to>
                                        <p:strVal val="visible"/>
                                      </p:to>
                                    </p:set>
                                    <p:animEffect transition="in" filter="wipe(left)">
                                      <p:cBhvr>
                                        <p:cTn id="22" dur="500"/>
                                        <p:tgtEl>
                                          <p:spTgt spid="365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613381" name="Rectangle 5"/>
          <p:cNvSpPr>
            <a:spLocks noChangeArrowheads="1"/>
          </p:cNvSpPr>
          <p:nvPr/>
        </p:nvSpPr>
        <p:spPr bwMode="auto">
          <a:xfrm>
            <a:off x="719455" y="829628"/>
            <a:ext cx="7704138" cy="464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20000"/>
              </a:lnSpc>
              <a:spcAft>
                <a:spcPct val="21000"/>
              </a:spcAft>
              <a:buFontTx/>
              <a:buNone/>
            </a:pPr>
            <a:r>
              <a:rPr kumimoji="1" lang="zh-CN" altLang="en-US" smtClean="0">
                <a:solidFill>
                  <a:srgbClr val="000000"/>
                </a:solidFill>
                <a:ea typeface="楷体" panose="02010609060101010101" pitchFamily="49" charset="-122"/>
              </a:rPr>
              <a:t>（</a:t>
            </a:r>
            <a:r>
              <a:rPr kumimoji="1" lang="en-US" altLang="zh-CN" smtClean="0">
                <a:solidFill>
                  <a:srgbClr val="000000"/>
                </a:solidFill>
                <a:ea typeface="楷体" panose="02010609060101010101" pitchFamily="49" charset="-122"/>
              </a:rPr>
              <a:t>3</a:t>
            </a:r>
            <a:r>
              <a:rPr kumimoji="1" lang="zh-CN" altLang="en-US" smtClean="0">
                <a:solidFill>
                  <a:srgbClr val="000000"/>
                </a:solidFill>
                <a:ea typeface="楷体" panose="02010609060101010101" pitchFamily="49" charset="-122"/>
              </a:rPr>
              <a:t>）既作氧化剂又作还原剂：在酸性介质中是强氧化剂</a:t>
            </a:r>
            <a:r>
              <a:rPr kumimoji="1" lang="en-US" altLang="zh-CN" smtClean="0">
                <a:solidFill>
                  <a:srgbClr val="000000"/>
                </a:solidFill>
                <a:ea typeface="楷体" panose="02010609060101010101" pitchFamily="49" charset="-122"/>
              </a:rPr>
              <a:t>(</a:t>
            </a:r>
            <a:r>
              <a:rPr lang="zh-CN" altLang="en-US" sz="2800" smtClean="0">
                <a:solidFill>
                  <a:srgbClr val="0000FF"/>
                </a:solidFill>
                <a:sym typeface="+mn-ea"/>
              </a:rPr>
              <a:t>氧化反应速度都很慢，其氧化性质表现不突出</a:t>
            </a:r>
            <a:r>
              <a:rPr lang="en-US" altLang="zh-CN" smtClean="0">
                <a:sym typeface="+mn-ea"/>
              </a:rPr>
              <a:t>)</a:t>
            </a:r>
            <a:r>
              <a:rPr kumimoji="1" lang="zh-CN" altLang="en-US" smtClean="0">
                <a:solidFill>
                  <a:srgbClr val="000000"/>
                </a:solidFill>
                <a:ea typeface="楷体" panose="02010609060101010101" pitchFamily="49" charset="-122"/>
              </a:rPr>
              <a:t>；在碱性溶液中作强还原剂</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能将</a:t>
            </a:r>
            <a:r>
              <a:rPr kumimoji="1" lang="en-US" altLang="zh-CN" smtClean="0">
                <a:solidFill>
                  <a:srgbClr val="000000"/>
                </a:solidFill>
                <a:ea typeface="楷体" panose="02010609060101010101" pitchFamily="49" charset="-122"/>
              </a:rPr>
              <a:t>CuO,IO</a:t>
            </a:r>
            <a:r>
              <a:rPr kumimoji="1" lang="en-US" altLang="zh-CN" baseline="-25000" smtClean="0">
                <a:solidFill>
                  <a:srgbClr val="000000"/>
                </a:solidFill>
                <a:ea typeface="楷体" panose="02010609060101010101" pitchFamily="49" charset="-122"/>
              </a:rPr>
              <a:t>3</a:t>
            </a:r>
            <a:r>
              <a:rPr kumimoji="1" lang="en-US" altLang="zh-CN" baseline="30000" smtClean="0">
                <a:solidFill>
                  <a:srgbClr val="000000"/>
                </a:solidFill>
                <a:ea typeface="楷体" panose="02010609060101010101" pitchFamily="49" charset="-122"/>
              </a:rPr>
              <a:t>-</a:t>
            </a:r>
            <a:r>
              <a:rPr kumimoji="1" lang="en-US" altLang="zh-CN" smtClean="0">
                <a:solidFill>
                  <a:srgbClr val="000000"/>
                </a:solidFill>
                <a:ea typeface="楷体" panose="02010609060101010101" pitchFamily="49" charset="-122"/>
              </a:rPr>
              <a:t>,Cl</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,Br</a:t>
            </a:r>
            <a:r>
              <a:rPr kumimoji="1" lang="en-US" altLang="zh-CN" baseline="-25000" smtClean="0">
                <a:solidFill>
                  <a:srgbClr val="000000"/>
                </a:solidFill>
                <a:ea typeface="楷体" panose="02010609060101010101" pitchFamily="49" charset="-122"/>
              </a:rPr>
              <a:t>2</a:t>
            </a:r>
            <a:r>
              <a:rPr kumimoji="1" lang="zh-CN" altLang="en-US" smtClean="0">
                <a:solidFill>
                  <a:srgbClr val="000000"/>
                </a:solidFill>
                <a:ea typeface="楷体" panose="02010609060101010101" pitchFamily="49" charset="-122"/>
              </a:rPr>
              <a:t>等还原</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本身被氧化为</a:t>
            </a:r>
            <a:r>
              <a:rPr kumimoji="1" lang="en-US" altLang="zh-CN" smtClean="0">
                <a:solidFill>
                  <a:srgbClr val="000000"/>
                </a:solidFill>
                <a:ea typeface="楷体" panose="02010609060101010101" pitchFamily="49" charset="-122"/>
              </a:rPr>
              <a:t>N</a:t>
            </a:r>
            <a:r>
              <a:rPr kumimoji="1" lang="en-US" altLang="zh-CN" baseline="-25000" smtClean="0">
                <a:solidFill>
                  <a:srgbClr val="000000"/>
                </a:solidFill>
                <a:ea typeface="楷体" panose="02010609060101010101" pitchFamily="49" charset="-122"/>
              </a:rPr>
              <a:t>2</a:t>
            </a:r>
            <a:endParaRPr kumimoji="1" lang="en-US" altLang="zh-CN" smtClean="0">
              <a:solidFill>
                <a:srgbClr val="000000"/>
              </a:solidFill>
              <a:ea typeface="楷体" panose="02010609060101010101" pitchFamily="49" charset="-122"/>
            </a:endParaRPr>
          </a:p>
          <a:p>
            <a:pPr>
              <a:lnSpc>
                <a:spcPct val="120000"/>
              </a:lnSpc>
              <a:spcAft>
                <a:spcPct val="21000"/>
              </a:spcAft>
              <a:buFontTx/>
              <a:buNone/>
            </a:pPr>
            <a:r>
              <a:rPr kumimoji="1" lang="en-US" altLang="zh-CN" smtClean="0">
                <a:solidFill>
                  <a:srgbClr val="000000"/>
                </a:solidFill>
                <a:ea typeface="楷体" panose="02010609060101010101" pitchFamily="49" charset="-122"/>
              </a:rPr>
              <a:t>          4CuO + N</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H</a:t>
            </a:r>
            <a:r>
              <a:rPr kumimoji="1" lang="en-US" altLang="zh-CN" baseline="-25000" smtClean="0">
                <a:solidFill>
                  <a:srgbClr val="000000"/>
                </a:solidFill>
                <a:ea typeface="楷体" panose="02010609060101010101" pitchFamily="49" charset="-122"/>
              </a:rPr>
              <a:t>4</a:t>
            </a:r>
            <a:r>
              <a:rPr kumimoji="1" lang="en-US" altLang="zh-CN" smtClean="0">
                <a:solidFill>
                  <a:srgbClr val="000000"/>
                </a:solidFill>
                <a:ea typeface="楷体" panose="02010609060101010101" pitchFamily="49" charset="-122"/>
              </a:rPr>
              <a:t>==2Cu</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O + N</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 + 2H</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O</a:t>
            </a:r>
            <a:endParaRPr kumimoji="1" lang="en-US" altLang="zh-CN" smtClean="0">
              <a:solidFill>
                <a:srgbClr val="000000"/>
              </a:solidFill>
              <a:ea typeface="楷体" panose="02010609060101010101" pitchFamily="49" charset="-122"/>
            </a:endParaRPr>
          </a:p>
          <a:p>
            <a:pPr>
              <a:lnSpc>
                <a:spcPct val="120000"/>
              </a:lnSpc>
              <a:spcAft>
                <a:spcPct val="21000"/>
              </a:spcAft>
              <a:buFontTx/>
              <a:buNone/>
            </a:pPr>
            <a:r>
              <a:rPr kumimoji="1" lang="en-US" altLang="zh-CN" smtClean="0">
                <a:solidFill>
                  <a:srgbClr val="000000"/>
                </a:solidFill>
                <a:ea typeface="楷体" panose="02010609060101010101" pitchFamily="49" charset="-122"/>
              </a:rPr>
              <a:t>          2IO</a:t>
            </a:r>
            <a:r>
              <a:rPr kumimoji="1" lang="en-US" altLang="zh-CN" baseline="-25000" smtClean="0">
                <a:solidFill>
                  <a:srgbClr val="000000"/>
                </a:solidFill>
                <a:ea typeface="楷体" panose="02010609060101010101" pitchFamily="49" charset="-122"/>
              </a:rPr>
              <a:t>3</a:t>
            </a:r>
            <a:r>
              <a:rPr kumimoji="1" lang="en-US" altLang="zh-CN" baseline="30000" smtClean="0">
                <a:solidFill>
                  <a:srgbClr val="000000"/>
                </a:solidFill>
                <a:ea typeface="楷体" panose="02010609060101010101" pitchFamily="49" charset="-122"/>
              </a:rPr>
              <a:t>-</a:t>
            </a:r>
            <a:r>
              <a:rPr kumimoji="1" lang="en-US" altLang="zh-CN" smtClean="0">
                <a:solidFill>
                  <a:srgbClr val="000000"/>
                </a:solidFill>
                <a:ea typeface="楷体" panose="02010609060101010101" pitchFamily="49" charset="-122"/>
              </a:rPr>
              <a:t> + 3N</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H</a:t>
            </a:r>
            <a:r>
              <a:rPr kumimoji="1" lang="en-US" altLang="zh-CN" baseline="-25000" smtClean="0">
                <a:solidFill>
                  <a:srgbClr val="000000"/>
                </a:solidFill>
                <a:ea typeface="楷体" panose="02010609060101010101" pitchFamily="49" charset="-122"/>
              </a:rPr>
              <a:t>4</a:t>
            </a:r>
            <a:r>
              <a:rPr kumimoji="1" lang="en-US" altLang="zh-CN" smtClean="0">
                <a:solidFill>
                  <a:srgbClr val="000000"/>
                </a:solidFill>
                <a:ea typeface="楷体" panose="02010609060101010101" pitchFamily="49" charset="-122"/>
              </a:rPr>
              <a:t>==2I</a:t>
            </a:r>
            <a:r>
              <a:rPr kumimoji="1" lang="en-US" altLang="zh-CN" baseline="30000" smtClean="0">
                <a:solidFill>
                  <a:srgbClr val="000000"/>
                </a:solidFill>
                <a:ea typeface="楷体" panose="02010609060101010101" pitchFamily="49" charset="-122"/>
              </a:rPr>
              <a:t>-</a:t>
            </a:r>
            <a:r>
              <a:rPr kumimoji="1" lang="en-US" altLang="zh-CN" smtClean="0">
                <a:solidFill>
                  <a:srgbClr val="000000"/>
                </a:solidFill>
                <a:ea typeface="楷体" panose="02010609060101010101" pitchFamily="49" charset="-122"/>
              </a:rPr>
              <a:t> + 3N</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 + 6H</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O</a:t>
            </a:r>
            <a:endParaRPr kumimoji="1" lang="en-US" altLang="zh-CN" smtClean="0">
              <a:solidFill>
                <a:srgbClr val="000000"/>
              </a:solidFill>
              <a:ea typeface="楷体" panose="02010609060101010101" pitchFamily="49" charset="-122"/>
            </a:endParaRPr>
          </a:p>
        </p:txBody>
      </p:sp>
      <p:sp>
        <p:nvSpPr>
          <p:cNvPr id="2" name="文本框 1"/>
          <p:cNvSpPr txBox="1">
            <a:spLocks noChangeArrowheads="1"/>
          </p:cNvSpPr>
          <p:nvPr/>
        </p:nvSpPr>
        <p:spPr bwMode="auto">
          <a:xfrm>
            <a:off x="738188" y="5373688"/>
            <a:ext cx="756126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b="1">
                <a:solidFill>
                  <a:srgbClr val="0000FF"/>
                </a:solidFill>
                <a:latin typeface="Times New Roman" panose="02020603050405020304" pitchFamily="18" charset="0"/>
                <a:ea typeface="楷体_GB2312" pitchFamily="49" charset="-122"/>
              </a:defRPr>
            </a:lvl1pPr>
            <a:lvl2pPr marL="742950" indent="-285750">
              <a:defRPr kumimoji="1" sz="3200" b="1">
                <a:solidFill>
                  <a:srgbClr val="0000FF"/>
                </a:solidFill>
                <a:latin typeface="Times New Roman" panose="02020603050405020304" pitchFamily="18" charset="0"/>
                <a:ea typeface="楷体_GB2312" pitchFamily="49" charset="-122"/>
              </a:defRPr>
            </a:lvl2pPr>
            <a:lvl3pPr marL="1143000" indent="-228600">
              <a:defRPr kumimoji="1" sz="3200" b="1">
                <a:solidFill>
                  <a:srgbClr val="0000FF"/>
                </a:solidFill>
                <a:latin typeface="Times New Roman" panose="02020603050405020304" pitchFamily="18" charset="0"/>
                <a:ea typeface="楷体_GB2312" pitchFamily="49" charset="-122"/>
              </a:defRPr>
            </a:lvl3pPr>
            <a:lvl4pPr marL="1600200" indent="-228600">
              <a:defRPr kumimoji="1" sz="3200" b="1">
                <a:solidFill>
                  <a:srgbClr val="0000FF"/>
                </a:solidFill>
                <a:latin typeface="Times New Roman" panose="02020603050405020304" pitchFamily="18" charset="0"/>
                <a:ea typeface="楷体_GB2312" pitchFamily="49" charset="-122"/>
              </a:defRPr>
            </a:lvl4pPr>
            <a:lvl5pPr marL="2057400" indent="-228600">
              <a:defRPr kumimoji="1" sz="3200" b="1">
                <a:solidFill>
                  <a:srgbClr val="0000FF"/>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9pPr>
          </a:lstStyle>
          <a:p>
            <a:pPr eaLnBrk="0" hangingPunct="0"/>
            <a:endParaRPr lang="zh-CN" altLang="en-US"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3381">
                                            <p:txEl>
                                              <p:pRg st="1" end="1"/>
                                            </p:txEl>
                                          </p:spTgt>
                                        </p:tgtEl>
                                        <p:attrNameLst>
                                          <p:attrName>style.visibility</p:attrName>
                                        </p:attrNameLst>
                                      </p:cBhvr>
                                      <p:to>
                                        <p:strVal val="visible"/>
                                      </p:to>
                                    </p:set>
                                    <p:animEffect transition="in" filter="wipe(left)">
                                      <p:cBhvr>
                                        <p:cTn id="7" dur="500"/>
                                        <p:tgtEl>
                                          <p:spTgt spid="613381">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13381">
                                            <p:txEl>
                                              <p:pRg st="2" end="2"/>
                                            </p:txEl>
                                          </p:spTgt>
                                        </p:tgtEl>
                                        <p:attrNameLst>
                                          <p:attrName>style.visibility</p:attrName>
                                        </p:attrNameLst>
                                      </p:cBhvr>
                                      <p:to>
                                        <p:strVal val="visible"/>
                                      </p:to>
                                    </p:set>
                                    <p:animEffect transition="in" filter="wipe(left)">
                                      <p:cBhvr>
                                        <p:cTn id="10" dur="500"/>
                                        <p:tgtEl>
                                          <p:spTgt spid="61338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951275" y="465823"/>
            <a:ext cx="3793026"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3600" dirty="0" smtClean="0">
                <a:solidFill>
                  <a:srgbClr val="C00000"/>
                </a:solidFill>
                <a:ea typeface="楷体" panose="02010609060101010101" pitchFamily="49" charset="-122"/>
              </a:rPr>
              <a:t>4</a:t>
            </a:r>
            <a:r>
              <a:rPr lang="zh-CN" altLang="en-US" sz="3600" dirty="0" smtClean="0">
                <a:solidFill>
                  <a:srgbClr val="C00000"/>
                </a:solidFill>
                <a:ea typeface="楷体" panose="02010609060101010101" pitchFamily="49" charset="-122"/>
              </a:rPr>
              <a:t>）羟氨</a:t>
            </a:r>
            <a:r>
              <a:rPr lang="en-US" altLang="zh-CN" sz="3600" dirty="0" smtClean="0">
                <a:solidFill>
                  <a:srgbClr val="C00000"/>
                </a:solidFill>
                <a:ea typeface="楷体" panose="02010609060101010101" pitchFamily="49" charset="-122"/>
              </a:rPr>
              <a:t>(NH</a:t>
            </a:r>
            <a:r>
              <a:rPr lang="en-US" altLang="zh-CN" sz="3600" baseline="-25000" dirty="0" smtClean="0">
                <a:solidFill>
                  <a:srgbClr val="C00000"/>
                </a:solidFill>
                <a:ea typeface="楷体" panose="02010609060101010101" pitchFamily="49" charset="-122"/>
              </a:rPr>
              <a:t>2</a:t>
            </a:r>
            <a:r>
              <a:rPr lang="en-US" altLang="zh-CN" sz="3600" dirty="0" smtClean="0">
                <a:solidFill>
                  <a:srgbClr val="C00000"/>
                </a:solidFill>
                <a:ea typeface="楷体" panose="02010609060101010101" pitchFamily="49" charset="-122"/>
              </a:rPr>
              <a:t>OH) </a:t>
            </a:r>
            <a:endParaRPr lang="en-US" altLang="zh-CN" sz="3600" dirty="0" smtClean="0">
              <a:solidFill>
                <a:srgbClr val="C00000"/>
              </a:solidFill>
              <a:ea typeface="楷体" panose="02010609060101010101" pitchFamily="49" charset="-122"/>
            </a:endParaRPr>
          </a:p>
        </p:txBody>
      </p:sp>
      <p:sp>
        <p:nvSpPr>
          <p:cNvPr id="366596" name="Text Box 4"/>
          <p:cNvSpPr txBox="1">
            <a:spLocks noChangeArrowheads="1"/>
          </p:cNvSpPr>
          <p:nvPr/>
        </p:nvSpPr>
        <p:spPr bwMode="auto">
          <a:xfrm>
            <a:off x="1227744" y="3516211"/>
            <a:ext cx="3240087" cy="594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50000"/>
              </a:spcBef>
              <a:buFontTx/>
              <a:buNone/>
            </a:pPr>
            <a:r>
              <a:rPr kumimoji="1" lang="en-US" altLang="zh-CN" dirty="0" smtClean="0">
                <a:solidFill>
                  <a:srgbClr val="000000"/>
                </a:solidFill>
                <a:ea typeface="楷体" panose="02010609060101010101" pitchFamily="49" charset="-122"/>
              </a:rPr>
              <a:t>   </a:t>
            </a:r>
            <a:endParaRPr kumimoji="1" lang="zh-CN" altLang="en-US" dirty="0" smtClean="0">
              <a:solidFill>
                <a:srgbClr val="000000"/>
              </a:solidFill>
              <a:ea typeface="楷体" panose="02010609060101010101" pitchFamily="49" charset="-122"/>
            </a:endParaRPr>
          </a:p>
        </p:txBody>
      </p:sp>
      <p:grpSp>
        <p:nvGrpSpPr>
          <p:cNvPr id="366601" name="Group 9"/>
          <p:cNvGrpSpPr/>
          <p:nvPr/>
        </p:nvGrpSpPr>
        <p:grpSpPr bwMode="auto">
          <a:xfrm>
            <a:off x="5470116" y="1270873"/>
            <a:ext cx="3097212" cy="2822575"/>
            <a:chOff x="3243" y="845"/>
            <a:chExt cx="1951" cy="1778"/>
          </a:xfrm>
        </p:grpSpPr>
        <p:pic>
          <p:nvPicPr>
            <p:cNvPr id="2356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3" y="845"/>
              <a:ext cx="1951" cy="1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2" name="Rectangle 7"/>
            <p:cNvSpPr>
              <a:spLocks noChangeArrowheads="1"/>
            </p:cNvSpPr>
            <p:nvPr/>
          </p:nvSpPr>
          <p:spPr bwMode="auto">
            <a:xfrm>
              <a:off x="3470" y="2296"/>
              <a:ext cx="1551"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NH</a:t>
              </a:r>
              <a:r>
                <a:rPr kumimoji="1" lang="en-US" altLang="zh-CN" sz="2800" baseline="-25000" smtClean="0">
                  <a:solidFill>
                    <a:srgbClr val="000000"/>
                  </a:solidFill>
                  <a:ea typeface="楷体_GB2312" pitchFamily="49" charset="-122"/>
                </a:rPr>
                <a:t>2</a:t>
              </a:r>
              <a:r>
                <a:rPr kumimoji="1" lang="en-US" altLang="zh-CN" sz="2800" smtClean="0">
                  <a:solidFill>
                    <a:srgbClr val="000000"/>
                  </a:solidFill>
                  <a:ea typeface="楷体_GB2312" pitchFamily="49" charset="-122"/>
                </a:rPr>
                <a:t>OH</a:t>
              </a:r>
              <a:r>
                <a:rPr kumimoji="1" lang="zh-CN" altLang="en-US" sz="2800" smtClean="0">
                  <a:solidFill>
                    <a:srgbClr val="000000"/>
                  </a:solidFill>
                  <a:ea typeface="楷体_GB2312" pitchFamily="49" charset="-122"/>
                </a:rPr>
                <a:t>轨道图</a:t>
              </a:r>
              <a:endParaRPr kumimoji="1" lang="zh-CN" altLang="en-US" sz="2800" smtClean="0">
                <a:solidFill>
                  <a:srgbClr val="000000"/>
                </a:solidFill>
                <a:ea typeface="楷体_GB2312" pitchFamily="49" charset="-122"/>
              </a:endParaRPr>
            </a:p>
          </p:txBody>
        </p:sp>
      </p:grpSp>
      <p:grpSp>
        <p:nvGrpSpPr>
          <p:cNvPr id="366602" name="Group 10"/>
          <p:cNvGrpSpPr/>
          <p:nvPr/>
        </p:nvGrpSpPr>
        <p:grpSpPr bwMode="auto">
          <a:xfrm>
            <a:off x="5508625" y="4076700"/>
            <a:ext cx="3176588" cy="2392363"/>
            <a:chOff x="3288" y="2704"/>
            <a:chExt cx="2001" cy="1507"/>
          </a:xfrm>
        </p:grpSpPr>
        <p:pic>
          <p:nvPicPr>
            <p:cNvPr id="23559" name="Picture 6" descr="NH2OH"/>
            <p:cNvPicPr>
              <a:picLocks noChangeAspect="1" noChangeArrowheads="1"/>
            </p:cNvPicPr>
            <p:nvPr/>
          </p:nvPicPr>
          <p:blipFill>
            <a:blip r:embed="rId3" cstate="print">
              <a:extLst>
                <a:ext uri="{28A0092B-C50C-407E-A947-70E740481C1C}">
                  <a14:useLocalDpi xmlns:a14="http://schemas.microsoft.com/office/drawing/2010/main" val="0"/>
                </a:ext>
              </a:extLst>
            </a:blip>
            <a:srcRect l="18336" t="30144" r="16940" b="27298"/>
            <a:stretch>
              <a:fillRect/>
            </a:stretch>
          </p:blipFill>
          <p:spPr bwMode="auto">
            <a:xfrm>
              <a:off x="3379" y="2704"/>
              <a:ext cx="1724" cy="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8"/>
            <p:cNvSpPr>
              <a:spLocks noChangeArrowheads="1"/>
            </p:cNvSpPr>
            <p:nvPr/>
          </p:nvSpPr>
          <p:spPr bwMode="auto">
            <a:xfrm>
              <a:off x="3288" y="3884"/>
              <a:ext cx="2001"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NH</a:t>
              </a:r>
              <a:r>
                <a:rPr kumimoji="1" lang="en-US" altLang="zh-CN" sz="2800" baseline="-25000" smtClean="0">
                  <a:solidFill>
                    <a:srgbClr val="000000"/>
                  </a:solidFill>
                  <a:ea typeface="楷体_GB2312" pitchFamily="49" charset="-122"/>
                </a:rPr>
                <a:t>2</a:t>
              </a:r>
              <a:r>
                <a:rPr kumimoji="1" lang="en-US" altLang="zh-CN" sz="2800" smtClean="0">
                  <a:solidFill>
                    <a:srgbClr val="000000"/>
                  </a:solidFill>
                  <a:ea typeface="楷体_GB2312" pitchFamily="49" charset="-122"/>
                </a:rPr>
                <a:t>OH</a:t>
              </a:r>
              <a:r>
                <a:rPr kumimoji="1" lang="zh-CN" altLang="en-US" sz="2800" smtClean="0">
                  <a:solidFill>
                    <a:srgbClr val="000000"/>
                  </a:solidFill>
                  <a:ea typeface="楷体_GB2312" pitchFamily="49" charset="-122"/>
                </a:rPr>
                <a:t>分子形状图</a:t>
              </a:r>
              <a:endParaRPr kumimoji="1" lang="zh-CN" altLang="en-US" sz="2800" smtClean="0">
                <a:solidFill>
                  <a:srgbClr val="000000"/>
                </a:solidFill>
                <a:ea typeface="楷体_GB2312" pitchFamily="49" charset="-122"/>
              </a:endParaRPr>
            </a:p>
          </p:txBody>
        </p:sp>
      </p:grpSp>
      <p:sp>
        <p:nvSpPr>
          <p:cNvPr id="3" name="矩形 2"/>
          <p:cNvSpPr/>
          <p:nvPr/>
        </p:nvSpPr>
        <p:spPr>
          <a:xfrm>
            <a:off x="683568" y="1286897"/>
            <a:ext cx="4572000" cy="4430828"/>
          </a:xfrm>
          <a:prstGeom prst="rect">
            <a:avLst/>
          </a:prstGeom>
        </p:spPr>
        <p:txBody>
          <a:bodyPr>
            <a:spAutoFit/>
          </a:bodyPr>
          <a:lstStyle/>
          <a:p>
            <a:pPr lvl="0">
              <a:lnSpc>
                <a:spcPct val="150000"/>
              </a:lnSpc>
              <a:spcBef>
                <a:spcPct val="50000"/>
              </a:spcBef>
            </a:pPr>
            <a:r>
              <a:rPr kumimoji="1" lang="zh-CN" altLang="en-US" dirty="0">
                <a:ea typeface="楷体" panose="02010609060101010101" pitchFamily="49" charset="-122"/>
              </a:rPr>
              <a:t>分子结构见右图，</a:t>
            </a:r>
            <a:r>
              <a:rPr lang="zh-CN" altLang="en-US" dirty="0">
                <a:ea typeface="华文楷体" panose="02010600040101010101" pitchFamily="2" charset="-122"/>
              </a:rPr>
              <a:t>视为</a:t>
            </a:r>
            <a:r>
              <a:rPr lang="en-US" altLang="zh-CN" dirty="0">
                <a:ea typeface="华文楷体" panose="02010600040101010101" pitchFamily="2" charset="-122"/>
              </a:rPr>
              <a:t>NH</a:t>
            </a:r>
            <a:r>
              <a:rPr lang="en-US" altLang="zh-CN" baseline="-25000" dirty="0">
                <a:ea typeface="华文楷体" panose="02010600040101010101" pitchFamily="2" charset="-122"/>
              </a:rPr>
              <a:t>3</a:t>
            </a:r>
            <a:r>
              <a:rPr lang="zh-CN" altLang="en-US" dirty="0">
                <a:ea typeface="华文楷体" panose="02010600040101010101" pitchFamily="2" charset="-122"/>
              </a:rPr>
              <a:t>中的</a:t>
            </a:r>
            <a:r>
              <a:rPr lang="en-US" altLang="zh-CN" dirty="0">
                <a:ea typeface="华文楷体" panose="02010600040101010101" pitchFamily="2" charset="-122"/>
              </a:rPr>
              <a:t>H</a:t>
            </a:r>
            <a:r>
              <a:rPr lang="zh-CN" altLang="en-US" dirty="0">
                <a:ea typeface="华文楷体" panose="02010600040101010101" pitchFamily="2" charset="-122"/>
              </a:rPr>
              <a:t>被</a:t>
            </a:r>
            <a:r>
              <a:rPr lang="en-US" altLang="zh-CN" dirty="0" smtClean="0">
                <a:solidFill>
                  <a:srgbClr val="0000FF"/>
                </a:solidFill>
                <a:ea typeface="华文楷体" panose="02010600040101010101" pitchFamily="2" charset="-122"/>
              </a:rPr>
              <a:t>-OH</a:t>
            </a:r>
            <a:r>
              <a:rPr lang="zh-CN" altLang="en-US" dirty="0" smtClean="0">
                <a:ea typeface="华文楷体" panose="02010600040101010101" pitchFamily="2" charset="-122"/>
              </a:rPr>
              <a:t>取代</a:t>
            </a:r>
            <a:r>
              <a:rPr lang="zh-CN" altLang="en-US" dirty="0">
                <a:ea typeface="华文楷体" panose="02010600040101010101" pitchFamily="2" charset="-122"/>
              </a:rPr>
              <a:t>的产物</a:t>
            </a:r>
            <a:r>
              <a:rPr lang="zh-CN" altLang="en-US" dirty="0" smtClean="0">
                <a:ea typeface="华文楷体" panose="02010600040101010101" pitchFamily="2" charset="-122"/>
              </a:rPr>
              <a:t>。</a:t>
            </a:r>
            <a:r>
              <a:rPr kumimoji="1" lang="zh-CN" altLang="en-US" dirty="0">
                <a:ea typeface="楷体" panose="02010609060101010101" pitchFamily="49" charset="-122"/>
              </a:rPr>
              <a:t>分子中的氮原子采用</a:t>
            </a:r>
            <a:r>
              <a:rPr kumimoji="1" lang="en-US" altLang="zh-CN" dirty="0">
                <a:ea typeface="楷体" panose="02010609060101010101" pitchFamily="49" charset="-122"/>
              </a:rPr>
              <a:t>sp</a:t>
            </a:r>
            <a:r>
              <a:rPr kumimoji="1" lang="en-US" altLang="zh-CN" baseline="30000" dirty="0">
                <a:ea typeface="楷体" panose="02010609060101010101" pitchFamily="49" charset="-122"/>
              </a:rPr>
              <a:t>3</a:t>
            </a:r>
            <a:r>
              <a:rPr kumimoji="1" lang="zh-CN" altLang="en-US" dirty="0">
                <a:ea typeface="楷体" panose="02010609060101010101" pitchFamily="49" charset="-122"/>
              </a:rPr>
              <a:t>杂化，氧原子也采用</a:t>
            </a:r>
            <a:r>
              <a:rPr kumimoji="1" lang="en-US" altLang="zh-CN" dirty="0">
                <a:ea typeface="楷体" panose="02010609060101010101" pitchFamily="49" charset="-122"/>
              </a:rPr>
              <a:t>sp</a:t>
            </a:r>
            <a:r>
              <a:rPr kumimoji="1" lang="en-US" altLang="zh-CN" baseline="30000" dirty="0">
                <a:ea typeface="楷体" panose="02010609060101010101" pitchFamily="49" charset="-122"/>
              </a:rPr>
              <a:t>3</a:t>
            </a:r>
            <a:r>
              <a:rPr kumimoji="1" lang="zh-CN" altLang="en-US" dirty="0">
                <a:ea typeface="楷体" panose="02010609060101010101" pitchFamily="49" charset="-122"/>
              </a:rPr>
              <a:t>杂化，最终形成</a:t>
            </a:r>
            <a:r>
              <a:rPr kumimoji="1" lang="en-US" altLang="zh-CN" dirty="0">
                <a:ea typeface="楷体" panose="02010609060101010101" pitchFamily="49" charset="-122"/>
              </a:rPr>
              <a:t>4</a:t>
            </a:r>
            <a:r>
              <a:rPr kumimoji="1" lang="zh-CN" altLang="en-US" dirty="0">
                <a:ea typeface="楷体" panose="02010609060101010101" pitchFamily="49" charset="-122"/>
              </a:rPr>
              <a:t>个</a:t>
            </a:r>
            <a:r>
              <a:rPr kumimoji="1" lang="en-US" altLang="zh-CN" dirty="0">
                <a:ea typeface="楷体" panose="02010609060101010101" pitchFamily="49" charset="-122"/>
              </a:rPr>
              <a:t>σ</a:t>
            </a:r>
            <a:r>
              <a:rPr kumimoji="1" lang="zh-CN" altLang="en-US" dirty="0">
                <a:ea typeface="楷体" panose="02010609060101010101" pitchFamily="49" charset="-122"/>
              </a:rPr>
              <a:t>键</a:t>
            </a:r>
            <a:r>
              <a:rPr kumimoji="1" lang="zh-CN" altLang="en-US" dirty="0" smtClean="0">
                <a:ea typeface="楷体" panose="02010609060101010101" pitchFamily="49" charset="-122"/>
              </a:rPr>
              <a:t>。</a:t>
            </a:r>
            <a:endParaRPr lang="zh-CN" alt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6596"/>
                                        </p:tgtEl>
                                        <p:attrNameLst>
                                          <p:attrName>style.visibility</p:attrName>
                                        </p:attrNameLst>
                                      </p:cBhvr>
                                      <p:to>
                                        <p:strVal val="visible"/>
                                      </p:to>
                                    </p:set>
                                    <p:animEffect transition="in" filter="wipe(left)">
                                      <p:cBhvr>
                                        <p:cTn id="7" dur="500"/>
                                        <p:tgtEl>
                                          <p:spTgt spid="36659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6601"/>
                                        </p:tgtEl>
                                        <p:attrNameLst>
                                          <p:attrName>style.visibility</p:attrName>
                                        </p:attrNameLst>
                                      </p:cBhvr>
                                      <p:to>
                                        <p:strVal val="visible"/>
                                      </p:to>
                                    </p:set>
                                    <p:animEffect transition="in" filter="blinds(horizontal)">
                                      <p:cBhvr>
                                        <p:cTn id="12" dur="500"/>
                                        <p:tgtEl>
                                          <p:spTgt spid="36660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6602"/>
                                        </p:tgtEl>
                                        <p:attrNameLst>
                                          <p:attrName>style.visibility</p:attrName>
                                        </p:attrNameLst>
                                      </p:cBhvr>
                                      <p:to>
                                        <p:strVal val="visible"/>
                                      </p:to>
                                    </p:set>
                                    <p:animEffect transition="in" filter="blinds(horizontal)">
                                      <p:cBhvr>
                                        <p:cTn id="17" dur="500"/>
                                        <p:tgtEl>
                                          <p:spTgt spid="366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957263" y="115888"/>
            <a:ext cx="3673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4000">
                <a:solidFill>
                  <a:srgbClr val="0000CC"/>
                </a:solidFill>
                <a:ea typeface="华文楷体" panose="02010600040101010101" pitchFamily="2" charset="-122"/>
              </a:rPr>
              <a:t>可逆储氢材料</a:t>
            </a:r>
            <a:endParaRPr kumimoji="1" lang="zh-CN" altLang="en-US" sz="4000">
              <a:solidFill>
                <a:srgbClr val="0000CC"/>
              </a:solidFill>
              <a:ea typeface="华文楷体" panose="02010600040101010101" pitchFamily="2" charset="-122"/>
            </a:endParaRPr>
          </a:p>
        </p:txBody>
      </p:sp>
      <p:sp>
        <p:nvSpPr>
          <p:cNvPr id="27651" name="Rectangle 3"/>
          <p:cNvSpPr>
            <a:spLocks noChangeArrowheads="1"/>
          </p:cNvSpPr>
          <p:nvPr/>
        </p:nvSpPr>
        <p:spPr bwMode="auto">
          <a:xfrm>
            <a:off x="1431925" y="836613"/>
            <a:ext cx="6913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1</a:t>
            </a:r>
            <a:r>
              <a:rPr kumimoji="1" lang="zh-CN" altLang="en-US">
                <a:ea typeface="华文楷体" panose="02010600040101010101" pitchFamily="2" charset="-122"/>
              </a:rPr>
              <a:t>体积 金属</a:t>
            </a:r>
            <a:r>
              <a:rPr kumimoji="1" lang="en-US" altLang="zh-CN">
                <a:ea typeface="华文楷体" panose="02010600040101010101" pitchFamily="2" charset="-122"/>
              </a:rPr>
              <a:t>Pd </a:t>
            </a:r>
            <a:r>
              <a:rPr kumimoji="1" lang="zh-CN" altLang="en-US">
                <a:ea typeface="华文楷体" panose="02010600040101010101" pitchFamily="2" charset="-122"/>
              </a:rPr>
              <a:t>可吸收 </a:t>
            </a:r>
            <a:r>
              <a:rPr kumimoji="1" lang="en-US" altLang="zh-CN">
                <a:ea typeface="华文楷体" panose="02010600040101010101" pitchFamily="2" charset="-122"/>
              </a:rPr>
              <a:t>700 </a:t>
            </a:r>
            <a:r>
              <a:rPr kumimoji="1" lang="zh-CN" altLang="en-US">
                <a:ea typeface="华文楷体" panose="02010600040101010101" pitchFamily="2" charset="-122"/>
              </a:rPr>
              <a:t>体积 </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zh-CN" altLang="en-US">
                <a:ea typeface="华文楷体" panose="02010600040101010101" pitchFamily="2" charset="-122"/>
              </a:rPr>
              <a:t>；减压或加热后可释放氢气：</a:t>
            </a:r>
            <a:endParaRPr kumimoji="1" lang="zh-CN" altLang="en-US">
              <a:ea typeface="华文楷体" panose="02010600040101010101" pitchFamily="2" charset="-122"/>
            </a:endParaRPr>
          </a:p>
        </p:txBody>
      </p:sp>
      <p:grpSp>
        <p:nvGrpSpPr>
          <p:cNvPr id="27655" name="Group 7"/>
          <p:cNvGrpSpPr/>
          <p:nvPr/>
        </p:nvGrpSpPr>
        <p:grpSpPr bwMode="auto">
          <a:xfrm>
            <a:off x="1389063" y="2017713"/>
            <a:ext cx="7543800" cy="579437"/>
            <a:chOff x="768" y="864"/>
            <a:chExt cx="4752" cy="365"/>
          </a:xfrm>
        </p:grpSpPr>
        <p:sp>
          <p:nvSpPr>
            <p:cNvPr id="44045" name="Text Box 8"/>
            <p:cNvSpPr txBox="1">
              <a:spLocks noChangeArrowheads="1"/>
            </p:cNvSpPr>
            <p:nvPr/>
          </p:nvSpPr>
          <p:spPr bwMode="auto">
            <a:xfrm>
              <a:off x="768" y="912"/>
              <a:ext cx="47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ea typeface="华文楷体" panose="02010600040101010101" pitchFamily="2" charset="-122"/>
                </a:rPr>
                <a:t>2 Pd + H</a:t>
              </a:r>
              <a:r>
                <a:rPr lang="en-US" altLang="zh-CN" sz="2000" baseline="-25000">
                  <a:ea typeface="华文楷体" panose="02010600040101010101" pitchFamily="2" charset="-122"/>
                </a:rPr>
                <a:t>2</a:t>
              </a:r>
              <a:r>
                <a:rPr lang="en-US" altLang="zh-CN" sz="2000">
                  <a:ea typeface="华文楷体" panose="02010600040101010101" pitchFamily="2" charset="-122"/>
                </a:rPr>
                <a:t>                 2 PdH             U + 3/2 H</a:t>
              </a:r>
              <a:r>
                <a:rPr lang="en-US" altLang="zh-CN" sz="2000" baseline="-25000">
                  <a:ea typeface="华文楷体" panose="02010600040101010101" pitchFamily="2" charset="-122"/>
                </a:rPr>
                <a:t>2 </a:t>
              </a:r>
              <a:r>
                <a:rPr lang="en-US" altLang="zh-CN" sz="2000">
                  <a:ea typeface="华文楷体" panose="02010600040101010101" pitchFamily="2" charset="-122"/>
                </a:rPr>
                <a:t>                       UH</a:t>
              </a:r>
              <a:r>
                <a:rPr lang="en-US" altLang="zh-CN" sz="2000" baseline="-25000">
                  <a:ea typeface="华文楷体" panose="02010600040101010101" pitchFamily="2" charset="-122"/>
                </a:rPr>
                <a:t>3</a:t>
              </a:r>
              <a:endParaRPr lang="en-US" altLang="zh-CN" sz="2000" baseline="-25000">
                <a:ea typeface="华文楷体" panose="02010600040101010101" pitchFamily="2" charset="-122"/>
              </a:endParaRPr>
            </a:p>
          </p:txBody>
        </p:sp>
        <p:sp>
          <p:nvSpPr>
            <p:cNvPr id="44046" name="Line 9"/>
            <p:cNvSpPr>
              <a:spLocks noChangeShapeType="1"/>
            </p:cNvSpPr>
            <p:nvPr/>
          </p:nvSpPr>
          <p:spPr bwMode="auto">
            <a:xfrm>
              <a:off x="1536" y="1008"/>
              <a:ext cx="576" cy="0"/>
            </a:xfrm>
            <a:prstGeom prst="line">
              <a:avLst/>
            </a:prstGeom>
            <a:noFill/>
            <a:ln w="12700" cap="sq">
              <a:solidFill>
                <a:srgbClr val="CCFF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44047" name="Line 10"/>
            <p:cNvSpPr>
              <a:spLocks noChangeShapeType="1"/>
            </p:cNvSpPr>
            <p:nvPr/>
          </p:nvSpPr>
          <p:spPr bwMode="auto">
            <a:xfrm flipH="1">
              <a:off x="1536" y="1056"/>
              <a:ext cx="576" cy="0"/>
            </a:xfrm>
            <a:prstGeom prst="line">
              <a:avLst/>
            </a:prstGeom>
            <a:noFill/>
            <a:ln w="12700" cap="sq">
              <a:solidFill>
                <a:srgbClr val="FFCCCC"/>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44048" name="Text Box 11"/>
            <p:cNvSpPr txBox="1">
              <a:spLocks noChangeArrowheads="1"/>
            </p:cNvSpPr>
            <p:nvPr/>
          </p:nvSpPr>
          <p:spPr bwMode="auto">
            <a:xfrm>
              <a:off x="1536" y="1056"/>
              <a:ext cx="5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1200">
                  <a:ea typeface="华文楷体" panose="02010600040101010101" pitchFamily="2" charset="-122"/>
                </a:rPr>
                <a:t>减压</a:t>
              </a:r>
              <a:r>
                <a:rPr lang="en-US" altLang="zh-CN" sz="1200">
                  <a:ea typeface="华文楷体" panose="02010600040101010101" pitchFamily="2" charset="-122"/>
                </a:rPr>
                <a:t>,327 K</a:t>
              </a:r>
              <a:endParaRPr lang="en-US" altLang="zh-CN" sz="1200">
                <a:ea typeface="华文楷体" panose="02010600040101010101" pitchFamily="2" charset="-122"/>
              </a:endParaRPr>
            </a:p>
          </p:txBody>
        </p:sp>
        <p:sp>
          <p:nvSpPr>
            <p:cNvPr id="44049" name="Text Box 12"/>
            <p:cNvSpPr txBox="1">
              <a:spLocks noChangeArrowheads="1"/>
            </p:cNvSpPr>
            <p:nvPr/>
          </p:nvSpPr>
          <p:spPr bwMode="auto">
            <a:xfrm>
              <a:off x="1680" y="864"/>
              <a:ext cx="3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1200">
                  <a:ea typeface="华文楷体" panose="02010600040101010101" pitchFamily="2" charset="-122"/>
                </a:rPr>
                <a:t>常况</a:t>
              </a:r>
              <a:endParaRPr lang="zh-CN" altLang="en-US" sz="1200">
                <a:ea typeface="华文楷体" panose="02010600040101010101" pitchFamily="2" charset="-122"/>
              </a:endParaRPr>
            </a:p>
          </p:txBody>
        </p:sp>
        <p:sp>
          <p:nvSpPr>
            <p:cNvPr id="44050" name="Line 13"/>
            <p:cNvSpPr>
              <a:spLocks noChangeShapeType="1"/>
            </p:cNvSpPr>
            <p:nvPr/>
          </p:nvSpPr>
          <p:spPr bwMode="auto">
            <a:xfrm>
              <a:off x="3936" y="1008"/>
              <a:ext cx="720" cy="0"/>
            </a:xfrm>
            <a:prstGeom prst="line">
              <a:avLst/>
            </a:prstGeom>
            <a:noFill/>
            <a:ln w="12700" cap="sq">
              <a:solidFill>
                <a:srgbClr val="CCFF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44051" name="Line 14"/>
            <p:cNvSpPr>
              <a:spLocks noChangeShapeType="1"/>
            </p:cNvSpPr>
            <p:nvPr/>
          </p:nvSpPr>
          <p:spPr bwMode="auto">
            <a:xfrm flipH="1">
              <a:off x="3936" y="1056"/>
              <a:ext cx="720" cy="0"/>
            </a:xfrm>
            <a:prstGeom prst="line">
              <a:avLst/>
            </a:prstGeom>
            <a:noFill/>
            <a:ln w="12700" cap="sq">
              <a:solidFill>
                <a:srgbClr val="FFCCCC"/>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44052" name="Text Box 15"/>
            <p:cNvSpPr txBox="1">
              <a:spLocks noChangeArrowheads="1"/>
            </p:cNvSpPr>
            <p:nvPr/>
          </p:nvSpPr>
          <p:spPr bwMode="auto">
            <a:xfrm>
              <a:off x="4128" y="864"/>
              <a:ext cx="5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1200">
                  <a:ea typeface="华文楷体" panose="02010600040101010101" pitchFamily="2" charset="-122"/>
                </a:rPr>
                <a:t>523 K</a:t>
              </a:r>
              <a:endParaRPr lang="en-US" altLang="zh-CN" sz="1200">
                <a:ea typeface="华文楷体" panose="02010600040101010101" pitchFamily="2" charset="-122"/>
              </a:endParaRPr>
            </a:p>
          </p:txBody>
        </p:sp>
        <p:sp>
          <p:nvSpPr>
            <p:cNvPr id="44053" name="Text Box 16"/>
            <p:cNvSpPr txBox="1">
              <a:spLocks noChangeArrowheads="1"/>
            </p:cNvSpPr>
            <p:nvPr/>
          </p:nvSpPr>
          <p:spPr bwMode="auto">
            <a:xfrm>
              <a:off x="4128" y="1056"/>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1200">
                  <a:ea typeface="华文楷体" panose="02010600040101010101" pitchFamily="2" charset="-122"/>
                </a:rPr>
                <a:t>573 K</a:t>
              </a:r>
              <a:endParaRPr lang="en-US" altLang="zh-CN" sz="1200">
                <a:ea typeface="华文楷体" panose="02010600040101010101" pitchFamily="2" charset="-122"/>
              </a:endParaRPr>
            </a:p>
          </p:txBody>
        </p:sp>
      </p:grpSp>
      <p:grpSp>
        <p:nvGrpSpPr>
          <p:cNvPr id="27665" name="Group 17"/>
          <p:cNvGrpSpPr/>
          <p:nvPr/>
        </p:nvGrpSpPr>
        <p:grpSpPr bwMode="auto">
          <a:xfrm>
            <a:off x="1547813" y="2684463"/>
            <a:ext cx="7031037" cy="579437"/>
            <a:chOff x="755" y="1488"/>
            <a:chExt cx="4429" cy="365"/>
          </a:xfrm>
        </p:grpSpPr>
        <p:sp>
          <p:nvSpPr>
            <p:cNvPr id="44040" name="Rectangle 18"/>
            <p:cNvSpPr>
              <a:spLocks noChangeArrowheads="1"/>
            </p:cNvSpPr>
            <p:nvPr/>
          </p:nvSpPr>
          <p:spPr bwMode="auto">
            <a:xfrm>
              <a:off x="755" y="1536"/>
              <a:ext cx="44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kumimoji="1" lang="en-US" altLang="zh-CN" sz="2000">
                  <a:ea typeface="华文楷体" panose="02010600040101010101" pitchFamily="2" charset="-122"/>
                </a:rPr>
                <a:t>LaNi</a:t>
              </a:r>
              <a:r>
                <a:rPr kumimoji="1" lang="en-US" altLang="zh-CN" sz="2000" baseline="-25000">
                  <a:ea typeface="华文楷体" panose="02010600040101010101" pitchFamily="2" charset="-122"/>
                </a:rPr>
                <a:t>5</a:t>
              </a:r>
              <a:r>
                <a:rPr kumimoji="1" lang="en-US" altLang="zh-CN" sz="2000">
                  <a:ea typeface="华文楷体" panose="02010600040101010101" pitchFamily="2" charset="-122"/>
                </a:rPr>
                <a:t> + 3 H</a:t>
              </a:r>
              <a:r>
                <a:rPr kumimoji="1" lang="en-US" altLang="zh-CN" sz="2000" baseline="-25000">
                  <a:ea typeface="华文楷体" panose="02010600040101010101" pitchFamily="2" charset="-122"/>
                </a:rPr>
                <a:t>2</a:t>
              </a:r>
              <a:r>
                <a:rPr kumimoji="1" lang="en-US" altLang="zh-CN" sz="2000">
                  <a:ea typeface="华文楷体" panose="02010600040101010101" pitchFamily="2" charset="-122"/>
                </a:rPr>
                <a:t>                         LaNi</a:t>
              </a:r>
              <a:r>
                <a:rPr kumimoji="1" lang="en-US" altLang="zh-CN" sz="2000" baseline="-25000">
                  <a:ea typeface="华文楷体" panose="02010600040101010101" pitchFamily="2" charset="-122"/>
                </a:rPr>
                <a:t>5</a:t>
              </a:r>
              <a:r>
                <a:rPr kumimoji="1" lang="en-US" altLang="zh-CN" sz="2000">
                  <a:ea typeface="华文楷体" panose="02010600040101010101" pitchFamily="2" charset="-122"/>
                </a:rPr>
                <a:t>H</a:t>
              </a:r>
              <a:r>
                <a:rPr kumimoji="1" lang="en-US" altLang="zh-CN" sz="2000" baseline="-25000">
                  <a:ea typeface="华文楷体" panose="02010600040101010101" pitchFamily="2" charset="-122"/>
                </a:rPr>
                <a:t>6</a:t>
              </a:r>
              <a:r>
                <a:rPr kumimoji="1" lang="en-US" altLang="zh-CN" sz="2000">
                  <a:ea typeface="华文楷体" panose="02010600040101010101" pitchFamily="2" charset="-122"/>
                </a:rPr>
                <a:t>,  </a:t>
              </a:r>
              <a:r>
                <a:rPr kumimoji="1" lang="zh-CN" altLang="en-US" sz="2000">
                  <a:ea typeface="华文楷体" panose="02010600040101010101" pitchFamily="2" charset="-122"/>
                </a:rPr>
                <a:t>含</a:t>
              </a:r>
              <a:r>
                <a:rPr kumimoji="1" lang="en-US" altLang="zh-CN" sz="2000">
                  <a:ea typeface="华文楷体" panose="02010600040101010101" pitchFamily="2" charset="-122"/>
                </a:rPr>
                <a:t>H</a:t>
              </a:r>
              <a:r>
                <a:rPr kumimoji="1" lang="en-US" altLang="zh-CN" sz="2000" baseline="-25000">
                  <a:ea typeface="华文楷体" panose="02010600040101010101" pitchFamily="2" charset="-122"/>
                </a:rPr>
                <a:t>2</a:t>
              </a:r>
              <a:r>
                <a:rPr kumimoji="1" lang="zh-CN" altLang="en-US" sz="2000">
                  <a:ea typeface="华文楷体" panose="02010600040101010101" pitchFamily="2" charset="-122"/>
                </a:rPr>
                <a:t>量大于同体积液氢</a:t>
              </a:r>
              <a:endParaRPr kumimoji="1" lang="zh-CN" altLang="en-US" sz="2000">
                <a:ea typeface="华文楷体" panose="02010600040101010101" pitchFamily="2" charset="-122"/>
              </a:endParaRPr>
            </a:p>
          </p:txBody>
        </p:sp>
        <p:sp>
          <p:nvSpPr>
            <p:cNvPr id="44041" name="Line 19"/>
            <p:cNvSpPr>
              <a:spLocks noChangeShapeType="1"/>
            </p:cNvSpPr>
            <p:nvPr/>
          </p:nvSpPr>
          <p:spPr bwMode="auto">
            <a:xfrm>
              <a:off x="1680" y="1632"/>
              <a:ext cx="960" cy="0"/>
            </a:xfrm>
            <a:prstGeom prst="line">
              <a:avLst/>
            </a:prstGeom>
            <a:noFill/>
            <a:ln w="12700" cap="sq">
              <a:solidFill>
                <a:srgbClr val="FFCCCC"/>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44042" name="Line 20"/>
            <p:cNvSpPr>
              <a:spLocks noChangeShapeType="1"/>
            </p:cNvSpPr>
            <p:nvPr/>
          </p:nvSpPr>
          <p:spPr bwMode="auto">
            <a:xfrm flipH="1">
              <a:off x="1680" y="1680"/>
              <a:ext cx="960" cy="0"/>
            </a:xfrm>
            <a:prstGeom prst="line">
              <a:avLst/>
            </a:prstGeom>
            <a:noFill/>
            <a:ln w="12700" cap="sq">
              <a:solidFill>
                <a:srgbClr val="CCFF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44043" name="Text Box 21"/>
            <p:cNvSpPr txBox="1">
              <a:spLocks noChangeArrowheads="1"/>
            </p:cNvSpPr>
            <p:nvPr/>
          </p:nvSpPr>
          <p:spPr bwMode="auto">
            <a:xfrm>
              <a:off x="1968" y="168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1200">
                  <a:ea typeface="华文楷体" panose="02010600040101010101" pitchFamily="2" charset="-122"/>
                </a:rPr>
                <a:t>微热</a:t>
              </a:r>
              <a:endParaRPr lang="zh-CN" altLang="en-US" sz="1200">
                <a:ea typeface="华文楷体" panose="02010600040101010101" pitchFamily="2" charset="-122"/>
              </a:endParaRPr>
            </a:p>
          </p:txBody>
        </p:sp>
        <p:sp>
          <p:nvSpPr>
            <p:cNvPr id="44044" name="Text Box 22"/>
            <p:cNvSpPr txBox="1">
              <a:spLocks noChangeArrowheads="1"/>
            </p:cNvSpPr>
            <p:nvPr/>
          </p:nvSpPr>
          <p:spPr bwMode="auto">
            <a:xfrm>
              <a:off x="1824" y="1488"/>
              <a:ext cx="8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1200">
                  <a:ea typeface="华文楷体" panose="02010600040101010101" pitchFamily="2" charset="-122"/>
                </a:rPr>
                <a:t>(2~3) </a:t>
              </a:r>
              <a:r>
                <a:rPr lang="en-US" altLang="zh-CN" sz="1200" b="0">
                  <a:ea typeface="华文楷体" panose="02010600040101010101" pitchFamily="2" charset="-122"/>
                  <a:cs typeface="Times New Roman" panose="02020603050405020304" pitchFamily="18" charset="0"/>
                </a:rPr>
                <a:t>×</a:t>
              </a:r>
              <a:r>
                <a:rPr lang="en-US" altLang="zh-CN" sz="1200">
                  <a:ea typeface="华文楷体" panose="02010600040101010101" pitchFamily="2" charset="-122"/>
                </a:rPr>
                <a:t> 10</a:t>
              </a:r>
              <a:r>
                <a:rPr lang="en-US" altLang="zh-CN" sz="1200" baseline="30000">
                  <a:ea typeface="华文楷体" panose="02010600040101010101" pitchFamily="2" charset="-122"/>
                </a:rPr>
                <a:t>5</a:t>
              </a:r>
              <a:r>
                <a:rPr lang="en-US" altLang="zh-CN" sz="1200">
                  <a:ea typeface="华文楷体" panose="02010600040101010101" pitchFamily="2" charset="-122"/>
                </a:rPr>
                <a:t>Pa</a:t>
              </a:r>
              <a:endParaRPr lang="en-US" altLang="zh-CN" sz="1200">
                <a:ea typeface="华文楷体" panose="02010600040101010101" pitchFamily="2" charset="-122"/>
              </a:endParaRPr>
            </a:p>
          </p:txBody>
        </p:sp>
      </p:grpSp>
      <p:pic>
        <p:nvPicPr>
          <p:cNvPr id="21" name="Picture 5" descr="fig0810c"/>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35538" y="3467100"/>
            <a:ext cx="40386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4"/>
          <p:cNvSpPr>
            <a:spLocks noChangeArrowheads="1"/>
          </p:cNvSpPr>
          <p:nvPr/>
        </p:nvSpPr>
        <p:spPr bwMode="auto">
          <a:xfrm>
            <a:off x="395288" y="3355975"/>
            <a:ext cx="46799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20000"/>
              </a:lnSpc>
            </a:pPr>
            <a:r>
              <a:rPr lang="en-US" altLang="zh-CN" sz="2800">
                <a:ea typeface="华文楷体" panose="02010600040101010101" pitchFamily="2" charset="-122"/>
              </a:rPr>
              <a:t>     </a:t>
            </a:r>
            <a:r>
              <a:rPr lang="zh-CN" altLang="en-US" sz="2800">
                <a:ea typeface="华文楷体" panose="02010600040101010101" pitchFamily="2" charset="-122"/>
              </a:rPr>
              <a:t>钯制备</a:t>
            </a:r>
            <a:r>
              <a:rPr lang="zh-CN" altLang="en-US" sz="2800">
                <a:solidFill>
                  <a:srgbClr val="0000CC"/>
                </a:solidFill>
                <a:ea typeface="华文楷体" panose="02010600040101010101" pitchFamily="2" charset="-122"/>
              </a:rPr>
              <a:t>超纯氢</a:t>
            </a:r>
            <a:r>
              <a:rPr lang="zh-CN" altLang="en-US" sz="2800">
                <a:ea typeface="华文楷体" panose="02010600040101010101" pitchFamily="2" charset="-122"/>
              </a:rPr>
              <a:t>：</a:t>
            </a:r>
            <a:endParaRPr lang="en-US" altLang="zh-CN" sz="2800">
              <a:ea typeface="华文楷体" panose="02010600040101010101" pitchFamily="2" charset="-122"/>
            </a:endParaRPr>
          </a:p>
          <a:p>
            <a:pPr eaLnBrk="0" hangingPunct="0">
              <a:lnSpc>
                <a:spcPct val="120000"/>
              </a:lnSpc>
            </a:pPr>
            <a:r>
              <a:rPr lang="en-US" altLang="zh-CN" sz="2800">
                <a:ea typeface="华文楷体" panose="02010600040101010101" pitchFamily="2" charset="-122"/>
              </a:rPr>
              <a:t>         </a:t>
            </a:r>
            <a:r>
              <a:rPr lang="zh-CN" altLang="en-US" sz="2800">
                <a:ea typeface="华文楷体" panose="02010600040101010101" pitchFamily="2" charset="-122"/>
              </a:rPr>
              <a:t>微热时，</a:t>
            </a:r>
            <a:r>
              <a:rPr lang="en-US" altLang="zh-CN" sz="2800">
                <a:ea typeface="华文楷体" panose="02010600040101010101" pitchFamily="2" charset="-122"/>
              </a:rPr>
              <a:t>PdH</a:t>
            </a:r>
            <a:r>
              <a:rPr lang="en-US" altLang="zh-CN" sz="2800" baseline="-25000">
                <a:ea typeface="华文楷体" panose="02010600040101010101" pitchFamily="2" charset="-122"/>
              </a:rPr>
              <a:t>2 </a:t>
            </a:r>
            <a:r>
              <a:rPr lang="zh-CN" altLang="en-US" sz="2800">
                <a:ea typeface="华文楷体" panose="02010600040101010101" pitchFamily="2" charset="-122"/>
              </a:rPr>
              <a:t>分解，由于压差和 </a:t>
            </a:r>
            <a:r>
              <a:rPr lang="en-US" altLang="zh-CN" sz="2800">
                <a:ea typeface="华文楷体" panose="02010600040101010101" pitchFamily="2" charset="-122"/>
              </a:rPr>
              <a:t>H</a:t>
            </a:r>
            <a:r>
              <a:rPr lang="zh-CN" altLang="en-US" sz="2800">
                <a:ea typeface="华文楷体" panose="02010600040101010101" pitchFamily="2" charset="-122"/>
              </a:rPr>
              <a:t>原子在金属</a:t>
            </a:r>
            <a:r>
              <a:rPr lang="en-US" altLang="zh-CN" sz="2800">
                <a:ea typeface="华文楷体" panose="02010600040101010101" pitchFamily="2" charset="-122"/>
              </a:rPr>
              <a:t>Pd</a:t>
            </a:r>
            <a:r>
              <a:rPr lang="zh-CN" altLang="en-US" sz="2800">
                <a:ea typeface="华文楷体" panose="02010600040101010101" pitchFamily="2" charset="-122"/>
              </a:rPr>
              <a:t>中流动性，氢以原子形式迅速扩散穿过 </a:t>
            </a:r>
            <a:r>
              <a:rPr lang="en-US" altLang="zh-CN" sz="2800">
                <a:ea typeface="华文楷体" panose="02010600040101010101" pitchFamily="2" charset="-122"/>
              </a:rPr>
              <a:t>Pd–Ag</a:t>
            </a:r>
            <a:r>
              <a:rPr lang="zh-CN" altLang="en-US" sz="2800">
                <a:ea typeface="华文楷体" panose="02010600040101010101" pitchFamily="2" charset="-122"/>
              </a:rPr>
              <a:t>合金而杂质气体则不能</a:t>
            </a:r>
            <a:r>
              <a:rPr lang="en-US" altLang="zh-CN" sz="2800">
                <a:ea typeface="华文楷体" panose="02010600040101010101" pitchFamily="2" charset="-122"/>
              </a:rPr>
              <a:t>.</a:t>
            </a:r>
            <a:endParaRPr lang="en-US" altLang="zh-CN" sz="2800">
              <a:ea typeface="华文楷体" panose="02010600040101010101" pitchFamily="2" charset="-122"/>
            </a:endParaRPr>
          </a:p>
        </p:txBody>
      </p:sp>
      <p:sp>
        <p:nvSpPr>
          <p:cNvPr id="44039" name="Rectangle 23"/>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4C568E7-0F7B-40ED-97B2-D975991879E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0-#ppt_w/2"/>
                                          </p:val>
                                        </p:tav>
                                        <p:tav tm="100000">
                                          <p:val>
                                            <p:strVal val="#ppt_x"/>
                                          </p:val>
                                        </p:tav>
                                      </p:tavLst>
                                    </p:anim>
                                    <p:anim calcmode="lin" valueType="num">
                                      <p:cBhvr additive="base">
                                        <p:cTn id="8" dur="5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gtEl>
                                        <p:attrNameLst>
                                          <p:attrName>style.visibility</p:attrName>
                                        </p:attrNameLst>
                                      </p:cBhvr>
                                      <p:to>
                                        <p:strVal val="visible"/>
                                      </p:to>
                                    </p:set>
                                    <p:anim calcmode="lin" valueType="num">
                                      <p:cBhvr additive="base">
                                        <p:cTn id="13" dur="500" fill="hold"/>
                                        <p:tgtEl>
                                          <p:spTgt spid="27651"/>
                                        </p:tgtEl>
                                        <p:attrNameLst>
                                          <p:attrName>ppt_x</p:attrName>
                                        </p:attrNameLst>
                                      </p:cBhvr>
                                      <p:tavLst>
                                        <p:tav tm="0">
                                          <p:val>
                                            <p:strVal val="0-#ppt_w/2"/>
                                          </p:val>
                                        </p:tav>
                                        <p:tav tm="100000">
                                          <p:val>
                                            <p:strVal val="#ppt_x"/>
                                          </p:val>
                                        </p:tav>
                                      </p:tavLst>
                                    </p:anim>
                                    <p:anim calcmode="lin" valueType="num">
                                      <p:cBhvr additive="base">
                                        <p:cTn id="14" dur="500" fill="hold"/>
                                        <p:tgtEl>
                                          <p:spTgt spid="2765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655"/>
                                        </p:tgtEl>
                                        <p:attrNameLst>
                                          <p:attrName>style.visibility</p:attrName>
                                        </p:attrNameLst>
                                      </p:cBhvr>
                                      <p:to>
                                        <p:strVal val="visible"/>
                                      </p:to>
                                    </p:set>
                                    <p:anim calcmode="lin" valueType="num">
                                      <p:cBhvr additive="base">
                                        <p:cTn id="19" dur="500" fill="hold"/>
                                        <p:tgtEl>
                                          <p:spTgt spid="27655"/>
                                        </p:tgtEl>
                                        <p:attrNameLst>
                                          <p:attrName>ppt_x</p:attrName>
                                        </p:attrNameLst>
                                      </p:cBhvr>
                                      <p:tavLst>
                                        <p:tav tm="0">
                                          <p:val>
                                            <p:strVal val="0-#ppt_w/2"/>
                                          </p:val>
                                        </p:tav>
                                        <p:tav tm="100000">
                                          <p:val>
                                            <p:strVal val="#ppt_x"/>
                                          </p:val>
                                        </p:tav>
                                      </p:tavLst>
                                    </p:anim>
                                    <p:anim calcmode="lin" valueType="num">
                                      <p:cBhvr additive="base">
                                        <p:cTn id="20" dur="500" fill="hold"/>
                                        <p:tgtEl>
                                          <p:spTgt spid="2765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7665"/>
                                        </p:tgtEl>
                                        <p:attrNameLst>
                                          <p:attrName>style.visibility</p:attrName>
                                        </p:attrNameLst>
                                      </p:cBhvr>
                                      <p:to>
                                        <p:strVal val="visible"/>
                                      </p:to>
                                    </p:set>
                                    <p:anim calcmode="lin" valueType="num">
                                      <p:cBhvr additive="base">
                                        <p:cTn id="25" dur="500" fill="hold"/>
                                        <p:tgtEl>
                                          <p:spTgt spid="27665"/>
                                        </p:tgtEl>
                                        <p:attrNameLst>
                                          <p:attrName>ppt_x</p:attrName>
                                        </p:attrNameLst>
                                      </p:cBhvr>
                                      <p:tavLst>
                                        <p:tav tm="0">
                                          <p:val>
                                            <p:strVal val="0-#ppt_w/2"/>
                                          </p:val>
                                        </p:tav>
                                        <p:tav tm="100000">
                                          <p:val>
                                            <p:strVal val="#ppt_x"/>
                                          </p:val>
                                        </p:tav>
                                      </p:tavLst>
                                    </p:anim>
                                    <p:anim calcmode="lin" valueType="num">
                                      <p:cBhvr additive="base">
                                        <p:cTn id="26" dur="500" fill="hold"/>
                                        <p:tgtEl>
                                          <p:spTgt spid="2766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P spid="27651" grpId="0" autoUpdateAnimBg="0"/>
      <p:bldP spid="22"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467544" y="188640"/>
            <a:ext cx="2808684"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zh-CN" altLang="en-US" sz="3600" dirty="0">
                <a:solidFill>
                  <a:srgbClr val="C00000"/>
                </a:solidFill>
                <a:ea typeface="楷体" panose="02010609060101010101" pitchFamily="49" charset="-122"/>
              </a:rPr>
              <a:t>羟氨</a:t>
            </a:r>
            <a:r>
              <a:rPr lang="zh-CN" altLang="en-US" sz="3600" dirty="0" smtClean="0">
                <a:solidFill>
                  <a:srgbClr val="C00000"/>
                </a:solidFill>
                <a:ea typeface="楷体" panose="02010609060101010101" pitchFamily="49" charset="-122"/>
              </a:rPr>
              <a:t>性质 </a:t>
            </a:r>
            <a:endParaRPr lang="zh-CN" altLang="en-US" sz="3600" dirty="0" smtClean="0">
              <a:solidFill>
                <a:srgbClr val="C00000"/>
              </a:solidFill>
              <a:ea typeface="楷体" panose="02010609060101010101" pitchFamily="49" charset="-122"/>
            </a:endParaRPr>
          </a:p>
        </p:txBody>
      </p:sp>
      <p:sp>
        <p:nvSpPr>
          <p:cNvPr id="367619" name="Text Box 3"/>
          <p:cNvSpPr txBox="1">
            <a:spLocks noChangeArrowheads="1"/>
          </p:cNvSpPr>
          <p:nvPr/>
        </p:nvSpPr>
        <p:spPr bwMode="auto">
          <a:xfrm>
            <a:off x="323849" y="1340768"/>
            <a:ext cx="8532813" cy="319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Aft>
                <a:spcPct val="20000"/>
              </a:spcAft>
              <a:buFontTx/>
              <a:buNone/>
            </a:pP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1</a:t>
            </a:r>
            <a:r>
              <a:rPr kumimoji="1" lang="zh-CN" altLang="en-US" dirty="0" smtClean="0">
                <a:solidFill>
                  <a:srgbClr val="000000"/>
                </a:solidFill>
                <a:ea typeface="楷体" panose="02010609060101010101" pitchFamily="49" charset="-122"/>
              </a:rPr>
              <a:t>）不稳定性：纯羟氨是无色固体，在</a:t>
            </a:r>
            <a:r>
              <a:rPr kumimoji="1" lang="en-US" altLang="zh-CN" dirty="0" smtClean="0">
                <a:solidFill>
                  <a:srgbClr val="000000"/>
                </a:solidFill>
                <a:ea typeface="楷体" panose="02010609060101010101" pitchFamily="49" charset="-122"/>
              </a:rPr>
              <a:t>288K</a:t>
            </a:r>
            <a:r>
              <a:rPr kumimoji="1" lang="zh-CN" altLang="en-US" dirty="0" smtClean="0">
                <a:solidFill>
                  <a:srgbClr val="000000"/>
                </a:solidFill>
                <a:ea typeface="楷体" panose="02010609060101010101" pitchFamily="49" charset="-122"/>
              </a:rPr>
              <a:t>以上便分解为</a:t>
            </a:r>
            <a:r>
              <a:rPr kumimoji="1" lang="en-US" altLang="zh-CN" dirty="0" smtClean="0">
                <a:solidFill>
                  <a:srgbClr val="000000"/>
                </a:solidFill>
                <a:ea typeface="楷体" panose="02010609060101010101" pitchFamily="49" charset="-122"/>
              </a:rPr>
              <a:t>NH</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N</a:t>
            </a:r>
            <a:r>
              <a:rPr kumimoji="1" lang="en-US" altLang="zh-CN" baseline="-25000"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和</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a:t>
            </a:r>
            <a:endParaRPr kumimoji="1" lang="en-US" altLang="zh-CN" dirty="0" smtClean="0">
              <a:solidFill>
                <a:srgbClr val="000000"/>
              </a:solidFill>
              <a:ea typeface="楷体" panose="02010609060101010101" pitchFamily="49" charset="-122"/>
            </a:endParaRPr>
          </a:p>
          <a:p>
            <a:pPr>
              <a:lnSpc>
                <a:spcPct val="110000"/>
              </a:lnSpc>
              <a:spcAft>
                <a:spcPct val="20000"/>
              </a:spcAft>
              <a:buFontTx/>
              <a:buNone/>
            </a:pP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）弱碱性：它的水溶液比较稳定，显弱碱性</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比联氨还弱</a:t>
            </a:r>
            <a:r>
              <a:rPr kumimoji="1" lang="en-US" altLang="zh-CN" dirty="0" smtClean="0">
                <a:solidFill>
                  <a:srgbClr val="000000"/>
                </a:solidFill>
                <a:ea typeface="楷体" panose="02010609060101010101" pitchFamily="49" charset="-122"/>
              </a:rPr>
              <a:t>). </a:t>
            </a:r>
            <a:endParaRPr kumimoji="1" lang="en-US" altLang="zh-CN" dirty="0" smtClean="0">
              <a:solidFill>
                <a:srgbClr val="000000"/>
              </a:solidFill>
              <a:ea typeface="楷体" panose="02010609060101010101" pitchFamily="49" charset="-122"/>
            </a:endParaRPr>
          </a:p>
          <a:p>
            <a:pPr>
              <a:lnSpc>
                <a:spcPct val="110000"/>
              </a:lnSpc>
              <a:spcAft>
                <a:spcPct val="20000"/>
              </a:spcAft>
              <a:buFontTx/>
              <a:buNone/>
            </a:pPr>
            <a:r>
              <a:rPr kumimoji="1" lang="en-US" altLang="zh-CN" dirty="0" smtClean="0">
                <a:solidFill>
                  <a:srgbClr val="000000"/>
                </a:solidFill>
                <a:ea typeface="楷体" panose="02010609060101010101" pitchFamily="49" charset="-122"/>
              </a:rPr>
              <a:t>      NH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OH+H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O==NH</a:t>
            </a:r>
            <a:r>
              <a:rPr kumimoji="1" lang="en-US" altLang="zh-CN" baseline="-25000" dirty="0" smtClean="0">
                <a:solidFill>
                  <a:srgbClr val="000000"/>
                </a:solidFill>
                <a:ea typeface="楷体" panose="02010609060101010101" pitchFamily="49" charset="-122"/>
              </a:rPr>
              <a:t>3</a:t>
            </a:r>
            <a:r>
              <a:rPr kumimoji="1" lang="en-US" altLang="zh-CN" dirty="0" smtClean="0">
                <a:solidFill>
                  <a:srgbClr val="000000"/>
                </a:solidFill>
                <a:ea typeface="楷体" panose="02010609060101010101" pitchFamily="49" charset="-122"/>
              </a:rPr>
              <a:t>OH</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+OH</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  K=6.6×10</a:t>
            </a:r>
            <a:r>
              <a:rPr kumimoji="1" lang="en-US" altLang="zh-CN" baseline="30000" dirty="0" smtClean="0">
                <a:solidFill>
                  <a:srgbClr val="000000"/>
                </a:solidFill>
                <a:ea typeface="楷体" panose="02010609060101010101" pitchFamily="49" charset="-122"/>
              </a:rPr>
              <a:t>-9</a:t>
            </a:r>
            <a:endParaRPr kumimoji="1" lang="en-US" altLang="zh-CN" dirty="0" smtClean="0">
              <a:solidFill>
                <a:srgbClr val="000000"/>
              </a:solidFill>
              <a:ea typeface="楷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Effect transition="in" filter="wipe(left)">
                                      <p:cBhvr>
                                        <p:cTn id="7" dur="500"/>
                                        <p:tgtEl>
                                          <p:spTgt spid="367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7619">
                                            <p:txEl>
                                              <p:pRg st="1" end="1"/>
                                            </p:txEl>
                                          </p:spTgt>
                                        </p:tgtEl>
                                        <p:attrNameLst>
                                          <p:attrName>style.visibility</p:attrName>
                                        </p:attrNameLst>
                                      </p:cBhvr>
                                      <p:to>
                                        <p:strVal val="visible"/>
                                      </p:to>
                                    </p:set>
                                    <p:animEffect transition="in" filter="wipe(left)">
                                      <p:cBhvr>
                                        <p:cTn id="12" dur="500"/>
                                        <p:tgtEl>
                                          <p:spTgt spid="367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7619">
                                            <p:txEl>
                                              <p:pRg st="2" end="2"/>
                                            </p:txEl>
                                          </p:spTgt>
                                        </p:tgtEl>
                                        <p:attrNameLst>
                                          <p:attrName>style.visibility</p:attrName>
                                        </p:attrNameLst>
                                      </p:cBhvr>
                                      <p:to>
                                        <p:strVal val="visible"/>
                                      </p:to>
                                    </p:set>
                                    <p:animEffect transition="in" filter="wipe(left)">
                                      <p:cBhvr>
                                        <p:cTn id="17" dur="500"/>
                                        <p:tgtEl>
                                          <p:spTgt spid="3676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367619" name="Text Box 3"/>
          <p:cNvSpPr txBox="1">
            <a:spLocks noChangeArrowheads="1"/>
          </p:cNvSpPr>
          <p:nvPr/>
        </p:nvSpPr>
        <p:spPr bwMode="auto">
          <a:xfrm>
            <a:off x="323850" y="548680"/>
            <a:ext cx="8532813" cy="3746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Aft>
                <a:spcPct val="20000"/>
              </a:spcAft>
              <a:buFontTx/>
              <a:buNone/>
            </a:pP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）既有还原性又有氧化性：但主要作强还原剂。优点是其氧化产物主要是气体</a:t>
            </a:r>
            <a:r>
              <a:rPr kumimoji="1" lang="en-US" altLang="zh-CN" dirty="0" smtClean="0">
                <a:solidFill>
                  <a:srgbClr val="000000"/>
                </a:solidFill>
                <a:ea typeface="楷体" panose="02010609060101010101" pitchFamily="49" charset="-122"/>
              </a:rPr>
              <a:t>(N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,N</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O,NO),</a:t>
            </a:r>
            <a:r>
              <a:rPr kumimoji="1" lang="zh-CN" altLang="en-US" dirty="0" smtClean="0">
                <a:solidFill>
                  <a:srgbClr val="000000"/>
                </a:solidFill>
                <a:ea typeface="楷体" panose="02010609060101010101" pitchFamily="49" charset="-122"/>
              </a:rPr>
              <a:t>不会给反应体系带来杂质</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在分析化学中常被用作还原剂。</a:t>
            </a:r>
            <a:endParaRPr kumimoji="1" lang="en-US" altLang="zh-CN" dirty="0" smtClean="0">
              <a:solidFill>
                <a:srgbClr val="000000"/>
              </a:solidFill>
              <a:ea typeface="楷体" panose="02010609060101010101" pitchFamily="49" charset="-122"/>
            </a:endParaRPr>
          </a:p>
          <a:p>
            <a:pPr>
              <a:lnSpc>
                <a:spcPct val="110000"/>
              </a:lnSpc>
              <a:spcAft>
                <a:spcPct val="20000"/>
              </a:spcAft>
              <a:buFontTx/>
              <a:buNone/>
            </a:pPr>
            <a:r>
              <a:rPr kumimoji="1" lang="zh-CN" altLang="en-US" dirty="0" smtClean="0">
                <a:solidFill>
                  <a:srgbClr val="000000"/>
                </a:solidFill>
                <a:ea typeface="楷体" panose="02010609060101010101" pitchFamily="49" charset="-122"/>
              </a:rPr>
              <a:t> </a:t>
            </a:r>
            <a:endParaRPr kumimoji="1" lang="zh-CN" altLang="en-US" dirty="0" smtClean="0">
              <a:solidFill>
                <a:srgbClr val="000000"/>
              </a:solidFill>
              <a:ea typeface="楷体" panose="02010609060101010101" pitchFamily="49" charset="-122"/>
            </a:endParaRPr>
          </a:p>
        </p:txBody>
      </p:sp>
      <p:sp>
        <p:nvSpPr>
          <p:cNvPr id="4" name="Text Box 4"/>
          <p:cNvSpPr txBox="1">
            <a:spLocks noChangeArrowheads="1"/>
          </p:cNvSpPr>
          <p:nvPr/>
        </p:nvSpPr>
        <p:spPr bwMode="auto">
          <a:xfrm>
            <a:off x="638174" y="3645693"/>
            <a:ext cx="790416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dirty="0">
                <a:solidFill>
                  <a:srgbClr val="080808"/>
                </a:solidFill>
                <a:ea typeface="华文楷体" panose="02010600040101010101" pitchFamily="2" charset="-122"/>
              </a:rPr>
              <a:t>2 NH</a:t>
            </a:r>
            <a:r>
              <a:rPr lang="en-US" altLang="zh-CN" sz="2800" baseline="-25000" dirty="0">
                <a:solidFill>
                  <a:srgbClr val="080808"/>
                </a:solidFill>
                <a:ea typeface="华文楷体" panose="02010600040101010101" pitchFamily="2" charset="-122"/>
              </a:rPr>
              <a:t>2</a:t>
            </a:r>
            <a:r>
              <a:rPr lang="en-US" altLang="zh-CN" sz="2800" dirty="0">
                <a:solidFill>
                  <a:srgbClr val="080808"/>
                </a:solidFill>
                <a:ea typeface="华文楷体" panose="02010600040101010101" pitchFamily="2" charset="-122"/>
              </a:rPr>
              <a:t>OH + 2 </a:t>
            </a:r>
            <a:r>
              <a:rPr lang="en-US" altLang="zh-CN" sz="2800" dirty="0" err="1">
                <a:solidFill>
                  <a:srgbClr val="080808"/>
                </a:solidFill>
                <a:ea typeface="华文楷体" panose="02010600040101010101" pitchFamily="2" charset="-122"/>
              </a:rPr>
              <a:t>AgBr</a:t>
            </a:r>
            <a:r>
              <a:rPr lang="en-US" altLang="zh-CN" sz="2800" dirty="0">
                <a:solidFill>
                  <a:srgbClr val="080808"/>
                </a:solidFill>
                <a:ea typeface="华文楷体" panose="02010600040101010101" pitchFamily="2" charset="-122"/>
              </a:rPr>
              <a:t> = 2 Ag + N</a:t>
            </a:r>
            <a:r>
              <a:rPr lang="en-US" altLang="zh-CN" sz="2800" baseline="-25000" dirty="0">
                <a:solidFill>
                  <a:srgbClr val="080808"/>
                </a:solidFill>
                <a:ea typeface="华文楷体" panose="02010600040101010101" pitchFamily="2" charset="-122"/>
              </a:rPr>
              <a:t>2</a:t>
            </a:r>
            <a:r>
              <a:rPr lang="en-US" altLang="zh-CN" sz="2800" dirty="0">
                <a:solidFill>
                  <a:srgbClr val="080808"/>
                </a:solidFill>
                <a:ea typeface="华文楷体" panose="02010600040101010101" pitchFamily="2" charset="-122"/>
              </a:rPr>
              <a:t> + 2 </a:t>
            </a:r>
            <a:r>
              <a:rPr lang="en-US" altLang="zh-CN" sz="2800" dirty="0" err="1">
                <a:solidFill>
                  <a:srgbClr val="080808"/>
                </a:solidFill>
                <a:ea typeface="华文楷体" panose="02010600040101010101" pitchFamily="2" charset="-122"/>
              </a:rPr>
              <a:t>HBr</a:t>
            </a:r>
            <a:r>
              <a:rPr lang="en-US" altLang="zh-CN" sz="2800" dirty="0">
                <a:solidFill>
                  <a:srgbClr val="080808"/>
                </a:solidFill>
                <a:ea typeface="华文楷体" panose="02010600040101010101" pitchFamily="2" charset="-122"/>
              </a:rPr>
              <a:t> + 2 H</a:t>
            </a:r>
            <a:r>
              <a:rPr lang="en-US" altLang="zh-CN" sz="2800" baseline="-25000" dirty="0">
                <a:solidFill>
                  <a:srgbClr val="080808"/>
                </a:solidFill>
                <a:ea typeface="华文楷体" panose="02010600040101010101" pitchFamily="2" charset="-122"/>
              </a:rPr>
              <a:t>2</a:t>
            </a:r>
            <a:r>
              <a:rPr lang="en-US" altLang="zh-CN" sz="2800" dirty="0">
                <a:solidFill>
                  <a:srgbClr val="080808"/>
                </a:solidFill>
                <a:ea typeface="华文楷体" panose="02010600040101010101" pitchFamily="2" charset="-122"/>
              </a:rPr>
              <a:t>O</a:t>
            </a:r>
            <a:endParaRPr lang="en-US" altLang="zh-CN" sz="2800" dirty="0">
              <a:solidFill>
                <a:srgbClr val="080808"/>
              </a:solidFill>
              <a:ea typeface="华文楷体" panose="02010600040101010101" pitchFamily="2" charset="-122"/>
            </a:endParaRPr>
          </a:p>
          <a:p>
            <a:pPr>
              <a:spcBef>
                <a:spcPct val="50000"/>
              </a:spcBef>
            </a:pPr>
            <a:r>
              <a:rPr lang="en-US" altLang="zh-CN" sz="2800" dirty="0">
                <a:solidFill>
                  <a:srgbClr val="080808"/>
                </a:solidFill>
                <a:ea typeface="华文楷体" panose="02010600040101010101" pitchFamily="2" charset="-122"/>
              </a:rPr>
              <a:t>4 Fe</a:t>
            </a:r>
            <a:r>
              <a:rPr lang="en-US" altLang="zh-CN" sz="2800" baseline="30000" dirty="0">
                <a:solidFill>
                  <a:srgbClr val="080808"/>
                </a:solidFill>
                <a:ea typeface="华文楷体" panose="02010600040101010101" pitchFamily="2" charset="-122"/>
              </a:rPr>
              <a:t>3+</a:t>
            </a:r>
            <a:r>
              <a:rPr lang="en-US" altLang="zh-CN" sz="2800" dirty="0">
                <a:solidFill>
                  <a:srgbClr val="080808"/>
                </a:solidFill>
                <a:ea typeface="华文楷体" panose="02010600040101010101" pitchFamily="2" charset="-122"/>
              </a:rPr>
              <a:t>(</a:t>
            </a:r>
            <a:r>
              <a:rPr lang="en-US" altLang="zh-CN" sz="2800" dirty="0" err="1">
                <a:solidFill>
                  <a:srgbClr val="080808"/>
                </a:solidFill>
                <a:ea typeface="华文楷体" panose="02010600040101010101" pitchFamily="2" charset="-122"/>
              </a:rPr>
              <a:t>aq</a:t>
            </a:r>
            <a:r>
              <a:rPr lang="en-US" altLang="zh-CN" sz="2800" dirty="0">
                <a:solidFill>
                  <a:srgbClr val="080808"/>
                </a:solidFill>
                <a:ea typeface="华文楷体" panose="02010600040101010101" pitchFamily="2" charset="-122"/>
              </a:rPr>
              <a:t>) + 2 NH</a:t>
            </a:r>
            <a:r>
              <a:rPr lang="en-US" altLang="zh-CN" sz="2800" baseline="-25000" dirty="0">
                <a:solidFill>
                  <a:srgbClr val="080808"/>
                </a:solidFill>
                <a:ea typeface="华文楷体" panose="02010600040101010101" pitchFamily="2" charset="-122"/>
              </a:rPr>
              <a:t>3</a:t>
            </a:r>
            <a:r>
              <a:rPr lang="en-US" altLang="zh-CN" sz="2800" dirty="0">
                <a:solidFill>
                  <a:srgbClr val="080808"/>
                </a:solidFill>
                <a:ea typeface="华文楷体" panose="02010600040101010101" pitchFamily="2" charset="-122"/>
              </a:rPr>
              <a:t>OH</a:t>
            </a:r>
            <a:r>
              <a:rPr lang="en-US" altLang="zh-CN" sz="2800" baseline="30000" dirty="0">
                <a:solidFill>
                  <a:srgbClr val="080808"/>
                </a:solidFill>
                <a:ea typeface="华文楷体" panose="02010600040101010101" pitchFamily="2" charset="-122"/>
              </a:rPr>
              <a:t>+</a:t>
            </a:r>
            <a:r>
              <a:rPr lang="en-US" altLang="zh-CN" sz="2800" dirty="0">
                <a:solidFill>
                  <a:srgbClr val="080808"/>
                </a:solidFill>
                <a:ea typeface="华文楷体" panose="02010600040101010101" pitchFamily="2" charset="-122"/>
              </a:rPr>
              <a:t>(</a:t>
            </a:r>
            <a:r>
              <a:rPr lang="en-US" altLang="zh-CN" sz="2800" dirty="0" err="1">
                <a:solidFill>
                  <a:srgbClr val="080808"/>
                </a:solidFill>
                <a:ea typeface="华文楷体" panose="02010600040101010101" pitchFamily="2" charset="-122"/>
              </a:rPr>
              <a:t>aq</a:t>
            </a:r>
            <a:r>
              <a:rPr lang="en-US" altLang="zh-CN" sz="2800" dirty="0">
                <a:solidFill>
                  <a:srgbClr val="080808"/>
                </a:solidFill>
                <a:ea typeface="华文楷体" panose="02010600040101010101" pitchFamily="2" charset="-122"/>
              </a:rPr>
              <a:t>) = </a:t>
            </a:r>
            <a:endParaRPr lang="en-US" altLang="zh-CN" sz="2800" dirty="0">
              <a:solidFill>
                <a:srgbClr val="080808"/>
              </a:solidFill>
              <a:ea typeface="华文楷体" panose="02010600040101010101" pitchFamily="2" charset="-122"/>
            </a:endParaRPr>
          </a:p>
          <a:p>
            <a:pPr>
              <a:spcBef>
                <a:spcPct val="50000"/>
              </a:spcBef>
            </a:pPr>
            <a:r>
              <a:rPr lang="en-US" altLang="zh-CN" sz="2800" dirty="0">
                <a:solidFill>
                  <a:srgbClr val="080808"/>
                </a:solidFill>
                <a:ea typeface="华文楷体" panose="02010600040101010101" pitchFamily="2" charset="-122"/>
              </a:rPr>
              <a:t>                   4 Fe</a:t>
            </a:r>
            <a:r>
              <a:rPr lang="en-US" altLang="zh-CN" sz="2800" baseline="30000" dirty="0">
                <a:solidFill>
                  <a:srgbClr val="080808"/>
                </a:solidFill>
                <a:ea typeface="华文楷体" panose="02010600040101010101" pitchFamily="2" charset="-122"/>
              </a:rPr>
              <a:t>2+</a:t>
            </a:r>
            <a:r>
              <a:rPr lang="en-US" altLang="zh-CN" sz="2800" dirty="0">
                <a:solidFill>
                  <a:srgbClr val="080808"/>
                </a:solidFill>
                <a:ea typeface="华文楷体" panose="02010600040101010101" pitchFamily="2" charset="-122"/>
              </a:rPr>
              <a:t>(</a:t>
            </a:r>
            <a:r>
              <a:rPr lang="en-US" altLang="zh-CN" sz="2800" dirty="0" err="1">
                <a:solidFill>
                  <a:srgbClr val="080808"/>
                </a:solidFill>
                <a:ea typeface="华文楷体" panose="02010600040101010101" pitchFamily="2" charset="-122"/>
              </a:rPr>
              <a:t>aq</a:t>
            </a:r>
            <a:r>
              <a:rPr lang="en-US" altLang="zh-CN" sz="2800" dirty="0">
                <a:solidFill>
                  <a:srgbClr val="080808"/>
                </a:solidFill>
                <a:ea typeface="华文楷体" panose="02010600040101010101" pitchFamily="2" charset="-122"/>
              </a:rPr>
              <a:t>) + N</a:t>
            </a:r>
            <a:r>
              <a:rPr lang="en-US" altLang="zh-CN" sz="2800" baseline="-25000" dirty="0">
                <a:solidFill>
                  <a:srgbClr val="080808"/>
                </a:solidFill>
                <a:ea typeface="华文楷体" panose="02010600040101010101" pitchFamily="2" charset="-122"/>
              </a:rPr>
              <a:t>2</a:t>
            </a:r>
            <a:r>
              <a:rPr lang="en-US" altLang="zh-CN" sz="2800" dirty="0">
                <a:solidFill>
                  <a:srgbClr val="080808"/>
                </a:solidFill>
                <a:ea typeface="华文楷体" panose="02010600040101010101" pitchFamily="2" charset="-122"/>
              </a:rPr>
              <a:t>O(g) + 6 H</a:t>
            </a:r>
            <a:r>
              <a:rPr lang="en-US" altLang="zh-CN" sz="2800" baseline="30000" dirty="0">
                <a:solidFill>
                  <a:srgbClr val="080808"/>
                </a:solidFill>
                <a:ea typeface="华文楷体" panose="02010600040101010101" pitchFamily="2" charset="-122"/>
              </a:rPr>
              <a:t>+</a:t>
            </a:r>
            <a:r>
              <a:rPr lang="en-US" altLang="zh-CN" sz="2800" dirty="0">
                <a:solidFill>
                  <a:srgbClr val="080808"/>
                </a:solidFill>
                <a:ea typeface="华文楷体" panose="02010600040101010101" pitchFamily="2" charset="-122"/>
              </a:rPr>
              <a:t>(</a:t>
            </a:r>
            <a:r>
              <a:rPr lang="en-US" altLang="zh-CN" sz="2800" dirty="0" err="1">
                <a:solidFill>
                  <a:srgbClr val="080808"/>
                </a:solidFill>
                <a:ea typeface="华文楷体" panose="02010600040101010101" pitchFamily="2" charset="-122"/>
              </a:rPr>
              <a:t>aq</a:t>
            </a:r>
            <a:r>
              <a:rPr lang="en-US" altLang="zh-CN" sz="2800" dirty="0">
                <a:solidFill>
                  <a:srgbClr val="080808"/>
                </a:solidFill>
                <a:ea typeface="华文楷体" panose="02010600040101010101" pitchFamily="2" charset="-122"/>
              </a:rPr>
              <a:t>) + H</a:t>
            </a:r>
            <a:r>
              <a:rPr lang="en-US" altLang="zh-CN" sz="2800" baseline="-25000" dirty="0">
                <a:solidFill>
                  <a:srgbClr val="080808"/>
                </a:solidFill>
                <a:ea typeface="华文楷体" panose="02010600040101010101" pitchFamily="2" charset="-122"/>
              </a:rPr>
              <a:t>2</a:t>
            </a:r>
            <a:r>
              <a:rPr lang="en-US" altLang="zh-CN" sz="2800" dirty="0">
                <a:solidFill>
                  <a:srgbClr val="080808"/>
                </a:solidFill>
                <a:ea typeface="华文楷体" panose="02010600040101010101" pitchFamily="2" charset="-122"/>
              </a:rPr>
              <a:t>O </a:t>
            </a:r>
            <a:endParaRPr lang="en-US" altLang="zh-CN" sz="2800" dirty="0">
              <a:solidFill>
                <a:srgbClr val="080808"/>
              </a:solidFill>
              <a:ea typeface="华文楷体" panose="0201060004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Effect transition="in" filter="wipe(left)">
                                      <p:cBhvr>
                                        <p:cTn id="7" dur="500"/>
                                        <p:tgtEl>
                                          <p:spTgt spid="367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7619">
                                            <p:txEl>
                                              <p:pRg st="1" end="1"/>
                                            </p:txEl>
                                          </p:spTgt>
                                        </p:tgtEl>
                                        <p:attrNameLst>
                                          <p:attrName>style.visibility</p:attrName>
                                        </p:attrNameLst>
                                      </p:cBhvr>
                                      <p:to>
                                        <p:strVal val="visible"/>
                                      </p:to>
                                    </p:set>
                                    <p:animEffect transition="in" filter="wipe(left)">
                                      <p:cBhvr>
                                        <p:cTn id="12" dur="500"/>
                                        <p:tgtEl>
                                          <p:spTgt spid="367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FA8DF24-EE72-482B-B5AF-EC383584F8F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11299" name="Rectangle 3"/>
          <p:cNvSpPr>
            <a:spLocks noRot="1" noChangeArrowheads="1"/>
          </p:cNvSpPr>
          <p:nvPr/>
        </p:nvSpPr>
        <p:spPr bwMode="auto">
          <a:xfrm>
            <a:off x="971550" y="333375"/>
            <a:ext cx="79930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buClr>
                <a:schemeClr val="tx2"/>
              </a:buClr>
              <a:buSzPct val="70000"/>
              <a:buFont typeface="Wingdings" panose="05000000000000000000" pitchFamily="2" charset="2"/>
              <a:buNone/>
            </a:pPr>
            <a:r>
              <a:rPr lang="zh-CN" altLang="en-US" sz="4000" dirty="0">
                <a:solidFill>
                  <a:srgbClr val="0000FF"/>
                </a:solidFill>
                <a:ea typeface="华文楷体" panose="02010600040101010101" pitchFamily="2" charset="-122"/>
              </a:rPr>
              <a:t>联氨</a:t>
            </a:r>
            <a:r>
              <a:rPr lang="en-US" altLang="zh-CN" sz="4000" dirty="0">
                <a:solidFill>
                  <a:srgbClr val="0000FF"/>
                </a:solidFill>
                <a:ea typeface="华文楷体" panose="02010600040101010101" pitchFamily="2" charset="-122"/>
              </a:rPr>
              <a:t>(</a:t>
            </a:r>
            <a:r>
              <a:rPr lang="zh-CN" altLang="en-US" sz="4000" dirty="0">
                <a:solidFill>
                  <a:srgbClr val="0000FF"/>
                </a:solidFill>
                <a:ea typeface="华文楷体" panose="02010600040101010101" pitchFamily="2" charset="-122"/>
              </a:rPr>
              <a:t>肼</a:t>
            </a:r>
            <a:r>
              <a:rPr lang="en-US" altLang="zh-CN" sz="4000" dirty="0">
                <a:solidFill>
                  <a:srgbClr val="0000FF"/>
                </a:solidFill>
                <a:ea typeface="华文楷体" panose="02010600040101010101" pitchFamily="2" charset="-122"/>
              </a:rPr>
              <a:t>)</a:t>
            </a:r>
            <a:r>
              <a:rPr lang="zh-CN" altLang="en-US" sz="4000" dirty="0">
                <a:solidFill>
                  <a:srgbClr val="0000FF"/>
                </a:solidFill>
                <a:ea typeface="华文楷体" panose="02010600040101010101" pitchFamily="2" charset="-122"/>
              </a:rPr>
              <a:t>、羟氨与氨性质比较</a:t>
            </a:r>
            <a:endParaRPr lang="en-US" altLang="zh-CN" sz="4000" dirty="0">
              <a:solidFill>
                <a:srgbClr val="0000FF"/>
              </a:solidFill>
              <a:ea typeface="华文楷体" panose="02010600040101010101" pitchFamily="2" charset="-122"/>
            </a:endParaRPr>
          </a:p>
          <a:p>
            <a:pPr>
              <a:lnSpc>
                <a:spcPct val="140000"/>
              </a:lnSpc>
              <a:buClr>
                <a:schemeClr val="tx2"/>
              </a:buClr>
              <a:buSzPct val="70000"/>
              <a:buFont typeface="Wingdings" panose="05000000000000000000" pitchFamily="2" charset="2"/>
              <a:buNone/>
            </a:pPr>
            <a:r>
              <a:rPr lang="en-US" altLang="zh-CN" sz="3600" dirty="0">
                <a:ea typeface="华文楷体" panose="02010600040101010101" pitchFamily="2" charset="-122"/>
              </a:rPr>
              <a:t>   N</a:t>
            </a:r>
            <a:r>
              <a:rPr lang="zh-CN" altLang="en-US" sz="3600" dirty="0">
                <a:ea typeface="华文楷体" panose="02010600040101010101" pitchFamily="2" charset="-122"/>
              </a:rPr>
              <a:t>氧化态不同：在</a:t>
            </a:r>
            <a:r>
              <a:rPr lang="en-US" altLang="zh-CN" sz="3600" dirty="0">
                <a:ea typeface="华文楷体" panose="02010600040101010101" pitchFamily="2" charset="-122"/>
              </a:rPr>
              <a:t>N</a:t>
            </a:r>
            <a:r>
              <a:rPr lang="en-US" altLang="zh-CN" sz="3600" baseline="-25000" dirty="0">
                <a:ea typeface="华文楷体" panose="02010600040101010101" pitchFamily="2" charset="-122"/>
              </a:rPr>
              <a:t>2</a:t>
            </a:r>
            <a:r>
              <a:rPr lang="en-US" altLang="zh-CN" sz="3600" dirty="0">
                <a:ea typeface="华文楷体" panose="02010600040101010101" pitchFamily="2" charset="-122"/>
              </a:rPr>
              <a:t>H</a:t>
            </a:r>
            <a:r>
              <a:rPr lang="en-US" altLang="zh-CN" sz="3600" baseline="-25000" dirty="0">
                <a:ea typeface="华文楷体" panose="02010600040101010101" pitchFamily="2" charset="-122"/>
              </a:rPr>
              <a:t>4</a:t>
            </a:r>
            <a:r>
              <a:rPr lang="zh-CN" altLang="en-US" sz="3600" dirty="0">
                <a:ea typeface="华文楷体" panose="02010600040101010101" pitchFamily="2" charset="-122"/>
              </a:rPr>
              <a:t>中，</a:t>
            </a:r>
            <a:r>
              <a:rPr lang="zh-CN" altLang="en-US" sz="3600" dirty="0">
                <a:solidFill>
                  <a:srgbClr val="0000FF"/>
                </a:solidFill>
                <a:ea typeface="华文楷体" panose="02010600040101010101" pitchFamily="2" charset="-122"/>
                <a:sym typeface="Symbol" panose="05050102010706020507" pitchFamily="18" charset="2"/>
              </a:rPr>
              <a:t></a:t>
            </a:r>
            <a:r>
              <a:rPr lang="en-US" altLang="zh-CN" sz="3600" dirty="0">
                <a:solidFill>
                  <a:srgbClr val="0000FF"/>
                </a:solidFill>
                <a:ea typeface="华文楷体" panose="02010600040101010101" pitchFamily="2" charset="-122"/>
              </a:rPr>
              <a:t>2</a:t>
            </a:r>
            <a:endParaRPr lang="en-US" altLang="zh-CN" sz="3600" dirty="0">
              <a:ea typeface="华文楷体" panose="02010600040101010101" pitchFamily="2" charset="-122"/>
            </a:endParaRPr>
          </a:p>
          <a:p>
            <a:pPr>
              <a:lnSpc>
                <a:spcPct val="140000"/>
              </a:lnSpc>
              <a:buClr>
                <a:schemeClr val="tx2"/>
              </a:buClr>
              <a:buSzPct val="70000"/>
              <a:buFont typeface="Wingdings" panose="05000000000000000000" pitchFamily="2" charset="2"/>
              <a:buNone/>
            </a:pPr>
            <a:r>
              <a:rPr lang="en-US" altLang="zh-CN" sz="3600" dirty="0">
                <a:ea typeface="华文楷体" panose="02010600040101010101" pitchFamily="2" charset="-122"/>
              </a:rPr>
              <a:t>                             </a:t>
            </a:r>
            <a:r>
              <a:rPr lang="zh-CN" altLang="en-US" sz="3600" dirty="0">
                <a:ea typeface="华文楷体" panose="02010600040101010101" pitchFamily="2" charset="-122"/>
              </a:rPr>
              <a:t>在</a:t>
            </a:r>
            <a:r>
              <a:rPr lang="en-US" altLang="zh-CN" sz="3600" dirty="0">
                <a:ea typeface="华文楷体" panose="02010600040101010101" pitchFamily="2" charset="-122"/>
              </a:rPr>
              <a:t>NH</a:t>
            </a:r>
            <a:r>
              <a:rPr lang="en-US" altLang="zh-CN" sz="3600" baseline="-25000" dirty="0">
                <a:ea typeface="华文楷体" panose="02010600040101010101" pitchFamily="2" charset="-122"/>
              </a:rPr>
              <a:t>2</a:t>
            </a:r>
            <a:r>
              <a:rPr lang="en-US" altLang="zh-CN" sz="3600" dirty="0">
                <a:ea typeface="华文楷体" panose="02010600040101010101" pitchFamily="2" charset="-122"/>
              </a:rPr>
              <a:t>OH</a:t>
            </a:r>
            <a:r>
              <a:rPr lang="zh-CN" altLang="en-US" sz="3600" dirty="0">
                <a:ea typeface="华文楷体" panose="02010600040101010101" pitchFamily="2" charset="-122"/>
              </a:rPr>
              <a:t>中</a:t>
            </a:r>
            <a:r>
              <a:rPr lang="en-US" altLang="zh-CN" sz="3600" dirty="0">
                <a:ea typeface="华文楷体" panose="02010600040101010101" pitchFamily="2" charset="-122"/>
              </a:rPr>
              <a:t>, </a:t>
            </a:r>
            <a:r>
              <a:rPr lang="zh-CN" altLang="en-US" sz="3600" dirty="0">
                <a:solidFill>
                  <a:srgbClr val="0000FF"/>
                </a:solidFill>
                <a:ea typeface="华文楷体" panose="02010600040101010101" pitchFamily="2" charset="-122"/>
                <a:sym typeface="Symbol" panose="05050102010706020507" pitchFamily="18" charset="2"/>
              </a:rPr>
              <a:t></a:t>
            </a:r>
            <a:r>
              <a:rPr lang="en-US" altLang="zh-CN" sz="3600" dirty="0">
                <a:solidFill>
                  <a:srgbClr val="0000FF"/>
                </a:solidFill>
                <a:ea typeface="华文楷体" panose="02010600040101010101" pitchFamily="2" charset="-122"/>
              </a:rPr>
              <a:t>1</a:t>
            </a:r>
            <a:endParaRPr lang="zh-CN" altLang="en-US" sz="3600" dirty="0">
              <a:ea typeface="华文楷体" panose="02010600040101010101" pitchFamily="2" charset="-122"/>
            </a:endParaRPr>
          </a:p>
          <a:p>
            <a:pPr>
              <a:lnSpc>
                <a:spcPct val="140000"/>
              </a:lnSpc>
              <a:buClr>
                <a:schemeClr val="tx2"/>
              </a:buClr>
              <a:buSzPct val="70000"/>
              <a:buFont typeface="Wingdings" panose="05000000000000000000" pitchFamily="2" charset="2"/>
              <a:buChar char="l"/>
            </a:pPr>
            <a:r>
              <a:rPr lang="zh-CN" altLang="en-US" sz="3600" dirty="0">
                <a:solidFill>
                  <a:srgbClr val="0000FF"/>
                </a:solidFill>
                <a:ea typeface="华文楷体" panose="02010600040101010101" pitchFamily="2" charset="-122"/>
              </a:rPr>
              <a:t> 碱性：</a:t>
            </a:r>
            <a:r>
              <a:rPr lang="zh-CN" altLang="en-US" sz="3600" dirty="0">
                <a:ea typeface="华文楷体" panose="02010600040101010101" pitchFamily="2" charset="-122"/>
              </a:rPr>
              <a:t>    </a:t>
            </a:r>
            <a:r>
              <a:rPr lang="en-US" altLang="zh-CN" sz="3600" dirty="0">
                <a:ea typeface="华文楷体" panose="02010600040101010101" pitchFamily="2" charset="-122"/>
              </a:rPr>
              <a:t>NH</a:t>
            </a:r>
            <a:r>
              <a:rPr lang="en-US" altLang="zh-CN" sz="3600" baseline="-25000" dirty="0">
                <a:ea typeface="华文楷体" panose="02010600040101010101" pitchFamily="2" charset="-122"/>
              </a:rPr>
              <a:t>3  </a:t>
            </a:r>
            <a:r>
              <a:rPr lang="en-US" altLang="zh-CN" sz="3600" dirty="0">
                <a:ea typeface="华文楷体" panose="02010600040101010101" pitchFamily="2" charset="-122"/>
              </a:rPr>
              <a:t>&gt; N</a:t>
            </a:r>
            <a:r>
              <a:rPr lang="en-US" altLang="zh-CN" sz="3600" baseline="-25000" dirty="0">
                <a:ea typeface="华文楷体" panose="02010600040101010101" pitchFamily="2" charset="-122"/>
              </a:rPr>
              <a:t>2</a:t>
            </a:r>
            <a:r>
              <a:rPr lang="en-US" altLang="zh-CN" sz="3600" dirty="0">
                <a:ea typeface="华文楷体" panose="02010600040101010101" pitchFamily="2" charset="-122"/>
              </a:rPr>
              <a:t>H</a:t>
            </a:r>
            <a:r>
              <a:rPr lang="en-US" altLang="zh-CN" sz="3600" baseline="-25000" dirty="0">
                <a:ea typeface="华文楷体" panose="02010600040101010101" pitchFamily="2" charset="-122"/>
              </a:rPr>
              <a:t>4  </a:t>
            </a:r>
            <a:r>
              <a:rPr lang="en-US" altLang="zh-CN" sz="3600" dirty="0">
                <a:ea typeface="华文楷体" panose="02010600040101010101" pitchFamily="2" charset="-122"/>
              </a:rPr>
              <a:t>&gt; NH</a:t>
            </a:r>
            <a:r>
              <a:rPr lang="en-US" altLang="zh-CN" sz="3600" baseline="-25000" dirty="0">
                <a:ea typeface="华文楷体" panose="02010600040101010101" pitchFamily="2" charset="-122"/>
              </a:rPr>
              <a:t>2</a:t>
            </a:r>
            <a:r>
              <a:rPr lang="en-US" altLang="zh-CN" sz="3600" dirty="0">
                <a:ea typeface="华文楷体" panose="02010600040101010101" pitchFamily="2" charset="-122"/>
              </a:rPr>
              <a:t>OH</a:t>
            </a:r>
            <a:endParaRPr lang="en-US" altLang="zh-CN" sz="3600" dirty="0">
              <a:ea typeface="华文楷体" panose="02010600040101010101" pitchFamily="2" charset="-122"/>
            </a:endParaRPr>
          </a:p>
          <a:p>
            <a:pPr>
              <a:lnSpc>
                <a:spcPct val="140000"/>
              </a:lnSpc>
              <a:buClr>
                <a:schemeClr val="tx2"/>
              </a:buClr>
              <a:buSzPct val="70000"/>
              <a:buFont typeface="Wingdings" panose="05000000000000000000" pitchFamily="2" charset="2"/>
              <a:buNone/>
            </a:pPr>
            <a:r>
              <a:rPr lang="en-US" altLang="zh-CN" sz="3600" dirty="0">
                <a:ea typeface="华文楷体" panose="02010600040101010101" pitchFamily="2" charset="-122"/>
              </a:rPr>
              <a:t>    K</a:t>
            </a:r>
            <a:r>
              <a:rPr lang="en-US" altLang="zh-CN" sz="3600" baseline="-25000" dirty="0">
                <a:ea typeface="华文楷体" panose="02010600040101010101" pitchFamily="2" charset="-122"/>
              </a:rPr>
              <a:t>b</a:t>
            </a:r>
            <a:r>
              <a:rPr lang="ru-RU" altLang="zh-CN" sz="3600" baseline="30000" dirty="0">
                <a:ea typeface="华文楷体" panose="02010600040101010101" pitchFamily="2" charset="-122"/>
              </a:rPr>
              <a:t>Ө</a:t>
            </a:r>
            <a:r>
              <a:rPr lang="zh-CN" altLang="en-US" sz="3600" dirty="0">
                <a:ea typeface="华文楷体" panose="02010600040101010101" pitchFamily="2" charset="-122"/>
              </a:rPr>
              <a:t>：</a:t>
            </a:r>
            <a:r>
              <a:rPr lang="en-US" altLang="zh-CN" sz="3600" dirty="0">
                <a:ea typeface="华文楷体" panose="02010600040101010101" pitchFamily="2" charset="-122"/>
              </a:rPr>
              <a:t>1.77</a:t>
            </a:r>
            <a:r>
              <a:rPr lang="en-US" altLang="zh-CN" sz="3600" dirty="0">
                <a:ea typeface="华文楷体" panose="02010600040101010101" pitchFamily="2" charset="-122"/>
                <a:sym typeface="Symbol" panose="05050102010706020507" pitchFamily="18" charset="2"/>
              </a:rPr>
              <a:t></a:t>
            </a:r>
            <a:r>
              <a:rPr lang="en-US" altLang="zh-CN" sz="3600" dirty="0">
                <a:ea typeface="华文楷体" panose="02010600040101010101" pitchFamily="2" charset="-122"/>
              </a:rPr>
              <a:t>10</a:t>
            </a:r>
            <a:r>
              <a:rPr lang="en-US" altLang="zh-CN" sz="3600" baseline="30000" dirty="0">
                <a:ea typeface="华文楷体" panose="02010600040101010101" pitchFamily="2" charset="-122"/>
              </a:rPr>
              <a:t>-5</a:t>
            </a:r>
            <a:r>
              <a:rPr lang="en-US" altLang="zh-CN" sz="3600" dirty="0">
                <a:ea typeface="华文楷体" panose="02010600040101010101" pitchFamily="2" charset="-122"/>
              </a:rPr>
              <a:t>   8.5</a:t>
            </a:r>
            <a:r>
              <a:rPr lang="en-US" altLang="zh-CN" sz="3600" dirty="0">
                <a:ea typeface="华文楷体" panose="02010600040101010101" pitchFamily="2" charset="-122"/>
                <a:sym typeface="Symbol" panose="05050102010706020507" pitchFamily="18" charset="2"/>
              </a:rPr>
              <a:t></a:t>
            </a:r>
            <a:r>
              <a:rPr lang="en-US" altLang="zh-CN" sz="3600" dirty="0">
                <a:ea typeface="华文楷体" panose="02010600040101010101" pitchFamily="2" charset="-122"/>
              </a:rPr>
              <a:t>10</a:t>
            </a:r>
            <a:r>
              <a:rPr lang="en-US" altLang="zh-CN" sz="3600" baseline="30000" dirty="0">
                <a:ea typeface="华文楷体" panose="02010600040101010101" pitchFamily="2" charset="-122"/>
              </a:rPr>
              <a:t>-7</a:t>
            </a:r>
            <a:r>
              <a:rPr lang="en-US" altLang="zh-CN" sz="3600" dirty="0">
                <a:ea typeface="华文楷体" panose="02010600040101010101" pitchFamily="2" charset="-122"/>
              </a:rPr>
              <a:t>  6.6</a:t>
            </a:r>
            <a:r>
              <a:rPr lang="en-US" altLang="zh-CN" sz="3600" dirty="0">
                <a:ea typeface="华文楷体" panose="02010600040101010101" pitchFamily="2" charset="-122"/>
                <a:sym typeface="Symbol" panose="05050102010706020507" pitchFamily="18" charset="2"/>
              </a:rPr>
              <a:t></a:t>
            </a:r>
            <a:r>
              <a:rPr lang="en-US" altLang="zh-CN" sz="3600" dirty="0">
                <a:ea typeface="华文楷体" panose="02010600040101010101" pitchFamily="2" charset="-122"/>
              </a:rPr>
              <a:t>10</a:t>
            </a:r>
            <a:r>
              <a:rPr lang="en-US" altLang="zh-CN" sz="3600" baseline="30000" dirty="0">
                <a:ea typeface="华文楷体" panose="02010600040101010101" pitchFamily="2" charset="-122"/>
              </a:rPr>
              <a:t>-9</a:t>
            </a:r>
            <a:r>
              <a:rPr lang="en-US" altLang="zh-CN" sz="3600" dirty="0">
                <a:ea typeface="华文楷体" panose="02010600040101010101" pitchFamily="2" charset="-122"/>
              </a:rPr>
              <a:t> </a:t>
            </a:r>
            <a:endParaRPr lang="ru-RU" altLang="zh-CN" sz="3600" baseline="30000" dirty="0">
              <a:ea typeface="华文楷体" panose="02010600040101010101" pitchFamily="2" charset="-122"/>
            </a:endParaRPr>
          </a:p>
          <a:p>
            <a:pPr>
              <a:lnSpc>
                <a:spcPct val="140000"/>
              </a:lnSpc>
              <a:buClr>
                <a:schemeClr val="tx2"/>
              </a:buClr>
              <a:buSzPct val="70000"/>
              <a:buFont typeface="Wingdings" panose="05000000000000000000" pitchFamily="2" charset="2"/>
              <a:buChar char="l"/>
            </a:pPr>
            <a:r>
              <a:rPr lang="en-US" altLang="zh-CN" sz="3600" dirty="0">
                <a:solidFill>
                  <a:srgbClr val="0000FF"/>
                </a:solidFill>
                <a:ea typeface="华文楷体" panose="02010600040101010101" pitchFamily="2" charset="-122"/>
              </a:rPr>
              <a:t>N</a:t>
            </a:r>
            <a:r>
              <a:rPr lang="en-US" altLang="zh-CN" sz="3600" baseline="-25000" dirty="0">
                <a:solidFill>
                  <a:srgbClr val="0000FF"/>
                </a:solidFill>
                <a:ea typeface="华文楷体" panose="02010600040101010101" pitchFamily="2" charset="-122"/>
              </a:rPr>
              <a:t>2</a:t>
            </a:r>
            <a:r>
              <a:rPr lang="en-US" altLang="zh-CN" sz="3600" dirty="0">
                <a:solidFill>
                  <a:srgbClr val="0000FF"/>
                </a:solidFill>
                <a:ea typeface="华文楷体" panose="02010600040101010101" pitchFamily="2" charset="-122"/>
              </a:rPr>
              <a:t>H</a:t>
            </a:r>
            <a:r>
              <a:rPr lang="en-US" altLang="zh-CN" sz="3600" baseline="-25000" dirty="0">
                <a:solidFill>
                  <a:srgbClr val="0000FF"/>
                </a:solidFill>
                <a:ea typeface="华文楷体" panose="02010600040101010101" pitchFamily="2" charset="-122"/>
              </a:rPr>
              <a:t>4</a:t>
            </a:r>
            <a:r>
              <a:rPr lang="zh-CN" altLang="en-US" sz="3600" dirty="0">
                <a:solidFill>
                  <a:srgbClr val="0000FF"/>
                </a:solidFill>
                <a:ea typeface="华文楷体" panose="02010600040101010101" pitchFamily="2" charset="-122"/>
              </a:rPr>
              <a:t>、</a:t>
            </a:r>
            <a:r>
              <a:rPr lang="en-US" altLang="zh-CN" sz="3600" dirty="0">
                <a:solidFill>
                  <a:srgbClr val="0000FF"/>
                </a:solidFill>
                <a:ea typeface="华文楷体" panose="02010600040101010101" pitchFamily="2" charset="-122"/>
              </a:rPr>
              <a:t>NH</a:t>
            </a:r>
            <a:r>
              <a:rPr lang="en-US" altLang="zh-CN" sz="3600" baseline="-25000" dirty="0">
                <a:solidFill>
                  <a:srgbClr val="0000FF"/>
                </a:solidFill>
                <a:ea typeface="华文楷体" panose="02010600040101010101" pitchFamily="2" charset="-122"/>
              </a:rPr>
              <a:t>2</a:t>
            </a:r>
            <a:r>
              <a:rPr lang="en-US" altLang="zh-CN" sz="3600" dirty="0">
                <a:solidFill>
                  <a:srgbClr val="0000FF"/>
                </a:solidFill>
                <a:ea typeface="华文楷体" panose="02010600040101010101" pitchFamily="2" charset="-122"/>
              </a:rPr>
              <a:t>OH</a:t>
            </a:r>
            <a:r>
              <a:rPr lang="en-US" altLang="zh-CN" sz="3600" dirty="0">
                <a:ea typeface="华文楷体" panose="02010600040101010101" pitchFamily="2" charset="-122"/>
              </a:rPr>
              <a:t> </a:t>
            </a:r>
            <a:r>
              <a:rPr lang="zh-CN" altLang="en-US" sz="3600" dirty="0">
                <a:ea typeface="华文楷体" panose="02010600040101010101" pitchFamily="2" charset="-122"/>
              </a:rPr>
              <a:t>具有氧化性</a:t>
            </a:r>
            <a:r>
              <a:rPr lang="en-US" altLang="zh-CN" sz="3600" dirty="0">
                <a:ea typeface="华文楷体" panose="02010600040101010101" pitchFamily="2" charset="-122"/>
              </a:rPr>
              <a:t>/</a:t>
            </a:r>
            <a:r>
              <a:rPr lang="zh-CN" altLang="en-US" sz="3600" dirty="0">
                <a:ea typeface="华文楷体" panose="02010600040101010101" pitchFamily="2" charset="-122"/>
              </a:rPr>
              <a:t>还原性</a:t>
            </a:r>
            <a:endParaRPr lang="zh-CN" altLang="en-US" sz="3600" dirty="0">
              <a:ea typeface="华文楷体" panose="02010600040101010101" pitchFamily="2" charset="-122"/>
            </a:endParaRPr>
          </a:p>
          <a:p>
            <a:pPr>
              <a:lnSpc>
                <a:spcPct val="140000"/>
              </a:lnSpc>
              <a:buClr>
                <a:schemeClr val="tx2"/>
              </a:buClr>
              <a:buSzPct val="70000"/>
              <a:buFont typeface="Wingdings" panose="05000000000000000000" pitchFamily="2" charset="2"/>
              <a:buNone/>
            </a:pPr>
            <a:r>
              <a:rPr lang="en-US" altLang="zh-CN" sz="3600" dirty="0">
                <a:solidFill>
                  <a:srgbClr val="FF0000"/>
                </a:solidFill>
                <a:ea typeface="华文楷体" panose="02010600040101010101" pitchFamily="2" charset="-122"/>
              </a:rPr>
              <a:t>   NH</a:t>
            </a:r>
            <a:r>
              <a:rPr lang="en-US" altLang="zh-CN" sz="3600" baseline="-25000" dirty="0">
                <a:solidFill>
                  <a:srgbClr val="FF0000"/>
                </a:solidFill>
                <a:ea typeface="华文楷体" panose="02010600040101010101" pitchFamily="2" charset="-122"/>
              </a:rPr>
              <a:t>3</a:t>
            </a:r>
            <a:r>
              <a:rPr lang="zh-CN" altLang="en-US" sz="3600" dirty="0">
                <a:solidFill>
                  <a:srgbClr val="FF0000"/>
                </a:solidFill>
                <a:ea typeface="华文楷体" panose="02010600040101010101" pitchFamily="2" charset="-122"/>
              </a:rPr>
              <a:t>只有还原性</a:t>
            </a:r>
            <a:endParaRPr lang="zh-CN" altLang="en-US" sz="3600" dirty="0">
              <a:solidFill>
                <a:srgbClr val="FF0000"/>
              </a:solidFill>
              <a:ea typeface="华文楷体" panose="02010600040101010101" pitchFamily="2" charset="-122"/>
            </a:endParaRPr>
          </a:p>
        </p:txBody>
      </p:sp>
      <p:pic>
        <p:nvPicPr>
          <p:cNvPr id="179203"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11299">
                                            <p:txEl>
                                              <p:pRg st="0" end="0"/>
                                            </p:txEl>
                                          </p:spTgt>
                                        </p:tgtEl>
                                        <p:attrNameLst>
                                          <p:attrName>style.visibility</p:attrName>
                                        </p:attrNameLst>
                                      </p:cBhvr>
                                      <p:to>
                                        <p:strVal val="visible"/>
                                      </p:to>
                                    </p:set>
                                    <p:animEffect transition="in" filter="fade">
                                      <p:cBhvr>
                                        <p:cTn id="7" dur="500"/>
                                        <p:tgtEl>
                                          <p:spTgt spid="311299">
                                            <p:txEl>
                                              <p:pRg st="0" end="0"/>
                                            </p:txEl>
                                          </p:spTgt>
                                        </p:tgtEl>
                                      </p:cBhvr>
                                    </p:animEffect>
                                    <p:anim calcmode="lin" valueType="num">
                                      <p:cBhvr>
                                        <p:cTn id="8" dur="500" fill="hold"/>
                                        <p:tgtEl>
                                          <p:spTgt spid="31129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1129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311299">
                                            <p:txEl>
                                              <p:pRg st="1" end="1"/>
                                            </p:txEl>
                                          </p:spTgt>
                                        </p:tgtEl>
                                        <p:attrNameLst>
                                          <p:attrName>style.visibility</p:attrName>
                                        </p:attrNameLst>
                                      </p:cBhvr>
                                      <p:to>
                                        <p:strVal val="visible"/>
                                      </p:to>
                                    </p:set>
                                    <p:animEffect transition="in" filter="fade">
                                      <p:cBhvr>
                                        <p:cTn id="14" dur="500"/>
                                        <p:tgtEl>
                                          <p:spTgt spid="311299">
                                            <p:txEl>
                                              <p:pRg st="1" end="1"/>
                                            </p:txEl>
                                          </p:spTgt>
                                        </p:tgtEl>
                                      </p:cBhvr>
                                    </p:animEffect>
                                    <p:anim calcmode="lin" valueType="num">
                                      <p:cBhvr>
                                        <p:cTn id="15" dur="500" fill="hold"/>
                                        <p:tgtEl>
                                          <p:spTgt spid="31129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11299">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311299">
                                            <p:txEl>
                                              <p:pRg st="2" end="2"/>
                                            </p:txEl>
                                          </p:spTgt>
                                        </p:tgtEl>
                                        <p:attrNameLst>
                                          <p:attrName>style.visibility</p:attrName>
                                        </p:attrNameLst>
                                      </p:cBhvr>
                                      <p:to>
                                        <p:strVal val="visible"/>
                                      </p:to>
                                    </p:set>
                                    <p:animEffect transition="in" filter="fade">
                                      <p:cBhvr>
                                        <p:cTn id="21" dur="500"/>
                                        <p:tgtEl>
                                          <p:spTgt spid="311299">
                                            <p:txEl>
                                              <p:pRg st="2" end="2"/>
                                            </p:txEl>
                                          </p:spTgt>
                                        </p:tgtEl>
                                      </p:cBhvr>
                                    </p:animEffect>
                                    <p:anim calcmode="lin" valueType="num">
                                      <p:cBhvr>
                                        <p:cTn id="22" dur="500" fill="hold"/>
                                        <p:tgtEl>
                                          <p:spTgt spid="31129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11299">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311299">
                                            <p:txEl>
                                              <p:pRg st="3" end="3"/>
                                            </p:txEl>
                                          </p:spTgt>
                                        </p:tgtEl>
                                        <p:attrNameLst>
                                          <p:attrName>style.visibility</p:attrName>
                                        </p:attrNameLst>
                                      </p:cBhvr>
                                      <p:to>
                                        <p:strVal val="visible"/>
                                      </p:to>
                                    </p:set>
                                    <p:animEffect transition="in" filter="fade">
                                      <p:cBhvr>
                                        <p:cTn id="28" dur="500"/>
                                        <p:tgtEl>
                                          <p:spTgt spid="311299">
                                            <p:txEl>
                                              <p:pRg st="3" end="3"/>
                                            </p:txEl>
                                          </p:spTgt>
                                        </p:tgtEl>
                                      </p:cBhvr>
                                    </p:animEffect>
                                    <p:anim calcmode="lin" valueType="num">
                                      <p:cBhvr>
                                        <p:cTn id="29" dur="500" fill="hold"/>
                                        <p:tgtEl>
                                          <p:spTgt spid="31129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11299">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indefinite" fill="hold">
                                          <p:stCondLst>
                                            <p:cond delay="0"/>
                                          </p:stCondLst>
                                        </p:cTn>
                                        <p:tgtEl>
                                          <p:spTgt spid="311299">
                                            <p:txEl>
                                              <p:pRg st="4" end="4"/>
                                            </p:txEl>
                                          </p:spTgt>
                                        </p:tgtEl>
                                        <p:attrNameLst>
                                          <p:attrName>style.visibility</p:attrName>
                                        </p:attrNameLst>
                                      </p:cBhvr>
                                      <p:to>
                                        <p:strVal val="visible"/>
                                      </p:to>
                                    </p:set>
                                    <p:animEffect transition="in" filter="fade">
                                      <p:cBhvr>
                                        <p:cTn id="35" dur="500"/>
                                        <p:tgtEl>
                                          <p:spTgt spid="311299">
                                            <p:txEl>
                                              <p:pRg st="4" end="4"/>
                                            </p:txEl>
                                          </p:spTgt>
                                        </p:tgtEl>
                                      </p:cBhvr>
                                    </p:animEffect>
                                    <p:anim calcmode="lin" valueType="num">
                                      <p:cBhvr>
                                        <p:cTn id="36" dur="500" fill="hold"/>
                                        <p:tgtEl>
                                          <p:spTgt spid="311299">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11299">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indefinite" fill="hold">
                                          <p:stCondLst>
                                            <p:cond delay="0"/>
                                          </p:stCondLst>
                                        </p:cTn>
                                        <p:tgtEl>
                                          <p:spTgt spid="311299">
                                            <p:txEl>
                                              <p:pRg st="5" end="5"/>
                                            </p:txEl>
                                          </p:spTgt>
                                        </p:tgtEl>
                                        <p:attrNameLst>
                                          <p:attrName>style.visibility</p:attrName>
                                        </p:attrNameLst>
                                      </p:cBhvr>
                                      <p:to>
                                        <p:strVal val="visible"/>
                                      </p:to>
                                    </p:set>
                                    <p:animEffect transition="in" filter="fade">
                                      <p:cBhvr>
                                        <p:cTn id="42" dur="500"/>
                                        <p:tgtEl>
                                          <p:spTgt spid="311299">
                                            <p:txEl>
                                              <p:pRg st="5" end="5"/>
                                            </p:txEl>
                                          </p:spTgt>
                                        </p:tgtEl>
                                      </p:cBhvr>
                                    </p:animEffect>
                                    <p:anim calcmode="lin" valueType="num">
                                      <p:cBhvr>
                                        <p:cTn id="43" dur="500" fill="hold"/>
                                        <p:tgtEl>
                                          <p:spTgt spid="311299">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11299">
                                            <p:txEl>
                                              <p:pRg st="5" end="5"/>
                                            </p:txEl>
                                          </p:spTgt>
                                        </p:tgtEl>
                                        <p:attrNameLst>
                                          <p:attrName>ppt_y</p:attrName>
                                        </p:attrNameLst>
                                      </p:cBhvr>
                                      <p:tavLst>
                                        <p:tav tm="0">
                                          <p:val>
                                            <p:strVal val="#ppt_y+.05"/>
                                          </p:val>
                                        </p:tav>
                                        <p:tav tm="100000">
                                          <p:val>
                                            <p:strVal val="#ppt_y"/>
                                          </p:val>
                                        </p:tav>
                                      </p:tavLst>
                                    </p:anim>
                                  </p:childTnLst>
                                </p:cTn>
                              </p:par>
                              <p:par>
                                <p:cTn id="45" presetID="44" presetClass="entr" presetSubtype="0" fill="hold" grpId="0" nodeType="withEffect">
                                  <p:stCondLst>
                                    <p:cond delay="0"/>
                                  </p:stCondLst>
                                  <p:childTnLst>
                                    <p:set>
                                      <p:cBhvr>
                                        <p:cTn id="46" dur="indefinite" fill="hold">
                                          <p:stCondLst>
                                            <p:cond delay="0"/>
                                          </p:stCondLst>
                                        </p:cTn>
                                        <p:tgtEl>
                                          <p:spTgt spid="311299">
                                            <p:txEl>
                                              <p:pRg st="6" end="6"/>
                                            </p:txEl>
                                          </p:spTgt>
                                        </p:tgtEl>
                                        <p:attrNameLst>
                                          <p:attrName>style.visibility</p:attrName>
                                        </p:attrNameLst>
                                      </p:cBhvr>
                                      <p:to>
                                        <p:strVal val="visible"/>
                                      </p:to>
                                    </p:set>
                                    <p:animEffect transition="in" filter="fade">
                                      <p:cBhvr>
                                        <p:cTn id="47" dur="500"/>
                                        <p:tgtEl>
                                          <p:spTgt spid="311299">
                                            <p:txEl>
                                              <p:pRg st="6" end="6"/>
                                            </p:txEl>
                                          </p:spTgt>
                                        </p:tgtEl>
                                      </p:cBhvr>
                                    </p:animEffect>
                                    <p:anim calcmode="lin" valueType="num">
                                      <p:cBhvr>
                                        <p:cTn id="48" dur="500" fill="hold"/>
                                        <p:tgtEl>
                                          <p:spTgt spid="311299">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311299">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FA8DF24-EE72-482B-B5AF-EC383584F8F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11299" name="Rectangle 3"/>
          <p:cNvSpPr>
            <a:spLocks noRot="1" noChangeArrowheads="1"/>
          </p:cNvSpPr>
          <p:nvPr/>
        </p:nvSpPr>
        <p:spPr bwMode="auto">
          <a:xfrm>
            <a:off x="971550" y="333375"/>
            <a:ext cx="79930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buClr>
                <a:srgbClr val="DBBD71"/>
              </a:buClr>
              <a:buSzPct val="70000"/>
              <a:buFont typeface="Wingdings" panose="05000000000000000000" pitchFamily="2" charset="2"/>
              <a:buNone/>
            </a:pPr>
            <a:endParaRPr lang="zh-CN" altLang="en-US" sz="3600" dirty="0">
              <a:solidFill>
                <a:srgbClr val="FF0000"/>
              </a:solidFill>
              <a:ea typeface="华文楷体" panose="02010600040101010101" pitchFamily="2" charset="-122"/>
            </a:endParaRPr>
          </a:p>
        </p:txBody>
      </p:sp>
      <p:pic>
        <p:nvPicPr>
          <p:cNvPr id="179203"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79512" y="1196752"/>
            <a:ext cx="9073008" cy="2862322"/>
          </a:xfrm>
          <a:prstGeom prst="rect">
            <a:avLst/>
          </a:prstGeom>
        </p:spPr>
        <p:txBody>
          <a:bodyPr wrap="square">
            <a:spAutoFit/>
          </a:bodyPr>
          <a:lstStyle/>
          <a:p>
            <a:pPr lvl="0">
              <a:lnSpc>
                <a:spcPct val="110000"/>
              </a:lnSpc>
              <a:spcAft>
                <a:spcPct val="20000"/>
              </a:spcAft>
            </a:pPr>
            <a:r>
              <a:rPr kumimoji="1" lang="zh-CN" altLang="en-US" sz="3600" dirty="0" smtClean="0">
                <a:ea typeface="楷体" panose="02010609060101010101" pitchFamily="49" charset="-122"/>
              </a:rPr>
              <a:t>    氨</a:t>
            </a:r>
            <a:r>
              <a:rPr kumimoji="1" lang="zh-CN" altLang="en-US" sz="3600" dirty="0">
                <a:ea typeface="楷体" panose="02010609060101010101" pitchFamily="49" charset="-122"/>
              </a:rPr>
              <a:t>及其衍生物性质</a:t>
            </a:r>
            <a:r>
              <a:rPr kumimoji="1" lang="zh-CN" altLang="en-US" sz="3600" dirty="0" smtClean="0">
                <a:ea typeface="楷体" panose="02010609060101010101" pitchFamily="49" charset="-122"/>
              </a:rPr>
              <a:t>比较</a:t>
            </a:r>
            <a:r>
              <a:rPr kumimoji="1" lang="en-US" altLang="zh-CN" sz="3600" dirty="0" smtClean="0">
                <a:ea typeface="楷体" panose="02010609060101010101" pitchFamily="49" charset="-122"/>
              </a:rPr>
              <a:t>:</a:t>
            </a:r>
            <a:endParaRPr kumimoji="1" lang="zh-CN" altLang="en-US" sz="3600" dirty="0">
              <a:ea typeface="楷体" panose="02010609060101010101" pitchFamily="49" charset="-122"/>
            </a:endParaRPr>
          </a:p>
          <a:p>
            <a:pPr lvl="0">
              <a:lnSpc>
                <a:spcPct val="110000"/>
              </a:lnSpc>
              <a:spcAft>
                <a:spcPct val="20000"/>
              </a:spcAft>
            </a:pPr>
            <a:r>
              <a:rPr kumimoji="1" lang="zh-CN" altLang="en-US" sz="3600" dirty="0">
                <a:ea typeface="楷体" panose="02010609060101010101" pitchFamily="49" charset="-122"/>
              </a:rPr>
              <a:t> </a:t>
            </a:r>
            <a:r>
              <a:rPr kumimoji="1" lang="zh-CN" altLang="en-US" sz="3600" dirty="0" smtClean="0">
                <a:ea typeface="楷体" panose="02010609060101010101" pitchFamily="49" charset="-122"/>
              </a:rPr>
              <a:t>    稳定性</a:t>
            </a:r>
            <a:r>
              <a:rPr kumimoji="1" lang="zh-CN" altLang="en-US" sz="3600" dirty="0">
                <a:ea typeface="楷体" panose="02010609060101010101" pitchFamily="49" charset="-122"/>
              </a:rPr>
              <a:t>： </a:t>
            </a:r>
            <a:r>
              <a:rPr kumimoji="1" lang="en-US" altLang="zh-CN" sz="3600" dirty="0">
                <a:ea typeface="楷体_GB2312" pitchFamily="49" charset="-122"/>
              </a:rPr>
              <a:t>NH</a:t>
            </a:r>
            <a:r>
              <a:rPr kumimoji="1" lang="en-US" altLang="zh-CN" sz="3600" baseline="-25000" dirty="0">
                <a:ea typeface="楷体_GB2312" pitchFamily="49" charset="-122"/>
              </a:rPr>
              <a:t>3</a:t>
            </a:r>
            <a:r>
              <a:rPr kumimoji="1" lang="zh-CN" altLang="en-US" sz="3600" dirty="0">
                <a:ea typeface="楷体_GB2312" pitchFamily="49" charset="-122"/>
              </a:rPr>
              <a:t>＞</a:t>
            </a:r>
            <a:r>
              <a:rPr kumimoji="1" lang="en-US" altLang="zh-CN" sz="3600" dirty="0">
                <a:ea typeface="楷体_GB2312" pitchFamily="49" charset="-122"/>
              </a:rPr>
              <a:t>N</a:t>
            </a:r>
            <a:r>
              <a:rPr kumimoji="1" lang="en-US" altLang="zh-CN" sz="3600" baseline="-25000" dirty="0">
                <a:ea typeface="楷体_GB2312" pitchFamily="49" charset="-122"/>
              </a:rPr>
              <a:t>2</a:t>
            </a:r>
            <a:r>
              <a:rPr kumimoji="1" lang="en-US" altLang="zh-CN" sz="3600" dirty="0">
                <a:ea typeface="楷体_GB2312" pitchFamily="49" charset="-122"/>
              </a:rPr>
              <a:t>H</a:t>
            </a:r>
            <a:r>
              <a:rPr kumimoji="1" lang="en-US" altLang="zh-CN" sz="3600" baseline="-25000" dirty="0">
                <a:ea typeface="楷体_GB2312" pitchFamily="49" charset="-122"/>
              </a:rPr>
              <a:t>4</a:t>
            </a:r>
            <a:r>
              <a:rPr kumimoji="1" lang="zh-CN" altLang="en-US" sz="3600" dirty="0">
                <a:ea typeface="楷体_GB2312" pitchFamily="49" charset="-122"/>
              </a:rPr>
              <a:t>＞</a:t>
            </a:r>
            <a:r>
              <a:rPr kumimoji="1" lang="en-US" altLang="zh-CN" sz="3600" dirty="0">
                <a:ea typeface="楷体_GB2312" pitchFamily="49" charset="-122"/>
              </a:rPr>
              <a:t>NH</a:t>
            </a:r>
            <a:r>
              <a:rPr kumimoji="1" lang="en-US" altLang="zh-CN" sz="3600" baseline="-25000" dirty="0">
                <a:ea typeface="楷体_GB2312" pitchFamily="49" charset="-122"/>
              </a:rPr>
              <a:t>2</a:t>
            </a:r>
            <a:r>
              <a:rPr kumimoji="1" lang="en-US" altLang="zh-CN" sz="3600" dirty="0">
                <a:ea typeface="楷体_GB2312" pitchFamily="49" charset="-122"/>
              </a:rPr>
              <a:t>OH</a:t>
            </a:r>
            <a:r>
              <a:rPr kumimoji="1" lang="zh-CN" altLang="en-US" sz="3600" dirty="0">
                <a:ea typeface="楷体_GB2312" pitchFamily="49" charset="-122"/>
              </a:rPr>
              <a:t>＞</a:t>
            </a:r>
            <a:r>
              <a:rPr kumimoji="1" lang="en-US" altLang="zh-CN" sz="3600" dirty="0">
                <a:ea typeface="楷体_GB2312" pitchFamily="49" charset="-122"/>
              </a:rPr>
              <a:t>HN</a:t>
            </a:r>
            <a:r>
              <a:rPr kumimoji="1" lang="en-US" altLang="zh-CN" sz="3600" baseline="-25000" dirty="0">
                <a:ea typeface="楷体_GB2312" pitchFamily="49" charset="-122"/>
              </a:rPr>
              <a:t>3</a:t>
            </a:r>
            <a:endParaRPr kumimoji="1" lang="en-US" altLang="zh-CN" sz="3600" baseline="-25000" dirty="0">
              <a:ea typeface="楷体" panose="02010609060101010101" pitchFamily="49" charset="-122"/>
            </a:endParaRPr>
          </a:p>
          <a:p>
            <a:pPr lvl="0">
              <a:lnSpc>
                <a:spcPct val="110000"/>
              </a:lnSpc>
              <a:spcAft>
                <a:spcPct val="20000"/>
              </a:spcAft>
            </a:pPr>
            <a:r>
              <a:rPr kumimoji="1" lang="zh-CN" altLang="en-US" sz="3600" dirty="0">
                <a:ea typeface="楷体" panose="02010609060101010101" pitchFamily="49" charset="-122"/>
              </a:rPr>
              <a:t> </a:t>
            </a:r>
            <a:r>
              <a:rPr kumimoji="1" lang="zh-CN" altLang="en-US" sz="3600" dirty="0" smtClean="0">
                <a:ea typeface="楷体" panose="02010609060101010101" pitchFamily="49" charset="-122"/>
              </a:rPr>
              <a:t>    碱性</a:t>
            </a:r>
            <a:r>
              <a:rPr kumimoji="1" lang="zh-CN" altLang="en-US" sz="3600" dirty="0">
                <a:ea typeface="楷体" panose="02010609060101010101" pitchFamily="49" charset="-122"/>
              </a:rPr>
              <a:t>：</a:t>
            </a:r>
            <a:r>
              <a:rPr kumimoji="1" lang="en-US" altLang="zh-CN" sz="3600" dirty="0">
                <a:ea typeface="楷体" panose="02010609060101010101" pitchFamily="49" charset="-122"/>
              </a:rPr>
              <a:t>NH</a:t>
            </a:r>
            <a:r>
              <a:rPr kumimoji="1" lang="en-US" altLang="zh-CN" sz="3600" baseline="-25000" dirty="0">
                <a:ea typeface="楷体" panose="02010609060101010101" pitchFamily="49" charset="-122"/>
              </a:rPr>
              <a:t>3</a:t>
            </a:r>
            <a:r>
              <a:rPr kumimoji="1" lang="zh-CN" altLang="en-US" sz="3600" dirty="0">
                <a:ea typeface="楷体" panose="02010609060101010101" pitchFamily="49" charset="-122"/>
              </a:rPr>
              <a:t>＞</a:t>
            </a:r>
            <a:r>
              <a:rPr kumimoji="1" lang="en-US" altLang="zh-CN" sz="3600" dirty="0">
                <a:ea typeface="楷体" panose="02010609060101010101" pitchFamily="49" charset="-122"/>
              </a:rPr>
              <a:t>N</a:t>
            </a:r>
            <a:r>
              <a:rPr kumimoji="1" lang="en-US" altLang="zh-CN" sz="3600" baseline="-25000" dirty="0">
                <a:ea typeface="楷体" panose="02010609060101010101" pitchFamily="49" charset="-122"/>
              </a:rPr>
              <a:t>2</a:t>
            </a:r>
            <a:r>
              <a:rPr kumimoji="1" lang="en-US" altLang="zh-CN" sz="3600" dirty="0">
                <a:ea typeface="楷体" panose="02010609060101010101" pitchFamily="49" charset="-122"/>
              </a:rPr>
              <a:t>H</a:t>
            </a:r>
            <a:r>
              <a:rPr kumimoji="1" lang="en-US" altLang="zh-CN" sz="3600" baseline="-25000" dirty="0">
                <a:ea typeface="楷体" panose="02010609060101010101" pitchFamily="49" charset="-122"/>
              </a:rPr>
              <a:t>4</a:t>
            </a:r>
            <a:r>
              <a:rPr kumimoji="1" lang="zh-CN" altLang="en-US" sz="3600" dirty="0">
                <a:ea typeface="楷体" panose="02010609060101010101" pitchFamily="49" charset="-122"/>
              </a:rPr>
              <a:t>＞</a:t>
            </a:r>
            <a:r>
              <a:rPr kumimoji="1" lang="en-US" altLang="zh-CN" sz="3600" dirty="0">
                <a:ea typeface="楷体" panose="02010609060101010101" pitchFamily="49" charset="-122"/>
              </a:rPr>
              <a:t>NH</a:t>
            </a:r>
            <a:r>
              <a:rPr kumimoji="1" lang="en-US" altLang="zh-CN" sz="3600" baseline="-25000" dirty="0">
                <a:ea typeface="楷体" panose="02010609060101010101" pitchFamily="49" charset="-122"/>
              </a:rPr>
              <a:t>2</a:t>
            </a:r>
            <a:r>
              <a:rPr kumimoji="1" lang="en-US" altLang="zh-CN" sz="3600" dirty="0">
                <a:ea typeface="楷体" panose="02010609060101010101" pitchFamily="49" charset="-122"/>
              </a:rPr>
              <a:t>OH</a:t>
            </a:r>
            <a:r>
              <a:rPr kumimoji="1" lang="zh-CN" altLang="en-US" sz="3600" dirty="0">
                <a:ea typeface="楷体" panose="02010609060101010101" pitchFamily="49" charset="-122"/>
              </a:rPr>
              <a:t>＞</a:t>
            </a:r>
            <a:r>
              <a:rPr kumimoji="1" lang="en-US" altLang="zh-CN" sz="3600" dirty="0">
                <a:ea typeface="楷体" panose="02010609060101010101" pitchFamily="49" charset="-122"/>
              </a:rPr>
              <a:t>HN</a:t>
            </a:r>
            <a:r>
              <a:rPr kumimoji="1" lang="en-US" altLang="zh-CN" sz="3600" baseline="-25000" dirty="0">
                <a:ea typeface="楷体" panose="02010609060101010101" pitchFamily="49" charset="-122"/>
              </a:rPr>
              <a:t>3</a:t>
            </a:r>
            <a:endParaRPr kumimoji="1" lang="en-US" altLang="zh-CN" sz="3600" baseline="-25000" dirty="0">
              <a:ea typeface="楷体" panose="02010609060101010101" pitchFamily="49" charset="-122"/>
            </a:endParaRPr>
          </a:p>
          <a:p>
            <a:pPr lvl="0">
              <a:lnSpc>
                <a:spcPct val="110000"/>
              </a:lnSpc>
              <a:spcAft>
                <a:spcPct val="20000"/>
              </a:spcAft>
            </a:pPr>
            <a:r>
              <a:rPr kumimoji="1" lang="zh-CN" altLang="en-US" sz="3600" dirty="0">
                <a:ea typeface="楷体" panose="02010609060101010101" pitchFamily="49" charset="-122"/>
              </a:rPr>
              <a:t> </a:t>
            </a:r>
            <a:r>
              <a:rPr kumimoji="1" lang="zh-CN" altLang="en-US" sz="3600" dirty="0" smtClean="0">
                <a:ea typeface="楷体" panose="02010609060101010101" pitchFamily="49" charset="-122"/>
              </a:rPr>
              <a:t>    还原性</a:t>
            </a:r>
            <a:r>
              <a:rPr kumimoji="1" lang="zh-CN" altLang="en-US" sz="3600" dirty="0">
                <a:ea typeface="楷体" panose="02010609060101010101" pitchFamily="49" charset="-122"/>
              </a:rPr>
              <a:t>：</a:t>
            </a:r>
            <a:r>
              <a:rPr kumimoji="1" lang="en-US" altLang="zh-CN" sz="3600" dirty="0">
                <a:ea typeface="楷体" panose="02010609060101010101" pitchFamily="49" charset="-122"/>
              </a:rPr>
              <a:t>NH</a:t>
            </a:r>
            <a:r>
              <a:rPr kumimoji="1" lang="en-US" altLang="zh-CN" sz="3600" baseline="-25000" dirty="0">
                <a:ea typeface="楷体" panose="02010609060101010101" pitchFamily="49" charset="-122"/>
              </a:rPr>
              <a:t>3</a:t>
            </a:r>
            <a:r>
              <a:rPr kumimoji="1" lang="zh-CN" altLang="en-US" sz="3600" dirty="0">
                <a:ea typeface="楷体" panose="02010609060101010101" pitchFamily="49" charset="-122"/>
              </a:rPr>
              <a:t>＜</a:t>
            </a:r>
            <a:r>
              <a:rPr kumimoji="1" lang="en-US" altLang="zh-CN" sz="3600" dirty="0">
                <a:ea typeface="楷体" panose="02010609060101010101" pitchFamily="49" charset="-122"/>
              </a:rPr>
              <a:t>N</a:t>
            </a:r>
            <a:r>
              <a:rPr kumimoji="1" lang="en-US" altLang="zh-CN" sz="3600" baseline="-25000" dirty="0">
                <a:ea typeface="楷体" panose="02010609060101010101" pitchFamily="49" charset="-122"/>
              </a:rPr>
              <a:t>2</a:t>
            </a:r>
            <a:r>
              <a:rPr kumimoji="1" lang="en-US" altLang="zh-CN" sz="3600" dirty="0">
                <a:ea typeface="楷体" panose="02010609060101010101" pitchFamily="49" charset="-122"/>
              </a:rPr>
              <a:t>H</a:t>
            </a:r>
            <a:r>
              <a:rPr kumimoji="1" lang="en-US" altLang="zh-CN" sz="3600" baseline="-25000" dirty="0">
                <a:ea typeface="楷体" panose="02010609060101010101" pitchFamily="49" charset="-122"/>
              </a:rPr>
              <a:t>4</a:t>
            </a:r>
            <a:r>
              <a:rPr kumimoji="1" lang="zh-CN" altLang="en-US" sz="3600" dirty="0">
                <a:ea typeface="楷体" panose="02010609060101010101" pitchFamily="49" charset="-122"/>
              </a:rPr>
              <a:t>＜</a:t>
            </a:r>
            <a:r>
              <a:rPr kumimoji="1" lang="en-US" altLang="zh-CN" sz="3600" dirty="0">
                <a:ea typeface="楷体" panose="02010609060101010101" pitchFamily="49" charset="-122"/>
              </a:rPr>
              <a:t>NH</a:t>
            </a:r>
            <a:r>
              <a:rPr kumimoji="1" lang="en-US" altLang="zh-CN" sz="3600" baseline="-25000" dirty="0">
                <a:ea typeface="楷体" panose="02010609060101010101" pitchFamily="49" charset="-122"/>
              </a:rPr>
              <a:t>2</a:t>
            </a:r>
            <a:r>
              <a:rPr kumimoji="1" lang="en-US" altLang="zh-CN" sz="3600" dirty="0">
                <a:ea typeface="楷体" panose="02010609060101010101" pitchFamily="49" charset="-122"/>
              </a:rPr>
              <a:t>OH</a:t>
            </a:r>
            <a:endParaRPr kumimoji="1" lang="en-US" altLang="zh-CN" sz="3600" dirty="0">
              <a:ea typeface="楷体" panose="02010609060101010101" pitchFamily="49" charset="-122"/>
            </a:endParaRPr>
          </a:p>
        </p:txBody>
      </p:sp>
      <p:sp>
        <p:nvSpPr>
          <p:cNvPr id="6" name="AutoShape 5"/>
          <p:cNvSpPr>
            <a:spLocks noChangeArrowheads="1"/>
          </p:cNvSpPr>
          <p:nvPr/>
        </p:nvSpPr>
        <p:spPr bwMode="auto">
          <a:xfrm>
            <a:off x="323528" y="116632"/>
            <a:ext cx="1513086" cy="935038"/>
          </a:xfrm>
          <a:prstGeom prst="wedgeRoundRectCallout">
            <a:avLst>
              <a:gd name="adj1" fmla="val 63708"/>
              <a:gd name="adj2" fmla="val 105148"/>
              <a:gd name="adj3" fmla="val 16667"/>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kumimoji="1" lang="zh-CN" altLang="en-US" sz="3600" dirty="0" smtClean="0">
                <a:solidFill>
                  <a:srgbClr val="FFFFFF"/>
                </a:solidFill>
                <a:ea typeface="楷体_GB2312" pitchFamily="49" charset="-122"/>
              </a:rPr>
              <a:t>结论</a:t>
            </a:r>
            <a:endParaRPr kumimoji="1" lang="zh-CN" altLang="en-US" sz="3600" dirty="0" smtClean="0">
              <a:solidFill>
                <a:srgbClr val="FFFFFF"/>
              </a:solidFill>
              <a:ea typeface="楷体_GB2312"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nodePh="1">
                                  <p:stCondLst>
                                    <p:cond delay="0"/>
                                  </p:stCondLst>
                                  <p:endCondLst>
                                    <p:cond evt="begin" delay="0">
                                      <p:tn val="5"/>
                                    </p:cond>
                                  </p:endCondLst>
                                  <p:childTnLst>
                                    <p:set>
                                      <p:cBhvr>
                                        <p:cTn id="6" dur="indefinite" fill="hold">
                                          <p:stCondLst>
                                            <p:cond delay="0"/>
                                          </p:stCondLst>
                                        </p:cTn>
                                        <p:tgtEl>
                                          <p:spTgt spid="311299">
                                            <p:txEl>
                                              <p:pRg st="0" end="0"/>
                                            </p:txEl>
                                          </p:spTgt>
                                        </p:tgtEl>
                                        <p:attrNameLst>
                                          <p:attrName>style.visibility</p:attrName>
                                        </p:attrNameLst>
                                      </p:cBhvr>
                                      <p:to>
                                        <p:strVal val="visible"/>
                                      </p:to>
                                    </p:set>
                                    <p:animEffect transition="in" filter="fade">
                                      <p:cBhvr>
                                        <p:cTn id="7" dur="500"/>
                                        <p:tgtEl>
                                          <p:spTgt spid="311299">
                                            <p:txEl>
                                              <p:pRg st="0" end="0"/>
                                            </p:txEl>
                                          </p:spTgt>
                                        </p:tgtEl>
                                      </p:cBhvr>
                                    </p:animEffect>
                                    <p:anim calcmode="lin" valueType="num">
                                      <p:cBhvr>
                                        <p:cTn id="8" dur="500" fill="hold"/>
                                        <p:tgtEl>
                                          <p:spTgt spid="31129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11299">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ADF7641-73B5-46B3-A703-050CE1C6D589}"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29730" name="Text Box 6"/>
          <p:cNvSpPr txBox="1">
            <a:spLocks noChangeArrowheads="1"/>
          </p:cNvSpPr>
          <p:nvPr/>
        </p:nvSpPr>
        <p:spPr bwMode="auto">
          <a:xfrm>
            <a:off x="1119188" y="879475"/>
            <a:ext cx="78771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sz="3600">
                <a:ea typeface="华文楷体" panose="02010600040101010101" pitchFamily="2" charset="-122"/>
              </a:rPr>
              <a:t>      </a:t>
            </a:r>
            <a:r>
              <a:rPr lang="zh-CN" altLang="en-US" sz="3600">
                <a:ea typeface="华文楷体" panose="02010600040101010101" pitchFamily="2" charset="-122"/>
              </a:rPr>
              <a:t>氮和氧形成多种氮氧化合物</a:t>
            </a:r>
            <a:r>
              <a:rPr lang="en-US" altLang="zh-CN" sz="3600">
                <a:ea typeface="华文楷体" panose="02010600040101010101" pitchFamily="2" charset="-122"/>
              </a:rPr>
              <a:t>NO</a:t>
            </a:r>
            <a:r>
              <a:rPr lang="en-US" altLang="zh-CN" sz="3600" baseline="-25000">
                <a:ea typeface="华文楷体" panose="02010600040101010101" pitchFamily="2" charset="-122"/>
              </a:rPr>
              <a:t>x</a:t>
            </a:r>
            <a:r>
              <a:rPr lang="zh-CN" altLang="en-US" sz="3600">
                <a:ea typeface="华文楷体" panose="02010600040101010101" pitchFamily="2" charset="-122"/>
              </a:rPr>
              <a:t>，</a:t>
            </a:r>
            <a:r>
              <a:rPr lang="en-US" altLang="zh-CN" sz="3600">
                <a:ea typeface="华文楷体" panose="02010600040101010101" pitchFamily="2" charset="-122"/>
              </a:rPr>
              <a:t>N</a:t>
            </a:r>
            <a:r>
              <a:rPr lang="zh-CN" altLang="en-US" sz="3600">
                <a:ea typeface="华文楷体" panose="02010600040101010101" pitchFamily="2" charset="-122"/>
              </a:rPr>
              <a:t>的氧化态在</a:t>
            </a:r>
            <a:r>
              <a:rPr lang="en-US" altLang="zh-CN" sz="3600">
                <a:ea typeface="华文楷体" panose="02010600040101010101" pitchFamily="2" charset="-122"/>
              </a:rPr>
              <a:t> + I  ~  +V</a:t>
            </a:r>
            <a:r>
              <a:rPr lang="zh-CN" altLang="en-US" sz="3600">
                <a:ea typeface="华文楷体" panose="02010600040101010101" pitchFamily="2" charset="-122"/>
              </a:rPr>
              <a:t>间，大多热力学不稳定；</a:t>
            </a:r>
            <a:r>
              <a:rPr lang="zh-CN" altLang="en-US" sz="3600">
                <a:solidFill>
                  <a:srgbClr val="FF0000"/>
                </a:solidFill>
                <a:ea typeface="华文楷体" panose="02010600040101010101" pitchFamily="2" charset="-122"/>
              </a:rPr>
              <a:t>除</a:t>
            </a:r>
            <a:r>
              <a:rPr lang="en-US" altLang="zh-CN" sz="3600">
                <a:solidFill>
                  <a:srgbClr val="FF0000"/>
                </a:solidFill>
                <a:ea typeface="华文楷体" panose="02010600040101010101" pitchFamily="2" charset="-122"/>
              </a:rPr>
              <a:t>N</a:t>
            </a:r>
            <a:r>
              <a:rPr lang="en-US" altLang="zh-CN" sz="3600" baseline="-25000">
                <a:solidFill>
                  <a:srgbClr val="FF0000"/>
                </a:solidFill>
                <a:ea typeface="华文楷体" panose="02010600040101010101" pitchFamily="2" charset="-122"/>
              </a:rPr>
              <a:t>2</a:t>
            </a:r>
            <a:r>
              <a:rPr lang="en-US" altLang="zh-CN" sz="3600">
                <a:solidFill>
                  <a:srgbClr val="FF0000"/>
                </a:solidFill>
                <a:ea typeface="华文楷体" panose="02010600040101010101" pitchFamily="2" charset="-122"/>
              </a:rPr>
              <a:t>O</a:t>
            </a:r>
            <a:r>
              <a:rPr lang="zh-CN" altLang="en-US" sz="3600">
                <a:solidFill>
                  <a:srgbClr val="FF0000"/>
                </a:solidFill>
                <a:ea typeface="华文楷体" panose="02010600040101010101" pitchFamily="2" charset="-122"/>
              </a:rPr>
              <a:t>外，其他有毒性。</a:t>
            </a:r>
            <a:endParaRPr lang="zh-CN" altLang="en-US" sz="3600">
              <a:solidFill>
                <a:srgbClr val="FF0000"/>
              </a:solidFill>
              <a:ea typeface="华文楷体" panose="02010600040101010101" pitchFamily="2" charset="-122"/>
            </a:endParaRPr>
          </a:p>
          <a:p>
            <a:pPr>
              <a:lnSpc>
                <a:spcPct val="125000"/>
              </a:lnSpc>
            </a:pPr>
            <a:r>
              <a:rPr lang="zh-CN" altLang="en-US" sz="3600">
                <a:ea typeface="华文楷体" panose="02010600040101010101" pitchFamily="2" charset="-122"/>
              </a:rPr>
              <a:t>       </a:t>
            </a:r>
            <a:r>
              <a:rPr lang="en-US" altLang="zh-CN" sz="3600">
                <a:solidFill>
                  <a:srgbClr val="0000FF"/>
                </a:solidFill>
                <a:ea typeface="华文楷体" panose="02010600040101010101" pitchFamily="2" charset="-122"/>
              </a:rPr>
              <a:t>NO</a:t>
            </a:r>
            <a:r>
              <a:rPr lang="en-US" altLang="zh-CN" sz="3600" baseline="-25000">
                <a:solidFill>
                  <a:srgbClr val="0000FF"/>
                </a:solidFill>
                <a:ea typeface="华文楷体" panose="02010600040101010101" pitchFamily="2" charset="-122"/>
              </a:rPr>
              <a:t>x</a:t>
            </a:r>
            <a:r>
              <a:rPr lang="en-US" altLang="zh-CN" sz="3600">
                <a:solidFill>
                  <a:srgbClr val="0000FF"/>
                </a:solidFill>
                <a:ea typeface="华文楷体" panose="02010600040101010101" pitchFamily="2" charset="-122"/>
              </a:rPr>
              <a:t> </a:t>
            </a:r>
            <a:r>
              <a:rPr lang="zh-CN" altLang="en-US" sz="3600">
                <a:ea typeface="华文楷体" panose="02010600040101010101" pitchFamily="2" charset="-122"/>
              </a:rPr>
              <a:t>：工业废气和汽车尾气 。</a:t>
            </a:r>
            <a:endParaRPr lang="en-US" altLang="zh-CN" sz="3600">
              <a:ea typeface="华文楷体" panose="02010600040101010101" pitchFamily="2" charset="-122"/>
            </a:endParaRPr>
          </a:p>
          <a:p>
            <a:pPr>
              <a:lnSpc>
                <a:spcPct val="125000"/>
              </a:lnSpc>
            </a:pPr>
            <a:r>
              <a:rPr lang="en-US" altLang="zh-CN" sz="3600">
                <a:ea typeface="华文楷体" panose="02010600040101010101" pitchFamily="2" charset="-122"/>
              </a:rPr>
              <a:t>   </a:t>
            </a:r>
            <a:r>
              <a:rPr lang="zh-CN" altLang="en-US" sz="3600">
                <a:ea typeface="华文楷体" panose="02010600040101010101" pitchFamily="2" charset="-122"/>
              </a:rPr>
              <a:t>在洛杉矶 </a:t>
            </a:r>
            <a:r>
              <a:rPr lang="en-US" altLang="zh-CN" sz="3600">
                <a:ea typeface="华文楷体" panose="02010600040101010101" pitchFamily="2" charset="-122"/>
              </a:rPr>
              <a:t>(1943</a:t>
            </a:r>
            <a:r>
              <a:rPr lang="zh-CN" altLang="en-US" sz="3600">
                <a:ea typeface="华文楷体" panose="02010600040101010101" pitchFamily="2" charset="-122"/>
              </a:rPr>
              <a:t>年</a:t>
            </a:r>
            <a:r>
              <a:rPr lang="en-US" altLang="zh-CN" sz="3600">
                <a:ea typeface="华文楷体" panose="02010600040101010101" pitchFamily="2" charset="-122"/>
              </a:rPr>
              <a:t>) </a:t>
            </a:r>
            <a:r>
              <a:rPr lang="zh-CN" altLang="en-US" sz="3600">
                <a:ea typeface="华文楷体" panose="02010600040101010101" pitchFamily="2" charset="-122"/>
              </a:rPr>
              <a:t>和伦敦</a:t>
            </a:r>
            <a:r>
              <a:rPr lang="en-US" altLang="zh-CN" sz="3600">
                <a:ea typeface="华文楷体" panose="02010600040101010101" pitchFamily="2" charset="-122"/>
              </a:rPr>
              <a:t>(1952</a:t>
            </a:r>
            <a:r>
              <a:rPr lang="zh-CN" altLang="en-US" sz="3600">
                <a:ea typeface="华文楷体" panose="02010600040101010101" pitchFamily="2" charset="-122"/>
              </a:rPr>
              <a:t>年</a:t>
            </a:r>
            <a:r>
              <a:rPr lang="en-US" altLang="zh-CN" sz="3600">
                <a:ea typeface="华文楷体" panose="02010600040101010101" pitchFamily="2" charset="-122"/>
              </a:rPr>
              <a:t>)</a:t>
            </a:r>
            <a:r>
              <a:rPr lang="zh-CN" altLang="en-US" sz="3600">
                <a:ea typeface="华文楷体" panose="02010600040101010101" pitchFamily="2" charset="-122"/>
              </a:rPr>
              <a:t>等，都曾发生过严重的光化学烟雾事件。</a:t>
            </a:r>
            <a:r>
              <a:rPr lang="en-US" altLang="zh-CN">
                <a:ea typeface="华文楷体" panose="02010600040101010101" pitchFamily="2" charset="-122"/>
              </a:rPr>
              <a:t>http://en.wikipedia.org/wiki/Great_Smog</a:t>
            </a:r>
            <a:endParaRPr lang="zh-CN" altLang="en-US" sz="2000">
              <a:ea typeface="华文楷体" panose="02010600040101010101" pitchFamily="2" charset="-122"/>
            </a:endParaRPr>
          </a:p>
        </p:txBody>
      </p:sp>
      <p:sp>
        <p:nvSpPr>
          <p:cNvPr id="8" name="Rectangle 9"/>
          <p:cNvSpPr>
            <a:spLocks noChangeArrowheads="1"/>
          </p:cNvSpPr>
          <p:nvPr/>
        </p:nvSpPr>
        <p:spPr bwMode="auto">
          <a:xfrm>
            <a:off x="1127125" y="184150"/>
            <a:ext cx="4213225" cy="701675"/>
          </a:xfrm>
          <a:prstGeom prst="rect">
            <a:avLst/>
          </a:prstGeom>
          <a:noFill/>
          <a:ln>
            <a:noFill/>
          </a:ln>
          <a:effectLst/>
        </p:spPr>
        <p:txBody>
          <a:bodyPr>
            <a:spAutoFit/>
          </a:bodyPr>
          <a:lstStyle/>
          <a:p>
            <a:pPr>
              <a:defRPr/>
            </a:pPr>
            <a:r>
              <a:rPr lang="en-US" altLang="zh-CN" sz="4000" dirty="0">
                <a:solidFill>
                  <a:srgbClr val="0000FF"/>
                </a:solidFill>
                <a:latin typeface="+mn-lt"/>
                <a:ea typeface="+mj-ea"/>
              </a:rPr>
              <a:t>8.4.3 </a:t>
            </a:r>
            <a:r>
              <a:rPr lang="zh-CN" altLang="en-US" sz="4000" dirty="0">
                <a:solidFill>
                  <a:srgbClr val="0000FF"/>
                </a:solidFill>
                <a:latin typeface="+mn-lt"/>
                <a:ea typeface="+mj-ea"/>
              </a:rPr>
              <a:t>氮的氧化物</a:t>
            </a:r>
            <a:endParaRPr lang="zh-CN" altLang="en-US" sz="4000" dirty="0">
              <a:solidFill>
                <a:srgbClr val="0000FF"/>
              </a:solidFill>
              <a:latin typeface="+mn-lt"/>
              <a:ea typeface="+mj-ea"/>
            </a:endParaRPr>
          </a:p>
        </p:txBody>
      </p:sp>
    </p:spTree>
  </p:cSld>
  <p:clrMapOvr>
    <a:masterClrMapping/>
  </p:clrMapOvr>
  <p:transition>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15745" y="130175"/>
            <a:ext cx="6426835" cy="4820285"/>
          </a:xfrm>
          <a:prstGeom prst="rect">
            <a:avLst/>
          </a:prstGeom>
        </p:spPr>
      </p:pic>
      <p:sp>
        <p:nvSpPr>
          <p:cNvPr id="3" name="文本框 2"/>
          <p:cNvSpPr txBox="1"/>
          <p:nvPr/>
        </p:nvSpPr>
        <p:spPr>
          <a:xfrm>
            <a:off x="1308735" y="5169535"/>
            <a:ext cx="7234555" cy="953135"/>
          </a:xfrm>
          <a:prstGeom prst="rect">
            <a:avLst/>
          </a:prstGeom>
          <a:noFill/>
        </p:spPr>
        <p:txBody>
          <a:bodyPr wrap="square" rtlCol="0">
            <a:spAutoFit/>
          </a:bodyPr>
          <a:lstStyle/>
          <a:p>
            <a:pPr algn="l"/>
            <a:r>
              <a:rPr lang="zh-CN" altLang="en-US" sz="2800"/>
              <a:t>汽油燃烧后产生的碳氢化合物 等在太阳紫外光线照射下引起化学反应，形成浅蓝色烟雾</a:t>
            </a:r>
            <a:r>
              <a:rPr lang="en-US" altLang="zh-CN" sz="2800"/>
              <a:t>.</a:t>
            </a:r>
            <a:endParaRPr lang="en-US" altLang="zh-CN" sz="2800"/>
          </a:p>
        </p:txBody>
      </p:sp>
    </p:spTree>
  </p:cSld>
  <p:clrMapOvr>
    <a:masterClrMapping/>
  </p:clrMapOvr>
  <p:transition>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196B248-FB7B-408A-99A0-AB9B8217A60A}"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16420" name="Rectangle 4"/>
          <p:cNvSpPr>
            <a:spLocks noChangeArrowheads="1"/>
          </p:cNvSpPr>
          <p:nvPr/>
        </p:nvSpPr>
        <p:spPr bwMode="auto">
          <a:xfrm>
            <a:off x="895350" y="260350"/>
            <a:ext cx="8131175" cy="571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5000"/>
              </a:lnSpc>
            </a:pPr>
            <a:r>
              <a:rPr lang="en-US" altLang="zh-CN" dirty="0" smtClean="0">
                <a:solidFill>
                  <a:srgbClr val="0000FF"/>
                </a:solidFill>
                <a:ea typeface="华文楷体" panose="02010600040101010101" pitchFamily="2" charset="-122"/>
              </a:rPr>
              <a:t>1. NO</a:t>
            </a:r>
            <a:r>
              <a:rPr lang="zh-CN" altLang="en-US" dirty="0" smtClean="0">
                <a:solidFill>
                  <a:srgbClr val="0000FF"/>
                </a:solidFill>
                <a:ea typeface="华文楷体" panose="02010600040101010101" pitchFamily="2" charset="-122"/>
              </a:rPr>
              <a:t>：</a:t>
            </a:r>
            <a:r>
              <a:rPr lang="zh-CN" altLang="en-US" dirty="0" smtClean="0">
                <a:solidFill>
                  <a:srgbClr val="080808"/>
                </a:solidFill>
                <a:ea typeface="华文楷体" panose="02010600040101010101" pitchFamily="2" charset="-122"/>
              </a:rPr>
              <a:t>有成单电子，气态显顺磁性</a:t>
            </a:r>
            <a:endParaRPr lang="zh-CN" altLang="en-US" dirty="0" smtClean="0">
              <a:solidFill>
                <a:srgbClr val="080808"/>
              </a:solidFill>
              <a:ea typeface="华文楷体" panose="02010600040101010101" pitchFamily="2" charset="-122"/>
            </a:endParaRPr>
          </a:p>
          <a:p>
            <a:pPr>
              <a:lnSpc>
                <a:spcPct val="145000"/>
              </a:lnSpc>
            </a:pPr>
            <a:r>
              <a:rPr lang="zh-CN" altLang="en-US" dirty="0" smtClean="0">
                <a:ea typeface="华文楷体" panose="02010600040101010101" pitchFamily="2" charset="-122"/>
              </a:rPr>
              <a:t>① </a:t>
            </a:r>
            <a:r>
              <a:rPr lang="zh-CN" altLang="en-US" dirty="0">
                <a:solidFill>
                  <a:srgbClr val="FF0000"/>
                </a:solidFill>
                <a:ea typeface="华文楷体" panose="02010600040101010101" pitchFamily="2" charset="-122"/>
              </a:rPr>
              <a:t>还原性</a:t>
            </a:r>
            <a:r>
              <a:rPr lang="zh-CN" altLang="en-US" dirty="0">
                <a:ea typeface="华文楷体" panose="02010600040101010101" pitchFamily="2" charset="-122"/>
              </a:rPr>
              <a:t>，</a:t>
            </a:r>
            <a:r>
              <a:rPr lang="en-US" altLang="zh-CN" dirty="0">
                <a:ea typeface="华文楷体" panose="02010600040101010101" pitchFamily="2" charset="-122"/>
              </a:rPr>
              <a:t>NO</a:t>
            </a:r>
            <a:r>
              <a:rPr lang="zh-CN" altLang="en-US" dirty="0">
                <a:ea typeface="华文楷体" panose="02010600040101010101" pitchFamily="2" charset="-122"/>
              </a:rPr>
              <a:t>易被</a:t>
            </a:r>
            <a:r>
              <a:rPr lang="en-US" altLang="zh-CN" dirty="0">
                <a:solidFill>
                  <a:srgbClr val="0000FF"/>
                </a:solidFill>
                <a:ea typeface="华文楷体" panose="02010600040101010101" pitchFamily="2" charset="-122"/>
              </a:rPr>
              <a:t>O</a:t>
            </a:r>
            <a:r>
              <a:rPr lang="en-US" altLang="zh-CN" baseline="-25000" dirty="0">
                <a:solidFill>
                  <a:srgbClr val="0000FF"/>
                </a:solidFill>
                <a:ea typeface="华文楷体" panose="02010600040101010101" pitchFamily="2" charset="-122"/>
              </a:rPr>
              <a:t>2</a:t>
            </a:r>
            <a:r>
              <a:rPr lang="en-US" altLang="zh-CN" dirty="0">
                <a:ea typeface="华文楷体" panose="02010600040101010101" pitchFamily="2" charset="-122"/>
              </a:rPr>
              <a:t> </a:t>
            </a:r>
            <a:r>
              <a:rPr lang="zh-CN" altLang="en-US" dirty="0">
                <a:ea typeface="华文楷体" panose="02010600040101010101" pitchFamily="2" charset="-122"/>
              </a:rPr>
              <a:t>氧化为</a:t>
            </a:r>
            <a:r>
              <a:rPr lang="en-US" altLang="zh-CN" dirty="0">
                <a:ea typeface="华文楷体" panose="02010600040101010101" pitchFamily="2" charset="-122"/>
              </a:rPr>
              <a:t>NO</a:t>
            </a:r>
            <a:r>
              <a:rPr lang="en-US" altLang="zh-CN" baseline="-25000" dirty="0">
                <a:ea typeface="华文楷体" panose="02010600040101010101" pitchFamily="2" charset="-122"/>
              </a:rPr>
              <a:t>2</a:t>
            </a:r>
            <a:r>
              <a:rPr lang="zh-CN" altLang="en-US" dirty="0">
                <a:ea typeface="华文楷体" panose="02010600040101010101" pitchFamily="2" charset="-122"/>
              </a:rPr>
              <a:t>；</a:t>
            </a:r>
            <a:endParaRPr lang="zh-CN" altLang="en-US" baseline="-25000" dirty="0">
              <a:ea typeface="华文楷体" panose="02010600040101010101" pitchFamily="2" charset="-122"/>
            </a:endParaRPr>
          </a:p>
          <a:p>
            <a:pPr>
              <a:lnSpc>
                <a:spcPct val="145000"/>
              </a:lnSpc>
            </a:pPr>
            <a:r>
              <a:rPr kumimoji="1" lang="zh-CN" altLang="en-US" dirty="0">
                <a:ea typeface="华文楷体" panose="02010600040101010101" pitchFamily="2" charset="-122"/>
              </a:rPr>
              <a:t>     与</a:t>
            </a:r>
            <a:r>
              <a:rPr kumimoji="1" lang="en-US" altLang="zh-CN" dirty="0">
                <a:solidFill>
                  <a:srgbClr val="0000FF"/>
                </a:solidFill>
                <a:ea typeface="华文楷体" panose="02010600040101010101" pitchFamily="2" charset="-122"/>
              </a:rPr>
              <a:t>Cl</a:t>
            </a:r>
            <a:r>
              <a:rPr kumimoji="1" lang="en-US" altLang="zh-CN" baseline="-25000" dirty="0">
                <a:solidFill>
                  <a:srgbClr val="0000FF"/>
                </a:solidFill>
                <a:ea typeface="华文楷体" panose="02010600040101010101" pitchFamily="2" charset="-122"/>
              </a:rPr>
              <a:t>2</a:t>
            </a:r>
            <a:r>
              <a:rPr kumimoji="1" lang="zh-CN" altLang="en-US" dirty="0">
                <a:solidFill>
                  <a:srgbClr val="0000FF"/>
                </a:solidFill>
                <a:ea typeface="华文楷体" panose="02010600040101010101" pitchFamily="2" charset="-122"/>
              </a:rPr>
              <a:t>、</a:t>
            </a:r>
            <a:r>
              <a:rPr kumimoji="1" lang="en-US" altLang="zh-CN" dirty="0">
                <a:solidFill>
                  <a:srgbClr val="0000FF"/>
                </a:solidFill>
                <a:ea typeface="华文楷体" panose="02010600040101010101" pitchFamily="2" charset="-122"/>
              </a:rPr>
              <a:t>Br</a:t>
            </a:r>
            <a:r>
              <a:rPr kumimoji="1" lang="en-US" altLang="zh-CN" baseline="-25000" dirty="0">
                <a:solidFill>
                  <a:srgbClr val="0000FF"/>
                </a:solidFill>
                <a:ea typeface="华文楷体" panose="02010600040101010101" pitchFamily="2" charset="-122"/>
              </a:rPr>
              <a:t>2</a:t>
            </a:r>
            <a:r>
              <a:rPr kumimoji="1" lang="zh-CN" altLang="en-US" dirty="0">
                <a:ea typeface="华文楷体" panose="02010600040101010101" pitchFamily="2" charset="-122"/>
              </a:rPr>
              <a:t>反应：</a:t>
            </a:r>
            <a:r>
              <a:rPr kumimoji="1" lang="en-US" altLang="zh-CN" dirty="0">
                <a:ea typeface="华文楷体" panose="02010600040101010101" pitchFamily="2" charset="-122"/>
              </a:rPr>
              <a:t>2NO+Cl</a:t>
            </a:r>
            <a:r>
              <a:rPr kumimoji="1" lang="en-US" altLang="zh-CN" baseline="-25000" dirty="0">
                <a:ea typeface="华文楷体" panose="02010600040101010101" pitchFamily="2" charset="-122"/>
              </a:rPr>
              <a:t>2 </a:t>
            </a:r>
            <a:r>
              <a:rPr kumimoji="1" lang="zh-CN" altLang="en-US" dirty="0">
                <a:ea typeface="华文楷体" panose="02010600040101010101" pitchFamily="2" charset="-122"/>
              </a:rPr>
              <a:t>＝ </a:t>
            </a:r>
            <a:r>
              <a:rPr kumimoji="1" lang="en-US" altLang="zh-CN" dirty="0">
                <a:ea typeface="华文楷体" panose="02010600040101010101" pitchFamily="2" charset="-122"/>
              </a:rPr>
              <a:t>2NO</a:t>
            </a:r>
            <a:r>
              <a:rPr kumimoji="1" lang="en-US" altLang="zh-CN" baseline="30000" dirty="0">
                <a:ea typeface="华文楷体" panose="02010600040101010101" pitchFamily="2" charset="-122"/>
              </a:rPr>
              <a:t>+</a:t>
            </a:r>
            <a:r>
              <a:rPr kumimoji="1" lang="en-US" altLang="zh-CN" dirty="0">
                <a:ea typeface="华文楷体" panose="02010600040101010101" pitchFamily="2" charset="-122"/>
              </a:rPr>
              <a:t>Cl</a:t>
            </a:r>
            <a:r>
              <a:rPr kumimoji="1" lang="en-US" altLang="zh-CN" baseline="30000" dirty="0">
                <a:ea typeface="华文楷体" panose="02010600040101010101" pitchFamily="2" charset="-122"/>
              </a:rPr>
              <a:t>-</a:t>
            </a:r>
            <a:endParaRPr kumimoji="1" lang="en-US" altLang="zh-CN" baseline="30000" dirty="0">
              <a:ea typeface="华文楷体" panose="02010600040101010101" pitchFamily="2" charset="-122"/>
            </a:endParaRPr>
          </a:p>
          <a:p>
            <a:pPr>
              <a:lnSpc>
                <a:spcPct val="145000"/>
              </a:lnSpc>
              <a:buFontTx/>
              <a:buAutoNum type="circleNumDbPlain" startAt="2"/>
            </a:pPr>
            <a:r>
              <a:rPr lang="en-US" altLang="zh-CN" dirty="0">
                <a:ea typeface="华文楷体" panose="02010600040101010101" pitchFamily="2" charset="-122"/>
              </a:rPr>
              <a:t> NO</a:t>
            </a:r>
            <a:r>
              <a:rPr lang="zh-CN" altLang="en-US" dirty="0">
                <a:ea typeface="华文楷体" panose="02010600040101010101" pitchFamily="2" charset="-122"/>
              </a:rPr>
              <a:t>在低温易</a:t>
            </a:r>
            <a:r>
              <a:rPr lang="zh-CN" altLang="en-US" dirty="0">
                <a:solidFill>
                  <a:srgbClr val="0000FF"/>
                </a:solidFill>
                <a:ea typeface="华文楷体" panose="02010600040101010101" pitchFamily="2" charset="-122"/>
              </a:rPr>
              <a:t>二聚形成</a:t>
            </a:r>
            <a:r>
              <a:rPr lang="en-US" altLang="zh-CN" dirty="0">
                <a:solidFill>
                  <a:srgbClr val="0000FF"/>
                </a:solidFill>
                <a:ea typeface="华文楷体" panose="02010600040101010101" pitchFamily="2" charset="-122"/>
              </a:rPr>
              <a:t>N</a:t>
            </a:r>
            <a:r>
              <a:rPr lang="en-US" altLang="zh-CN" baseline="-25000" dirty="0">
                <a:solidFill>
                  <a:srgbClr val="0000FF"/>
                </a:solidFill>
                <a:ea typeface="华文楷体" panose="02010600040101010101" pitchFamily="2" charset="-122"/>
              </a:rPr>
              <a:t>2</a:t>
            </a:r>
            <a:r>
              <a:rPr lang="en-US" altLang="zh-CN" dirty="0">
                <a:solidFill>
                  <a:srgbClr val="0000FF"/>
                </a:solidFill>
                <a:ea typeface="华文楷体" panose="02010600040101010101" pitchFamily="2" charset="-122"/>
              </a:rPr>
              <a:t>O</a:t>
            </a:r>
            <a:r>
              <a:rPr lang="en-US" altLang="zh-CN" baseline="-25000" dirty="0">
                <a:solidFill>
                  <a:srgbClr val="0000FF"/>
                </a:solidFill>
                <a:ea typeface="华文楷体" panose="02010600040101010101" pitchFamily="2" charset="-122"/>
              </a:rPr>
              <a:t>2 </a:t>
            </a:r>
            <a:r>
              <a:rPr lang="en-US" altLang="zh-CN" dirty="0">
                <a:solidFill>
                  <a:srgbClr val="0000FF"/>
                </a:solidFill>
                <a:ea typeface="华文楷体" panose="02010600040101010101" pitchFamily="2" charset="-122"/>
              </a:rPr>
              <a:t>(</a:t>
            </a:r>
            <a:r>
              <a:rPr lang="zh-CN" altLang="en-US" dirty="0">
                <a:solidFill>
                  <a:srgbClr val="0000FF"/>
                </a:solidFill>
                <a:ea typeface="华文楷体" panose="02010600040101010101" pitchFamily="2" charset="-122"/>
              </a:rPr>
              <a:t>抗磁性</a:t>
            </a:r>
            <a:r>
              <a:rPr lang="en-US" altLang="zh-CN" dirty="0">
                <a:solidFill>
                  <a:srgbClr val="0000FF"/>
                </a:solidFill>
                <a:ea typeface="华文楷体" panose="02010600040101010101" pitchFamily="2" charset="-122"/>
              </a:rPr>
              <a:t>)</a:t>
            </a:r>
            <a:r>
              <a:rPr lang="zh-CN" altLang="en-US" dirty="0">
                <a:ea typeface="华文楷体" panose="02010600040101010101" pitchFamily="2" charset="-122"/>
              </a:rPr>
              <a:t>，或与</a:t>
            </a:r>
            <a:r>
              <a:rPr lang="en-US" altLang="zh-CN" dirty="0">
                <a:ea typeface="华文楷体" panose="02010600040101010101" pitchFamily="2" charset="-122"/>
              </a:rPr>
              <a:t>NO</a:t>
            </a:r>
            <a:r>
              <a:rPr lang="en-US" altLang="zh-CN" baseline="-25000" dirty="0">
                <a:ea typeface="华文楷体" panose="02010600040101010101" pitchFamily="2" charset="-122"/>
              </a:rPr>
              <a:t>2</a:t>
            </a:r>
            <a:r>
              <a:rPr lang="zh-CN" altLang="en-US" dirty="0">
                <a:ea typeface="华文楷体" panose="02010600040101010101" pitchFamily="2" charset="-122"/>
              </a:rPr>
              <a:t>形成</a:t>
            </a:r>
            <a:r>
              <a:rPr lang="en-US" altLang="zh-CN" dirty="0">
                <a:ea typeface="华文楷体" panose="02010600040101010101" pitchFamily="2" charset="-122"/>
              </a:rPr>
              <a:t>N</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3  </a:t>
            </a:r>
            <a:r>
              <a:rPr lang="en-US" altLang="zh-CN" dirty="0">
                <a:ea typeface="华文楷体" panose="02010600040101010101" pitchFamily="2" charset="-122"/>
              </a:rPr>
              <a:t> </a:t>
            </a:r>
            <a:r>
              <a:rPr lang="en-US" altLang="zh-CN" dirty="0">
                <a:solidFill>
                  <a:srgbClr val="0000FF"/>
                </a:solidFill>
                <a:ea typeface="华文楷体" panose="02010600040101010101" pitchFamily="2" charset="-122"/>
              </a:rPr>
              <a:t>(HNO</a:t>
            </a:r>
            <a:r>
              <a:rPr lang="en-US" altLang="zh-CN" baseline="-25000" dirty="0">
                <a:solidFill>
                  <a:srgbClr val="0000FF"/>
                </a:solidFill>
                <a:ea typeface="华文楷体" panose="02010600040101010101" pitchFamily="2" charset="-122"/>
              </a:rPr>
              <a:t>2</a:t>
            </a:r>
            <a:r>
              <a:rPr lang="zh-CN" altLang="en-US" dirty="0">
                <a:solidFill>
                  <a:srgbClr val="0000FF"/>
                </a:solidFill>
                <a:ea typeface="华文楷体" panose="02010600040101010101" pitchFamily="2" charset="-122"/>
              </a:rPr>
              <a:t>的酸酐</a:t>
            </a:r>
            <a:r>
              <a:rPr lang="en-US" altLang="zh-CN" dirty="0">
                <a:solidFill>
                  <a:srgbClr val="0000FF"/>
                </a:solidFill>
                <a:ea typeface="华文楷体" panose="02010600040101010101" pitchFamily="2" charset="-122"/>
              </a:rPr>
              <a:t>)</a:t>
            </a:r>
            <a:endParaRPr lang="zh-CN" altLang="en-US" dirty="0">
              <a:solidFill>
                <a:srgbClr val="0000FF"/>
              </a:solidFill>
              <a:ea typeface="华文楷体" panose="02010600040101010101" pitchFamily="2" charset="-122"/>
            </a:endParaRPr>
          </a:p>
          <a:p>
            <a:pPr>
              <a:lnSpc>
                <a:spcPct val="145000"/>
              </a:lnSpc>
            </a:pPr>
            <a:r>
              <a:rPr lang="zh-CN" altLang="en-US" dirty="0">
                <a:ea typeface="华文楷体" panose="02010600040101010101" pitchFamily="2" charset="-122"/>
              </a:rPr>
              <a:t>③  </a:t>
            </a:r>
            <a:r>
              <a:rPr lang="zh-CN" altLang="en-US" dirty="0">
                <a:solidFill>
                  <a:srgbClr val="FF0000"/>
                </a:solidFill>
                <a:ea typeface="华文楷体" panose="02010600040101010101" pitchFamily="2" charset="-122"/>
              </a:rPr>
              <a:t>配位性</a:t>
            </a:r>
            <a:r>
              <a:rPr lang="zh-CN" altLang="en-US" dirty="0">
                <a:ea typeface="华文楷体" panose="02010600040101010101" pitchFamily="2" charset="-122"/>
              </a:rPr>
              <a:t>：</a:t>
            </a:r>
            <a:r>
              <a:rPr lang="en-US" altLang="zh-CN" dirty="0">
                <a:ea typeface="华文楷体" panose="02010600040101010101" pitchFamily="2" charset="-122"/>
              </a:rPr>
              <a:t>NO</a:t>
            </a:r>
            <a:r>
              <a:rPr lang="zh-CN" altLang="en-US" dirty="0">
                <a:ea typeface="华文楷体" panose="02010600040101010101" pitchFamily="2" charset="-122"/>
              </a:rPr>
              <a:t>与</a:t>
            </a:r>
            <a:r>
              <a:rPr lang="en-US" altLang="zh-CN" dirty="0" err="1">
                <a:ea typeface="华文楷体" panose="02010600040101010101" pitchFamily="2" charset="-122"/>
              </a:rPr>
              <a:t>M</a:t>
            </a:r>
            <a:r>
              <a:rPr lang="en-US" altLang="zh-CN" baseline="30000" dirty="0" err="1">
                <a:ea typeface="华文楷体" panose="02010600040101010101" pitchFamily="2" charset="-122"/>
              </a:rPr>
              <a:t>n</a:t>
            </a:r>
            <a:r>
              <a:rPr lang="en-US" altLang="zh-CN" baseline="30000" dirty="0">
                <a:ea typeface="华文楷体" panose="02010600040101010101" pitchFamily="2" charset="-122"/>
              </a:rPr>
              <a:t>+</a:t>
            </a:r>
            <a:r>
              <a:rPr lang="zh-CN" altLang="en-US" dirty="0">
                <a:ea typeface="华文楷体" panose="02010600040101010101" pitchFamily="2" charset="-122"/>
              </a:rPr>
              <a:t>形成</a:t>
            </a:r>
            <a:r>
              <a:rPr lang="zh-CN" altLang="en-US" dirty="0">
                <a:solidFill>
                  <a:srgbClr val="0000FF"/>
                </a:solidFill>
                <a:ea typeface="华文楷体" panose="02010600040101010101" pitchFamily="2" charset="-122"/>
              </a:rPr>
              <a:t>亚硝酰配合物</a:t>
            </a:r>
            <a:endParaRPr lang="zh-CN" altLang="en-US" dirty="0">
              <a:solidFill>
                <a:srgbClr val="0000FF"/>
              </a:solidFill>
              <a:ea typeface="华文楷体" panose="02010600040101010101" pitchFamily="2" charset="-122"/>
            </a:endParaRPr>
          </a:p>
          <a:p>
            <a:pPr>
              <a:lnSpc>
                <a:spcPct val="145000"/>
              </a:lnSpc>
            </a:pPr>
            <a:r>
              <a:rPr lang="zh-CN" altLang="en-US" dirty="0">
                <a:ea typeface="华文楷体" panose="02010600040101010101" pitchFamily="2" charset="-122"/>
              </a:rPr>
              <a:t>        </a:t>
            </a:r>
            <a:r>
              <a:rPr kumimoji="1" lang="en-US" altLang="zh-CN" dirty="0">
                <a:solidFill>
                  <a:srgbClr val="0000FF"/>
                </a:solidFill>
                <a:ea typeface="华文楷体" panose="02010600040101010101" pitchFamily="2" charset="-122"/>
              </a:rPr>
              <a:t>FeSO</a:t>
            </a:r>
            <a:r>
              <a:rPr kumimoji="1" lang="en-US" altLang="zh-CN" baseline="-25000" dirty="0">
                <a:solidFill>
                  <a:srgbClr val="0000FF"/>
                </a:solidFill>
                <a:ea typeface="华文楷体" panose="02010600040101010101" pitchFamily="2" charset="-122"/>
              </a:rPr>
              <a:t>4</a:t>
            </a:r>
            <a:r>
              <a:rPr kumimoji="1" lang="en-US" altLang="zh-CN" dirty="0">
                <a:solidFill>
                  <a:srgbClr val="0000FF"/>
                </a:solidFill>
                <a:ea typeface="华文楷体" panose="02010600040101010101" pitchFamily="2" charset="-122"/>
              </a:rPr>
              <a:t>+NO </a:t>
            </a:r>
            <a:r>
              <a:rPr kumimoji="1" lang="zh-CN" altLang="en-US" dirty="0">
                <a:solidFill>
                  <a:srgbClr val="0000FF"/>
                </a:solidFill>
                <a:ea typeface="华文楷体" panose="02010600040101010101" pitchFamily="2" charset="-122"/>
              </a:rPr>
              <a:t>＝ </a:t>
            </a:r>
            <a:r>
              <a:rPr kumimoji="1" lang="en-US" altLang="zh-CN" dirty="0">
                <a:solidFill>
                  <a:srgbClr val="0000FF"/>
                </a:solidFill>
                <a:ea typeface="华文楷体" panose="02010600040101010101" pitchFamily="2" charset="-122"/>
              </a:rPr>
              <a:t>[Fe(NO)]SO</a:t>
            </a:r>
            <a:r>
              <a:rPr kumimoji="1" lang="en-US" altLang="zh-CN" baseline="-25000" dirty="0">
                <a:solidFill>
                  <a:srgbClr val="0000FF"/>
                </a:solidFill>
                <a:ea typeface="华文楷体" panose="02010600040101010101" pitchFamily="2" charset="-122"/>
              </a:rPr>
              <a:t>4 </a:t>
            </a:r>
            <a:endParaRPr lang="en-US" altLang="zh-CN" baseline="-25000" dirty="0">
              <a:solidFill>
                <a:srgbClr val="0000FF"/>
              </a:solidFill>
              <a:ea typeface="华文楷体" panose="02010600040101010101" pitchFamily="2" charset="-122"/>
            </a:endParaRPr>
          </a:p>
          <a:p>
            <a:pPr>
              <a:lnSpc>
                <a:spcPct val="145000"/>
              </a:lnSpc>
            </a:pPr>
            <a:r>
              <a:rPr lang="en-US" altLang="zh-CN" sz="2800" dirty="0">
                <a:solidFill>
                  <a:srgbClr val="0000FF"/>
                </a:solidFill>
                <a:ea typeface="华文楷体" panose="02010600040101010101" pitchFamily="2" charset="-122"/>
              </a:rPr>
              <a:t>[Fe(CN)</a:t>
            </a:r>
            <a:r>
              <a:rPr lang="en-US" altLang="zh-CN" sz="2800" baseline="-25000" dirty="0">
                <a:solidFill>
                  <a:srgbClr val="0000FF"/>
                </a:solidFill>
                <a:ea typeface="华文楷体" panose="02010600040101010101" pitchFamily="2" charset="-122"/>
              </a:rPr>
              <a:t>5</a:t>
            </a:r>
            <a:r>
              <a:rPr lang="en-US" altLang="zh-CN" sz="2800" dirty="0">
                <a:solidFill>
                  <a:srgbClr val="0000FF"/>
                </a:solidFill>
                <a:ea typeface="华文楷体" panose="02010600040101010101" pitchFamily="2" charset="-122"/>
              </a:rPr>
              <a:t>(NO)]</a:t>
            </a:r>
            <a:r>
              <a:rPr lang="en-US" altLang="zh-CN" sz="2800" baseline="30000" dirty="0">
                <a:solidFill>
                  <a:srgbClr val="0000FF"/>
                </a:solidFill>
                <a:ea typeface="华文楷体" panose="02010600040101010101" pitchFamily="2" charset="-122"/>
              </a:rPr>
              <a:t>2</a:t>
            </a:r>
            <a:r>
              <a:rPr lang="en-US" altLang="zh-CN" sz="2800" baseline="30000" dirty="0">
                <a:solidFill>
                  <a:srgbClr val="0000FF"/>
                </a:solidFill>
                <a:ea typeface="华文楷体" panose="02010600040101010101" pitchFamily="2" charset="-122"/>
                <a:sym typeface="Symbol" panose="05050102010706020507" pitchFamily="18" charset="2"/>
              </a:rPr>
              <a:t></a:t>
            </a:r>
            <a:r>
              <a:rPr lang="zh-CN" altLang="en-US" sz="2800" dirty="0">
                <a:ea typeface="华文楷体" panose="02010600040101010101" pitchFamily="2" charset="-122"/>
              </a:rPr>
              <a:t>与</a:t>
            </a:r>
            <a:r>
              <a:rPr lang="en-US" altLang="zh-CN" sz="2800" dirty="0">
                <a:ea typeface="华文楷体" panose="02010600040101010101" pitchFamily="2" charset="-122"/>
              </a:rPr>
              <a:t>S</a:t>
            </a:r>
            <a:r>
              <a:rPr lang="en-US" altLang="zh-CN" sz="2800" baseline="30000" dirty="0">
                <a:ea typeface="华文楷体" panose="02010600040101010101" pitchFamily="2" charset="-122"/>
              </a:rPr>
              <a:t>2</a:t>
            </a:r>
            <a:r>
              <a:rPr lang="en-US" altLang="zh-CN" sz="2800" baseline="30000" dirty="0">
                <a:solidFill>
                  <a:srgbClr val="0000FF"/>
                </a:solidFill>
                <a:ea typeface="华文楷体" panose="02010600040101010101" pitchFamily="2" charset="-122"/>
                <a:sym typeface="Symbol" panose="05050102010706020507" pitchFamily="18" charset="2"/>
              </a:rPr>
              <a:t></a:t>
            </a:r>
            <a:r>
              <a:rPr lang="zh-CN" altLang="en-US" sz="2800" dirty="0">
                <a:solidFill>
                  <a:srgbClr val="111111"/>
                </a:solidFill>
                <a:ea typeface="华文楷体" panose="02010600040101010101" pitchFamily="2" charset="-122"/>
                <a:sym typeface="Symbol" panose="05050102010706020507" pitchFamily="18" charset="2"/>
              </a:rPr>
              <a:t>反应呈</a:t>
            </a:r>
            <a:r>
              <a:rPr lang="en-US" altLang="zh-CN" sz="2800" dirty="0">
                <a:solidFill>
                  <a:srgbClr val="FF0000"/>
                </a:solidFill>
              </a:rPr>
              <a:t>[Fe(CN)</a:t>
            </a:r>
            <a:r>
              <a:rPr lang="en-US" altLang="zh-CN" sz="2800" baseline="-25000" dirty="0">
                <a:solidFill>
                  <a:srgbClr val="FF0000"/>
                </a:solidFill>
              </a:rPr>
              <a:t>5</a:t>
            </a:r>
            <a:r>
              <a:rPr lang="en-US" altLang="zh-CN" sz="2800" dirty="0">
                <a:solidFill>
                  <a:srgbClr val="FF0000"/>
                </a:solidFill>
              </a:rPr>
              <a:t>(NOS)]</a:t>
            </a:r>
            <a:r>
              <a:rPr lang="en-US" altLang="zh-CN" sz="2800" baseline="30000" dirty="0">
                <a:solidFill>
                  <a:srgbClr val="FF0000"/>
                </a:solidFill>
              </a:rPr>
              <a:t>4</a:t>
            </a:r>
            <a:r>
              <a:rPr lang="en-US" altLang="zh-CN" sz="2800" baseline="30000" dirty="0">
                <a:solidFill>
                  <a:srgbClr val="FF0000"/>
                </a:solidFill>
                <a:sym typeface="Symbol" panose="05050102010706020507" pitchFamily="18" charset="2"/>
              </a:rPr>
              <a:t></a:t>
            </a:r>
            <a:r>
              <a:rPr lang="zh-CN" altLang="en-US" sz="2800" dirty="0">
                <a:solidFill>
                  <a:srgbClr val="FF0000"/>
                </a:solidFill>
                <a:ea typeface="华文楷体" panose="02010600040101010101" pitchFamily="2" charset="-122"/>
              </a:rPr>
              <a:t>红色</a:t>
            </a:r>
            <a:endParaRPr lang="zh-CN" altLang="en-US" sz="2800" dirty="0">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6420">
                                            <p:txEl>
                                              <p:pRg st="3" end="3"/>
                                            </p:txEl>
                                          </p:spTgt>
                                        </p:tgtEl>
                                        <p:attrNameLst>
                                          <p:attrName>style.visibility</p:attrName>
                                        </p:attrNameLst>
                                      </p:cBhvr>
                                      <p:to>
                                        <p:strVal val="visible"/>
                                      </p:to>
                                    </p:set>
                                    <p:anim calcmode="lin" valueType="num">
                                      <p:cBhvr additive="base">
                                        <p:cTn id="7" dur="500" fill="hold"/>
                                        <p:tgtEl>
                                          <p:spTgt spid="31642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6420">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6420">
                                            <p:txEl>
                                              <p:pRg st="4" end="4"/>
                                            </p:txEl>
                                          </p:spTgt>
                                        </p:tgtEl>
                                        <p:attrNameLst>
                                          <p:attrName>style.visibility</p:attrName>
                                        </p:attrNameLst>
                                      </p:cBhvr>
                                      <p:to>
                                        <p:strVal val="visible"/>
                                      </p:to>
                                    </p:set>
                                    <p:anim calcmode="lin" valueType="num">
                                      <p:cBhvr additive="base">
                                        <p:cTn id="11" dur="500" fill="hold"/>
                                        <p:tgtEl>
                                          <p:spTgt spid="31642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6420">
                                            <p:txEl>
                                              <p:pRg st="4" end="4"/>
                                            </p:txEl>
                                          </p:spTgt>
                                        </p:tgtEl>
                                        <p:attrNameLst>
                                          <p:attrName>ppt_y</p:attrName>
                                        </p:attrNameLst>
                                      </p:cBhvr>
                                      <p:tavLst>
                                        <p:tav tm="0">
                                          <p:val>
                                            <p:strVal val="1+#ppt_h/2"/>
                                          </p:val>
                                        </p:tav>
                                        <p:tav tm="100000">
                                          <p:val>
                                            <p:strVal val="#ppt_y"/>
                                          </p:val>
                                        </p:tav>
                                      </p:tavLst>
                                    </p:anim>
                                  </p:childTnLst>
                                </p:cTn>
                              </p:par>
                              <p:par>
                                <p:cTn id="13" presetID="12" presetClass="entr" presetSubtype="4" fill="hold" nodeType="withEffect">
                                  <p:stCondLst>
                                    <p:cond delay="0"/>
                                  </p:stCondLst>
                                  <p:childTnLst>
                                    <p:set>
                                      <p:cBhvr>
                                        <p:cTn id="14" dur="1" fill="hold">
                                          <p:stCondLst>
                                            <p:cond delay="0"/>
                                          </p:stCondLst>
                                        </p:cTn>
                                        <p:tgtEl>
                                          <p:spTgt spid="316420">
                                            <p:txEl>
                                              <p:pRg st="5" end="5"/>
                                            </p:txEl>
                                          </p:spTgt>
                                        </p:tgtEl>
                                        <p:attrNameLst>
                                          <p:attrName>style.visibility</p:attrName>
                                        </p:attrNameLst>
                                      </p:cBhvr>
                                      <p:to>
                                        <p:strVal val="visible"/>
                                      </p:to>
                                    </p:set>
                                    <p:animEffect transition="in" filter="slide(fromBottom)">
                                      <p:cBhvr>
                                        <p:cTn id="15" dur="500"/>
                                        <p:tgtEl>
                                          <p:spTgt spid="316420">
                                            <p:txEl>
                                              <p:pRg st="5" end="5"/>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316420">
                                            <p:txEl>
                                              <p:pRg st="6" end="6"/>
                                            </p:txEl>
                                          </p:spTgt>
                                        </p:tgtEl>
                                        <p:attrNameLst>
                                          <p:attrName>style.visibility</p:attrName>
                                        </p:attrNameLst>
                                      </p:cBhvr>
                                      <p:to>
                                        <p:strVal val="visible"/>
                                      </p:to>
                                    </p:set>
                                    <p:animEffect transition="in" filter="slide(fromBottom)">
                                      <p:cBhvr>
                                        <p:cTn id="18" dur="500"/>
                                        <p:tgtEl>
                                          <p:spTgt spid="3164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1043608" y="476672"/>
            <a:ext cx="8243888" cy="3884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50000"/>
              </a:spcBef>
              <a:buFontTx/>
              <a:buNone/>
            </a:pPr>
            <a:r>
              <a:rPr kumimoji="1" lang="en-US" altLang="zh-CN" dirty="0" smtClean="0">
                <a:solidFill>
                  <a:srgbClr val="000000"/>
                </a:solidFill>
                <a:ea typeface="楷体" panose="02010609060101010101" pitchFamily="49" charset="-122"/>
              </a:rPr>
              <a:t>NO</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,NO,NO</a:t>
            </a:r>
            <a:r>
              <a:rPr kumimoji="1" lang="en-US" altLang="zh-CN" baseline="30000"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的分子轨道排布式为</a:t>
            </a:r>
            <a:r>
              <a:rPr kumimoji="1" lang="en-US" altLang="zh-CN" dirty="0" smtClean="0">
                <a:solidFill>
                  <a:srgbClr val="000000"/>
                </a:solidFill>
                <a:ea typeface="楷体" panose="02010609060101010101" pitchFamily="49" charset="-122"/>
              </a:rPr>
              <a:t>: </a:t>
            </a:r>
            <a:endParaRPr kumimoji="1" lang="en-US" altLang="zh-CN" dirty="0" smtClean="0">
              <a:solidFill>
                <a:srgbClr val="000000"/>
              </a:solidFill>
              <a:ea typeface="楷体" panose="02010609060101010101" pitchFamily="49" charset="-122"/>
            </a:endParaRPr>
          </a:p>
          <a:p>
            <a:pPr>
              <a:lnSpc>
                <a:spcPct val="110000"/>
              </a:lnSpc>
              <a:spcBef>
                <a:spcPct val="0"/>
              </a:spcBef>
              <a:buFontTx/>
              <a:buNone/>
            </a:pPr>
            <a:r>
              <a:rPr kumimoji="1" lang="en-US" altLang="zh-CN" dirty="0" smtClean="0">
                <a:solidFill>
                  <a:srgbClr val="000000"/>
                </a:solidFill>
                <a:ea typeface="楷体" panose="02010609060101010101" pitchFamily="49" charset="-122"/>
              </a:rPr>
              <a:t>NO</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1S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1S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2S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2S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2Px</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br>
              <a:rPr kumimoji="1" lang="en-US" altLang="zh-CN" baseline="30000" dirty="0" smtClean="0">
                <a:solidFill>
                  <a:srgbClr val="000000"/>
                </a:solidFill>
                <a:ea typeface="楷体" panose="02010609060101010101" pitchFamily="49" charset="-122"/>
              </a:rPr>
            </a:br>
            <a:r>
              <a:rPr kumimoji="1" lang="en-US" altLang="zh-CN" dirty="0" smtClean="0">
                <a:solidFill>
                  <a:srgbClr val="000000"/>
                </a:solidFill>
                <a:ea typeface="楷体" panose="02010609060101010101" pitchFamily="49" charset="-122"/>
              </a:rPr>
              <a:t>(π</a:t>
            </a:r>
            <a:r>
              <a:rPr kumimoji="1" lang="en-US" altLang="zh-CN" baseline="-25000" dirty="0" smtClean="0">
                <a:solidFill>
                  <a:srgbClr val="000000"/>
                </a:solidFill>
                <a:ea typeface="楷体" panose="02010609060101010101" pitchFamily="49" charset="-122"/>
              </a:rPr>
              <a:t>2Py</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(π</a:t>
            </a:r>
            <a:r>
              <a:rPr kumimoji="1" lang="en-US" altLang="zh-CN" baseline="-25000" dirty="0" smtClean="0">
                <a:solidFill>
                  <a:srgbClr val="000000"/>
                </a:solidFill>
                <a:ea typeface="楷体" panose="02010609060101010101" pitchFamily="49" charset="-122"/>
              </a:rPr>
              <a:t>2Pz</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 </a:t>
            </a:r>
            <a:endParaRPr kumimoji="1" lang="en-US" altLang="zh-CN" dirty="0" smtClean="0">
              <a:solidFill>
                <a:srgbClr val="000000"/>
              </a:solidFill>
              <a:ea typeface="楷体" panose="02010609060101010101" pitchFamily="49" charset="-122"/>
            </a:endParaRPr>
          </a:p>
          <a:p>
            <a:pPr>
              <a:lnSpc>
                <a:spcPct val="110000"/>
              </a:lnSpc>
              <a:spcBef>
                <a:spcPct val="0"/>
              </a:spcBef>
              <a:buFontTx/>
              <a:buNone/>
            </a:pPr>
            <a:r>
              <a:rPr kumimoji="1" lang="en-US" altLang="zh-CN" dirty="0" smtClean="0">
                <a:solidFill>
                  <a:srgbClr val="000000"/>
                </a:solidFill>
                <a:ea typeface="楷体" panose="02010609060101010101" pitchFamily="49" charset="-122"/>
              </a:rPr>
              <a:t>NO:(σ</a:t>
            </a:r>
            <a:r>
              <a:rPr kumimoji="1" lang="en-US" altLang="zh-CN" baseline="-25000" dirty="0" smtClean="0">
                <a:solidFill>
                  <a:srgbClr val="000000"/>
                </a:solidFill>
                <a:ea typeface="楷体" panose="02010609060101010101" pitchFamily="49" charset="-122"/>
              </a:rPr>
              <a:t>1S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1S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2S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2S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2Px</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br>
              <a:rPr kumimoji="1" lang="en-US" altLang="zh-CN" baseline="30000" dirty="0" smtClean="0">
                <a:solidFill>
                  <a:srgbClr val="000000"/>
                </a:solidFill>
                <a:ea typeface="楷体" panose="02010609060101010101" pitchFamily="49" charset="-122"/>
              </a:rPr>
            </a:br>
            <a:r>
              <a:rPr kumimoji="1" lang="en-US" altLang="zh-CN" dirty="0" smtClean="0">
                <a:solidFill>
                  <a:srgbClr val="000000"/>
                </a:solidFill>
                <a:ea typeface="楷体" panose="02010609060101010101" pitchFamily="49" charset="-122"/>
              </a:rPr>
              <a:t>(π</a:t>
            </a:r>
            <a:r>
              <a:rPr kumimoji="1" lang="en-US" altLang="zh-CN" baseline="-25000" dirty="0" smtClean="0">
                <a:solidFill>
                  <a:srgbClr val="000000"/>
                </a:solidFill>
                <a:ea typeface="楷体" panose="02010609060101010101" pitchFamily="49" charset="-122"/>
              </a:rPr>
              <a:t>2Py</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(π</a:t>
            </a:r>
            <a:r>
              <a:rPr kumimoji="1" lang="en-US" altLang="zh-CN" baseline="-25000" dirty="0" smtClean="0">
                <a:solidFill>
                  <a:srgbClr val="000000"/>
                </a:solidFill>
                <a:ea typeface="楷体" panose="02010609060101010101" pitchFamily="49" charset="-122"/>
              </a:rPr>
              <a:t>2Pz</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(π</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2py</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1</a:t>
            </a:r>
            <a:endParaRPr kumimoji="1" lang="en-US" altLang="zh-CN" baseline="30000" dirty="0" smtClean="0">
              <a:solidFill>
                <a:srgbClr val="000000"/>
              </a:solidFill>
              <a:ea typeface="楷体" panose="02010609060101010101" pitchFamily="49" charset="-122"/>
            </a:endParaRPr>
          </a:p>
          <a:p>
            <a:pPr>
              <a:lnSpc>
                <a:spcPct val="110000"/>
              </a:lnSpc>
              <a:spcBef>
                <a:spcPct val="0"/>
              </a:spcBef>
              <a:buFontTx/>
              <a:buNone/>
            </a:pPr>
            <a:r>
              <a:rPr kumimoji="1" lang="en-US" altLang="zh-CN" dirty="0" smtClean="0">
                <a:solidFill>
                  <a:srgbClr val="000000"/>
                </a:solidFill>
                <a:ea typeface="楷体" panose="02010609060101010101" pitchFamily="49" charset="-122"/>
              </a:rPr>
              <a:t>NO</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1S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1S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2S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2S</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(σ</a:t>
            </a:r>
            <a:r>
              <a:rPr kumimoji="1" lang="en-US" altLang="zh-CN" baseline="-25000" dirty="0" smtClean="0">
                <a:solidFill>
                  <a:srgbClr val="000000"/>
                </a:solidFill>
                <a:ea typeface="楷体" panose="02010609060101010101" pitchFamily="49" charset="-122"/>
              </a:rPr>
              <a:t>2Px</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br>
              <a:rPr kumimoji="1" lang="en-US" altLang="zh-CN" baseline="30000" dirty="0" smtClean="0">
                <a:solidFill>
                  <a:srgbClr val="000000"/>
                </a:solidFill>
                <a:ea typeface="楷体" panose="02010609060101010101" pitchFamily="49" charset="-122"/>
              </a:rPr>
            </a:br>
            <a:r>
              <a:rPr kumimoji="1" lang="en-US" altLang="zh-CN" dirty="0" smtClean="0">
                <a:solidFill>
                  <a:srgbClr val="000000"/>
                </a:solidFill>
                <a:ea typeface="楷体" panose="02010609060101010101" pitchFamily="49" charset="-122"/>
              </a:rPr>
              <a:t>(π</a:t>
            </a:r>
            <a:r>
              <a:rPr kumimoji="1" lang="en-US" altLang="zh-CN" baseline="-25000" dirty="0" smtClean="0">
                <a:solidFill>
                  <a:srgbClr val="000000"/>
                </a:solidFill>
                <a:ea typeface="楷体" panose="02010609060101010101" pitchFamily="49" charset="-122"/>
              </a:rPr>
              <a:t>2Py</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(π</a:t>
            </a:r>
            <a:r>
              <a:rPr kumimoji="1" lang="en-US" altLang="zh-CN" baseline="-25000" dirty="0" smtClean="0">
                <a:solidFill>
                  <a:srgbClr val="000000"/>
                </a:solidFill>
                <a:ea typeface="楷体" panose="02010609060101010101" pitchFamily="49" charset="-122"/>
              </a:rPr>
              <a:t>2Pz</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(π</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2py</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1</a:t>
            </a:r>
            <a:r>
              <a:rPr kumimoji="1" lang="en-US" altLang="zh-CN" dirty="0" smtClean="0">
                <a:solidFill>
                  <a:srgbClr val="000000"/>
                </a:solidFill>
                <a:ea typeface="楷体" panose="02010609060101010101" pitchFamily="49" charset="-122"/>
              </a:rPr>
              <a:t>(π</a:t>
            </a:r>
            <a:r>
              <a:rPr kumimoji="1" lang="en-US" altLang="zh-CN" baseline="30000" dirty="0" smtClean="0">
                <a:solidFill>
                  <a:srgbClr val="000000"/>
                </a:solidFill>
                <a:ea typeface="楷体" panose="02010609060101010101" pitchFamily="49" charset="-122"/>
              </a:rPr>
              <a:t>*</a:t>
            </a:r>
            <a:r>
              <a:rPr kumimoji="1" lang="en-US" altLang="zh-CN" baseline="-25000" dirty="0" smtClean="0">
                <a:solidFill>
                  <a:srgbClr val="000000"/>
                </a:solidFill>
                <a:ea typeface="楷体" panose="02010609060101010101" pitchFamily="49" charset="-122"/>
              </a:rPr>
              <a:t>2pz</a:t>
            </a:r>
            <a:r>
              <a:rPr kumimoji="1" lang="en-US" altLang="zh-CN" dirty="0" smtClean="0">
                <a:solidFill>
                  <a:srgbClr val="000000"/>
                </a:solidFill>
                <a:ea typeface="楷体" panose="02010609060101010101" pitchFamily="49" charset="-122"/>
              </a:rPr>
              <a:t>)</a:t>
            </a:r>
            <a:r>
              <a:rPr kumimoji="1" lang="en-US" altLang="zh-CN" baseline="30000" dirty="0" smtClean="0">
                <a:solidFill>
                  <a:srgbClr val="000000"/>
                </a:solidFill>
                <a:ea typeface="楷体" panose="02010609060101010101" pitchFamily="49" charset="-122"/>
              </a:rPr>
              <a:t>1</a:t>
            </a:r>
            <a:r>
              <a:rPr kumimoji="1" lang="en-US" altLang="zh-CN" dirty="0" smtClean="0">
                <a:solidFill>
                  <a:srgbClr val="000000"/>
                </a:solidFill>
                <a:ea typeface="楷体" panose="02010609060101010101" pitchFamily="49" charset="-122"/>
              </a:rPr>
              <a:t>      </a:t>
            </a:r>
            <a:endParaRPr kumimoji="1" lang="en-US" altLang="zh-CN" dirty="0" smtClean="0">
              <a:solidFill>
                <a:srgbClr val="000000"/>
              </a:solidFill>
              <a:ea typeface="楷体" panose="02010609060101010101" pitchFamily="49" charset="-122"/>
            </a:endParaRPr>
          </a:p>
        </p:txBody>
      </p:sp>
      <p:sp>
        <p:nvSpPr>
          <p:cNvPr id="28675" name="Text Box 3"/>
          <p:cNvSpPr txBox="1">
            <a:spLocks noChangeArrowheads="1"/>
          </p:cNvSpPr>
          <p:nvPr/>
        </p:nvSpPr>
        <p:spPr bwMode="auto">
          <a:xfrm>
            <a:off x="395288" y="908050"/>
            <a:ext cx="8129587" cy="594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50000"/>
              </a:spcBef>
              <a:buFontTx/>
              <a:buNone/>
            </a:pPr>
            <a:endParaRPr kumimoji="1" lang="en-US" altLang="zh-CN" dirty="0" smtClean="0">
              <a:solidFill>
                <a:srgbClr val="000000"/>
              </a:solidFill>
              <a:ea typeface="楷体" panose="02010609060101010101" pitchFamily="49" charset="-122"/>
            </a:endParaRPr>
          </a:p>
        </p:txBody>
      </p:sp>
      <p:sp>
        <p:nvSpPr>
          <p:cNvPr id="2" name="矩形 1"/>
          <p:cNvSpPr/>
          <p:nvPr/>
        </p:nvSpPr>
        <p:spPr>
          <a:xfrm>
            <a:off x="1043608" y="4482053"/>
            <a:ext cx="4572000" cy="2062103"/>
          </a:xfrm>
          <a:prstGeom prst="rect">
            <a:avLst/>
          </a:prstGeom>
        </p:spPr>
        <p:txBody>
          <a:bodyPr>
            <a:spAutoFit/>
          </a:bodyPr>
          <a:lstStyle/>
          <a:p>
            <a:pPr>
              <a:lnSpc>
                <a:spcPct val="120000"/>
              </a:lnSpc>
              <a:spcAft>
                <a:spcPct val="20000"/>
              </a:spcAft>
            </a:pPr>
            <a:r>
              <a:rPr kumimoji="1" lang="en-US" altLang="zh-CN" dirty="0">
                <a:solidFill>
                  <a:srgbClr val="0000FF"/>
                </a:solidFill>
                <a:ea typeface="楷体" panose="02010609060101010101" pitchFamily="49" charset="-122"/>
              </a:rPr>
              <a:t>NO</a:t>
            </a:r>
            <a:r>
              <a:rPr kumimoji="1" lang="en-US" altLang="zh-CN" baseline="30000" dirty="0">
                <a:solidFill>
                  <a:srgbClr val="0000FF"/>
                </a:solidFill>
                <a:ea typeface="楷体" panose="02010609060101010101" pitchFamily="49" charset="-122"/>
              </a:rPr>
              <a:t>+</a:t>
            </a:r>
            <a:r>
              <a:rPr kumimoji="1" lang="zh-CN" altLang="en-US" dirty="0">
                <a:solidFill>
                  <a:srgbClr val="0000FF"/>
                </a:solidFill>
                <a:ea typeface="楷体" panose="02010609060101010101" pitchFamily="49" charset="-122"/>
              </a:rPr>
              <a:t>的键级</a:t>
            </a:r>
            <a:r>
              <a:rPr kumimoji="1" lang="en-US" altLang="zh-CN" dirty="0">
                <a:solidFill>
                  <a:srgbClr val="0000FF"/>
                </a:solidFill>
                <a:ea typeface="楷体" panose="02010609060101010101" pitchFamily="49" charset="-122"/>
              </a:rPr>
              <a:t>=(6-0)÷2=3;</a:t>
            </a:r>
            <a:endParaRPr kumimoji="1" lang="en-US" altLang="zh-CN" dirty="0">
              <a:solidFill>
                <a:srgbClr val="0000FF"/>
              </a:solidFill>
              <a:ea typeface="楷体" panose="02010609060101010101" pitchFamily="49" charset="-122"/>
            </a:endParaRPr>
          </a:p>
          <a:p>
            <a:pPr>
              <a:lnSpc>
                <a:spcPct val="120000"/>
              </a:lnSpc>
              <a:spcAft>
                <a:spcPct val="20000"/>
              </a:spcAft>
            </a:pPr>
            <a:r>
              <a:rPr kumimoji="1" lang="en-US" altLang="zh-CN" dirty="0">
                <a:solidFill>
                  <a:srgbClr val="0000FF"/>
                </a:solidFill>
                <a:ea typeface="楷体" panose="02010609060101010101" pitchFamily="49" charset="-122"/>
              </a:rPr>
              <a:t>NO</a:t>
            </a:r>
            <a:r>
              <a:rPr kumimoji="1" lang="zh-CN" altLang="en-US" dirty="0">
                <a:solidFill>
                  <a:srgbClr val="0000FF"/>
                </a:solidFill>
                <a:ea typeface="楷体" panose="02010609060101010101" pitchFamily="49" charset="-122"/>
              </a:rPr>
              <a:t>的键级</a:t>
            </a:r>
            <a:r>
              <a:rPr kumimoji="1" lang="en-US" altLang="zh-CN" dirty="0">
                <a:solidFill>
                  <a:srgbClr val="0000FF"/>
                </a:solidFill>
                <a:ea typeface="楷体" panose="02010609060101010101" pitchFamily="49" charset="-122"/>
              </a:rPr>
              <a:t>=(6-1)÷2=2.5;</a:t>
            </a:r>
            <a:endParaRPr kumimoji="1" lang="en-US" altLang="zh-CN" dirty="0">
              <a:solidFill>
                <a:srgbClr val="0000FF"/>
              </a:solidFill>
              <a:ea typeface="楷体" panose="02010609060101010101" pitchFamily="49" charset="-122"/>
            </a:endParaRPr>
          </a:p>
          <a:p>
            <a:pPr>
              <a:lnSpc>
                <a:spcPct val="120000"/>
              </a:lnSpc>
              <a:spcAft>
                <a:spcPct val="20000"/>
              </a:spcAft>
            </a:pPr>
            <a:r>
              <a:rPr kumimoji="1" lang="en-US" altLang="zh-CN" dirty="0">
                <a:solidFill>
                  <a:srgbClr val="0000FF"/>
                </a:solidFill>
                <a:ea typeface="楷体" panose="02010609060101010101" pitchFamily="49" charset="-122"/>
              </a:rPr>
              <a:t>NO</a:t>
            </a:r>
            <a:r>
              <a:rPr kumimoji="1" lang="en-US" altLang="zh-CN" baseline="30000" dirty="0">
                <a:solidFill>
                  <a:srgbClr val="0000FF"/>
                </a:solidFill>
                <a:ea typeface="楷体" panose="02010609060101010101" pitchFamily="49" charset="-122"/>
              </a:rPr>
              <a:t>-</a:t>
            </a:r>
            <a:r>
              <a:rPr kumimoji="1" lang="zh-CN" altLang="en-US" dirty="0">
                <a:solidFill>
                  <a:srgbClr val="0000FF"/>
                </a:solidFill>
                <a:ea typeface="楷体" panose="02010609060101010101" pitchFamily="49" charset="-122"/>
              </a:rPr>
              <a:t>的键级</a:t>
            </a:r>
            <a:r>
              <a:rPr kumimoji="1" lang="en-US" altLang="zh-CN" dirty="0">
                <a:solidFill>
                  <a:srgbClr val="0000FF"/>
                </a:solidFill>
                <a:ea typeface="楷体" panose="02010609060101010101" pitchFamily="49" charset="-122"/>
              </a:rPr>
              <a:t>=(6-2)÷2=2;</a:t>
            </a:r>
            <a:endParaRPr kumimoji="1" lang="en-US" altLang="zh-CN" dirty="0">
              <a:solidFill>
                <a:srgbClr val="0000FF"/>
              </a:solidFill>
              <a:ea typeface="楷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5810"/>
                                        </p:tgtEl>
                                        <p:attrNameLst>
                                          <p:attrName>style.visibility</p:attrName>
                                        </p:attrNameLst>
                                      </p:cBhvr>
                                      <p:to>
                                        <p:strVal val="visible"/>
                                      </p:to>
                                    </p:set>
                                    <p:animEffect transition="in" filter="wipe(down)">
                                      <p:cBhvr>
                                        <p:cTn id="7" dur="500"/>
                                        <p:tgtEl>
                                          <p:spTgt spid="3758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0" grpId="0"/>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5A3B40A-6F25-4781-8933-A79F0240B492}" type="slidenum">
              <a:rPr kumimoji="1" lang="en-US" altLang="zh-CN" sz="1600">
                <a:latin typeface="华文楷体" panose="02010600040101010101" pitchFamily="2" charset="-122"/>
                <a:ea typeface="ˎ̥"/>
                <a:cs typeface="ˎ̥"/>
              </a:rPr>
            </a:fld>
            <a:r>
              <a:rPr kumimoji="1" lang="en-US" altLang="zh-CN" sz="1600" b="0">
                <a:latin typeface="华文楷体" panose="02010600040101010101" pitchFamily="2" charset="-122"/>
                <a:ea typeface="ˎ̥"/>
                <a:cs typeface="ˎ̥"/>
              </a:rPr>
              <a:t> </a:t>
            </a:r>
            <a:endParaRPr kumimoji="1" lang="en-US" altLang="zh-CN" sz="1600" b="0">
              <a:latin typeface="华文楷体" panose="02010600040101010101" pitchFamily="2" charset="-122"/>
              <a:ea typeface="ˎ̥"/>
              <a:cs typeface="ˎ̥"/>
            </a:endParaRPr>
          </a:p>
        </p:txBody>
      </p:sp>
      <p:pic>
        <p:nvPicPr>
          <p:cNvPr id="318468" name="Picture 4" descr="murad"/>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46225" y="3381375"/>
            <a:ext cx="18097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9" name="Picture 5" descr="ignar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550" y="3381375"/>
            <a:ext cx="20494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0" name="Picture 6" descr="furchgot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038" y="3381375"/>
            <a:ext cx="19240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71" name="Rectangle 7"/>
          <p:cNvSpPr>
            <a:spLocks noChangeArrowheads="1"/>
          </p:cNvSpPr>
          <p:nvPr/>
        </p:nvSpPr>
        <p:spPr bwMode="auto">
          <a:xfrm>
            <a:off x="1601788" y="5788025"/>
            <a:ext cx="172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i="1">
                <a:ea typeface="华文楷体" panose="02010600040101010101" pitchFamily="2" charset="-122"/>
              </a:rPr>
              <a:t>Ferid Murad</a:t>
            </a:r>
            <a:endParaRPr lang="en-US" altLang="zh-CN" sz="2000" i="1">
              <a:ea typeface="华文楷体" panose="02010600040101010101" pitchFamily="2" charset="-122"/>
            </a:endParaRPr>
          </a:p>
        </p:txBody>
      </p:sp>
      <p:sp>
        <p:nvSpPr>
          <p:cNvPr id="318472" name="Rectangle 8"/>
          <p:cNvSpPr>
            <a:spLocks noChangeArrowheads="1"/>
          </p:cNvSpPr>
          <p:nvPr/>
        </p:nvSpPr>
        <p:spPr bwMode="auto">
          <a:xfrm>
            <a:off x="3417888" y="5803900"/>
            <a:ext cx="2303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i="1">
                <a:ea typeface="华文楷体" panose="02010600040101010101" pitchFamily="2" charset="-122"/>
              </a:rPr>
              <a:t>Louis J. Ignarro </a:t>
            </a:r>
            <a:endParaRPr lang="en-US" altLang="zh-CN" sz="2000" i="1">
              <a:ea typeface="华文楷体" panose="02010600040101010101" pitchFamily="2" charset="-122"/>
            </a:endParaRPr>
          </a:p>
        </p:txBody>
      </p:sp>
      <p:sp>
        <p:nvSpPr>
          <p:cNvPr id="318473" name="Rectangle 9"/>
          <p:cNvSpPr>
            <a:spLocks noChangeArrowheads="1"/>
          </p:cNvSpPr>
          <p:nvPr/>
        </p:nvSpPr>
        <p:spPr bwMode="auto">
          <a:xfrm>
            <a:off x="5578475" y="5768975"/>
            <a:ext cx="2306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i="1">
                <a:ea typeface="华文楷体" panose="02010600040101010101" pitchFamily="2" charset="-122"/>
              </a:rPr>
              <a:t>Robert F. Furchgott</a:t>
            </a:r>
            <a:endParaRPr lang="en-US" altLang="zh-CN" sz="2000" i="1">
              <a:ea typeface="华文楷体" panose="02010600040101010101" pitchFamily="2" charset="-122"/>
            </a:endParaRPr>
          </a:p>
        </p:txBody>
      </p:sp>
      <p:sp>
        <p:nvSpPr>
          <p:cNvPr id="245768" name="矩形 1"/>
          <p:cNvSpPr>
            <a:spLocks noChangeArrowheads="1"/>
          </p:cNvSpPr>
          <p:nvPr/>
        </p:nvSpPr>
        <p:spPr bwMode="auto">
          <a:xfrm>
            <a:off x="827088" y="166688"/>
            <a:ext cx="831691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2800">
                <a:ea typeface="华文楷体" panose="02010600040101010101" pitchFamily="2" charset="-122"/>
              </a:rPr>
              <a:t>NO</a:t>
            </a:r>
            <a:r>
              <a:rPr lang="zh-CN" altLang="en-US" sz="2800">
                <a:ea typeface="华文楷体" panose="02010600040101010101" pitchFamily="2" charset="-122"/>
              </a:rPr>
              <a:t>作为一种新型生物信号分子，广泛分布在人体内的神经组织中，在</a:t>
            </a:r>
            <a:r>
              <a:rPr lang="zh-CN" altLang="en-US" sz="2800">
                <a:solidFill>
                  <a:srgbClr val="0000CC"/>
                </a:solidFill>
                <a:ea typeface="华文楷体" panose="02010600040101010101" pitchFamily="2" charset="-122"/>
              </a:rPr>
              <a:t>心、脑血管调节、神经传递、免疫调节</a:t>
            </a:r>
            <a:r>
              <a:rPr lang="zh-CN" altLang="en-US" sz="2800">
                <a:ea typeface="华文楷体" panose="02010600040101010101" pitchFamily="2" charset="-122"/>
              </a:rPr>
              <a:t>等方面发挥着十分重要的生物学功能</a:t>
            </a:r>
            <a:endParaRPr lang="en-US" altLang="zh-CN" sz="2800">
              <a:ea typeface="华文楷体" panose="02010600040101010101" pitchFamily="2" charset="-122"/>
            </a:endParaRPr>
          </a:p>
          <a:p>
            <a:pPr>
              <a:lnSpc>
                <a:spcPct val="120000"/>
              </a:lnSpc>
            </a:pPr>
            <a:r>
              <a:rPr lang="zh-CN" altLang="en-US" sz="2800">
                <a:solidFill>
                  <a:srgbClr val="0000FF"/>
                </a:solidFill>
                <a:ea typeface="华文楷体" panose="02010600040101010101" pitchFamily="2" charset="-122"/>
              </a:rPr>
              <a:t>硝酸甘油酯</a:t>
            </a:r>
            <a:r>
              <a:rPr lang="en-US" altLang="zh-CN" sz="2800">
                <a:solidFill>
                  <a:srgbClr val="0000FF"/>
                </a:solidFill>
                <a:ea typeface="华文楷体" panose="02010600040101010101" pitchFamily="2" charset="-122"/>
              </a:rPr>
              <a:t>—— </a:t>
            </a:r>
            <a:r>
              <a:rPr lang="zh-CN" altLang="en-US" sz="2800">
                <a:solidFill>
                  <a:srgbClr val="0000FF"/>
                </a:solidFill>
                <a:ea typeface="华文楷体" panose="02010600040101010101" pitchFamily="2" charset="-122"/>
              </a:rPr>
              <a:t>释放</a:t>
            </a:r>
            <a:r>
              <a:rPr lang="en-US" altLang="zh-CN" sz="2800">
                <a:solidFill>
                  <a:srgbClr val="0000FF"/>
                </a:solidFill>
                <a:ea typeface="华文楷体" panose="02010600040101010101" pitchFamily="2" charset="-122"/>
              </a:rPr>
              <a:t>NO</a:t>
            </a:r>
            <a:r>
              <a:rPr lang="zh-CN" altLang="en-US" sz="2800">
                <a:solidFill>
                  <a:srgbClr val="0000FF"/>
                </a:solidFill>
                <a:ea typeface="华文楷体" panose="02010600040101010101" pitchFamily="2" charset="-122"/>
              </a:rPr>
              <a:t>，治疗心绞痛、冠心病等</a:t>
            </a:r>
            <a:endParaRPr lang="zh-CN" altLang="en-US" sz="2800">
              <a:solidFill>
                <a:srgbClr val="0000FF"/>
              </a:solidFill>
              <a:ea typeface="华文楷体" panose="02010600040101010101" pitchFamily="2" charset="-122"/>
            </a:endParaRPr>
          </a:p>
          <a:p>
            <a:pPr>
              <a:lnSpc>
                <a:spcPct val="120000"/>
              </a:lnSpc>
            </a:pPr>
            <a:r>
              <a:rPr lang="en-US" altLang="zh-CN" sz="2400">
                <a:solidFill>
                  <a:srgbClr val="FF0000"/>
                </a:solidFill>
                <a:ea typeface="华文楷体" panose="02010600040101010101" pitchFamily="2" charset="-122"/>
              </a:rPr>
              <a:t>1998</a:t>
            </a:r>
            <a:r>
              <a:rPr lang="zh-CN" altLang="en-US" sz="2400">
                <a:solidFill>
                  <a:srgbClr val="FF0000"/>
                </a:solidFill>
                <a:ea typeface="华文楷体" panose="02010600040101010101" pitchFamily="2" charset="-122"/>
              </a:rPr>
              <a:t>年诺贝尔医学奖：</a:t>
            </a:r>
            <a:r>
              <a:rPr lang="en-US" altLang="zh-CN" sz="2400">
                <a:ea typeface="华文楷体" panose="02010600040101010101" pitchFamily="2" charset="-122"/>
              </a:rPr>
              <a:t>for their discoveries concerning nitric oxide as a signaling molecule in the cardiovascular system</a:t>
            </a:r>
            <a:endParaRPr lang="zh-CN" altLang="en-US" sz="2400">
              <a:ea typeface="华文楷体" panose="02010600040101010101" pitchFamily="2" charset="-122"/>
            </a:endParaRPr>
          </a:p>
        </p:txBody>
      </p:sp>
      <p:sp>
        <p:nvSpPr>
          <p:cNvPr id="3" name="TextBox 2"/>
          <p:cNvSpPr txBox="1">
            <a:spLocks noChangeArrowheads="1"/>
          </p:cNvSpPr>
          <p:nvPr/>
        </p:nvSpPr>
        <p:spPr bwMode="auto">
          <a:xfrm>
            <a:off x="971550" y="6237288"/>
            <a:ext cx="7688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600">
                <a:ea typeface="华文楷体" panose="02010600040101010101" pitchFamily="2" charset="-122"/>
              </a:rPr>
              <a:t>http://en.wikipedia.org/wiki/List_of_Nobel_laureates_in_Physiology_or_Medicine</a:t>
            </a:r>
            <a:endParaRPr lang="zh-CN" altLang="en-US" sz="160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8468"/>
                                        </p:tgtEl>
                                        <p:attrNameLst>
                                          <p:attrName>style.visibility</p:attrName>
                                        </p:attrNameLst>
                                      </p:cBhvr>
                                      <p:to>
                                        <p:strVal val="visible"/>
                                      </p:to>
                                    </p:set>
                                    <p:animEffect transition="in" filter="dissolve">
                                      <p:cBhvr>
                                        <p:cTn id="7" dur="500"/>
                                        <p:tgtEl>
                                          <p:spTgt spid="3184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8469"/>
                                        </p:tgtEl>
                                        <p:attrNameLst>
                                          <p:attrName>style.visibility</p:attrName>
                                        </p:attrNameLst>
                                      </p:cBhvr>
                                      <p:to>
                                        <p:strVal val="visible"/>
                                      </p:to>
                                    </p:set>
                                    <p:animEffect transition="in" filter="dissolve">
                                      <p:cBhvr>
                                        <p:cTn id="12" dur="500"/>
                                        <p:tgtEl>
                                          <p:spTgt spid="31846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8470"/>
                                        </p:tgtEl>
                                        <p:attrNameLst>
                                          <p:attrName>style.visibility</p:attrName>
                                        </p:attrNameLst>
                                      </p:cBhvr>
                                      <p:to>
                                        <p:strVal val="visible"/>
                                      </p:to>
                                    </p:set>
                                    <p:animEffect transition="in" filter="dissolve">
                                      <p:cBhvr>
                                        <p:cTn id="17" dur="500"/>
                                        <p:tgtEl>
                                          <p:spTgt spid="31847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8471"/>
                                        </p:tgtEl>
                                        <p:attrNameLst>
                                          <p:attrName>style.visibility</p:attrName>
                                        </p:attrNameLst>
                                      </p:cBhvr>
                                      <p:to>
                                        <p:strVal val="visible"/>
                                      </p:to>
                                    </p:set>
                                    <p:animEffect transition="in" filter="dissolve">
                                      <p:cBhvr>
                                        <p:cTn id="22" dur="500"/>
                                        <p:tgtEl>
                                          <p:spTgt spid="31847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8472"/>
                                        </p:tgtEl>
                                        <p:attrNameLst>
                                          <p:attrName>style.visibility</p:attrName>
                                        </p:attrNameLst>
                                      </p:cBhvr>
                                      <p:to>
                                        <p:strVal val="visible"/>
                                      </p:to>
                                    </p:set>
                                    <p:animEffect transition="in" filter="dissolve">
                                      <p:cBhvr>
                                        <p:cTn id="27" dur="500"/>
                                        <p:tgtEl>
                                          <p:spTgt spid="31847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8473"/>
                                        </p:tgtEl>
                                        <p:attrNameLst>
                                          <p:attrName>style.visibility</p:attrName>
                                        </p:attrNameLst>
                                      </p:cBhvr>
                                      <p:to>
                                        <p:strVal val="visible"/>
                                      </p:to>
                                    </p:set>
                                    <p:animEffect transition="in" filter="dissolve">
                                      <p:cBhvr>
                                        <p:cTn id="32" dur="500"/>
                                        <p:tgtEl>
                                          <p:spTgt spid="31847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1" grpId="0" autoUpdateAnimBg="0"/>
      <p:bldP spid="318472" grpId="0" autoUpdateAnimBg="0"/>
      <p:bldP spid="318473" grpId="0" autoUpdateAnimBg="0"/>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F403653-E8C5-48E4-B30C-A757063EECD0}"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33230" name="Rectangle 3"/>
          <p:cNvSpPr>
            <a:spLocks noChangeArrowheads="1"/>
          </p:cNvSpPr>
          <p:nvPr/>
        </p:nvSpPr>
        <p:spPr bwMode="auto">
          <a:xfrm>
            <a:off x="823912" y="0"/>
            <a:ext cx="7954963"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dirty="0">
                <a:solidFill>
                  <a:srgbClr val="0000FF"/>
                </a:solidFill>
                <a:ea typeface="华文楷体" panose="02010600040101010101" pitchFamily="2" charset="-122"/>
              </a:rPr>
              <a:t>2. </a:t>
            </a:r>
            <a:r>
              <a:rPr lang="en-US" altLang="zh-CN" dirty="0" smtClean="0">
                <a:solidFill>
                  <a:srgbClr val="0000FF"/>
                </a:solidFill>
                <a:ea typeface="华文楷体" panose="02010600040101010101" pitchFamily="2" charset="-122"/>
              </a:rPr>
              <a:t>NO</a:t>
            </a:r>
            <a:r>
              <a:rPr lang="en-US" altLang="zh-CN" baseline="-25000" dirty="0" smtClean="0">
                <a:solidFill>
                  <a:srgbClr val="0000FF"/>
                </a:solidFill>
                <a:ea typeface="华文楷体" panose="02010600040101010101" pitchFamily="2" charset="-122"/>
              </a:rPr>
              <a:t>2</a:t>
            </a:r>
            <a:r>
              <a:rPr lang="zh-CN" altLang="en-US" dirty="0" smtClean="0">
                <a:ea typeface="华文楷体" panose="02010600040101010101" pitchFamily="2" charset="-122"/>
              </a:rPr>
              <a:t>： </a:t>
            </a:r>
            <a:r>
              <a:rPr lang="zh-CN" altLang="en-US" dirty="0">
                <a:ea typeface="华文楷体" panose="02010600040101010101" pitchFamily="2" charset="-122"/>
              </a:rPr>
              <a:t>单电子分子、顺磁性</a:t>
            </a:r>
            <a:endParaRPr lang="zh-CN" altLang="en-US" dirty="0">
              <a:ea typeface="华文楷体" panose="02010600040101010101" pitchFamily="2" charset="-122"/>
            </a:endParaRPr>
          </a:p>
          <a:p>
            <a:pPr>
              <a:lnSpc>
                <a:spcPct val="130000"/>
              </a:lnSpc>
            </a:pPr>
            <a:r>
              <a:rPr lang="zh-CN" altLang="en-US" dirty="0">
                <a:ea typeface="华文楷体" panose="02010600040101010101" pitchFamily="2" charset="-122"/>
              </a:rPr>
              <a:t>      </a:t>
            </a:r>
            <a:r>
              <a:rPr lang="zh-CN" altLang="en-US" dirty="0">
                <a:solidFill>
                  <a:srgbClr val="0000FF"/>
                </a:solidFill>
                <a:ea typeface="华文楷体" panose="02010600040101010101" pitchFamily="2" charset="-122"/>
              </a:rPr>
              <a:t>制取</a:t>
            </a:r>
            <a:r>
              <a:rPr lang="en-US" altLang="zh-CN" dirty="0">
                <a:solidFill>
                  <a:srgbClr val="0000FF"/>
                </a:solidFill>
                <a:ea typeface="华文楷体" panose="02010600040101010101" pitchFamily="2" charset="-122"/>
              </a:rPr>
              <a:t>: Cu+</a:t>
            </a:r>
            <a:r>
              <a:rPr lang="zh-CN" altLang="en-US" dirty="0">
                <a:solidFill>
                  <a:srgbClr val="0000FF"/>
                </a:solidFill>
                <a:ea typeface="华文楷体" panose="02010600040101010101" pitchFamily="2" charset="-122"/>
              </a:rPr>
              <a:t>浓</a:t>
            </a:r>
            <a:r>
              <a:rPr lang="en-US" altLang="zh-CN" dirty="0">
                <a:solidFill>
                  <a:srgbClr val="0000FF"/>
                </a:solidFill>
                <a:ea typeface="华文楷体" panose="02010600040101010101" pitchFamily="2" charset="-122"/>
              </a:rPr>
              <a:t>HNO</a:t>
            </a:r>
            <a:r>
              <a:rPr lang="en-US" altLang="zh-CN" baseline="-25000" dirty="0">
                <a:solidFill>
                  <a:srgbClr val="0000FF"/>
                </a:solidFill>
                <a:ea typeface="华文楷体" panose="02010600040101010101" pitchFamily="2" charset="-122"/>
              </a:rPr>
              <a:t>3</a:t>
            </a:r>
            <a:r>
              <a:rPr lang="zh-CN" altLang="en-US" dirty="0">
                <a:solidFill>
                  <a:srgbClr val="0000FF"/>
                </a:solidFill>
                <a:ea typeface="华文楷体" panose="02010600040101010101" pitchFamily="2" charset="-122"/>
              </a:rPr>
              <a:t>，</a:t>
            </a:r>
            <a:r>
              <a:rPr lang="en-US" altLang="zh-CN" dirty="0">
                <a:solidFill>
                  <a:srgbClr val="0000FF"/>
                </a:solidFill>
                <a:ea typeface="华文楷体" panose="02010600040101010101" pitchFamily="2" charset="-122"/>
              </a:rPr>
              <a:t>NO</a:t>
            </a:r>
            <a:r>
              <a:rPr lang="zh-CN" altLang="en-US" dirty="0">
                <a:solidFill>
                  <a:srgbClr val="0000FF"/>
                </a:solidFill>
                <a:ea typeface="华文楷体" panose="02010600040101010101" pitchFamily="2" charset="-122"/>
              </a:rPr>
              <a:t>的氧化</a:t>
            </a:r>
            <a:endParaRPr lang="zh-CN" altLang="en-US" baseline="-25000" dirty="0">
              <a:solidFill>
                <a:srgbClr val="0000FF"/>
              </a:solidFill>
              <a:ea typeface="华文楷体" panose="02010600040101010101" pitchFamily="2" charset="-122"/>
            </a:endParaRPr>
          </a:p>
          <a:p>
            <a:pPr>
              <a:lnSpc>
                <a:spcPct val="130000"/>
              </a:lnSpc>
            </a:pPr>
            <a:r>
              <a:rPr lang="zh-CN" altLang="en-US" dirty="0">
                <a:solidFill>
                  <a:srgbClr val="E3052A"/>
                </a:solidFill>
                <a:ea typeface="华文楷体" panose="02010600040101010101" pitchFamily="2" charset="-122"/>
              </a:rPr>
              <a:t>① </a:t>
            </a:r>
            <a:r>
              <a:rPr lang="zh-CN" altLang="en-US" dirty="0">
                <a:solidFill>
                  <a:srgbClr val="FF0000"/>
                </a:solidFill>
                <a:ea typeface="华文楷体" panose="02010600040101010101" pitchFamily="2" charset="-122"/>
              </a:rPr>
              <a:t>强氧化性</a:t>
            </a:r>
            <a:r>
              <a:rPr lang="zh-CN" altLang="en-US" dirty="0">
                <a:ea typeface="华文楷体" panose="02010600040101010101" pitchFamily="2" charset="-122"/>
              </a:rPr>
              <a:t>，</a:t>
            </a:r>
            <a:r>
              <a:rPr lang="en-US" altLang="zh-CN" dirty="0">
                <a:ea typeface="华文楷体" panose="02010600040101010101" pitchFamily="2" charset="-122"/>
              </a:rPr>
              <a:t>NO</a:t>
            </a:r>
            <a:r>
              <a:rPr lang="en-US" altLang="zh-CN" baseline="-25000" dirty="0">
                <a:ea typeface="华文楷体" panose="02010600040101010101" pitchFamily="2" charset="-122"/>
              </a:rPr>
              <a:t>2</a:t>
            </a:r>
            <a:r>
              <a:rPr lang="zh-CN" altLang="en-US" dirty="0">
                <a:ea typeface="华文楷体" panose="02010600040101010101" pitchFamily="2" charset="-122"/>
              </a:rPr>
              <a:t>是比硝酸还强的氧化剂；</a:t>
            </a:r>
            <a:endParaRPr lang="zh-CN" altLang="en-US" dirty="0">
              <a:ea typeface="华文楷体" panose="02010600040101010101" pitchFamily="2" charset="-122"/>
            </a:endParaRPr>
          </a:p>
          <a:p>
            <a:pPr>
              <a:lnSpc>
                <a:spcPct val="130000"/>
              </a:lnSpc>
            </a:pPr>
            <a:r>
              <a:rPr lang="zh-CN" altLang="en-US" dirty="0">
                <a:solidFill>
                  <a:srgbClr val="FF0000"/>
                </a:solidFill>
                <a:ea typeface="华文楷体" panose="02010600040101010101" pitchFamily="2" charset="-122"/>
              </a:rPr>
              <a:t>② 二聚：</a:t>
            </a:r>
            <a:r>
              <a:rPr lang="zh-CN" altLang="en-US" dirty="0">
                <a:ea typeface="华文楷体" panose="02010600040101010101" pitchFamily="2" charset="-122"/>
              </a:rPr>
              <a:t>低温可聚合成无色的</a:t>
            </a:r>
            <a:r>
              <a:rPr lang="en-US" altLang="zh-CN" dirty="0">
                <a:ea typeface="华文楷体" panose="02010600040101010101" pitchFamily="2" charset="-122"/>
              </a:rPr>
              <a:t>N</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4</a:t>
            </a:r>
            <a:r>
              <a:rPr lang="en-US" altLang="zh-CN" dirty="0">
                <a:ea typeface="华文楷体" panose="02010600040101010101" pitchFamily="2" charset="-122"/>
              </a:rPr>
              <a:t> </a:t>
            </a:r>
            <a:r>
              <a:rPr lang="zh-CN" altLang="en-US" dirty="0">
                <a:ea typeface="华文楷体" panose="02010600040101010101" pitchFamily="2" charset="-122"/>
              </a:rPr>
              <a:t>：</a:t>
            </a:r>
            <a:endParaRPr lang="zh-CN" altLang="en-US" dirty="0">
              <a:ea typeface="华文楷体" panose="02010600040101010101" pitchFamily="2" charset="-122"/>
            </a:endParaRPr>
          </a:p>
        </p:txBody>
      </p:sp>
      <p:grpSp>
        <p:nvGrpSpPr>
          <p:cNvPr id="319492" name="Group 4"/>
          <p:cNvGrpSpPr/>
          <p:nvPr/>
        </p:nvGrpSpPr>
        <p:grpSpPr bwMode="auto">
          <a:xfrm>
            <a:off x="1057275" y="2464026"/>
            <a:ext cx="6697663" cy="839788"/>
            <a:chOff x="768" y="2496"/>
            <a:chExt cx="4219" cy="529"/>
          </a:xfrm>
        </p:grpSpPr>
        <p:sp>
          <p:nvSpPr>
            <p:cNvPr id="133235" name="Text Box 5"/>
            <p:cNvSpPr txBox="1">
              <a:spLocks noChangeArrowheads="1"/>
            </p:cNvSpPr>
            <p:nvPr/>
          </p:nvSpPr>
          <p:spPr bwMode="auto">
            <a:xfrm>
              <a:off x="768" y="2601"/>
              <a:ext cx="7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endParaRPr kumimoji="1" lang="zh-CN" altLang="zh-CN" sz="2800">
                <a:solidFill>
                  <a:srgbClr val="FF3300"/>
                </a:solidFill>
                <a:ea typeface="华文楷体" panose="02010600040101010101" pitchFamily="2" charset="-122"/>
              </a:endParaRPr>
            </a:p>
          </p:txBody>
        </p:sp>
        <p:sp>
          <p:nvSpPr>
            <p:cNvPr id="133236" name="Rectangle 6"/>
            <p:cNvSpPr>
              <a:spLocks noChangeArrowheads="1"/>
            </p:cNvSpPr>
            <p:nvPr/>
          </p:nvSpPr>
          <p:spPr bwMode="auto">
            <a:xfrm>
              <a:off x="3963" y="2621"/>
              <a:ext cx="102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rPr>
                <a:t>（无色）</a:t>
              </a:r>
              <a:endParaRPr lang="zh-CN" altLang="en-US">
                <a:ea typeface="华文楷体" panose="02010600040101010101" pitchFamily="2" charset="-122"/>
              </a:endParaRPr>
            </a:p>
          </p:txBody>
        </p:sp>
        <p:sp>
          <p:nvSpPr>
            <p:cNvPr id="133237" name="Rectangle 7"/>
            <p:cNvSpPr>
              <a:spLocks noChangeArrowheads="1"/>
            </p:cNvSpPr>
            <p:nvPr/>
          </p:nvSpPr>
          <p:spPr bwMode="auto">
            <a:xfrm>
              <a:off x="1816" y="2621"/>
              <a:ext cx="128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dirty="0">
                  <a:ea typeface="华文楷体" panose="02010600040101010101" pitchFamily="2" charset="-122"/>
                </a:rPr>
                <a:t>（红棕色）</a:t>
              </a:r>
              <a:endParaRPr lang="zh-CN" altLang="en-US" dirty="0">
                <a:ea typeface="华文楷体" panose="02010600040101010101" pitchFamily="2" charset="-122"/>
              </a:endParaRPr>
            </a:p>
          </p:txBody>
        </p:sp>
        <p:sp>
          <p:nvSpPr>
            <p:cNvPr id="133238" name="Rectangle 8"/>
            <p:cNvSpPr>
              <a:spLocks noChangeArrowheads="1"/>
            </p:cNvSpPr>
            <p:nvPr/>
          </p:nvSpPr>
          <p:spPr bwMode="auto">
            <a:xfrm>
              <a:off x="4023" y="2773"/>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4</a:t>
              </a:r>
              <a:endParaRPr lang="en-US" altLang="zh-CN">
                <a:ea typeface="华文楷体" panose="02010600040101010101" pitchFamily="2" charset="-122"/>
              </a:endParaRPr>
            </a:p>
          </p:txBody>
        </p:sp>
        <p:sp>
          <p:nvSpPr>
            <p:cNvPr id="133239" name="Rectangle 9"/>
            <p:cNvSpPr>
              <a:spLocks noChangeArrowheads="1"/>
            </p:cNvSpPr>
            <p:nvPr/>
          </p:nvSpPr>
          <p:spPr bwMode="auto">
            <a:xfrm>
              <a:off x="3726" y="2773"/>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2</a:t>
              </a:r>
              <a:endParaRPr lang="en-US" altLang="zh-CN">
                <a:ea typeface="华文楷体" panose="02010600040101010101" pitchFamily="2" charset="-122"/>
              </a:endParaRPr>
            </a:p>
          </p:txBody>
        </p:sp>
        <p:sp>
          <p:nvSpPr>
            <p:cNvPr id="133240" name="Rectangle 10"/>
            <p:cNvSpPr>
              <a:spLocks noChangeArrowheads="1"/>
            </p:cNvSpPr>
            <p:nvPr/>
          </p:nvSpPr>
          <p:spPr bwMode="auto">
            <a:xfrm>
              <a:off x="1876" y="2773"/>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2</a:t>
              </a:r>
              <a:endParaRPr lang="en-US" altLang="zh-CN">
                <a:ea typeface="华文楷体" panose="02010600040101010101" pitchFamily="2" charset="-122"/>
              </a:endParaRPr>
            </a:p>
          </p:txBody>
        </p:sp>
        <p:sp>
          <p:nvSpPr>
            <p:cNvPr id="133241" name="Rectangle 11"/>
            <p:cNvSpPr>
              <a:spLocks noChangeArrowheads="1"/>
            </p:cNvSpPr>
            <p:nvPr/>
          </p:nvSpPr>
          <p:spPr bwMode="auto">
            <a:xfrm>
              <a:off x="3814" y="2612"/>
              <a:ext cx="205"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300">
                  <a:ea typeface="华文楷体" panose="02010600040101010101" pitchFamily="2" charset="-122"/>
                </a:rPr>
                <a:t>O</a:t>
              </a:r>
              <a:endParaRPr lang="en-US" altLang="zh-CN">
                <a:ea typeface="华文楷体" panose="02010600040101010101" pitchFamily="2" charset="-122"/>
              </a:endParaRPr>
            </a:p>
          </p:txBody>
        </p:sp>
        <p:sp>
          <p:nvSpPr>
            <p:cNvPr id="133242" name="Rectangle 12"/>
            <p:cNvSpPr>
              <a:spLocks noChangeArrowheads="1"/>
            </p:cNvSpPr>
            <p:nvPr/>
          </p:nvSpPr>
          <p:spPr bwMode="auto">
            <a:xfrm>
              <a:off x="3512" y="2612"/>
              <a:ext cx="191"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300">
                  <a:ea typeface="华文楷体" panose="02010600040101010101" pitchFamily="2" charset="-122"/>
                </a:rPr>
                <a:t>N</a:t>
              </a:r>
              <a:endParaRPr lang="en-US" altLang="zh-CN">
                <a:ea typeface="华文楷体" panose="02010600040101010101" pitchFamily="2" charset="-122"/>
              </a:endParaRPr>
            </a:p>
          </p:txBody>
        </p:sp>
        <p:sp>
          <p:nvSpPr>
            <p:cNvPr id="133243" name="Rectangle 13"/>
            <p:cNvSpPr>
              <a:spLocks noChangeArrowheads="1"/>
            </p:cNvSpPr>
            <p:nvPr/>
          </p:nvSpPr>
          <p:spPr bwMode="auto">
            <a:xfrm>
              <a:off x="3440" y="2612"/>
              <a:ext cx="6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300">
                  <a:ea typeface="华文楷体" panose="02010600040101010101" pitchFamily="2" charset="-122"/>
                </a:rPr>
                <a:t> </a:t>
              </a:r>
              <a:endParaRPr lang="en-US" altLang="zh-CN">
                <a:ea typeface="华文楷体" panose="02010600040101010101" pitchFamily="2" charset="-122"/>
              </a:endParaRPr>
            </a:p>
          </p:txBody>
        </p:sp>
        <p:sp>
          <p:nvSpPr>
            <p:cNvPr id="133244" name="Rectangle 14"/>
            <p:cNvSpPr>
              <a:spLocks noChangeArrowheads="1"/>
            </p:cNvSpPr>
            <p:nvPr/>
          </p:nvSpPr>
          <p:spPr bwMode="auto">
            <a:xfrm>
              <a:off x="1337" y="2612"/>
              <a:ext cx="528"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300" dirty="0">
                  <a:ea typeface="华文楷体" panose="02010600040101010101" pitchFamily="2" charset="-122"/>
                </a:rPr>
                <a:t>2NO</a:t>
              </a:r>
              <a:endParaRPr lang="en-US" altLang="zh-CN" dirty="0">
                <a:ea typeface="华文楷体" panose="02010600040101010101" pitchFamily="2" charset="-122"/>
              </a:endParaRPr>
            </a:p>
          </p:txBody>
        </p:sp>
        <p:sp>
          <p:nvSpPr>
            <p:cNvPr id="133245" name="Text Box 15"/>
            <p:cNvSpPr txBox="1">
              <a:spLocks noChangeArrowheads="1"/>
            </p:cNvSpPr>
            <p:nvPr/>
          </p:nvSpPr>
          <p:spPr bwMode="auto">
            <a:xfrm>
              <a:off x="2965" y="2496"/>
              <a:ext cx="5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2400">
                  <a:ea typeface="华文楷体" panose="02010600040101010101" pitchFamily="2" charset="-122"/>
                </a:rPr>
                <a:t>冷却</a:t>
              </a:r>
              <a:endParaRPr kumimoji="1" lang="zh-CN" altLang="en-US" sz="2400">
                <a:ea typeface="华文楷体" panose="02010600040101010101" pitchFamily="2" charset="-122"/>
              </a:endParaRPr>
            </a:p>
          </p:txBody>
        </p:sp>
        <p:graphicFrame>
          <p:nvGraphicFramePr>
            <p:cNvPr id="133225" name="Object 105"/>
            <p:cNvGraphicFramePr>
              <a:graphicFrameLocks noChangeAspect="1"/>
            </p:cNvGraphicFramePr>
            <p:nvPr/>
          </p:nvGraphicFramePr>
          <p:xfrm>
            <a:off x="2965" y="2800"/>
            <a:ext cx="468" cy="225"/>
          </p:xfrm>
          <a:graphic>
            <a:graphicData uri="http://schemas.openxmlformats.org/presentationml/2006/ole">
              <mc:AlternateContent xmlns:mc="http://schemas.openxmlformats.org/markup-compatibility/2006">
                <mc:Choice xmlns:v="urn:schemas-microsoft-com:vml" Requires="v">
                  <p:oleObj spid="_x0000_s133469" name="公式" r:id="rId1" imgW="419100" imgH="203200" progId="Equation.3">
                    <p:embed/>
                  </p:oleObj>
                </mc:Choice>
                <mc:Fallback>
                  <p:oleObj name="公式" r:id="rId1" imgW="419100" imgH="203200" progId="Equation.3">
                    <p:embed/>
                    <p:pic>
                      <p:nvPicPr>
                        <p:cNvPr id="0" name="Picture 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 y="2800"/>
                          <a:ext cx="468"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26" name="Object 106"/>
            <p:cNvGraphicFramePr>
              <a:graphicFrameLocks noChangeAspect="1"/>
            </p:cNvGraphicFramePr>
            <p:nvPr/>
          </p:nvGraphicFramePr>
          <p:xfrm>
            <a:off x="2976" y="2714"/>
            <a:ext cx="528" cy="166"/>
          </p:xfrm>
          <a:graphic>
            <a:graphicData uri="http://schemas.openxmlformats.org/presentationml/2006/ole">
              <mc:AlternateContent xmlns:mc="http://schemas.openxmlformats.org/markup-compatibility/2006">
                <mc:Choice xmlns:v="urn:schemas-microsoft-com:vml" Requires="v">
                  <p:oleObj spid="_x0000_s133470" name="CS ChemDraw Drawing" r:id="rId3" imgW="2438400" imgH="771525" progId="ChemDraw.Document.6.0">
                    <p:embed/>
                  </p:oleObj>
                </mc:Choice>
                <mc:Fallback>
                  <p:oleObj name="CS ChemDraw Drawing" r:id="rId3" imgW="2438400" imgH="771525" progId="ChemDraw.Document.6.0">
                    <p:embed/>
                    <p:pic>
                      <p:nvPicPr>
                        <p:cNvPr id="0" name="Picture 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2714"/>
                          <a:ext cx="528"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3234" name="Rectangle 20"/>
          <p:cNvSpPr>
            <a:spLocks noChangeArrowheads="1"/>
          </p:cNvSpPr>
          <p:nvPr/>
        </p:nvSpPr>
        <p:spPr bwMode="auto">
          <a:xfrm>
            <a:off x="879475" y="3197637"/>
            <a:ext cx="1936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dirty="0">
                <a:solidFill>
                  <a:srgbClr val="FF3300"/>
                </a:solidFill>
                <a:ea typeface="华文楷体" panose="02010600040101010101" pitchFamily="2" charset="-122"/>
              </a:rPr>
              <a:t>③  </a:t>
            </a:r>
            <a:r>
              <a:rPr kumimoji="1" lang="zh-CN" altLang="en-US" dirty="0">
                <a:ea typeface="华文楷体" panose="02010600040101010101" pitchFamily="2" charset="-122"/>
              </a:rPr>
              <a:t>溶于水</a:t>
            </a:r>
            <a:endParaRPr kumimoji="1" lang="zh-CN" altLang="en-US" dirty="0">
              <a:ea typeface="华文楷体" panose="02010600040101010101" pitchFamily="2" charset="-122"/>
            </a:endParaRPr>
          </a:p>
        </p:txBody>
      </p:sp>
      <p:sp>
        <p:nvSpPr>
          <p:cNvPr id="319509" name="Text Box 21"/>
          <p:cNvSpPr txBox="1">
            <a:spLocks noChangeArrowheads="1"/>
          </p:cNvSpPr>
          <p:nvPr/>
        </p:nvSpPr>
        <p:spPr bwMode="auto">
          <a:xfrm>
            <a:off x="940593" y="5392951"/>
            <a:ext cx="772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2800" dirty="0">
                <a:solidFill>
                  <a:srgbClr val="FF3300"/>
                </a:solidFill>
                <a:ea typeface="华文楷体" panose="02010600040101010101" pitchFamily="2" charset="-122"/>
              </a:rPr>
              <a:t>④  </a:t>
            </a:r>
            <a:r>
              <a:rPr kumimoji="1" lang="zh-CN" altLang="en-US" sz="2800" dirty="0">
                <a:solidFill>
                  <a:srgbClr val="111111"/>
                </a:solidFill>
                <a:ea typeface="华文楷体" panose="02010600040101010101" pitchFamily="2" charset="-122"/>
              </a:rPr>
              <a:t>在</a:t>
            </a:r>
            <a:r>
              <a:rPr kumimoji="1" lang="zh-CN" altLang="en-US" dirty="0">
                <a:ea typeface="华文楷体" panose="02010600040101010101" pitchFamily="2" charset="-122"/>
              </a:rPr>
              <a:t>碱溶液中发生歧化 </a:t>
            </a:r>
            <a:r>
              <a:rPr kumimoji="1" lang="en-US" altLang="zh-CN" dirty="0">
                <a:ea typeface="华文楷体" panose="02010600040101010101" pitchFamily="2" charset="-122"/>
              </a:rPr>
              <a:t>(NO</a:t>
            </a:r>
            <a:r>
              <a:rPr kumimoji="1" lang="en-US" altLang="zh-CN" baseline="-25000" dirty="0">
                <a:ea typeface="华文楷体" panose="02010600040101010101" pitchFamily="2" charset="-122"/>
              </a:rPr>
              <a:t>2</a:t>
            </a:r>
            <a:r>
              <a:rPr kumimoji="1" lang="zh-CN" altLang="en-US" dirty="0">
                <a:ea typeface="华文楷体" panose="02010600040101010101" pitchFamily="2" charset="-122"/>
              </a:rPr>
              <a:t>是混合酸酐</a:t>
            </a:r>
            <a:r>
              <a:rPr kumimoji="1" lang="en-US" altLang="zh-CN" dirty="0">
                <a:ea typeface="华文楷体" panose="02010600040101010101" pitchFamily="2" charset="-122"/>
              </a:rPr>
              <a:t>)</a:t>
            </a:r>
            <a:endParaRPr kumimoji="1" lang="en-US" altLang="zh-CN" dirty="0">
              <a:ea typeface="华文楷体" panose="02010600040101010101" pitchFamily="2" charset="-122"/>
            </a:endParaRPr>
          </a:p>
        </p:txBody>
      </p:sp>
      <p:graphicFrame>
        <p:nvGraphicFramePr>
          <p:cNvPr id="319510" name="Object 108"/>
          <p:cNvGraphicFramePr>
            <a:graphicFrameLocks noChangeAspect="1"/>
          </p:cNvGraphicFramePr>
          <p:nvPr/>
        </p:nvGraphicFramePr>
        <p:xfrm>
          <a:off x="1187624" y="5977151"/>
          <a:ext cx="7391400" cy="598488"/>
        </p:xfrm>
        <a:graphic>
          <a:graphicData uri="http://schemas.openxmlformats.org/presentationml/2006/ole">
            <mc:AlternateContent xmlns:mc="http://schemas.openxmlformats.org/markup-compatibility/2006">
              <mc:Choice xmlns:v="urn:schemas-microsoft-com:vml" Requires="v">
                <p:oleObj spid="_x0000_s133471" name="公式" r:id="rId5" imgW="2806700" imgH="228600" progId="Equation.3">
                  <p:embed/>
                </p:oleObj>
              </mc:Choice>
              <mc:Fallback>
                <p:oleObj name="公式" r:id="rId5" imgW="2806700" imgH="228600" progId="Equation.3">
                  <p:embed/>
                  <p:pic>
                    <p:nvPicPr>
                      <p:cNvPr id="0" name="Picture 3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5977151"/>
                        <a:ext cx="7391400"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2819537" y="3284984"/>
            <a:ext cx="5586786" cy="2142125"/>
          </a:xfrm>
          <a:prstGeom prst="rect">
            <a:avLst/>
          </a:prstGeom>
          <a:noFill/>
        </p:spPr>
        <p:txBody>
          <a:bodyPr wrap="none" rtlCol="0">
            <a:spAutoFit/>
          </a:bodyPr>
          <a:lstStyle/>
          <a:p>
            <a:pPr lvl="0">
              <a:spcBef>
                <a:spcPct val="10000"/>
              </a:spcBef>
              <a:spcAft>
                <a:spcPct val="10000"/>
              </a:spcAft>
            </a:pPr>
            <a:r>
              <a:rPr kumimoji="1" lang="zh-CN" altLang="en-US" dirty="0">
                <a:ea typeface="楷体" panose="02010609060101010101" pitchFamily="49" charset="-122"/>
              </a:rPr>
              <a:t> </a:t>
            </a:r>
            <a:r>
              <a:rPr kumimoji="1" lang="en-US" altLang="zh-CN" sz="2800" dirty="0">
                <a:solidFill>
                  <a:srgbClr val="080808"/>
                </a:solidFill>
                <a:ea typeface="楷体" panose="02010609060101010101" pitchFamily="49" charset="-122"/>
              </a:rPr>
              <a:t>2NO</a:t>
            </a:r>
            <a:r>
              <a:rPr kumimoji="1" lang="en-US" altLang="zh-CN" sz="2800" baseline="-25000" dirty="0">
                <a:solidFill>
                  <a:srgbClr val="080808"/>
                </a:solidFill>
                <a:ea typeface="楷体" panose="02010609060101010101" pitchFamily="49" charset="-122"/>
              </a:rPr>
              <a:t>2</a:t>
            </a:r>
            <a:r>
              <a:rPr kumimoji="1" lang="en-US" altLang="zh-CN" sz="2800" dirty="0">
                <a:solidFill>
                  <a:srgbClr val="080808"/>
                </a:solidFill>
                <a:ea typeface="楷体" panose="02010609060101010101" pitchFamily="49" charset="-122"/>
              </a:rPr>
              <a:t> + H</a:t>
            </a:r>
            <a:r>
              <a:rPr kumimoji="1" lang="en-US" altLang="zh-CN" sz="2800" baseline="-25000" dirty="0">
                <a:solidFill>
                  <a:srgbClr val="080808"/>
                </a:solidFill>
                <a:ea typeface="楷体" panose="02010609060101010101" pitchFamily="49" charset="-122"/>
              </a:rPr>
              <a:t>2</a:t>
            </a:r>
            <a:r>
              <a:rPr kumimoji="1" lang="en-US" altLang="zh-CN" sz="2800" dirty="0">
                <a:solidFill>
                  <a:srgbClr val="080808"/>
                </a:solidFill>
                <a:ea typeface="楷体" panose="02010609060101010101" pitchFamily="49" charset="-122"/>
              </a:rPr>
              <a:t>O == HNO</a:t>
            </a:r>
            <a:r>
              <a:rPr kumimoji="1" lang="en-US" altLang="zh-CN" sz="2800" baseline="-25000" dirty="0">
                <a:solidFill>
                  <a:srgbClr val="080808"/>
                </a:solidFill>
                <a:ea typeface="楷体" panose="02010609060101010101" pitchFamily="49" charset="-122"/>
              </a:rPr>
              <a:t>3</a:t>
            </a:r>
            <a:r>
              <a:rPr kumimoji="1" lang="en-US" altLang="zh-CN" sz="2800" dirty="0">
                <a:solidFill>
                  <a:srgbClr val="080808"/>
                </a:solidFill>
                <a:ea typeface="楷体" panose="02010609060101010101" pitchFamily="49" charset="-122"/>
              </a:rPr>
              <a:t> + HNO</a:t>
            </a:r>
            <a:r>
              <a:rPr kumimoji="1" lang="en-US" altLang="zh-CN" sz="2800" baseline="-25000" dirty="0">
                <a:solidFill>
                  <a:srgbClr val="080808"/>
                </a:solidFill>
                <a:ea typeface="楷体" panose="02010609060101010101" pitchFamily="49" charset="-122"/>
              </a:rPr>
              <a:t>2</a:t>
            </a:r>
            <a:r>
              <a:rPr kumimoji="1" lang="en-US" altLang="zh-CN" sz="2800" dirty="0">
                <a:solidFill>
                  <a:srgbClr val="080808"/>
                </a:solidFill>
                <a:ea typeface="楷体" panose="02010609060101010101" pitchFamily="49" charset="-122"/>
              </a:rPr>
              <a:t> </a:t>
            </a:r>
            <a:endParaRPr kumimoji="1" lang="en-US" altLang="zh-CN" sz="2800" dirty="0">
              <a:solidFill>
                <a:srgbClr val="080808"/>
              </a:solidFill>
              <a:ea typeface="楷体" panose="02010609060101010101" pitchFamily="49" charset="-122"/>
            </a:endParaRPr>
          </a:p>
          <a:p>
            <a:pPr lvl="0">
              <a:spcBef>
                <a:spcPct val="10000"/>
              </a:spcBef>
              <a:spcAft>
                <a:spcPct val="10000"/>
              </a:spcAft>
            </a:pPr>
            <a:r>
              <a:rPr kumimoji="1" lang="en-US" altLang="zh-CN" sz="2800" dirty="0">
                <a:solidFill>
                  <a:srgbClr val="080808"/>
                </a:solidFill>
                <a:ea typeface="楷体" panose="02010609060101010101" pitchFamily="49" charset="-122"/>
              </a:rPr>
              <a:t>  </a:t>
            </a:r>
            <a:r>
              <a:rPr kumimoji="1" lang="en-US" altLang="zh-CN" sz="2800" dirty="0" smtClean="0">
                <a:solidFill>
                  <a:srgbClr val="080808"/>
                </a:solidFill>
                <a:ea typeface="楷体" panose="02010609060101010101" pitchFamily="49" charset="-122"/>
              </a:rPr>
              <a:t>3HNO</a:t>
            </a:r>
            <a:r>
              <a:rPr kumimoji="1" lang="en-US" altLang="zh-CN" sz="2800" baseline="-25000" dirty="0" smtClean="0">
                <a:solidFill>
                  <a:srgbClr val="080808"/>
                </a:solidFill>
                <a:ea typeface="楷体" panose="02010609060101010101" pitchFamily="49" charset="-122"/>
              </a:rPr>
              <a:t>2</a:t>
            </a:r>
            <a:r>
              <a:rPr kumimoji="1" lang="en-US" altLang="zh-CN" sz="2800" dirty="0" smtClean="0">
                <a:solidFill>
                  <a:srgbClr val="080808"/>
                </a:solidFill>
                <a:ea typeface="楷体" panose="02010609060101010101" pitchFamily="49" charset="-122"/>
              </a:rPr>
              <a:t> </a:t>
            </a:r>
            <a:r>
              <a:rPr kumimoji="1" lang="en-US" altLang="zh-CN" sz="2800" dirty="0">
                <a:solidFill>
                  <a:srgbClr val="080808"/>
                </a:solidFill>
                <a:ea typeface="楷体" panose="02010609060101010101" pitchFamily="49" charset="-122"/>
              </a:rPr>
              <a:t>== HNO</a:t>
            </a:r>
            <a:r>
              <a:rPr kumimoji="1" lang="en-US" altLang="zh-CN" sz="2800" baseline="-25000" dirty="0">
                <a:solidFill>
                  <a:srgbClr val="080808"/>
                </a:solidFill>
                <a:ea typeface="楷体" panose="02010609060101010101" pitchFamily="49" charset="-122"/>
              </a:rPr>
              <a:t>3</a:t>
            </a:r>
            <a:r>
              <a:rPr kumimoji="1" lang="en-US" altLang="zh-CN" sz="2800" dirty="0">
                <a:solidFill>
                  <a:srgbClr val="080808"/>
                </a:solidFill>
                <a:ea typeface="楷体" panose="02010609060101010101" pitchFamily="49" charset="-122"/>
              </a:rPr>
              <a:t> + 2NO + H</a:t>
            </a:r>
            <a:r>
              <a:rPr kumimoji="1" lang="en-US" altLang="zh-CN" sz="2800" baseline="-25000" dirty="0">
                <a:solidFill>
                  <a:srgbClr val="080808"/>
                </a:solidFill>
                <a:ea typeface="楷体" panose="02010609060101010101" pitchFamily="49" charset="-122"/>
              </a:rPr>
              <a:t>2</a:t>
            </a:r>
            <a:r>
              <a:rPr kumimoji="1" lang="en-US" altLang="zh-CN" sz="2800" dirty="0">
                <a:solidFill>
                  <a:srgbClr val="080808"/>
                </a:solidFill>
                <a:ea typeface="楷体" panose="02010609060101010101" pitchFamily="49" charset="-122"/>
              </a:rPr>
              <a:t>O</a:t>
            </a:r>
            <a:endParaRPr kumimoji="1" lang="en-US" altLang="zh-CN" sz="2800" dirty="0">
              <a:solidFill>
                <a:srgbClr val="080808"/>
              </a:solidFill>
              <a:ea typeface="楷体" panose="02010609060101010101" pitchFamily="49" charset="-122"/>
            </a:endParaRPr>
          </a:p>
          <a:p>
            <a:pPr lvl="0">
              <a:spcBef>
                <a:spcPct val="10000"/>
              </a:spcBef>
              <a:spcAft>
                <a:spcPct val="10000"/>
              </a:spcAft>
            </a:pPr>
            <a:r>
              <a:rPr kumimoji="1" lang="en-US" altLang="zh-CN" sz="2800" dirty="0">
                <a:solidFill>
                  <a:srgbClr val="080808"/>
                </a:solidFill>
                <a:ea typeface="楷体" panose="02010609060101010101" pitchFamily="49" charset="-122"/>
              </a:rPr>
              <a:t> </a:t>
            </a:r>
            <a:r>
              <a:rPr kumimoji="1" lang="zh-CN" altLang="en-US" sz="2800" dirty="0" smtClean="0">
                <a:solidFill>
                  <a:srgbClr val="080808"/>
                </a:solidFill>
                <a:ea typeface="楷体" panose="02010609060101010101" pitchFamily="49" charset="-122"/>
              </a:rPr>
              <a:t>当</a:t>
            </a:r>
            <a:r>
              <a:rPr kumimoji="1" lang="en-US" altLang="zh-CN" sz="2800" dirty="0">
                <a:solidFill>
                  <a:srgbClr val="080808"/>
                </a:solidFill>
                <a:ea typeface="楷体" panose="02010609060101010101" pitchFamily="49" charset="-122"/>
              </a:rPr>
              <a:t>NO</a:t>
            </a:r>
            <a:r>
              <a:rPr kumimoji="1" lang="en-US" altLang="zh-CN" sz="2800" baseline="-25000" dirty="0">
                <a:solidFill>
                  <a:srgbClr val="080808"/>
                </a:solidFill>
                <a:ea typeface="楷体" panose="02010609060101010101" pitchFamily="49" charset="-122"/>
              </a:rPr>
              <a:t>2</a:t>
            </a:r>
            <a:r>
              <a:rPr kumimoji="1" lang="zh-CN" altLang="en-US" sz="2800" dirty="0">
                <a:solidFill>
                  <a:srgbClr val="080808"/>
                </a:solidFill>
                <a:ea typeface="楷体" panose="02010609060101010101" pitchFamily="49" charset="-122"/>
              </a:rPr>
              <a:t>溶于热水时其反应如下</a:t>
            </a:r>
            <a:r>
              <a:rPr kumimoji="1" lang="en-US" altLang="zh-CN" sz="2800" dirty="0">
                <a:solidFill>
                  <a:srgbClr val="080808"/>
                </a:solidFill>
                <a:ea typeface="楷体" panose="02010609060101010101" pitchFamily="49" charset="-122"/>
              </a:rPr>
              <a:t>: </a:t>
            </a:r>
            <a:endParaRPr kumimoji="1" lang="en-US" altLang="zh-CN" sz="2800" dirty="0">
              <a:solidFill>
                <a:srgbClr val="080808"/>
              </a:solidFill>
              <a:ea typeface="楷体" panose="02010609060101010101" pitchFamily="49" charset="-122"/>
            </a:endParaRPr>
          </a:p>
          <a:p>
            <a:pPr lvl="0">
              <a:spcBef>
                <a:spcPct val="10000"/>
              </a:spcBef>
              <a:spcAft>
                <a:spcPct val="10000"/>
              </a:spcAft>
            </a:pPr>
            <a:r>
              <a:rPr kumimoji="1" lang="en-US" altLang="zh-CN" sz="2800" dirty="0">
                <a:solidFill>
                  <a:srgbClr val="080808"/>
                </a:solidFill>
                <a:ea typeface="楷体" panose="02010609060101010101" pitchFamily="49" charset="-122"/>
              </a:rPr>
              <a:t>  </a:t>
            </a:r>
            <a:r>
              <a:rPr kumimoji="1" lang="en-US" altLang="zh-CN" sz="2800" dirty="0" smtClean="0">
                <a:solidFill>
                  <a:srgbClr val="080808"/>
                </a:solidFill>
                <a:ea typeface="楷体" panose="02010609060101010101" pitchFamily="49" charset="-122"/>
              </a:rPr>
              <a:t> </a:t>
            </a:r>
            <a:r>
              <a:rPr kumimoji="1" lang="en-US" altLang="zh-CN" sz="2800" dirty="0">
                <a:solidFill>
                  <a:srgbClr val="080808"/>
                </a:solidFill>
                <a:ea typeface="楷体" panose="02010609060101010101" pitchFamily="49" charset="-122"/>
              </a:rPr>
              <a:t>3NO</a:t>
            </a:r>
            <a:r>
              <a:rPr kumimoji="1" lang="en-US" altLang="zh-CN" sz="2800" baseline="-25000" dirty="0">
                <a:solidFill>
                  <a:srgbClr val="080808"/>
                </a:solidFill>
                <a:ea typeface="楷体" panose="02010609060101010101" pitchFamily="49" charset="-122"/>
              </a:rPr>
              <a:t>2</a:t>
            </a:r>
            <a:r>
              <a:rPr kumimoji="1" lang="en-US" altLang="zh-CN" sz="2800" dirty="0">
                <a:solidFill>
                  <a:srgbClr val="080808"/>
                </a:solidFill>
                <a:ea typeface="楷体" panose="02010609060101010101" pitchFamily="49" charset="-122"/>
              </a:rPr>
              <a:t> + H</a:t>
            </a:r>
            <a:r>
              <a:rPr kumimoji="1" lang="en-US" altLang="zh-CN" sz="2800" baseline="-25000" dirty="0">
                <a:solidFill>
                  <a:srgbClr val="080808"/>
                </a:solidFill>
                <a:ea typeface="楷体" panose="02010609060101010101" pitchFamily="49" charset="-122"/>
              </a:rPr>
              <a:t>2</a:t>
            </a:r>
            <a:r>
              <a:rPr kumimoji="1" lang="en-US" altLang="zh-CN" sz="2800" dirty="0">
                <a:solidFill>
                  <a:srgbClr val="080808"/>
                </a:solidFill>
                <a:ea typeface="楷体" panose="02010609060101010101" pitchFamily="49" charset="-122"/>
              </a:rPr>
              <a:t>O(</a:t>
            </a:r>
            <a:r>
              <a:rPr kumimoji="1" lang="zh-CN" altLang="en-US" sz="2800" dirty="0">
                <a:solidFill>
                  <a:srgbClr val="080808"/>
                </a:solidFill>
                <a:ea typeface="楷体" panose="02010609060101010101" pitchFamily="49" charset="-122"/>
              </a:rPr>
              <a:t>热</a:t>
            </a:r>
            <a:r>
              <a:rPr kumimoji="1" lang="en-US" altLang="zh-CN" sz="2800" dirty="0">
                <a:solidFill>
                  <a:srgbClr val="080808"/>
                </a:solidFill>
                <a:ea typeface="楷体" panose="02010609060101010101" pitchFamily="49" charset="-122"/>
              </a:rPr>
              <a:t>)==2HNO</a:t>
            </a:r>
            <a:r>
              <a:rPr kumimoji="1" lang="en-US" altLang="zh-CN" sz="2800" baseline="-25000" dirty="0">
                <a:solidFill>
                  <a:srgbClr val="080808"/>
                </a:solidFill>
                <a:ea typeface="楷体" panose="02010609060101010101" pitchFamily="49" charset="-122"/>
              </a:rPr>
              <a:t>3</a:t>
            </a:r>
            <a:r>
              <a:rPr kumimoji="1" lang="en-US" altLang="zh-CN" sz="2800" dirty="0">
                <a:solidFill>
                  <a:srgbClr val="080808"/>
                </a:solidFill>
                <a:ea typeface="楷体" panose="02010609060101010101" pitchFamily="49" charset="-122"/>
              </a:rPr>
              <a:t> + NO  </a:t>
            </a:r>
            <a:endParaRPr kumimoji="1" lang="en-US" altLang="zh-CN" sz="2800" dirty="0">
              <a:solidFill>
                <a:srgbClr val="080808"/>
              </a:solidFill>
              <a:ea typeface="楷体" panose="02010609060101010101"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9492"/>
                                        </p:tgtEl>
                                        <p:attrNameLst>
                                          <p:attrName>style.visibility</p:attrName>
                                        </p:attrNameLst>
                                      </p:cBhvr>
                                      <p:to>
                                        <p:strVal val="visible"/>
                                      </p:to>
                                    </p:set>
                                    <p:animEffect transition="in" filter="wipe(left)">
                                      <p:cBhvr>
                                        <p:cTn id="7" dur="500"/>
                                        <p:tgtEl>
                                          <p:spTgt spid="31949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3234"/>
                                        </p:tgtEl>
                                        <p:attrNameLst>
                                          <p:attrName>style.visibility</p:attrName>
                                        </p:attrNameLst>
                                      </p:cBhvr>
                                      <p:to>
                                        <p:strVal val="visible"/>
                                      </p:to>
                                    </p:set>
                                    <p:animEffect transition="in" filter="circle(in)">
                                      <p:cBhvr>
                                        <p:cTn id="12" dur="2000"/>
                                        <p:tgtEl>
                                          <p:spTgt spid="1332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9509">
                                            <p:txEl>
                                              <p:pRg st="0" end="0"/>
                                            </p:txEl>
                                          </p:spTgt>
                                        </p:tgtEl>
                                        <p:attrNameLst>
                                          <p:attrName>style.visibility</p:attrName>
                                        </p:attrNameLst>
                                      </p:cBhvr>
                                      <p:to>
                                        <p:strVal val="visible"/>
                                      </p:to>
                                    </p:set>
                                    <p:animEffect transition="in" filter="wipe(left)">
                                      <p:cBhvr>
                                        <p:cTn id="22" dur="500"/>
                                        <p:tgtEl>
                                          <p:spTgt spid="31950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9510"/>
                                        </p:tgtEl>
                                        <p:attrNameLst>
                                          <p:attrName>style.visibility</p:attrName>
                                        </p:attrNameLst>
                                      </p:cBhvr>
                                      <p:to>
                                        <p:strVal val="visible"/>
                                      </p:to>
                                    </p:set>
                                    <p:animEffect transition="in" filter="wipe(left)">
                                      <p:cBhvr>
                                        <p:cTn id="27" dur="500"/>
                                        <p:tgtEl>
                                          <p:spTgt spid="31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4" grpId="0"/>
      <p:bldP spid="319509" grpId="0" autoUpdateAnimBg="0"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6" name="Text Box 6"/>
          <p:cNvSpPr txBox="1">
            <a:spLocks noChangeArrowheads="1"/>
          </p:cNvSpPr>
          <p:nvPr/>
        </p:nvSpPr>
        <p:spPr bwMode="auto">
          <a:xfrm>
            <a:off x="1116013" y="1268413"/>
            <a:ext cx="7632700" cy="4843462"/>
          </a:xfrm>
          <a:prstGeom prst="rect">
            <a:avLst/>
          </a:prstGeom>
          <a:noFill/>
          <a:ln>
            <a:noFill/>
          </a:ln>
          <a:effec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514350" indent="-514350">
              <a:lnSpc>
                <a:spcPct val="110000"/>
              </a:lnSpc>
              <a:spcBef>
                <a:spcPct val="10000"/>
              </a:spcBef>
              <a:spcAft>
                <a:spcPct val="10000"/>
              </a:spcAft>
              <a:buFontTx/>
              <a:buAutoNum type="arabicParenBoth"/>
              <a:defRPr/>
            </a:pPr>
            <a:r>
              <a:rPr lang="zh-CN" altLang="en-US" dirty="0" smtClean="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可燃性：</a:t>
            </a:r>
            <a:r>
              <a:rPr lang="zh-CN" altLang="en-US" sz="3600"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H</a:t>
            </a:r>
            <a:r>
              <a:rPr lang="en-US" altLang="zh-CN" baseline="-25000"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(g</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)+1/2O</a:t>
            </a:r>
            <a:r>
              <a:rPr lang="en-US" altLang="zh-CN"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(g</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)==H</a:t>
            </a:r>
            <a:r>
              <a:rPr lang="en-US" altLang="zh-CN" baseline="-25000"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O (</a:t>
            </a:r>
            <a:r>
              <a:rPr lang="en-US" altLang="zh-CN" i="1"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spcBef>
                <a:spcPct val="20000"/>
              </a:spcBef>
              <a:spcAft>
                <a:spcPct val="20000"/>
              </a:spcAft>
              <a:defRPr/>
            </a:pPr>
            <a:r>
              <a:rPr lang="en-US" altLang="zh-CN"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 </a:t>
            </a:r>
            <a:r>
              <a:rPr lang="zh-CN" altLang="en-US" dirty="0" smtClean="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还原性：</a:t>
            </a:r>
            <a:r>
              <a:rPr lang="zh-CN" altLang="en-US"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还原金属氧化物变为单质</a:t>
            </a:r>
            <a:endPar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spcBef>
                <a:spcPct val="20000"/>
              </a:spcBef>
              <a:spcAft>
                <a:spcPct val="20000"/>
              </a:spcAft>
              <a:defRPr/>
            </a:pP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dirty="0" err="1"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CuO</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H</a:t>
            </a:r>
            <a:r>
              <a:rPr lang="en-US" altLang="zh-CN" baseline="-25000"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 Cu + H</a:t>
            </a:r>
            <a:r>
              <a:rPr lang="en-US" altLang="zh-CN" baseline="-25000"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O</a:t>
            </a:r>
            <a:endPar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spcBef>
                <a:spcPct val="20000"/>
              </a:spcBef>
              <a:spcAft>
                <a:spcPct val="20000"/>
              </a:spcAft>
              <a:defRPr/>
            </a:pP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PdCl</a:t>
            </a:r>
            <a:r>
              <a:rPr lang="en-US" altLang="zh-CN" baseline="-25000"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err="1"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aq</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 H</a:t>
            </a:r>
            <a:r>
              <a:rPr lang="en-US" altLang="zh-CN"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dirty="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Pd</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(s) + 2HCl(</a:t>
            </a:r>
            <a:r>
              <a:rPr lang="en-US" altLang="zh-CN" dirty="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aq</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spcBef>
                <a:spcPct val="20000"/>
              </a:spcBef>
              <a:spcAft>
                <a:spcPct val="20000"/>
              </a:spcAft>
              <a:defRPr/>
            </a:pPr>
            <a:r>
              <a:rPr lang="en-US" altLang="zh-CN"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(3) </a:t>
            </a:r>
            <a:r>
              <a:rPr lang="zh-CN" altLang="en-US" dirty="0" smtClean="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氧化性： </a:t>
            </a:r>
            <a:r>
              <a:rPr lang="zh-CN" altLang="en-US"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与</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I A</a:t>
            </a:r>
            <a:r>
              <a:rPr lang="zh-CN" altLang="en-US"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族和</a:t>
            </a:r>
            <a:r>
              <a:rPr lang="en-US" altLang="zh-CN"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IIA</a:t>
            </a: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族</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除</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Be</a:t>
            </a: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Mg)</a:t>
            </a: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活泼</a:t>
            </a:r>
            <a:r>
              <a:rPr lang="zh-CN" altLang="en-US"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金属反应</a:t>
            </a: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，生成离子型氢化物。</a:t>
            </a:r>
            <a:endPar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spcBef>
                <a:spcPct val="20000"/>
              </a:spcBef>
              <a:spcAft>
                <a:spcPct val="20000"/>
              </a:spcAft>
              <a:defRPr/>
            </a:pP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H</a:t>
            </a:r>
            <a:r>
              <a:rPr lang="en-US" altLang="zh-CN"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+ 2Li == 2LiH </a:t>
            </a:r>
            <a:endPar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Rectangle 3"/>
          <p:cNvSpPr>
            <a:spLocks noChangeArrowheads="1"/>
          </p:cNvSpPr>
          <p:nvPr/>
        </p:nvSpPr>
        <p:spPr bwMode="auto">
          <a:xfrm>
            <a:off x="903288" y="333375"/>
            <a:ext cx="51085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buClr>
                <a:srgbClr val="FF0000"/>
              </a:buClr>
            </a:pPr>
            <a:r>
              <a:rPr kumimoji="1" lang="en-US" altLang="zh-CN" sz="4000">
                <a:solidFill>
                  <a:srgbClr val="0000FF"/>
                </a:solidFill>
                <a:ea typeface="华文楷体" panose="02010600040101010101" pitchFamily="2" charset="-122"/>
              </a:rPr>
              <a:t>3 </a:t>
            </a:r>
            <a:r>
              <a:rPr kumimoji="1" lang="zh-CN" altLang="en-US" sz="4000">
                <a:solidFill>
                  <a:srgbClr val="0000FF"/>
                </a:solidFill>
                <a:ea typeface="华文楷体" panose="02010600040101010101" pitchFamily="2" charset="-122"/>
              </a:rPr>
              <a:t> 氢单质的化学性质</a:t>
            </a:r>
            <a:endParaRPr kumimoji="1" lang="en-US" altLang="zh-CN" sz="4000">
              <a:solidFill>
                <a:srgbClr val="0000FF"/>
              </a:solidFill>
              <a:ea typeface="华文楷体" panose="02010600040101010101" pitchFamily="2" charset="-122"/>
            </a:endParaRPr>
          </a:p>
        </p:txBody>
      </p:sp>
      <p:sp>
        <p:nvSpPr>
          <p:cNvPr id="79875" name="Rectangle 2"/>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0FAE99E-80AD-45D9-8AAB-DD3F37860469}"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40646"/>
                                        </p:tgtEl>
                                        <p:attrNameLst>
                                          <p:attrName>style.visibility</p:attrName>
                                        </p:attrNameLst>
                                      </p:cBhvr>
                                      <p:to>
                                        <p:strVal val="visible"/>
                                      </p:to>
                                    </p:set>
                                    <p:animEffect transition="in" filter="wipe(left)">
                                      <p:cBhvr>
                                        <p:cTn id="13" dur="500"/>
                                        <p:tgtEl>
                                          <p:spTgt spid="240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6" grpId="0"/>
      <p:bldP spid="3"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76"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EC1145F-274C-4BA3-938C-4A8AB63EB19A}" type="slidenum">
              <a:rPr kumimoji="1" lang="en-US" altLang="zh-CN" sz="1600">
                <a:latin typeface="华文楷体" panose="02010600040101010101" pitchFamily="2" charset="-122"/>
                <a:ea typeface="ˎ̥"/>
                <a:cs typeface="ˎ̥"/>
              </a:rPr>
            </a:fld>
            <a:r>
              <a:rPr kumimoji="1" lang="en-US" altLang="zh-CN" sz="1600" b="0">
                <a:latin typeface="华文楷体" panose="02010600040101010101" pitchFamily="2" charset="-122"/>
                <a:ea typeface="ˎ̥"/>
                <a:cs typeface="ˎ̥"/>
              </a:rPr>
              <a:t> </a:t>
            </a:r>
            <a:endParaRPr kumimoji="1" lang="en-US" altLang="zh-CN" sz="1600" b="0">
              <a:latin typeface="华文楷体" panose="02010600040101010101" pitchFamily="2" charset="-122"/>
              <a:ea typeface="ˎ̥"/>
              <a:cs typeface="ˎ̥"/>
            </a:endParaRPr>
          </a:p>
        </p:txBody>
      </p:sp>
      <p:sp>
        <p:nvSpPr>
          <p:cNvPr id="320515" name="Rectangle 3"/>
          <p:cNvSpPr>
            <a:spLocks noRot="1" noChangeArrowheads="1"/>
          </p:cNvSpPr>
          <p:nvPr/>
        </p:nvSpPr>
        <p:spPr bwMode="auto">
          <a:xfrm>
            <a:off x="946150" y="188913"/>
            <a:ext cx="78025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tabLst>
                <a:tab pos="1800225" algn="l"/>
              </a:tabLst>
              <a:defRPr sz="3200" b="1">
                <a:solidFill>
                  <a:srgbClr val="000000"/>
                </a:solidFill>
                <a:latin typeface="Times New Roman" panose="02020603050405020304" pitchFamily="18" charset="0"/>
                <a:ea typeface="宋体" panose="02010600030101010101" pitchFamily="2" charset="-122"/>
              </a:defRPr>
            </a:lvl1pPr>
            <a:lvl2pPr marL="742950" indent="-285750">
              <a:tabLst>
                <a:tab pos="1800225" algn="l"/>
              </a:tabLst>
              <a:defRPr sz="3200" b="1">
                <a:solidFill>
                  <a:srgbClr val="000000"/>
                </a:solidFill>
                <a:latin typeface="Times New Roman" panose="02020603050405020304" pitchFamily="18" charset="0"/>
                <a:ea typeface="宋体" panose="02010600030101010101" pitchFamily="2" charset="-122"/>
              </a:defRPr>
            </a:lvl2pPr>
            <a:lvl3pPr marL="1143000" indent="-228600">
              <a:tabLst>
                <a:tab pos="1800225" algn="l"/>
              </a:tabLst>
              <a:defRPr sz="3200" b="1">
                <a:solidFill>
                  <a:srgbClr val="000000"/>
                </a:solidFill>
                <a:latin typeface="Times New Roman" panose="02020603050405020304" pitchFamily="18" charset="0"/>
                <a:ea typeface="宋体" panose="02010600030101010101" pitchFamily="2" charset="-122"/>
              </a:defRPr>
            </a:lvl3pPr>
            <a:lvl4pPr marL="1600200" indent="-228600">
              <a:tabLst>
                <a:tab pos="1800225" algn="l"/>
              </a:tabLst>
              <a:defRPr sz="3200" b="1">
                <a:solidFill>
                  <a:srgbClr val="000000"/>
                </a:solidFill>
                <a:latin typeface="Times New Roman" panose="02020603050405020304" pitchFamily="18" charset="0"/>
                <a:ea typeface="宋体" panose="02010600030101010101" pitchFamily="2" charset="-122"/>
              </a:defRPr>
            </a:lvl4pPr>
            <a:lvl5pPr marL="2057400" indent="-228600">
              <a:tabLst>
                <a:tab pos="1800225" algn="l"/>
              </a:tabLst>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tabLst>
                <a:tab pos="1800225" algn="l"/>
              </a:tabLs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tabLst>
                <a:tab pos="1800225" algn="l"/>
              </a:tabLs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tabLst>
                <a:tab pos="1800225" algn="l"/>
              </a:tabLs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tabLst>
                <a:tab pos="1800225" algn="l"/>
              </a:tabLst>
              <a:defRPr sz="3200" b="1">
                <a:solidFill>
                  <a:srgbClr val="000000"/>
                </a:solidFill>
                <a:latin typeface="Times New Roman" panose="02020603050405020304" pitchFamily="18" charset="0"/>
                <a:ea typeface="宋体" panose="02010600030101010101" pitchFamily="2" charset="-122"/>
              </a:defRPr>
            </a:lvl9pPr>
          </a:lstStyle>
          <a:p>
            <a:pPr>
              <a:lnSpc>
                <a:spcPct val="135000"/>
              </a:lnSpc>
              <a:buClr>
                <a:schemeClr val="tx1"/>
              </a:buClr>
              <a:buSzPct val="70000"/>
            </a:pPr>
            <a:r>
              <a:rPr lang="en-US" altLang="zh-CN" dirty="0">
                <a:solidFill>
                  <a:srgbClr val="0000FF"/>
                </a:solidFill>
                <a:ea typeface="华文楷体" panose="02010600040101010101" pitchFamily="2" charset="-122"/>
              </a:rPr>
              <a:t>NO</a:t>
            </a:r>
            <a:r>
              <a:rPr lang="zh-CN" altLang="en-US" dirty="0">
                <a:solidFill>
                  <a:srgbClr val="0000FF"/>
                </a:solidFill>
                <a:ea typeface="华文楷体" panose="02010600040101010101" pitchFamily="2" charset="-122"/>
              </a:rPr>
              <a:t>、</a:t>
            </a:r>
            <a:r>
              <a:rPr lang="en-US" altLang="zh-CN" dirty="0">
                <a:solidFill>
                  <a:srgbClr val="0000FF"/>
                </a:solidFill>
                <a:ea typeface="华文楷体" panose="02010600040101010101" pitchFamily="2" charset="-122"/>
              </a:rPr>
              <a:t>NO</a:t>
            </a:r>
            <a:r>
              <a:rPr lang="en-US" altLang="zh-CN" baseline="-25000" dirty="0">
                <a:solidFill>
                  <a:srgbClr val="0000FF"/>
                </a:solidFill>
                <a:ea typeface="华文楷体" panose="02010600040101010101" pitchFamily="2" charset="-122"/>
              </a:rPr>
              <a:t>2</a:t>
            </a:r>
            <a:r>
              <a:rPr lang="zh-CN" altLang="en-US" dirty="0">
                <a:solidFill>
                  <a:srgbClr val="0000FF"/>
                </a:solidFill>
                <a:ea typeface="华文楷体" panose="02010600040101010101" pitchFamily="2" charset="-122"/>
              </a:rPr>
              <a:t>在结构和性质上异同</a:t>
            </a:r>
            <a:r>
              <a:rPr lang="zh-CN" altLang="en-US" dirty="0">
                <a:ea typeface="华文楷体" panose="02010600040101010101" pitchFamily="2" charset="-122"/>
              </a:rPr>
              <a:t>：</a:t>
            </a:r>
            <a:endParaRPr lang="zh-CN" altLang="en-US" dirty="0">
              <a:ea typeface="华文楷体" panose="02010600040101010101" pitchFamily="2" charset="-122"/>
            </a:endParaRPr>
          </a:p>
          <a:p>
            <a:pPr>
              <a:lnSpc>
                <a:spcPct val="135000"/>
              </a:lnSpc>
              <a:spcAft>
                <a:spcPts val="500"/>
              </a:spcAft>
              <a:buClr>
                <a:schemeClr val="tx1"/>
              </a:buClr>
              <a:buSzPct val="70000"/>
              <a:buFont typeface="Wingdings" panose="05000000000000000000" pitchFamily="2" charset="2"/>
              <a:buNone/>
            </a:pPr>
            <a:r>
              <a:rPr lang="en-US" altLang="zh-CN" dirty="0">
                <a:ea typeface="华文楷体" panose="02010600040101010101" pitchFamily="2" charset="-122"/>
              </a:rPr>
              <a:t>(a) </a:t>
            </a:r>
            <a:r>
              <a:rPr lang="zh-CN" altLang="en-US" dirty="0">
                <a:ea typeface="华文楷体" panose="02010600040101010101" pitchFamily="2" charset="-122"/>
              </a:rPr>
              <a:t>在</a:t>
            </a:r>
            <a:r>
              <a:rPr lang="en-US" altLang="zh-CN" dirty="0">
                <a:solidFill>
                  <a:srgbClr val="0000FF"/>
                </a:solidFill>
                <a:ea typeface="华文楷体" panose="02010600040101010101" pitchFamily="2" charset="-122"/>
              </a:rPr>
              <a:t>NO</a:t>
            </a:r>
            <a:r>
              <a:rPr lang="zh-CN" altLang="en-US" dirty="0">
                <a:ea typeface="华文楷体" panose="02010600040101010101" pitchFamily="2" charset="-122"/>
              </a:rPr>
              <a:t>中：</a:t>
            </a:r>
            <a:r>
              <a:rPr lang="en-US" altLang="zh-CN" dirty="0">
                <a:ea typeface="华文楷体" panose="02010600040101010101" pitchFamily="2" charset="-122"/>
              </a:rPr>
              <a:t> </a:t>
            </a:r>
            <a:r>
              <a:rPr lang="zh-CN" altLang="en-US" dirty="0">
                <a:solidFill>
                  <a:srgbClr val="0000FF"/>
                </a:solidFill>
                <a:ea typeface="华文楷体" panose="02010600040101010101" pitchFamily="2" charset="-122"/>
              </a:rPr>
              <a:t>一个</a:t>
            </a:r>
            <a:r>
              <a:rPr lang="zh-CN" altLang="en-US" dirty="0">
                <a:solidFill>
                  <a:srgbClr val="0000FF"/>
                </a:solidFill>
                <a:ea typeface="华文楷体" panose="02010600040101010101" pitchFamily="2" charset="-122"/>
                <a:sym typeface="Symbol" panose="05050102010706020507" pitchFamily="18" charset="2"/>
              </a:rPr>
              <a:t></a:t>
            </a:r>
            <a:r>
              <a:rPr lang="zh-CN" altLang="en-US" dirty="0">
                <a:solidFill>
                  <a:srgbClr val="0000FF"/>
                </a:solidFill>
                <a:ea typeface="华文楷体" panose="02010600040101010101" pitchFamily="2" charset="-122"/>
              </a:rPr>
              <a:t>键，一个</a:t>
            </a:r>
            <a:r>
              <a:rPr lang="en-US" altLang="zh-CN" dirty="0">
                <a:solidFill>
                  <a:srgbClr val="0000FF"/>
                </a:solidFill>
                <a:ea typeface="华文楷体" panose="02010600040101010101" pitchFamily="2" charset="-122"/>
              </a:rPr>
              <a:t>2</a:t>
            </a:r>
            <a:r>
              <a:rPr lang="zh-CN" altLang="en-US" dirty="0">
                <a:solidFill>
                  <a:srgbClr val="0000FF"/>
                </a:solidFill>
                <a:ea typeface="华文楷体" panose="02010600040101010101" pitchFamily="2" charset="-122"/>
              </a:rPr>
              <a:t>电子的</a:t>
            </a:r>
            <a:r>
              <a:rPr lang="zh-CN" altLang="en-US" dirty="0">
                <a:solidFill>
                  <a:srgbClr val="0000FF"/>
                </a:solidFill>
                <a:ea typeface="华文楷体" panose="02010600040101010101" pitchFamily="2" charset="-122"/>
                <a:sym typeface="Symbol" panose="05050102010706020507" pitchFamily="18" charset="2"/>
              </a:rPr>
              <a:t></a:t>
            </a:r>
            <a:r>
              <a:rPr lang="zh-CN" altLang="en-US" dirty="0">
                <a:solidFill>
                  <a:srgbClr val="0000FF"/>
                </a:solidFill>
                <a:ea typeface="华文楷体" panose="02010600040101010101" pitchFamily="2" charset="-122"/>
              </a:rPr>
              <a:t>键，一个三电子</a:t>
            </a:r>
            <a:r>
              <a:rPr lang="en-US" altLang="zh-CN" dirty="0">
                <a:solidFill>
                  <a:srgbClr val="0000FF"/>
                </a:solidFill>
                <a:ea typeface="华文楷体" panose="02010600040101010101" pitchFamily="2" charset="-122"/>
              </a:rPr>
              <a:t>π</a:t>
            </a:r>
            <a:r>
              <a:rPr lang="zh-CN" altLang="en-US" dirty="0" smtClean="0">
                <a:solidFill>
                  <a:srgbClr val="0000FF"/>
                </a:solidFill>
                <a:ea typeface="华文楷体" panose="02010600040101010101" pitchFamily="2" charset="-122"/>
              </a:rPr>
              <a:t>键</a:t>
            </a:r>
            <a:r>
              <a:rPr lang="en-US" altLang="zh-CN" dirty="0" smtClean="0">
                <a:solidFill>
                  <a:srgbClr val="0000FF"/>
                </a:solidFill>
                <a:ea typeface="华文楷体" panose="02010600040101010101" pitchFamily="2" charset="-122"/>
              </a:rPr>
              <a:t>(</a:t>
            </a:r>
            <a:r>
              <a:rPr lang="zh-CN" altLang="en-US" dirty="0" smtClean="0">
                <a:solidFill>
                  <a:srgbClr val="0000FF"/>
                </a:solidFill>
                <a:ea typeface="华文楷体" panose="02010600040101010101" pitchFamily="2" charset="-122"/>
              </a:rPr>
              <a:t>分子轨道理论</a:t>
            </a:r>
            <a:r>
              <a:rPr lang="en-US" altLang="zh-CN" dirty="0" smtClean="0">
                <a:solidFill>
                  <a:srgbClr val="0000FF"/>
                </a:solidFill>
                <a:ea typeface="华文楷体" panose="02010600040101010101" pitchFamily="2" charset="-122"/>
              </a:rPr>
              <a:t>)</a:t>
            </a:r>
            <a:r>
              <a:rPr lang="zh-CN" altLang="en-US" dirty="0" smtClean="0">
                <a:ea typeface="华文楷体" panose="02010600040101010101" pitchFamily="2" charset="-122"/>
              </a:rPr>
              <a:t> </a:t>
            </a:r>
            <a:r>
              <a:rPr lang="zh-CN" altLang="en-US" dirty="0">
                <a:ea typeface="华文楷体" panose="02010600040101010101" pitchFamily="2" charset="-122"/>
              </a:rPr>
              <a:t>，气态</a:t>
            </a:r>
            <a:r>
              <a:rPr lang="en-US" altLang="zh-CN" dirty="0">
                <a:ea typeface="华文楷体" panose="02010600040101010101" pitchFamily="2" charset="-122"/>
              </a:rPr>
              <a:t>NO</a:t>
            </a:r>
            <a:r>
              <a:rPr lang="zh-CN" altLang="en-US" dirty="0">
                <a:ea typeface="华文楷体" panose="02010600040101010101" pitchFamily="2" charset="-122"/>
              </a:rPr>
              <a:t>表现顺磁性；</a:t>
            </a:r>
            <a:endParaRPr lang="zh-CN" altLang="en-US" dirty="0">
              <a:ea typeface="华文楷体" panose="02010600040101010101" pitchFamily="2" charset="-122"/>
            </a:endParaRPr>
          </a:p>
          <a:p>
            <a:pPr>
              <a:lnSpc>
                <a:spcPct val="135000"/>
              </a:lnSpc>
              <a:spcAft>
                <a:spcPts val="500"/>
              </a:spcAft>
              <a:buClr>
                <a:schemeClr val="tx1"/>
              </a:buClr>
              <a:buSzPct val="70000"/>
              <a:buFont typeface="Wingdings" panose="05000000000000000000" pitchFamily="2" charset="2"/>
              <a:buNone/>
            </a:pPr>
            <a:r>
              <a:rPr lang="zh-CN" altLang="en-US" dirty="0">
                <a:ea typeface="华文楷体" panose="02010600040101010101" pitchFamily="2" charset="-122"/>
              </a:rPr>
              <a:t>   低温下，</a:t>
            </a:r>
            <a:r>
              <a:rPr lang="en-US" altLang="zh-CN" dirty="0">
                <a:ea typeface="华文楷体" panose="02010600040101010101" pitchFamily="2" charset="-122"/>
              </a:rPr>
              <a:t>NO</a:t>
            </a:r>
            <a:r>
              <a:rPr lang="zh-CN" altLang="en-US" dirty="0">
                <a:ea typeface="华文楷体" panose="02010600040101010101" pitchFamily="2" charset="-122"/>
              </a:rPr>
              <a:t>发生聚合变成二聚体</a:t>
            </a:r>
            <a:r>
              <a:rPr lang="en-US" altLang="zh-CN" dirty="0">
                <a:ea typeface="华文楷体" panose="02010600040101010101" pitchFamily="2" charset="-122"/>
              </a:rPr>
              <a:t>N</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2</a:t>
            </a:r>
            <a:r>
              <a:rPr lang="zh-CN" altLang="en-US" dirty="0">
                <a:ea typeface="华文楷体" panose="02010600040101010101" pitchFamily="2" charset="-122"/>
              </a:rPr>
              <a:t> </a:t>
            </a:r>
            <a:endParaRPr lang="en-US" altLang="zh-CN" dirty="0">
              <a:ea typeface="华文楷体" panose="02010600040101010101" pitchFamily="2" charset="-122"/>
            </a:endParaRPr>
          </a:p>
          <a:p>
            <a:pPr>
              <a:lnSpc>
                <a:spcPct val="135000"/>
              </a:lnSpc>
              <a:spcAft>
                <a:spcPts val="500"/>
              </a:spcAft>
              <a:buClr>
                <a:schemeClr val="tx1"/>
              </a:buClr>
              <a:buSzPct val="70000"/>
              <a:buFont typeface="Wingdings" panose="05000000000000000000" pitchFamily="2" charset="2"/>
              <a:buNone/>
            </a:pPr>
            <a:r>
              <a:rPr lang="en-US" altLang="zh-CN" dirty="0">
                <a:ea typeface="华文楷体" panose="02010600040101010101" pitchFamily="2" charset="-122"/>
              </a:rPr>
              <a:t>(b) </a:t>
            </a:r>
            <a:r>
              <a:rPr lang="zh-CN" altLang="en-US" dirty="0">
                <a:ea typeface="华文楷体" panose="02010600040101010101" pitchFamily="2" charset="-122"/>
              </a:rPr>
              <a:t>在</a:t>
            </a:r>
            <a:r>
              <a:rPr lang="en-US" altLang="zh-CN" dirty="0">
                <a:solidFill>
                  <a:srgbClr val="FF0000"/>
                </a:solidFill>
                <a:ea typeface="华文楷体" panose="02010600040101010101" pitchFamily="2" charset="-122"/>
              </a:rPr>
              <a:t>NO</a:t>
            </a:r>
            <a:r>
              <a:rPr lang="en-US" altLang="zh-CN" baseline="-25000" dirty="0">
                <a:solidFill>
                  <a:srgbClr val="FF0000"/>
                </a:solidFill>
                <a:ea typeface="华文楷体" panose="02010600040101010101" pitchFamily="2" charset="-122"/>
              </a:rPr>
              <a:t>2</a:t>
            </a:r>
            <a:r>
              <a:rPr lang="zh-CN" altLang="en-US" dirty="0">
                <a:solidFill>
                  <a:srgbClr val="FF0000"/>
                </a:solidFill>
                <a:ea typeface="华文楷体" panose="02010600040101010101" pitchFamily="2" charset="-122"/>
              </a:rPr>
              <a:t>中，</a:t>
            </a:r>
            <a:r>
              <a:rPr lang="en-US" altLang="zh-CN" dirty="0">
                <a:solidFill>
                  <a:srgbClr val="111111"/>
                </a:solidFill>
                <a:ea typeface="华文楷体" panose="02010600040101010101" pitchFamily="2" charset="-122"/>
              </a:rPr>
              <a:t>N</a:t>
            </a:r>
            <a:r>
              <a:rPr lang="zh-CN" altLang="en-US" dirty="0">
                <a:solidFill>
                  <a:srgbClr val="111111"/>
                </a:solidFill>
                <a:ea typeface="华文楷体" panose="02010600040101010101" pitchFamily="2" charset="-122"/>
              </a:rPr>
              <a:t>以</a:t>
            </a:r>
            <a:r>
              <a:rPr lang="en-US" altLang="zh-CN" dirty="0">
                <a:solidFill>
                  <a:srgbClr val="111111"/>
                </a:solidFill>
                <a:ea typeface="华文楷体" panose="02010600040101010101" pitchFamily="2" charset="-122"/>
              </a:rPr>
              <a:t>sp</a:t>
            </a:r>
            <a:r>
              <a:rPr lang="en-US" altLang="zh-CN" baseline="30000" dirty="0">
                <a:solidFill>
                  <a:srgbClr val="111111"/>
                </a:solidFill>
                <a:ea typeface="华文楷体" panose="02010600040101010101" pitchFamily="2" charset="-122"/>
              </a:rPr>
              <a:t>2 </a:t>
            </a:r>
            <a:r>
              <a:rPr lang="zh-CN" altLang="en-US" dirty="0">
                <a:solidFill>
                  <a:srgbClr val="111111"/>
                </a:solidFill>
                <a:ea typeface="华文楷体" panose="02010600040101010101" pitchFamily="2" charset="-122"/>
              </a:rPr>
              <a:t>杂化成键，</a:t>
            </a:r>
            <a:r>
              <a:rPr lang="en-US" altLang="zh-CN" dirty="0">
                <a:solidFill>
                  <a:srgbClr val="111111"/>
                </a:solidFill>
                <a:ea typeface="华文楷体" panose="02010600040101010101" pitchFamily="2" charset="-122"/>
              </a:rPr>
              <a:t>2</a:t>
            </a:r>
            <a:r>
              <a:rPr lang="zh-CN" altLang="en-US" dirty="0">
                <a:solidFill>
                  <a:srgbClr val="111111"/>
                </a:solidFill>
                <a:ea typeface="华文楷体" panose="02010600040101010101" pitchFamily="2" charset="-122"/>
              </a:rPr>
              <a:t>个</a:t>
            </a:r>
            <a:r>
              <a:rPr lang="en-US" altLang="zh-CN" dirty="0">
                <a:solidFill>
                  <a:srgbClr val="111111"/>
                </a:solidFill>
                <a:ea typeface="华文楷体" panose="02010600040101010101" pitchFamily="2" charset="-122"/>
              </a:rPr>
              <a:t>N-O σ</a:t>
            </a:r>
            <a:r>
              <a:rPr lang="zh-CN" altLang="en-US" dirty="0">
                <a:solidFill>
                  <a:srgbClr val="111111"/>
                </a:solidFill>
                <a:ea typeface="华文楷体" panose="02010600040101010101" pitchFamily="2" charset="-122"/>
              </a:rPr>
              <a:t>键，一个</a:t>
            </a:r>
            <a:r>
              <a:rPr lang="zh-CN" altLang="en-US" dirty="0">
                <a:solidFill>
                  <a:srgbClr val="111111"/>
                </a:solidFill>
                <a:ea typeface="华文楷体" panose="02010600040101010101" pitchFamily="2" charset="-122"/>
                <a:sym typeface="Symbol" panose="05050102010706020507" pitchFamily="18" charset="2"/>
              </a:rPr>
              <a:t> </a:t>
            </a:r>
            <a:r>
              <a:rPr lang="en-US" altLang="zh-CN" baseline="-25000" dirty="0" smtClean="0">
                <a:solidFill>
                  <a:srgbClr val="111111"/>
                </a:solidFill>
                <a:ea typeface="华文楷体" panose="02010600040101010101" pitchFamily="2" charset="-122"/>
              </a:rPr>
              <a:t>3</a:t>
            </a:r>
            <a:r>
              <a:rPr lang="en-US" altLang="zh-CN" baseline="30000" dirty="0" smtClean="0">
                <a:solidFill>
                  <a:srgbClr val="111111"/>
                </a:solidFill>
                <a:ea typeface="华文楷体" panose="02010600040101010101" pitchFamily="2" charset="-122"/>
              </a:rPr>
              <a:t>4</a:t>
            </a:r>
            <a:r>
              <a:rPr lang="zh-CN" altLang="en-US" dirty="0" smtClean="0">
                <a:solidFill>
                  <a:srgbClr val="111111"/>
                </a:solidFill>
                <a:ea typeface="华文楷体" panose="02010600040101010101" pitchFamily="2" charset="-122"/>
              </a:rPr>
              <a:t>键</a:t>
            </a:r>
            <a:r>
              <a:rPr lang="zh-CN" altLang="en-US" dirty="0">
                <a:solidFill>
                  <a:srgbClr val="111111"/>
                </a:solidFill>
                <a:ea typeface="华文楷体" panose="02010600040101010101" pitchFamily="2" charset="-122"/>
              </a:rPr>
              <a:t>，容易二聚形成</a:t>
            </a:r>
            <a:r>
              <a:rPr lang="en-US" altLang="zh-CN" dirty="0">
                <a:solidFill>
                  <a:srgbClr val="111111"/>
                </a:solidFill>
                <a:ea typeface="华文楷体" panose="02010600040101010101" pitchFamily="2" charset="-122"/>
              </a:rPr>
              <a:t>N</a:t>
            </a:r>
            <a:r>
              <a:rPr lang="en-US" altLang="zh-CN" baseline="-25000" dirty="0">
                <a:solidFill>
                  <a:srgbClr val="111111"/>
                </a:solidFill>
                <a:ea typeface="华文楷体" panose="02010600040101010101" pitchFamily="2" charset="-122"/>
              </a:rPr>
              <a:t>2</a:t>
            </a:r>
            <a:r>
              <a:rPr lang="en-US" altLang="zh-CN" dirty="0">
                <a:solidFill>
                  <a:srgbClr val="111111"/>
                </a:solidFill>
                <a:ea typeface="华文楷体" panose="02010600040101010101" pitchFamily="2" charset="-122"/>
              </a:rPr>
              <a:t>O</a:t>
            </a:r>
            <a:r>
              <a:rPr lang="en-US" altLang="zh-CN" baseline="-25000" dirty="0">
                <a:solidFill>
                  <a:srgbClr val="111111"/>
                </a:solidFill>
                <a:ea typeface="华文楷体" panose="02010600040101010101" pitchFamily="2" charset="-122"/>
              </a:rPr>
              <a:t>4</a:t>
            </a:r>
            <a:endParaRPr lang="en-US" altLang="zh-CN" baseline="-25000" dirty="0">
              <a:solidFill>
                <a:srgbClr val="111111"/>
              </a:solidFill>
              <a:ea typeface="华文楷体" panose="02010600040101010101" pitchFamily="2" charset="-122"/>
            </a:endParaRPr>
          </a:p>
        </p:txBody>
      </p:sp>
      <p:pic>
        <p:nvPicPr>
          <p:cNvPr id="320520" name="Picture 8" descr="NO">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1638" y="5046663"/>
            <a:ext cx="15843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317"/>
          <p:cNvPicPr>
            <a:picLocks noChangeAspect="1" noChangeArrowheads="1"/>
          </p:cNvPicPr>
          <p:nvPr/>
        </p:nvPicPr>
        <p:blipFill>
          <a:blip r:embed="rId3" cstate="print"/>
          <a:srcRect b="15935"/>
          <a:stretch>
            <a:fillRect/>
          </a:stretch>
        </p:blipFill>
        <p:spPr bwMode="auto">
          <a:xfrm>
            <a:off x="3851920" y="4869160"/>
            <a:ext cx="3313651" cy="1368152"/>
          </a:xfrm>
          <a:prstGeom prst="rect">
            <a:avLst/>
          </a:prstGeom>
          <a:noFill/>
          <a:ln w="9525">
            <a:noFill/>
            <a:miter lim="800000"/>
            <a:headEnd/>
            <a:tailEnd/>
          </a:ln>
        </p:spPr>
      </p:pic>
      <p:graphicFrame>
        <p:nvGraphicFramePr>
          <p:cNvPr id="134214" name="Object 70"/>
          <p:cNvGraphicFramePr>
            <a:graphicFrameLocks noChangeAspect="1"/>
          </p:cNvGraphicFramePr>
          <p:nvPr/>
        </p:nvGraphicFramePr>
        <p:xfrm>
          <a:off x="7812360" y="5085184"/>
          <a:ext cx="736600" cy="663575"/>
        </p:xfrm>
        <a:graphic>
          <a:graphicData uri="http://schemas.openxmlformats.org/presentationml/2006/ole">
            <mc:AlternateContent xmlns:mc="http://schemas.openxmlformats.org/markup-compatibility/2006">
              <mc:Choice xmlns:v="urn:schemas-microsoft-com:vml" Requires="v">
                <p:oleObj spid="_x0000_s134249" name="公式" r:id="rId4" imgW="254000" imgH="254000" progId="Equation.3">
                  <p:embed/>
                </p:oleObj>
              </mc:Choice>
              <mc:Fallback>
                <p:oleObj name="公式" r:id="rId4" imgW="254000" imgH="254000" progId="Equation.3">
                  <p:embed/>
                  <p:pic>
                    <p:nvPicPr>
                      <p:cNvPr id="0"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5085184"/>
                        <a:ext cx="736600" cy="663575"/>
                      </a:xfrm>
                      <a:prstGeom prst="rect">
                        <a:avLst/>
                      </a:prstGeom>
                      <a:solidFill>
                        <a:srgbClr val="FFCC00"/>
                      </a:solidFill>
                    </p:spPr>
                  </p:pic>
                </p:oleObj>
              </mc:Fallback>
            </mc:AlternateContent>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20515">
                                            <p:txEl>
                                              <p:pRg st="0" end="0"/>
                                            </p:txEl>
                                          </p:spTgt>
                                        </p:tgtEl>
                                        <p:attrNameLst>
                                          <p:attrName>style.visibility</p:attrName>
                                        </p:attrNameLst>
                                      </p:cBhvr>
                                      <p:to>
                                        <p:strVal val="visible"/>
                                      </p:to>
                                    </p:set>
                                    <p:animEffect transition="in" filter="fade">
                                      <p:cBhvr>
                                        <p:cTn id="7" dur="500"/>
                                        <p:tgtEl>
                                          <p:spTgt spid="320515">
                                            <p:txEl>
                                              <p:pRg st="0" end="0"/>
                                            </p:txEl>
                                          </p:spTgt>
                                        </p:tgtEl>
                                      </p:cBhvr>
                                    </p:animEffect>
                                    <p:anim calcmode="lin" valueType="num">
                                      <p:cBhvr>
                                        <p:cTn id="8" dur="500" fill="hold"/>
                                        <p:tgtEl>
                                          <p:spTgt spid="3205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051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320515">
                                            <p:txEl>
                                              <p:pRg st="1" end="1"/>
                                            </p:txEl>
                                          </p:spTgt>
                                        </p:tgtEl>
                                        <p:attrNameLst>
                                          <p:attrName>style.visibility</p:attrName>
                                        </p:attrNameLst>
                                      </p:cBhvr>
                                      <p:to>
                                        <p:strVal val="visible"/>
                                      </p:to>
                                    </p:set>
                                    <p:animEffect transition="in" filter="fade">
                                      <p:cBhvr>
                                        <p:cTn id="14" dur="500"/>
                                        <p:tgtEl>
                                          <p:spTgt spid="320515">
                                            <p:txEl>
                                              <p:pRg st="1" end="1"/>
                                            </p:txEl>
                                          </p:spTgt>
                                        </p:tgtEl>
                                      </p:cBhvr>
                                    </p:animEffect>
                                    <p:anim calcmode="lin" valueType="num">
                                      <p:cBhvr>
                                        <p:cTn id="15" dur="500" fill="hold"/>
                                        <p:tgtEl>
                                          <p:spTgt spid="3205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051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320515">
                                            <p:txEl>
                                              <p:pRg st="2" end="2"/>
                                            </p:txEl>
                                          </p:spTgt>
                                        </p:tgtEl>
                                        <p:attrNameLst>
                                          <p:attrName>style.visibility</p:attrName>
                                        </p:attrNameLst>
                                      </p:cBhvr>
                                      <p:to>
                                        <p:strVal val="visible"/>
                                      </p:to>
                                    </p:set>
                                    <p:animEffect transition="in" filter="fade">
                                      <p:cBhvr>
                                        <p:cTn id="21" dur="500"/>
                                        <p:tgtEl>
                                          <p:spTgt spid="320515">
                                            <p:txEl>
                                              <p:pRg st="2" end="2"/>
                                            </p:txEl>
                                          </p:spTgt>
                                        </p:tgtEl>
                                      </p:cBhvr>
                                    </p:animEffect>
                                    <p:anim calcmode="lin" valueType="num">
                                      <p:cBhvr>
                                        <p:cTn id="22" dur="500" fill="hold"/>
                                        <p:tgtEl>
                                          <p:spTgt spid="3205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2051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320515">
                                            <p:txEl>
                                              <p:pRg st="3" end="3"/>
                                            </p:txEl>
                                          </p:spTgt>
                                        </p:tgtEl>
                                        <p:attrNameLst>
                                          <p:attrName>style.visibility</p:attrName>
                                        </p:attrNameLst>
                                      </p:cBhvr>
                                      <p:to>
                                        <p:strVal val="visible"/>
                                      </p:to>
                                    </p:set>
                                    <p:animEffect transition="in" filter="fade">
                                      <p:cBhvr>
                                        <p:cTn id="28" dur="500"/>
                                        <p:tgtEl>
                                          <p:spTgt spid="320515">
                                            <p:txEl>
                                              <p:pRg st="3" end="3"/>
                                            </p:txEl>
                                          </p:spTgt>
                                        </p:tgtEl>
                                      </p:cBhvr>
                                    </p:animEffect>
                                    <p:anim calcmode="lin" valueType="num">
                                      <p:cBhvr>
                                        <p:cTn id="29" dur="500" fill="hold"/>
                                        <p:tgtEl>
                                          <p:spTgt spid="3205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2051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0520"/>
                                        </p:tgtEl>
                                        <p:attrNameLst>
                                          <p:attrName>style.visibility</p:attrName>
                                        </p:attrNameLst>
                                      </p:cBhvr>
                                      <p:to>
                                        <p:strVal val="visible"/>
                                      </p:to>
                                    </p:set>
                                    <p:anim calcmode="lin" valueType="num">
                                      <p:cBhvr additive="base">
                                        <p:cTn id="35" dur="500" fill="hold"/>
                                        <p:tgtEl>
                                          <p:spTgt spid="320520"/>
                                        </p:tgtEl>
                                        <p:attrNameLst>
                                          <p:attrName>ppt_x</p:attrName>
                                        </p:attrNameLst>
                                      </p:cBhvr>
                                      <p:tavLst>
                                        <p:tav tm="0">
                                          <p:val>
                                            <p:strVal val="#ppt_x"/>
                                          </p:val>
                                        </p:tav>
                                        <p:tav tm="100000">
                                          <p:val>
                                            <p:strVal val="#ppt_x"/>
                                          </p:val>
                                        </p:tav>
                                      </p:tavLst>
                                    </p:anim>
                                    <p:anim calcmode="lin" valueType="num">
                                      <p:cBhvr additive="base">
                                        <p:cTn id="36" dur="500" fill="hold"/>
                                        <p:tgtEl>
                                          <p:spTgt spid="320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pic>
        <p:nvPicPr>
          <p:cNvPr id="403464" name="Picture 8" descr="N2O3"/>
          <p:cNvPicPr>
            <a:picLocks noChangeAspect="1" noChangeArrowheads="1"/>
          </p:cNvPicPr>
          <p:nvPr/>
        </p:nvPicPr>
        <p:blipFill>
          <a:blip r:embed="rId2" cstate="print">
            <a:extLst>
              <a:ext uri="{28A0092B-C50C-407E-A947-70E740481C1C}">
                <a14:useLocalDpi xmlns:a14="http://schemas.microsoft.com/office/drawing/2010/main" val="0"/>
              </a:ext>
            </a:extLst>
          </a:blip>
          <a:srcRect l="26169" t="31207" r="11870" b="23390"/>
          <a:stretch>
            <a:fillRect/>
          </a:stretch>
        </p:blipFill>
        <p:spPr bwMode="auto">
          <a:xfrm>
            <a:off x="6158548" y="3476625"/>
            <a:ext cx="25923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468313" y="239713"/>
            <a:ext cx="489743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3600" dirty="0" smtClean="0">
                <a:solidFill>
                  <a:srgbClr val="000000"/>
                </a:solidFill>
                <a:ea typeface="楷体" panose="02010609060101010101" pitchFamily="49" charset="-122"/>
              </a:rPr>
              <a:t>3. </a:t>
            </a:r>
            <a:r>
              <a:rPr lang="pt-BR" altLang="zh-CN" sz="3600" dirty="0" smtClean="0">
                <a:solidFill>
                  <a:srgbClr val="000000"/>
                </a:solidFill>
                <a:ea typeface="楷体" panose="02010609060101010101" pitchFamily="49" charset="-122"/>
              </a:rPr>
              <a:t>N</a:t>
            </a:r>
            <a:r>
              <a:rPr lang="pt-BR" altLang="zh-CN" sz="3600" baseline="-25000" dirty="0" smtClean="0">
                <a:solidFill>
                  <a:srgbClr val="000000"/>
                </a:solidFill>
                <a:ea typeface="楷体" panose="02010609060101010101" pitchFamily="49" charset="-122"/>
              </a:rPr>
              <a:t>2</a:t>
            </a:r>
            <a:r>
              <a:rPr lang="pt-BR" altLang="zh-CN" sz="3600" dirty="0" smtClean="0">
                <a:solidFill>
                  <a:srgbClr val="000000"/>
                </a:solidFill>
                <a:ea typeface="楷体" panose="02010609060101010101" pitchFamily="49" charset="-122"/>
              </a:rPr>
              <a:t>O</a:t>
            </a:r>
            <a:r>
              <a:rPr lang="pt-BR" altLang="zh-CN" sz="3600" baseline="-25000" dirty="0" smtClean="0">
                <a:solidFill>
                  <a:srgbClr val="000000"/>
                </a:solidFill>
                <a:ea typeface="楷体" panose="02010609060101010101" pitchFamily="49" charset="-122"/>
              </a:rPr>
              <a:t>3</a:t>
            </a:r>
            <a:endParaRPr lang="pt-BR" altLang="zh-CN" sz="3600" baseline="-25000" dirty="0" smtClean="0">
              <a:solidFill>
                <a:srgbClr val="000000"/>
              </a:solidFill>
              <a:ea typeface="楷体" panose="02010609060101010101" pitchFamily="49" charset="-122"/>
            </a:endParaRPr>
          </a:p>
        </p:txBody>
      </p:sp>
      <p:sp>
        <p:nvSpPr>
          <p:cNvPr id="403461" name="Text Box 5"/>
          <p:cNvSpPr txBox="1">
            <a:spLocks noChangeArrowheads="1"/>
          </p:cNvSpPr>
          <p:nvPr/>
        </p:nvSpPr>
        <p:spPr bwMode="auto">
          <a:xfrm>
            <a:off x="468313" y="1055688"/>
            <a:ext cx="80645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pt-BR" altLang="zh-CN" dirty="0" smtClean="0">
                <a:solidFill>
                  <a:srgbClr val="000000"/>
                </a:solidFill>
                <a:ea typeface="楷体" panose="02010609060101010101" pitchFamily="49" charset="-122"/>
              </a:rPr>
              <a:t>   HNO</a:t>
            </a:r>
            <a:r>
              <a:rPr kumimoji="1" lang="pt-BR" altLang="zh-CN" baseline="-25000"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的酸酐</a:t>
            </a:r>
            <a:r>
              <a:rPr kumimoji="1" lang="zh-CN" altLang="pt-BR"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可由</a:t>
            </a:r>
            <a:r>
              <a:rPr kumimoji="1" lang="pt-BR" altLang="zh-CN" dirty="0" smtClean="0">
                <a:solidFill>
                  <a:srgbClr val="000000"/>
                </a:solidFill>
                <a:ea typeface="楷体" panose="02010609060101010101" pitchFamily="49" charset="-122"/>
              </a:rPr>
              <a:t>NO</a:t>
            </a:r>
            <a:r>
              <a:rPr kumimoji="1" lang="zh-CN" altLang="en-US" dirty="0" smtClean="0">
                <a:solidFill>
                  <a:srgbClr val="000000"/>
                </a:solidFill>
                <a:ea typeface="楷体" panose="02010609060101010101" pitchFamily="49" charset="-122"/>
              </a:rPr>
              <a:t>和</a:t>
            </a:r>
            <a:r>
              <a:rPr kumimoji="1" lang="pt-BR" altLang="zh-CN" dirty="0" smtClean="0">
                <a:solidFill>
                  <a:srgbClr val="000000"/>
                </a:solidFill>
                <a:ea typeface="楷体" panose="02010609060101010101" pitchFamily="49" charset="-122"/>
              </a:rPr>
              <a:t>NO</a:t>
            </a:r>
            <a:r>
              <a:rPr kumimoji="1" lang="pt-BR" altLang="zh-CN" baseline="-25000"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化合而成</a:t>
            </a:r>
            <a:r>
              <a:rPr kumimoji="1" lang="zh-CN" altLang="pt-BR" dirty="0" smtClean="0">
                <a:solidFill>
                  <a:srgbClr val="000000"/>
                </a:solidFill>
                <a:ea typeface="楷体" panose="02010609060101010101" pitchFamily="49" charset="-122"/>
              </a:rPr>
              <a:t>。 </a:t>
            </a:r>
            <a:endParaRPr kumimoji="1" lang="zh-CN" altLang="en-US" dirty="0" smtClean="0">
              <a:solidFill>
                <a:srgbClr val="000000"/>
              </a:solidFill>
              <a:ea typeface="楷体" panose="02010609060101010101" pitchFamily="49" charset="-122"/>
            </a:endParaRPr>
          </a:p>
        </p:txBody>
      </p:sp>
      <p:sp>
        <p:nvSpPr>
          <p:cNvPr id="403462" name="Text Box 6"/>
          <p:cNvSpPr txBox="1">
            <a:spLocks noChangeArrowheads="1"/>
          </p:cNvSpPr>
          <p:nvPr/>
        </p:nvSpPr>
        <p:spPr bwMode="auto">
          <a:xfrm>
            <a:off x="539750" y="1857375"/>
            <a:ext cx="496887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pt-BR" altLang="zh-CN" dirty="0" smtClean="0">
                <a:solidFill>
                  <a:srgbClr val="000000"/>
                </a:solidFill>
                <a:ea typeface="楷体" panose="02010609060101010101" pitchFamily="49" charset="-122"/>
              </a:rPr>
              <a:t>   N</a:t>
            </a:r>
            <a:r>
              <a:rPr kumimoji="1" lang="pt-BR" altLang="zh-CN" baseline="-25000" dirty="0" smtClean="0">
                <a:solidFill>
                  <a:srgbClr val="000000"/>
                </a:solidFill>
                <a:ea typeface="楷体" panose="02010609060101010101" pitchFamily="49" charset="-122"/>
              </a:rPr>
              <a:t>2</a:t>
            </a:r>
            <a:r>
              <a:rPr kumimoji="1" lang="pt-BR" altLang="zh-CN" dirty="0" smtClean="0">
                <a:solidFill>
                  <a:srgbClr val="000000"/>
                </a:solidFill>
                <a:ea typeface="楷体" panose="02010609060101010101" pitchFamily="49" charset="-122"/>
              </a:rPr>
              <a:t>O</a:t>
            </a:r>
            <a:r>
              <a:rPr kumimoji="1" lang="pt-BR"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分子结构中含有四个</a:t>
            </a:r>
            <a:r>
              <a:rPr kumimoji="1" lang="en-US" altLang="zh-CN" dirty="0" smtClean="0">
                <a:solidFill>
                  <a:srgbClr val="000000"/>
                </a:solidFill>
                <a:ea typeface="楷体" panose="02010609060101010101" pitchFamily="49" charset="-122"/>
              </a:rPr>
              <a:t>σ</a:t>
            </a:r>
            <a:r>
              <a:rPr kumimoji="1" lang="zh-CN" altLang="en-US" dirty="0" smtClean="0">
                <a:solidFill>
                  <a:srgbClr val="000000"/>
                </a:solidFill>
                <a:ea typeface="楷体" panose="02010609060101010101" pitchFamily="49" charset="-122"/>
              </a:rPr>
              <a:t>键，一个大</a:t>
            </a:r>
            <a:r>
              <a:rPr kumimoji="1" lang="zh-CN" altLang="en-US" dirty="0" smtClean="0">
                <a:solidFill>
                  <a:srgbClr val="000000"/>
                </a:solidFill>
                <a:ea typeface="楷体" panose="02010609060101010101" pitchFamily="49" charset="-122"/>
                <a:sym typeface="Symbol" panose="05050102010706020507" pitchFamily="18" charset="2"/>
              </a:rPr>
              <a:t></a:t>
            </a:r>
            <a:r>
              <a:rPr kumimoji="1" lang="zh-CN" altLang="en-US" dirty="0" smtClean="0">
                <a:solidFill>
                  <a:srgbClr val="000000"/>
                </a:solidFill>
                <a:ea typeface="楷体" panose="02010609060101010101" pitchFamily="49" charset="-122"/>
              </a:rPr>
              <a:t>键</a:t>
            </a:r>
            <a:r>
              <a:rPr kumimoji="1" lang="en-US" altLang="zh-CN"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sym typeface="Symbol" panose="05050102010706020507" pitchFamily="18" charset="2"/>
              </a:rPr>
              <a:t></a:t>
            </a:r>
            <a:r>
              <a:rPr kumimoji="1" lang="en-US" altLang="zh-CN" baseline="-25000" dirty="0" smtClean="0">
                <a:solidFill>
                  <a:srgbClr val="000000"/>
                </a:solidFill>
                <a:ea typeface="楷体" panose="02010609060101010101" pitchFamily="49" charset="-122"/>
              </a:rPr>
              <a:t>5</a:t>
            </a:r>
            <a:r>
              <a:rPr kumimoji="1" lang="en-US" altLang="zh-CN" baseline="30000" dirty="0" smtClean="0">
                <a:solidFill>
                  <a:srgbClr val="000000"/>
                </a:solidFill>
                <a:ea typeface="楷体" panose="02010609060101010101" pitchFamily="49" charset="-122"/>
              </a:rPr>
              <a:t>6</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  </a:t>
            </a:r>
            <a:endParaRPr kumimoji="1" lang="zh-CN" altLang="en-US" dirty="0" smtClean="0">
              <a:solidFill>
                <a:srgbClr val="000000"/>
              </a:solidFill>
              <a:ea typeface="楷体" panose="02010609060101010101" pitchFamily="49" charset="-122"/>
            </a:endParaRPr>
          </a:p>
        </p:txBody>
      </p:sp>
      <p:sp>
        <p:nvSpPr>
          <p:cNvPr id="403463" name="Text Box 7"/>
          <p:cNvSpPr txBox="1">
            <a:spLocks noChangeArrowheads="1"/>
          </p:cNvSpPr>
          <p:nvPr/>
        </p:nvSpPr>
        <p:spPr bwMode="auto">
          <a:xfrm>
            <a:off x="593725" y="3082925"/>
            <a:ext cx="5761038"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pt-BR" altLang="zh-CN" dirty="0" smtClean="0">
                <a:solidFill>
                  <a:srgbClr val="000000"/>
                </a:solidFill>
                <a:ea typeface="楷体" panose="02010609060101010101" pitchFamily="49" charset="-122"/>
              </a:rPr>
              <a:t>   N</a:t>
            </a:r>
            <a:r>
              <a:rPr kumimoji="1" lang="pt-BR" altLang="zh-CN" baseline="-25000" dirty="0" smtClean="0">
                <a:solidFill>
                  <a:srgbClr val="000000"/>
                </a:solidFill>
                <a:ea typeface="楷体" panose="02010609060101010101" pitchFamily="49" charset="-122"/>
              </a:rPr>
              <a:t>2</a:t>
            </a:r>
            <a:r>
              <a:rPr kumimoji="1" lang="pt-BR" altLang="zh-CN" dirty="0" smtClean="0">
                <a:solidFill>
                  <a:srgbClr val="000000"/>
                </a:solidFill>
                <a:ea typeface="楷体" panose="02010609060101010101" pitchFamily="49" charset="-122"/>
              </a:rPr>
              <a:t>O</a:t>
            </a:r>
            <a:r>
              <a:rPr kumimoji="1" lang="pt-BR" altLang="zh-CN" baseline="-25000" dirty="0" smtClean="0">
                <a:solidFill>
                  <a:srgbClr val="000000"/>
                </a:solidFill>
                <a:ea typeface="楷体" panose="02010609060101010101" pitchFamily="49" charset="-122"/>
              </a:rPr>
              <a:t>3</a:t>
            </a:r>
            <a:r>
              <a:rPr kumimoji="1" lang="zh-CN" altLang="pt-BR" dirty="0" smtClean="0">
                <a:solidFill>
                  <a:srgbClr val="000000"/>
                </a:solidFill>
                <a:ea typeface="楷体" panose="02010609060101010101" pitchFamily="49" charset="-122"/>
              </a:rPr>
              <a:t>很不稳定，室温下极易分解为</a:t>
            </a:r>
            <a:r>
              <a:rPr kumimoji="1" lang="pt-BR" altLang="zh-CN" dirty="0" smtClean="0">
                <a:solidFill>
                  <a:srgbClr val="000000"/>
                </a:solidFill>
                <a:ea typeface="楷体" panose="02010609060101010101" pitchFamily="49" charset="-122"/>
              </a:rPr>
              <a:t>NO</a:t>
            </a:r>
            <a:r>
              <a:rPr kumimoji="1" lang="zh-CN" altLang="pt-BR" dirty="0" smtClean="0">
                <a:solidFill>
                  <a:srgbClr val="000000"/>
                </a:solidFill>
                <a:ea typeface="楷体" panose="02010609060101010101" pitchFamily="49" charset="-122"/>
              </a:rPr>
              <a:t>、</a:t>
            </a:r>
            <a:r>
              <a:rPr kumimoji="1" lang="pt-BR" altLang="zh-CN" dirty="0" smtClean="0">
                <a:solidFill>
                  <a:srgbClr val="000000"/>
                </a:solidFill>
                <a:ea typeface="楷体" panose="02010609060101010101" pitchFamily="49" charset="-122"/>
              </a:rPr>
              <a:t>NO</a:t>
            </a:r>
            <a:r>
              <a:rPr kumimoji="1" lang="pt-BR" altLang="zh-CN" baseline="-25000" dirty="0" smtClean="0">
                <a:solidFill>
                  <a:srgbClr val="000000"/>
                </a:solidFill>
                <a:ea typeface="楷体" panose="02010609060101010101" pitchFamily="49" charset="-122"/>
              </a:rPr>
              <a:t>2</a:t>
            </a:r>
            <a:r>
              <a:rPr kumimoji="1" lang="zh-CN" altLang="pt-BR" dirty="0" smtClean="0">
                <a:solidFill>
                  <a:srgbClr val="000000"/>
                </a:solidFill>
                <a:ea typeface="楷体" panose="02010609060101010101" pitchFamily="49" charset="-122"/>
              </a:rPr>
              <a:t>。</a:t>
            </a:r>
            <a:endParaRPr kumimoji="1" lang="zh-CN" altLang="en-US" dirty="0" smtClean="0">
              <a:solidFill>
                <a:srgbClr val="000000"/>
              </a:solidFill>
              <a:ea typeface="楷体" panose="02010609060101010101" pitchFamily="49" charset="-122"/>
            </a:endParaRPr>
          </a:p>
        </p:txBody>
      </p:sp>
      <p:sp>
        <p:nvSpPr>
          <p:cNvPr id="7" name="文本框 6"/>
          <p:cNvSpPr txBox="1">
            <a:spLocks noChangeArrowheads="1"/>
          </p:cNvSpPr>
          <p:nvPr/>
        </p:nvSpPr>
        <p:spPr bwMode="auto">
          <a:xfrm>
            <a:off x="971550" y="4238625"/>
            <a:ext cx="3905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b="1">
                <a:solidFill>
                  <a:srgbClr val="0000FF"/>
                </a:solidFill>
                <a:latin typeface="Times New Roman" panose="02020603050405020304" pitchFamily="18" charset="0"/>
                <a:ea typeface="楷体_GB2312" pitchFamily="49" charset="-122"/>
              </a:defRPr>
            </a:lvl1pPr>
            <a:lvl2pPr marL="742950" indent="-285750">
              <a:defRPr kumimoji="1" sz="3200" b="1">
                <a:solidFill>
                  <a:srgbClr val="0000FF"/>
                </a:solidFill>
                <a:latin typeface="Times New Roman" panose="02020603050405020304" pitchFamily="18" charset="0"/>
                <a:ea typeface="楷体_GB2312" pitchFamily="49" charset="-122"/>
              </a:defRPr>
            </a:lvl2pPr>
            <a:lvl3pPr marL="1143000" indent="-228600">
              <a:defRPr kumimoji="1" sz="3200" b="1">
                <a:solidFill>
                  <a:srgbClr val="0000FF"/>
                </a:solidFill>
                <a:latin typeface="Times New Roman" panose="02020603050405020304" pitchFamily="18" charset="0"/>
                <a:ea typeface="楷体_GB2312" pitchFamily="49" charset="-122"/>
              </a:defRPr>
            </a:lvl3pPr>
            <a:lvl4pPr marL="1600200" indent="-228600">
              <a:defRPr kumimoji="1" sz="3200" b="1">
                <a:solidFill>
                  <a:srgbClr val="0000FF"/>
                </a:solidFill>
                <a:latin typeface="Times New Roman" panose="02020603050405020304" pitchFamily="18" charset="0"/>
                <a:ea typeface="楷体_GB2312" pitchFamily="49" charset="-122"/>
              </a:defRPr>
            </a:lvl4pPr>
            <a:lvl5pPr marL="2057400" indent="-228600">
              <a:defRPr kumimoji="1" sz="3200" b="1">
                <a:solidFill>
                  <a:srgbClr val="0000FF"/>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3200" b="1">
                <a:solidFill>
                  <a:srgbClr val="0000FF"/>
                </a:solidFill>
                <a:latin typeface="Times New Roman" panose="02020603050405020304" pitchFamily="18" charset="0"/>
                <a:ea typeface="楷体_GB2312" pitchFamily="49" charset="-122"/>
              </a:defRPr>
            </a:lvl9pPr>
          </a:lstStyle>
          <a:p>
            <a:pPr eaLnBrk="0" hangingPunct="0"/>
            <a:r>
              <a:rPr lang="en-US" altLang="zh-CN" smtClean="0">
                <a:solidFill>
                  <a:srgbClr val="000000"/>
                </a:solidFill>
              </a:rPr>
              <a:t>N</a:t>
            </a:r>
            <a:r>
              <a:rPr lang="en-US" altLang="zh-CN" baseline="-25000" smtClean="0">
                <a:solidFill>
                  <a:srgbClr val="000000"/>
                </a:solidFill>
              </a:rPr>
              <a:t>2</a:t>
            </a:r>
            <a:r>
              <a:rPr lang="en-US" altLang="zh-CN" smtClean="0">
                <a:solidFill>
                  <a:srgbClr val="000000"/>
                </a:solidFill>
              </a:rPr>
              <a:t>O</a:t>
            </a:r>
            <a:r>
              <a:rPr lang="en-US" altLang="zh-CN" baseline="-25000" smtClean="0">
                <a:solidFill>
                  <a:srgbClr val="000000"/>
                </a:solidFill>
              </a:rPr>
              <a:t>3</a:t>
            </a:r>
            <a:r>
              <a:rPr lang="en-US" altLang="zh-CN" smtClean="0">
                <a:solidFill>
                  <a:srgbClr val="000000"/>
                </a:solidFill>
              </a:rPr>
              <a:t>         NO + NO</a:t>
            </a:r>
            <a:r>
              <a:rPr lang="en-US" altLang="zh-CN" baseline="-25000" smtClean="0">
                <a:solidFill>
                  <a:srgbClr val="000000"/>
                </a:solidFill>
              </a:rPr>
              <a:t>2</a:t>
            </a:r>
            <a:endParaRPr lang="zh-CN" altLang="en-US" baseline="-25000" smtClean="0">
              <a:solidFill>
                <a:srgbClr val="000000"/>
              </a:solidFill>
            </a:endParaRPr>
          </a:p>
        </p:txBody>
      </p:sp>
      <p:graphicFrame>
        <p:nvGraphicFramePr>
          <p:cNvPr id="8" name="对象 7"/>
          <p:cNvGraphicFramePr>
            <a:graphicFrameLocks noChangeAspect="1"/>
          </p:cNvGraphicFramePr>
          <p:nvPr/>
        </p:nvGraphicFramePr>
        <p:xfrm>
          <a:off x="2124075" y="4441825"/>
          <a:ext cx="652463" cy="177800"/>
        </p:xfrm>
        <a:graphic>
          <a:graphicData uri="http://schemas.openxmlformats.org/presentationml/2006/ole">
            <mc:AlternateContent xmlns:mc="http://schemas.openxmlformats.org/markup-compatibility/2006">
              <mc:Choice xmlns:v="urn:schemas-microsoft-com:vml" Requires="v">
                <p:oleObj spid="_x0000_s305191" name="CS ChemDraw Drawing" r:id="rId3" imgW="876300" imgH="254000" progId="ChemDraw.Document.6.0">
                  <p:embed/>
                </p:oleObj>
              </mc:Choice>
              <mc:Fallback>
                <p:oleObj name="CS ChemDraw Drawing" r:id="rId3" imgW="876300" imgH="254000" progId="ChemDraw.Document.6.0">
                  <p:embed/>
                  <p:pic>
                    <p:nvPicPr>
                      <p:cNvPr id="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4441825"/>
                        <a:ext cx="652463"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913" y="4913313"/>
            <a:ext cx="48291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054600" y="2340610"/>
            <a:ext cx="2659380" cy="583565"/>
          </a:xfrm>
          <a:prstGeom prst="rect">
            <a:avLst/>
          </a:prstGeom>
          <a:noFill/>
        </p:spPr>
        <p:txBody>
          <a:bodyPr wrap="square" rtlCol="0">
            <a:spAutoFit/>
          </a:bodyPr>
          <a:lstStyle/>
          <a:p>
            <a:r>
              <a:rPr lang="en-US" altLang="zh-CN">
                <a:solidFill>
                  <a:srgbClr val="FF0000"/>
                </a:solidFill>
              </a:rPr>
              <a:t>(</a:t>
            </a:r>
            <a:r>
              <a:rPr lang="zh-CN" altLang="en-US">
                <a:solidFill>
                  <a:srgbClr val="FF0000"/>
                </a:solidFill>
              </a:rPr>
              <a:t>一个</a:t>
            </a:r>
            <a:r>
              <a:rPr kumimoji="1" lang="en-US" altLang="zh-CN" dirty="0" smtClean="0">
                <a:solidFill>
                  <a:srgbClr val="FF0000"/>
                </a:solidFill>
                <a:ea typeface="楷体" panose="02010609060101010101" pitchFamily="49" charset="-122"/>
                <a:sym typeface="Symbol" panose="05050102010706020507" pitchFamily="18" charset="2"/>
              </a:rPr>
              <a:t></a:t>
            </a:r>
            <a:r>
              <a:rPr kumimoji="1" lang="en-US" altLang="zh-CN" baseline="-25000" dirty="0" smtClean="0">
                <a:solidFill>
                  <a:srgbClr val="FF0000"/>
                </a:solidFill>
                <a:ea typeface="楷体" panose="02010609060101010101" pitchFamily="49" charset="-122"/>
                <a:sym typeface="+mn-ea"/>
              </a:rPr>
              <a:t>3</a:t>
            </a:r>
            <a:r>
              <a:rPr kumimoji="1" lang="en-US" altLang="zh-CN" baseline="30000" dirty="0" smtClean="0">
                <a:solidFill>
                  <a:srgbClr val="FF0000"/>
                </a:solidFill>
                <a:ea typeface="楷体" panose="02010609060101010101" pitchFamily="49" charset="-122"/>
                <a:sym typeface="+mn-ea"/>
              </a:rPr>
              <a:t>4</a:t>
            </a:r>
            <a:r>
              <a:rPr kumimoji="1" lang="en-US" altLang="zh-CN" dirty="0" smtClean="0">
                <a:solidFill>
                  <a:srgbClr val="FF0000"/>
                </a:solidFill>
                <a:ea typeface="楷体" panose="02010609060101010101" pitchFamily="49" charset="-122"/>
                <a:sym typeface="+mn-ea"/>
              </a:rPr>
              <a:t>)</a:t>
            </a:r>
            <a:endParaRPr kumimoji="1" lang="en-US" altLang="zh-CN" dirty="0" smtClean="0">
              <a:solidFill>
                <a:srgbClr val="FF0000"/>
              </a:solidFill>
              <a:ea typeface="楷体" panose="02010609060101010101" pitchFamily="49"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3461">
                                            <p:txEl>
                                              <p:pRg st="0" end="0"/>
                                            </p:txEl>
                                          </p:spTgt>
                                        </p:tgtEl>
                                        <p:attrNameLst>
                                          <p:attrName>style.visibility</p:attrName>
                                        </p:attrNameLst>
                                      </p:cBhvr>
                                      <p:to>
                                        <p:strVal val="visible"/>
                                      </p:to>
                                    </p:set>
                                    <p:animEffect transition="in" filter="wipe(left)">
                                      <p:cBhvr>
                                        <p:cTn id="7" dur="500"/>
                                        <p:tgtEl>
                                          <p:spTgt spid="4034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3462"/>
                                        </p:tgtEl>
                                        <p:attrNameLst>
                                          <p:attrName>style.visibility</p:attrName>
                                        </p:attrNameLst>
                                      </p:cBhvr>
                                      <p:to>
                                        <p:strVal val="visible"/>
                                      </p:to>
                                    </p:set>
                                    <p:animEffect transition="in" filter="wipe(left)">
                                      <p:cBhvr>
                                        <p:cTn id="12" dur="500"/>
                                        <p:tgtEl>
                                          <p:spTgt spid="40346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3464"/>
                                        </p:tgtEl>
                                        <p:attrNameLst>
                                          <p:attrName>style.visibility</p:attrName>
                                        </p:attrNameLst>
                                      </p:cBhvr>
                                      <p:to>
                                        <p:strVal val="visible"/>
                                      </p:to>
                                    </p:set>
                                    <p:animEffect transition="in" filter="blinds(horizontal)">
                                      <p:cBhvr>
                                        <p:cTn id="17" dur="500"/>
                                        <p:tgtEl>
                                          <p:spTgt spid="4034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3463">
                                            <p:txEl>
                                              <p:pRg st="0" end="0"/>
                                            </p:txEl>
                                          </p:spTgt>
                                        </p:tgtEl>
                                        <p:attrNameLst>
                                          <p:attrName>style.visibility</p:attrName>
                                        </p:attrNameLst>
                                      </p:cBhvr>
                                      <p:to>
                                        <p:strVal val="visible"/>
                                      </p:to>
                                    </p:set>
                                    <p:animEffect transition="in" filter="wipe(left)">
                                      <p:cBhvr>
                                        <p:cTn id="22" dur="500"/>
                                        <p:tgtEl>
                                          <p:spTgt spid="40346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2"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020763" y="260350"/>
            <a:ext cx="5040312" cy="641350"/>
          </a:xfrm>
          <a:prstGeom prst="rect">
            <a:avLst/>
          </a:prstGeom>
          <a:noFill/>
          <a:ln>
            <a:noFill/>
          </a:ln>
          <a:effectLst/>
        </p:spPr>
        <p:txBody>
          <a:bodyPr anchor="ctr">
            <a:spAutoFit/>
          </a:bodyPr>
          <a:lstStyle/>
          <a:p>
            <a:pPr>
              <a:defRPr/>
            </a:pPr>
            <a:r>
              <a:rPr lang="en-US" altLang="zh-CN" sz="3600" dirty="0">
                <a:solidFill>
                  <a:srgbClr val="0000FF"/>
                </a:solidFill>
                <a:latin typeface="+mn-lt"/>
                <a:ea typeface="+mn-ea"/>
              </a:rPr>
              <a:t>3. </a:t>
            </a:r>
            <a:r>
              <a:rPr lang="zh-CN" altLang="pt-BR" sz="3600" dirty="0">
                <a:solidFill>
                  <a:srgbClr val="0000FF"/>
                </a:solidFill>
                <a:latin typeface="+mn-lt"/>
                <a:ea typeface="+mn-ea"/>
              </a:rPr>
              <a:t>五氧化二氮</a:t>
            </a:r>
            <a:r>
              <a:rPr lang="pt-BR" altLang="zh-CN" sz="3600" dirty="0">
                <a:solidFill>
                  <a:srgbClr val="0000FF"/>
                </a:solidFill>
                <a:latin typeface="+mn-lt"/>
                <a:ea typeface="+mn-ea"/>
              </a:rPr>
              <a:t>(N</a:t>
            </a:r>
            <a:r>
              <a:rPr lang="pt-BR" altLang="zh-CN" sz="3600" baseline="-25000" dirty="0">
                <a:solidFill>
                  <a:srgbClr val="0000FF"/>
                </a:solidFill>
                <a:latin typeface="+mn-lt"/>
                <a:ea typeface="+mn-ea"/>
              </a:rPr>
              <a:t>2</a:t>
            </a:r>
            <a:r>
              <a:rPr lang="pt-BR" altLang="zh-CN" sz="3600" dirty="0">
                <a:solidFill>
                  <a:srgbClr val="0000FF"/>
                </a:solidFill>
                <a:latin typeface="+mn-lt"/>
                <a:ea typeface="+mn-ea"/>
              </a:rPr>
              <a:t>O</a:t>
            </a:r>
            <a:r>
              <a:rPr lang="pt-BR" altLang="zh-CN" sz="3600" baseline="-25000" dirty="0">
                <a:solidFill>
                  <a:srgbClr val="0000FF"/>
                </a:solidFill>
                <a:latin typeface="+mn-lt"/>
                <a:ea typeface="+mn-ea"/>
              </a:rPr>
              <a:t>5</a:t>
            </a:r>
            <a:r>
              <a:rPr lang="pt-BR" altLang="zh-CN" sz="3600" dirty="0">
                <a:solidFill>
                  <a:srgbClr val="0000FF"/>
                </a:solidFill>
                <a:latin typeface="+mn-lt"/>
                <a:ea typeface="+mn-ea"/>
              </a:rPr>
              <a:t>)</a:t>
            </a:r>
            <a:endParaRPr lang="zh-CN" altLang="pt-BR" sz="3600" baseline="-25000" dirty="0">
              <a:solidFill>
                <a:srgbClr val="0000FF"/>
              </a:solidFill>
              <a:latin typeface="+mn-lt"/>
              <a:ea typeface="+mn-ea"/>
            </a:endParaRPr>
          </a:p>
        </p:txBody>
      </p:sp>
      <p:sp>
        <p:nvSpPr>
          <p:cNvPr id="3" name="Text Box 5"/>
          <p:cNvSpPr txBox="1">
            <a:spLocks noChangeArrowheads="1"/>
          </p:cNvSpPr>
          <p:nvPr/>
        </p:nvSpPr>
        <p:spPr bwMode="auto">
          <a:xfrm>
            <a:off x="1020763" y="1341438"/>
            <a:ext cx="5233987" cy="2800350"/>
          </a:xfrm>
          <a:prstGeom prst="rect">
            <a:avLst/>
          </a:prstGeom>
          <a:noFill/>
          <a:ln>
            <a:noFill/>
          </a:ln>
          <a:effectLst/>
        </p:spPr>
        <p:txBody>
          <a:bodyPr>
            <a:spAutoFit/>
          </a:bodyPr>
          <a:lstStyle/>
          <a:p>
            <a:pPr>
              <a:lnSpc>
                <a:spcPct val="110000"/>
              </a:lnSpc>
              <a:spcBef>
                <a:spcPct val="50000"/>
              </a:spcBef>
              <a:defRPr/>
            </a:pPr>
            <a:r>
              <a:rPr lang="pt-BR" altLang="zh-CN" dirty="0">
                <a:latin typeface="+mn-lt"/>
                <a:ea typeface="+mn-ea"/>
              </a:rPr>
              <a:t>       N</a:t>
            </a:r>
            <a:r>
              <a:rPr lang="pt-BR" altLang="zh-CN" baseline="-25000" dirty="0">
                <a:latin typeface="+mn-lt"/>
                <a:ea typeface="+mn-ea"/>
              </a:rPr>
              <a:t>2</a:t>
            </a:r>
            <a:r>
              <a:rPr lang="pt-BR" altLang="zh-CN" dirty="0">
                <a:latin typeface="+mn-lt"/>
                <a:ea typeface="+mn-ea"/>
              </a:rPr>
              <a:t>O</a:t>
            </a:r>
            <a:r>
              <a:rPr lang="pt-BR" altLang="zh-CN" baseline="-25000" dirty="0">
                <a:latin typeface="+mn-lt"/>
                <a:ea typeface="+mn-ea"/>
              </a:rPr>
              <a:t>5</a:t>
            </a:r>
            <a:r>
              <a:rPr lang="zh-CN" altLang="pt-BR" dirty="0">
                <a:latin typeface="+mn-lt"/>
                <a:ea typeface="+mn-ea"/>
              </a:rPr>
              <a:t>为硝酸的酸酐。</a:t>
            </a:r>
            <a:r>
              <a:rPr lang="zh-CN" altLang="en-US" dirty="0">
                <a:latin typeface="+mn-lt"/>
                <a:ea typeface="+mn-ea"/>
              </a:rPr>
              <a:t>固体由</a:t>
            </a:r>
            <a:r>
              <a:rPr lang="pt-BR" altLang="zh-CN" dirty="0">
                <a:latin typeface="+mn-lt"/>
                <a:ea typeface="+mn-ea"/>
              </a:rPr>
              <a:t>NO</a:t>
            </a:r>
            <a:r>
              <a:rPr lang="pt-BR" altLang="zh-CN" baseline="-25000" dirty="0">
                <a:latin typeface="+mn-lt"/>
                <a:ea typeface="+mn-ea"/>
              </a:rPr>
              <a:t>2</a:t>
            </a:r>
            <a:r>
              <a:rPr lang="pt-BR" altLang="zh-CN" baseline="30000" dirty="0">
                <a:latin typeface="+mn-lt"/>
                <a:ea typeface="+mn-ea"/>
              </a:rPr>
              <a:t>+</a:t>
            </a:r>
            <a:r>
              <a:rPr lang="zh-CN" altLang="en-US" dirty="0">
                <a:latin typeface="+mn-lt"/>
                <a:ea typeface="+mn-ea"/>
              </a:rPr>
              <a:t>和</a:t>
            </a:r>
            <a:r>
              <a:rPr lang="pt-BR" altLang="zh-CN" dirty="0">
                <a:latin typeface="+mn-lt"/>
                <a:ea typeface="+mn-ea"/>
              </a:rPr>
              <a:t>NO</a:t>
            </a:r>
            <a:r>
              <a:rPr lang="pt-BR" altLang="zh-CN" baseline="-25000" dirty="0">
                <a:latin typeface="+mn-lt"/>
                <a:ea typeface="+mn-ea"/>
              </a:rPr>
              <a:t>3</a:t>
            </a:r>
            <a:r>
              <a:rPr lang="pt-BR" altLang="zh-CN" baseline="30000" dirty="0">
                <a:latin typeface="+mn-lt"/>
                <a:ea typeface="+mn-ea"/>
                <a:sym typeface="Symbol" panose="05050102010706020507" pitchFamily="18" charset="2"/>
              </a:rPr>
              <a:t></a:t>
            </a:r>
            <a:r>
              <a:rPr lang="zh-CN" altLang="en-US" dirty="0">
                <a:latin typeface="+mn-lt"/>
                <a:ea typeface="+mn-ea"/>
                <a:sym typeface="Symbol" panose="05050102010706020507" pitchFamily="18" charset="2"/>
              </a:rPr>
              <a:t>组</a:t>
            </a:r>
            <a:r>
              <a:rPr lang="zh-CN" altLang="en-US" dirty="0">
                <a:latin typeface="+mn-lt"/>
                <a:ea typeface="+mn-ea"/>
              </a:rPr>
              <a:t>成的离子型晶体；</a:t>
            </a:r>
            <a:r>
              <a:rPr lang="zh-CN" altLang="pt-BR" dirty="0">
                <a:latin typeface="+mn-lt"/>
                <a:ea typeface="+mn-ea"/>
              </a:rPr>
              <a:t>两个</a:t>
            </a:r>
            <a:r>
              <a:rPr lang="pt-BR" altLang="zh-CN" dirty="0">
                <a:latin typeface="+mn-lt"/>
                <a:ea typeface="+mn-ea"/>
              </a:rPr>
              <a:t>N</a:t>
            </a:r>
            <a:r>
              <a:rPr lang="zh-CN" altLang="en-US" dirty="0">
                <a:latin typeface="+mn-lt"/>
                <a:ea typeface="+mn-ea"/>
              </a:rPr>
              <a:t>原子均采取</a:t>
            </a:r>
            <a:r>
              <a:rPr lang="pt-BR" altLang="zh-CN" dirty="0">
                <a:latin typeface="+mn-lt"/>
                <a:ea typeface="+mn-ea"/>
              </a:rPr>
              <a:t>sp</a:t>
            </a:r>
            <a:r>
              <a:rPr lang="pt-BR" altLang="zh-CN" baseline="30000" dirty="0">
                <a:latin typeface="+mn-lt"/>
                <a:ea typeface="+mn-ea"/>
              </a:rPr>
              <a:t>2</a:t>
            </a:r>
            <a:r>
              <a:rPr lang="zh-CN" altLang="en-US" dirty="0">
                <a:latin typeface="+mn-lt"/>
                <a:ea typeface="+mn-ea"/>
              </a:rPr>
              <a:t>杂化成键</a:t>
            </a:r>
            <a:r>
              <a:rPr lang="zh-CN" altLang="pt-BR" dirty="0">
                <a:latin typeface="+mn-lt"/>
                <a:ea typeface="+mn-ea"/>
              </a:rPr>
              <a:t>，</a:t>
            </a:r>
            <a:r>
              <a:rPr lang="zh-CN" altLang="en-US" dirty="0">
                <a:latin typeface="+mn-lt"/>
                <a:ea typeface="+mn-ea"/>
              </a:rPr>
              <a:t>有</a:t>
            </a:r>
            <a:r>
              <a:rPr lang="en-US" altLang="zh-CN" dirty="0">
                <a:latin typeface="+mn-lt"/>
                <a:ea typeface="+mn-ea"/>
              </a:rPr>
              <a:t>6</a:t>
            </a:r>
            <a:r>
              <a:rPr lang="zh-CN" altLang="en-US" dirty="0">
                <a:latin typeface="+mn-lt"/>
                <a:ea typeface="+mn-ea"/>
              </a:rPr>
              <a:t>个</a:t>
            </a:r>
            <a:r>
              <a:rPr lang="en-US" altLang="zh-CN" dirty="0">
                <a:latin typeface="+mn-lt"/>
                <a:ea typeface="+mn-ea"/>
              </a:rPr>
              <a:t>σ</a:t>
            </a:r>
            <a:r>
              <a:rPr lang="zh-CN" altLang="en-US" dirty="0">
                <a:latin typeface="+mn-lt"/>
                <a:ea typeface="+mn-ea"/>
              </a:rPr>
              <a:t>键</a:t>
            </a:r>
            <a:r>
              <a:rPr lang="zh-CN" altLang="pt-BR" dirty="0">
                <a:latin typeface="+mn-lt"/>
                <a:ea typeface="+mn-ea"/>
              </a:rPr>
              <a:t>，</a:t>
            </a:r>
            <a:r>
              <a:rPr lang="zh-CN" altLang="en-US" dirty="0">
                <a:solidFill>
                  <a:srgbClr val="00B050"/>
                </a:solidFill>
                <a:latin typeface="+mn-lt"/>
                <a:ea typeface="+mn-ea"/>
              </a:rPr>
              <a:t>两个</a:t>
            </a:r>
            <a:r>
              <a:rPr lang="zh-CN" altLang="en-US" dirty="0">
                <a:solidFill>
                  <a:srgbClr val="00B050"/>
                </a:solidFill>
                <a:latin typeface="+mn-lt"/>
                <a:ea typeface="+mn-ea"/>
                <a:sym typeface="Symbol" panose="05050102010706020507" pitchFamily="18" charset="2"/>
              </a:rPr>
              <a:t></a:t>
            </a:r>
            <a:r>
              <a:rPr lang="pt-BR" altLang="zh-CN" baseline="-25000" dirty="0">
                <a:solidFill>
                  <a:srgbClr val="00B050"/>
                </a:solidFill>
                <a:latin typeface="+mn-lt"/>
                <a:ea typeface="+mn-ea"/>
              </a:rPr>
              <a:t>3</a:t>
            </a:r>
            <a:r>
              <a:rPr lang="pt-BR" altLang="zh-CN" baseline="30000" dirty="0">
                <a:solidFill>
                  <a:srgbClr val="00B050"/>
                </a:solidFill>
                <a:latin typeface="+mn-lt"/>
                <a:ea typeface="+mn-ea"/>
              </a:rPr>
              <a:t>4</a:t>
            </a:r>
            <a:r>
              <a:rPr lang="zh-CN" altLang="en-US" dirty="0">
                <a:solidFill>
                  <a:srgbClr val="00B050"/>
                </a:solidFill>
                <a:latin typeface="+mn-lt"/>
                <a:ea typeface="+mn-ea"/>
              </a:rPr>
              <a:t>大</a:t>
            </a:r>
            <a:r>
              <a:rPr lang="zh-CN" altLang="en-US" dirty="0">
                <a:solidFill>
                  <a:srgbClr val="00B050"/>
                </a:solidFill>
                <a:latin typeface="+mn-lt"/>
                <a:ea typeface="+mn-ea"/>
                <a:sym typeface="Symbol" panose="05050102010706020507" pitchFamily="18" charset="2"/>
              </a:rPr>
              <a:t></a:t>
            </a:r>
            <a:r>
              <a:rPr lang="zh-CN" altLang="en-US" dirty="0">
                <a:solidFill>
                  <a:srgbClr val="00B050"/>
                </a:solidFill>
                <a:latin typeface="+mn-lt"/>
                <a:ea typeface="+mn-ea"/>
              </a:rPr>
              <a:t>键。 </a:t>
            </a:r>
            <a:endParaRPr lang="zh-CN" altLang="en-US" dirty="0">
              <a:solidFill>
                <a:srgbClr val="00B050"/>
              </a:solidFill>
              <a:latin typeface="+mn-lt"/>
              <a:ea typeface="+mn-ea"/>
            </a:endParaRPr>
          </a:p>
        </p:txBody>
      </p:sp>
      <p:sp>
        <p:nvSpPr>
          <p:cNvPr id="4" name="Text Box 6"/>
          <p:cNvSpPr txBox="1">
            <a:spLocks noChangeArrowheads="1"/>
          </p:cNvSpPr>
          <p:nvPr/>
        </p:nvSpPr>
        <p:spPr bwMode="auto">
          <a:xfrm>
            <a:off x="1020763" y="4868863"/>
            <a:ext cx="7345362" cy="1165225"/>
          </a:xfrm>
          <a:prstGeom prst="rect">
            <a:avLst/>
          </a:prstGeom>
          <a:noFill/>
          <a:ln>
            <a:noFill/>
          </a:ln>
          <a:effectLst/>
        </p:spPr>
        <p:txBody>
          <a:bodyPr>
            <a:spAutoFit/>
          </a:bodyPr>
          <a:lstStyle/>
          <a:p>
            <a:pPr>
              <a:lnSpc>
                <a:spcPct val="110000"/>
              </a:lnSpc>
              <a:spcBef>
                <a:spcPct val="50000"/>
              </a:spcBef>
              <a:defRPr/>
            </a:pPr>
            <a:r>
              <a:rPr lang="pt-BR" altLang="zh-CN" dirty="0">
                <a:latin typeface="+mn-lt"/>
                <a:ea typeface="+mn-ea"/>
              </a:rPr>
              <a:t>   N</a:t>
            </a:r>
            <a:r>
              <a:rPr lang="pt-BR" altLang="zh-CN" baseline="-25000" dirty="0">
                <a:latin typeface="+mn-lt"/>
                <a:ea typeface="+mn-ea"/>
              </a:rPr>
              <a:t>2</a:t>
            </a:r>
            <a:r>
              <a:rPr lang="pt-BR" altLang="zh-CN" dirty="0">
                <a:latin typeface="+mn-lt"/>
                <a:ea typeface="+mn-ea"/>
              </a:rPr>
              <a:t>O</a:t>
            </a:r>
            <a:r>
              <a:rPr lang="pt-BR" altLang="zh-CN" baseline="-25000" dirty="0">
                <a:latin typeface="+mn-lt"/>
                <a:ea typeface="+mn-ea"/>
              </a:rPr>
              <a:t>5</a:t>
            </a:r>
            <a:r>
              <a:rPr lang="zh-CN" altLang="pt-BR" dirty="0">
                <a:latin typeface="+mn-lt"/>
                <a:ea typeface="+mn-ea"/>
              </a:rPr>
              <a:t>的氧化能力比浓硝酸强，许多有机物与之接触会着火。 </a:t>
            </a:r>
            <a:endParaRPr lang="zh-CN" altLang="en-US" dirty="0">
              <a:latin typeface="+mn-lt"/>
              <a:ea typeface="+mn-ea"/>
            </a:endParaRPr>
          </a:p>
        </p:txBody>
      </p:sp>
      <p:grpSp>
        <p:nvGrpSpPr>
          <p:cNvPr id="5" name="Group 10"/>
          <p:cNvGrpSpPr/>
          <p:nvPr/>
        </p:nvGrpSpPr>
        <p:grpSpPr bwMode="auto">
          <a:xfrm>
            <a:off x="6254750" y="1065213"/>
            <a:ext cx="2449513" cy="3470275"/>
            <a:chOff x="4217" y="709"/>
            <a:chExt cx="1543" cy="2186"/>
          </a:xfrm>
        </p:grpSpPr>
        <p:pic>
          <p:nvPicPr>
            <p:cNvPr id="345094" name="Picture 8" descr="n2o5"/>
            <p:cNvPicPr>
              <a:picLocks noChangeAspect="1" noChangeArrowheads="1"/>
            </p:cNvPicPr>
            <p:nvPr/>
          </p:nvPicPr>
          <p:blipFill>
            <a:blip r:embed="rId1" cstate="print">
              <a:extLst>
                <a:ext uri="{28A0092B-C50C-407E-A947-70E740481C1C}">
                  <a14:useLocalDpi xmlns:a14="http://schemas.microsoft.com/office/drawing/2010/main" val="0"/>
                </a:ext>
              </a:extLst>
            </a:blip>
            <a:srcRect l="28931" t="12790" r="27019" b="16292"/>
            <a:stretch>
              <a:fillRect/>
            </a:stretch>
          </p:blipFill>
          <p:spPr bwMode="auto">
            <a:xfrm>
              <a:off x="4286" y="709"/>
              <a:ext cx="1190"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4217" y="2568"/>
              <a:ext cx="1543" cy="327"/>
            </a:xfrm>
            <a:prstGeom prst="rect">
              <a:avLst/>
            </a:prstGeom>
            <a:noFill/>
            <a:ln>
              <a:noFill/>
            </a:ln>
            <a:effectLst/>
          </p:spPr>
          <p:txBody>
            <a:bodyPr>
              <a:spAutoFit/>
            </a:bodyPr>
            <a:lstStyle/>
            <a:p>
              <a:pPr>
                <a:spcBef>
                  <a:spcPct val="50000"/>
                </a:spcBef>
                <a:defRPr/>
              </a:pPr>
              <a:r>
                <a:rPr lang="en-US" altLang="zh-CN" sz="2800" dirty="0">
                  <a:latin typeface="+mn-lt"/>
                  <a:ea typeface="+mn-ea"/>
                </a:rPr>
                <a:t>N</a:t>
              </a:r>
              <a:r>
                <a:rPr lang="en-US" altLang="zh-CN" sz="2800" baseline="-25000" dirty="0">
                  <a:latin typeface="+mn-lt"/>
                  <a:ea typeface="+mn-ea"/>
                </a:rPr>
                <a:t>2</a:t>
              </a:r>
              <a:r>
                <a:rPr lang="en-US" altLang="zh-CN" sz="2800" dirty="0">
                  <a:latin typeface="+mn-lt"/>
                  <a:ea typeface="+mn-ea"/>
                </a:rPr>
                <a:t>O</a:t>
              </a:r>
              <a:r>
                <a:rPr lang="en-US" altLang="zh-CN" sz="2800" baseline="-25000" dirty="0">
                  <a:latin typeface="+mn-lt"/>
                  <a:ea typeface="+mn-ea"/>
                </a:rPr>
                <a:t>5</a:t>
              </a:r>
              <a:r>
                <a:rPr lang="zh-CN" altLang="en-US" sz="2800" dirty="0">
                  <a:latin typeface="+mn-lt"/>
                  <a:ea typeface="+mn-ea"/>
                </a:rPr>
                <a:t>分子</a:t>
              </a:r>
              <a:endParaRPr lang="zh-CN" altLang="en-US" sz="2800" dirty="0">
                <a:latin typeface="+mn-lt"/>
                <a:ea typeface="+mn-ea"/>
              </a:endParaRPr>
            </a:p>
          </p:txBody>
        </p:sp>
      </p:grpSp>
      <p:sp>
        <p:nvSpPr>
          <p:cNvPr id="345093"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C120786-CD03-4352-9279-A787E36A3DAD}" type="slidenum">
              <a:rPr kumimoji="1" lang="en-US" altLang="zh-CN" sz="1600">
                <a:latin typeface="华文楷体" panose="02010600040101010101" pitchFamily="2" charset="-122"/>
                <a:ea typeface="ˎ̥"/>
                <a:cs typeface="ˎ̥"/>
              </a:rPr>
            </a:fld>
            <a:r>
              <a:rPr kumimoji="1" lang="en-US" altLang="zh-CN" sz="1600" b="0">
                <a:latin typeface="华文楷体" panose="02010600040101010101" pitchFamily="2" charset="-122"/>
                <a:ea typeface="ˎ̥"/>
                <a:cs typeface="ˎ̥"/>
              </a:rPr>
              <a:t> </a:t>
            </a:r>
            <a:endParaRPr kumimoji="1" lang="en-US" altLang="zh-CN" sz="1600" b="0">
              <a:latin typeface="华文楷体" panose="02010600040101010101" pitchFamily="2" charset="-122"/>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ChangeArrowheads="1"/>
          </p:cNvSpPr>
          <p:nvPr/>
        </p:nvSpPr>
        <p:spPr bwMode="auto">
          <a:xfrm>
            <a:off x="7845425"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3398E1C-3F4B-4FE2-9B06-F790BE52717A}"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57026" name="Text Box 3"/>
          <p:cNvSpPr txBox="1">
            <a:spLocks noChangeArrowheads="1"/>
          </p:cNvSpPr>
          <p:nvPr/>
        </p:nvSpPr>
        <p:spPr bwMode="auto">
          <a:xfrm>
            <a:off x="757238" y="1370013"/>
            <a:ext cx="800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kumimoji="1" lang="en-US" altLang="zh-CN" sz="1600" b="0">
              <a:ea typeface="华文楷体" panose="02010600040101010101" pitchFamily="2" charset="-122"/>
            </a:endParaRPr>
          </a:p>
          <a:p>
            <a:r>
              <a:rPr kumimoji="1" lang="zh-CN" altLang="en-US" sz="1600">
                <a:ea typeface="华文楷体" panose="02010600040101010101" pitchFamily="2" charset="-122"/>
              </a:rPr>
              <a:t>氧化数</a:t>
            </a:r>
            <a:endParaRPr kumimoji="1" lang="zh-CN" altLang="en-US" sz="1600">
              <a:ea typeface="华文楷体" panose="02010600040101010101" pitchFamily="2" charset="-122"/>
            </a:endParaRPr>
          </a:p>
          <a:p>
            <a:endParaRPr kumimoji="1" lang="zh-CN" altLang="en-US" sz="1600">
              <a:ea typeface="华文楷体" panose="02010600040101010101" pitchFamily="2" charset="-122"/>
            </a:endParaRPr>
          </a:p>
        </p:txBody>
      </p:sp>
      <p:sp>
        <p:nvSpPr>
          <p:cNvPr id="257027" name="Text Box 4"/>
          <p:cNvSpPr txBox="1">
            <a:spLocks noChangeArrowheads="1"/>
          </p:cNvSpPr>
          <p:nvPr/>
        </p:nvSpPr>
        <p:spPr bwMode="auto">
          <a:xfrm>
            <a:off x="2038350" y="1577975"/>
            <a:ext cx="664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800">
                <a:ea typeface="华文楷体" panose="02010600040101010101" pitchFamily="2" charset="-122"/>
              </a:rPr>
              <a:t>+1               +2                   +3                       +4                            +5 </a:t>
            </a:r>
            <a:endParaRPr kumimoji="1" lang="en-US" altLang="zh-CN" sz="1800">
              <a:ea typeface="华文楷体" panose="02010600040101010101" pitchFamily="2" charset="-122"/>
            </a:endParaRPr>
          </a:p>
        </p:txBody>
      </p:sp>
      <p:sp>
        <p:nvSpPr>
          <p:cNvPr id="257028" name="Text Box 5"/>
          <p:cNvSpPr txBox="1">
            <a:spLocks noChangeArrowheads="1"/>
          </p:cNvSpPr>
          <p:nvPr/>
        </p:nvSpPr>
        <p:spPr bwMode="auto">
          <a:xfrm>
            <a:off x="1749425" y="1938338"/>
            <a:ext cx="691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800">
                <a:ea typeface="华文楷体" panose="02010600040101010101" pitchFamily="2" charset="-122"/>
              </a:rPr>
              <a:t>  N</a:t>
            </a:r>
            <a:r>
              <a:rPr kumimoji="1" lang="en-US" altLang="zh-CN" sz="1800" baseline="-25000">
                <a:ea typeface="华文楷体" panose="02010600040101010101" pitchFamily="2" charset="-122"/>
              </a:rPr>
              <a:t>2</a:t>
            </a:r>
            <a:r>
              <a:rPr kumimoji="1" lang="en-US" altLang="zh-CN" sz="1800">
                <a:ea typeface="华文楷体" panose="02010600040101010101" pitchFamily="2" charset="-122"/>
              </a:rPr>
              <a:t>O</a:t>
            </a:r>
            <a:r>
              <a:rPr kumimoji="1" lang="zh-CN" altLang="en-US" sz="1800">
                <a:ea typeface="华文楷体" panose="02010600040101010101" pitchFamily="2" charset="-122"/>
              </a:rPr>
              <a:t>               </a:t>
            </a:r>
            <a:r>
              <a:rPr kumimoji="1" lang="en-US" altLang="zh-CN" sz="1800">
                <a:ea typeface="华文楷体" panose="02010600040101010101" pitchFamily="2" charset="-122"/>
              </a:rPr>
              <a:t>NO </a:t>
            </a:r>
            <a:r>
              <a:rPr kumimoji="1" lang="zh-CN" altLang="en-US" sz="1800">
                <a:ea typeface="华文楷体" panose="02010600040101010101" pitchFamily="2" charset="-122"/>
              </a:rPr>
              <a:t>                </a:t>
            </a:r>
            <a:r>
              <a:rPr kumimoji="1" lang="en-US" altLang="zh-CN" sz="1800">
                <a:ea typeface="华文楷体" panose="02010600040101010101" pitchFamily="2" charset="-122"/>
              </a:rPr>
              <a:t>N</a:t>
            </a:r>
            <a:r>
              <a:rPr kumimoji="1" lang="en-US" altLang="zh-CN" sz="1800" baseline="-25000">
                <a:ea typeface="华文楷体" panose="02010600040101010101" pitchFamily="2" charset="-122"/>
              </a:rPr>
              <a:t>2</a:t>
            </a:r>
            <a:r>
              <a:rPr kumimoji="1" lang="en-US" altLang="zh-CN" sz="1800">
                <a:ea typeface="华文楷体" panose="02010600040101010101" pitchFamily="2" charset="-122"/>
              </a:rPr>
              <a:t>O</a:t>
            </a:r>
            <a:r>
              <a:rPr kumimoji="1" lang="en-US" altLang="zh-CN" sz="1800" baseline="-25000">
                <a:ea typeface="华文楷体" panose="02010600040101010101" pitchFamily="2" charset="-122"/>
              </a:rPr>
              <a:t>3</a:t>
            </a:r>
            <a:r>
              <a:rPr kumimoji="1" lang="zh-CN" altLang="en-US" sz="1800">
                <a:ea typeface="华文楷体" panose="02010600040101010101" pitchFamily="2" charset="-122"/>
              </a:rPr>
              <a:t>          </a:t>
            </a:r>
            <a:r>
              <a:rPr kumimoji="1" lang="en-US" altLang="zh-CN" sz="1800">
                <a:ea typeface="华文楷体" panose="02010600040101010101" pitchFamily="2" charset="-122"/>
              </a:rPr>
              <a:t>NO</a:t>
            </a:r>
            <a:r>
              <a:rPr kumimoji="1" lang="en-US" altLang="zh-CN" sz="1800" baseline="-25000">
                <a:ea typeface="华文楷体" panose="02010600040101010101" pitchFamily="2" charset="-122"/>
              </a:rPr>
              <a:t>2</a:t>
            </a:r>
            <a:r>
              <a:rPr kumimoji="1" lang="zh-CN" altLang="en-US" sz="1800">
                <a:ea typeface="华文楷体" panose="02010600040101010101" pitchFamily="2" charset="-122"/>
              </a:rPr>
              <a:t>            </a:t>
            </a:r>
            <a:r>
              <a:rPr kumimoji="1" lang="en-US" altLang="zh-CN" sz="1800">
                <a:ea typeface="华文楷体" panose="02010600040101010101" pitchFamily="2" charset="-122"/>
              </a:rPr>
              <a:t>N</a:t>
            </a:r>
            <a:r>
              <a:rPr kumimoji="1" lang="en-US" altLang="zh-CN" sz="1800" baseline="-25000">
                <a:ea typeface="华文楷体" panose="02010600040101010101" pitchFamily="2" charset="-122"/>
              </a:rPr>
              <a:t>2</a:t>
            </a:r>
            <a:r>
              <a:rPr kumimoji="1" lang="en-US" altLang="zh-CN" sz="1800">
                <a:ea typeface="华文楷体" panose="02010600040101010101" pitchFamily="2" charset="-122"/>
              </a:rPr>
              <a:t>O</a:t>
            </a:r>
            <a:r>
              <a:rPr kumimoji="1" lang="en-US" altLang="zh-CN" sz="1800" baseline="-25000">
                <a:ea typeface="华文楷体" panose="02010600040101010101" pitchFamily="2" charset="-122"/>
              </a:rPr>
              <a:t>4</a:t>
            </a:r>
            <a:r>
              <a:rPr kumimoji="1" lang="zh-CN" altLang="en-US" sz="1800">
                <a:ea typeface="华文楷体" panose="02010600040101010101" pitchFamily="2" charset="-122"/>
              </a:rPr>
              <a:t>             </a:t>
            </a:r>
            <a:r>
              <a:rPr kumimoji="1" lang="en-US" altLang="zh-CN" sz="1800">
                <a:ea typeface="华文楷体" panose="02010600040101010101" pitchFamily="2" charset="-122"/>
              </a:rPr>
              <a:t>N</a:t>
            </a:r>
            <a:r>
              <a:rPr kumimoji="1" lang="en-US" altLang="zh-CN" sz="1800" baseline="-25000">
                <a:ea typeface="华文楷体" panose="02010600040101010101" pitchFamily="2" charset="-122"/>
              </a:rPr>
              <a:t>2</a:t>
            </a:r>
            <a:r>
              <a:rPr kumimoji="1" lang="en-US" altLang="zh-CN" sz="1800">
                <a:ea typeface="华文楷体" panose="02010600040101010101" pitchFamily="2" charset="-122"/>
              </a:rPr>
              <a:t>O</a:t>
            </a:r>
            <a:r>
              <a:rPr kumimoji="1" lang="en-US" altLang="zh-CN" sz="1800" baseline="-25000">
                <a:ea typeface="华文楷体" panose="02010600040101010101" pitchFamily="2" charset="-122"/>
              </a:rPr>
              <a:t>5</a:t>
            </a:r>
            <a:endParaRPr kumimoji="1" lang="zh-CN" altLang="en-US" sz="1800" baseline="-25000">
              <a:ea typeface="华文楷体" panose="02010600040101010101" pitchFamily="2" charset="-122"/>
            </a:endParaRPr>
          </a:p>
        </p:txBody>
      </p:sp>
      <p:pic>
        <p:nvPicPr>
          <p:cNvPr id="257029" name="Picture 6" descr="N2O">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863" y="2371725"/>
            <a:ext cx="7556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0" name="Picture 7" descr="NO">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0063" y="2371725"/>
            <a:ext cx="7635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Picture 8" descr="n2o3">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9263" y="2371725"/>
            <a:ext cx="763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2" name="Picture 9" descr="NO2">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7025" y="2371725"/>
            <a:ext cx="7635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3" name="Picture 10" descr="N2o4">
            <a:hlinkClick r:id="rId9"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0025" y="2371725"/>
            <a:ext cx="7667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4" name="Picture 11" descr="n2o5">
            <a:hlinkClick r:id="rId11" action="ppaction://hlinkfil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69225" y="2371725"/>
            <a:ext cx="7667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5" name="Text Box 12"/>
          <p:cNvSpPr txBox="1">
            <a:spLocks noChangeArrowheads="1"/>
          </p:cNvSpPr>
          <p:nvPr/>
        </p:nvSpPr>
        <p:spPr bwMode="auto">
          <a:xfrm>
            <a:off x="1547813" y="3090863"/>
            <a:ext cx="12954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solidFill>
                  <a:srgbClr val="FF0000"/>
                </a:solidFill>
                <a:ea typeface="华文楷体" panose="02010600040101010101" pitchFamily="2" charset="-122"/>
              </a:rPr>
              <a:t>(</a:t>
            </a:r>
            <a:r>
              <a:rPr kumimoji="1" lang="zh-CN" altLang="en-US" sz="2000">
                <a:solidFill>
                  <a:srgbClr val="FF0000"/>
                </a:solidFill>
                <a:ea typeface="华文楷体" panose="02010600040101010101" pitchFamily="2" charset="-122"/>
              </a:rPr>
              <a:t>麻醉剂，</a:t>
            </a:r>
            <a:endParaRPr kumimoji="1" lang="zh-CN" altLang="en-US" sz="2000">
              <a:solidFill>
                <a:srgbClr val="FF0000"/>
              </a:solidFill>
              <a:ea typeface="华文楷体" panose="02010600040101010101" pitchFamily="2" charset="-122"/>
            </a:endParaRPr>
          </a:p>
          <a:p>
            <a:r>
              <a:rPr kumimoji="1" lang="zh-CN" altLang="en-US" sz="2000">
                <a:solidFill>
                  <a:srgbClr val="FF0000"/>
                </a:solidFill>
                <a:ea typeface="华文楷体" panose="02010600040101010101" pitchFamily="2" charset="-122"/>
              </a:rPr>
              <a:t>不活泼</a:t>
            </a:r>
            <a:r>
              <a:rPr kumimoji="1" lang="en-US" altLang="zh-CN" sz="2000">
                <a:solidFill>
                  <a:srgbClr val="FF0000"/>
                </a:solidFill>
                <a:ea typeface="华文楷体" panose="02010600040101010101" pitchFamily="2" charset="-122"/>
              </a:rPr>
              <a:t>)</a:t>
            </a:r>
            <a:endParaRPr kumimoji="1" lang="en-US" altLang="zh-CN" sz="2000">
              <a:solidFill>
                <a:srgbClr val="FF0000"/>
              </a:solidFill>
              <a:ea typeface="华文楷体" panose="02010600040101010101" pitchFamily="2" charset="-122"/>
            </a:endParaRPr>
          </a:p>
          <a:p>
            <a:endParaRPr kumimoji="1" lang="en-US" altLang="zh-CN" sz="2000">
              <a:solidFill>
                <a:srgbClr val="FF0000"/>
              </a:solidFill>
              <a:ea typeface="华文楷体" panose="02010600040101010101" pitchFamily="2" charset="-122"/>
            </a:endParaRPr>
          </a:p>
          <a:p>
            <a:r>
              <a:rPr kumimoji="1" lang="en-US" altLang="zh-CN" sz="2000">
                <a:solidFill>
                  <a:srgbClr val="FF0000"/>
                </a:solidFill>
                <a:ea typeface="华文楷体" panose="02010600040101010101" pitchFamily="2" charset="-122"/>
              </a:rPr>
              <a:t>(</a:t>
            </a:r>
            <a:r>
              <a:rPr kumimoji="1" lang="zh-CN" altLang="en-US" sz="2000">
                <a:solidFill>
                  <a:srgbClr val="FF0000"/>
                </a:solidFill>
                <a:ea typeface="华文楷体" panose="02010600040101010101" pitchFamily="2" charset="-122"/>
              </a:rPr>
              <a:t>笑气</a:t>
            </a:r>
            <a:r>
              <a:rPr kumimoji="1" lang="en-US" altLang="zh-CN" sz="2000">
                <a:solidFill>
                  <a:srgbClr val="FF0000"/>
                </a:solidFill>
                <a:ea typeface="华文楷体" panose="02010600040101010101" pitchFamily="2" charset="-122"/>
              </a:rPr>
              <a:t>)</a:t>
            </a:r>
            <a:endParaRPr kumimoji="1" lang="en-US" altLang="zh-CN" sz="2000">
              <a:solidFill>
                <a:srgbClr val="FF0000"/>
              </a:solidFill>
              <a:ea typeface="华文楷体" panose="02010600040101010101" pitchFamily="2" charset="-122"/>
            </a:endParaRPr>
          </a:p>
        </p:txBody>
      </p:sp>
      <p:sp>
        <p:nvSpPr>
          <p:cNvPr id="257036" name="Text Box 13"/>
          <p:cNvSpPr txBox="1">
            <a:spLocks noChangeArrowheads="1"/>
          </p:cNvSpPr>
          <p:nvPr/>
        </p:nvSpPr>
        <p:spPr bwMode="auto">
          <a:xfrm>
            <a:off x="2886075" y="3178175"/>
            <a:ext cx="7762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400">
                <a:ea typeface="华文楷体" panose="02010600040101010101" pitchFamily="2" charset="-122"/>
              </a:rPr>
              <a:t>(</a:t>
            </a:r>
            <a:r>
              <a:rPr kumimoji="1" lang="zh-CN" altLang="en-US" sz="1400">
                <a:ea typeface="华文楷体" panose="02010600040101010101" pitchFamily="2" charset="-122"/>
              </a:rPr>
              <a:t>顺磁性</a:t>
            </a:r>
            <a:endParaRPr kumimoji="1" lang="zh-CN" altLang="en-US" sz="1400">
              <a:ea typeface="华文楷体" panose="02010600040101010101" pitchFamily="2" charset="-122"/>
            </a:endParaRPr>
          </a:p>
          <a:p>
            <a:r>
              <a:rPr kumimoji="1" lang="zh-CN" altLang="en-US" sz="1400">
                <a:ea typeface="华文楷体" panose="02010600040101010101" pitchFamily="2" charset="-122"/>
              </a:rPr>
              <a:t>气体</a:t>
            </a:r>
            <a:r>
              <a:rPr kumimoji="1" lang="en-US" altLang="zh-CN" sz="1400">
                <a:ea typeface="华文楷体" panose="02010600040101010101" pitchFamily="2" charset="-122"/>
              </a:rPr>
              <a:t>)</a:t>
            </a:r>
            <a:endParaRPr kumimoji="1" lang="en-US" altLang="zh-CN" sz="1400">
              <a:ea typeface="华文楷体" panose="02010600040101010101" pitchFamily="2" charset="-122"/>
            </a:endParaRPr>
          </a:p>
        </p:txBody>
      </p:sp>
      <p:sp>
        <p:nvSpPr>
          <p:cNvPr id="257037" name="Text Box 14"/>
          <p:cNvSpPr txBox="1">
            <a:spLocks noChangeArrowheads="1"/>
          </p:cNvSpPr>
          <p:nvPr/>
        </p:nvSpPr>
        <p:spPr bwMode="auto">
          <a:xfrm>
            <a:off x="3995738" y="3024188"/>
            <a:ext cx="140493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600">
                <a:ea typeface="华文楷体" panose="02010600040101010101" pitchFamily="2" charset="-122"/>
              </a:rPr>
              <a:t>[</a:t>
            </a:r>
            <a:r>
              <a:rPr kumimoji="1" lang="zh-CN" altLang="en-US" sz="1600">
                <a:ea typeface="华文楷体" panose="02010600040101010101" pitchFamily="2" charset="-122"/>
              </a:rPr>
              <a:t>形成</a:t>
            </a:r>
            <a:r>
              <a:rPr kumimoji="1" lang="zh-CN" altLang="en-US" sz="1800">
                <a:solidFill>
                  <a:srgbClr val="FF0000"/>
                </a:solidFill>
                <a:ea typeface="华文楷体" panose="02010600040101010101" pitchFamily="2" charset="-122"/>
              </a:rPr>
              <a:t>蓝色</a:t>
            </a:r>
            <a:endParaRPr kumimoji="1" lang="zh-CN" altLang="en-US" sz="1800">
              <a:solidFill>
                <a:srgbClr val="FF0000"/>
              </a:solidFill>
              <a:ea typeface="华文楷体" panose="02010600040101010101" pitchFamily="2" charset="-122"/>
            </a:endParaRPr>
          </a:p>
          <a:p>
            <a:r>
              <a:rPr kumimoji="1" lang="zh-CN" altLang="en-US" sz="1800">
                <a:solidFill>
                  <a:srgbClr val="FF0000"/>
                </a:solidFill>
                <a:ea typeface="华文楷体" panose="02010600040101010101" pitchFamily="2" charset="-122"/>
              </a:rPr>
              <a:t>固体</a:t>
            </a:r>
            <a:r>
              <a:rPr kumimoji="1" lang="zh-CN" altLang="en-US" sz="1600">
                <a:ea typeface="华文楷体" panose="02010600040101010101" pitchFamily="2" charset="-122"/>
              </a:rPr>
              <a:t> ，气</a:t>
            </a:r>
            <a:endParaRPr kumimoji="1" lang="zh-CN" altLang="en-US" sz="1600">
              <a:ea typeface="华文楷体" panose="02010600040101010101" pitchFamily="2" charset="-122"/>
            </a:endParaRPr>
          </a:p>
          <a:p>
            <a:r>
              <a:rPr kumimoji="1" lang="zh-CN" altLang="en-US" sz="1600">
                <a:ea typeface="华文楷体" panose="02010600040101010101" pitchFamily="2" charset="-122"/>
              </a:rPr>
              <a:t>相分解为</a:t>
            </a:r>
            <a:r>
              <a:rPr kumimoji="1" lang="en-US" altLang="zh-CN" sz="1600">
                <a:ea typeface="华文楷体" panose="02010600040101010101" pitchFamily="2" charset="-122"/>
              </a:rPr>
              <a:t>NO</a:t>
            </a:r>
            <a:r>
              <a:rPr kumimoji="1" lang="en-US" altLang="zh-CN" sz="1600" baseline="-25000">
                <a:ea typeface="华文楷体" panose="02010600040101010101" pitchFamily="2" charset="-122"/>
              </a:rPr>
              <a:t>2</a:t>
            </a:r>
            <a:endParaRPr kumimoji="1" lang="en-US" altLang="zh-CN" sz="1600" baseline="-25000">
              <a:ea typeface="华文楷体" panose="02010600040101010101" pitchFamily="2" charset="-122"/>
            </a:endParaRPr>
          </a:p>
          <a:p>
            <a:r>
              <a:rPr kumimoji="1" lang="zh-CN" altLang="en-US" sz="1600">
                <a:ea typeface="华文楷体" panose="02010600040101010101" pitchFamily="2" charset="-122"/>
              </a:rPr>
              <a:t>和</a:t>
            </a:r>
            <a:r>
              <a:rPr kumimoji="1" lang="en-US" altLang="zh-CN" sz="1600">
                <a:ea typeface="华文楷体" panose="02010600040101010101" pitchFamily="2" charset="-122"/>
              </a:rPr>
              <a:t>NO]</a:t>
            </a:r>
            <a:endParaRPr kumimoji="1" lang="en-US" altLang="zh-CN" sz="1600">
              <a:ea typeface="华文楷体" panose="02010600040101010101" pitchFamily="2" charset="-122"/>
            </a:endParaRPr>
          </a:p>
        </p:txBody>
      </p:sp>
      <p:sp>
        <p:nvSpPr>
          <p:cNvPr id="257038" name="Text Box 15"/>
          <p:cNvSpPr txBox="1">
            <a:spLocks noChangeArrowheads="1"/>
          </p:cNvSpPr>
          <p:nvPr/>
        </p:nvSpPr>
        <p:spPr bwMode="auto">
          <a:xfrm>
            <a:off x="5305425" y="3109913"/>
            <a:ext cx="1184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800">
                <a:ea typeface="华文楷体" panose="02010600040101010101" pitchFamily="2" charset="-122"/>
              </a:rPr>
              <a:t>(</a:t>
            </a:r>
            <a:r>
              <a:rPr kumimoji="1" lang="zh-CN" altLang="en-US" sz="1800">
                <a:ea typeface="华文楷体" panose="02010600040101010101" pitchFamily="2" charset="-122"/>
              </a:rPr>
              <a:t>红棕色顺</a:t>
            </a:r>
            <a:endParaRPr kumimoji="1" lang="zh-CN" altLang="en-US" sz="1800">
              <a:ea typeface="华文楷体" panose="02010600040101010101" pitchFamily="2" charset="-122"/>
            </a:endParaRPr>
          </a:p>
          <a:p>
            <a:r>
              <a:rPr kumimoji="1" lang="zh-CN" altLang="en-US" sz="1800">
                <a:ea typeface="华文楷体" panose="02010600040101010101" pitchFamily="2" charset="-122"/>
              </a:rPr>
              <a:t>磁性气体</a:t>
            </a:r>
            <a:r>
              <a:rPr kumimoji="1" lang="en-US" altLang="zh-CN" sz="1800">
                <a:ea typeface="华文楷体" panose="02010600040101010101" pitchFamily="2" charset="-122"/>
              </a:rPr>
              <a:t>)</a:t>
            </a:r>
            <a:endParaRPr kumimoji="1" lang="en-US" altLang="zh-CN" sz="1800">
              <a:ea typeface="华文楷体" panose="02010600040101010101" pitchFamily="2" charset="-122"/>
            </a:endParaRPr>
          </a:p>
        </p:txBody>
      </p:sp>
      <p:sp>
        <p:nvSpPr>
          <p:cNvPr id="257039" name="Text Box 16"/>
          <p:cNvSpPr txBox="1">
            <a:spLocks noChangeArrowheads="1"/>
          </p:cNvSpPr>
          <p:nvPr/>
        </p:nvSpPr>
        <p:spPr bwMode="auto">
          <a:xfrm>
            <a:off x="6491288" y="3087688"/>
            <a:ext cx="1176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1600">
                <a:ea typeface="华文楷体" panose="02010600040101010101" pitchFamily="2" charset="-122"/>
              </a:rPr>
              <a:t>气态与</a:t>
            </a:r>
            <a:r>
              <a:rPr kumimoji="1" lang="en-US" altLang="zh-CN" sz="1600">
                <a:ea typeface="华文楷体" panose="02010600040101010101" pitchFamily="2" charset="-122"/>
              </a:rPr>
              <a:t>NO</a:t>
            </a:r>
            <a:r>
              <a:rPr kumimoji="1" lang="en-US" altLang="zh-CN" sz="1600" baseline="-25000">
                <a:ea typeface="华文楷体" panose="02010600040101010101" pitchFamily="2" charset="-122"/>
              </a:rPr>
              <a:t>2</a:t>
            </a:r>
            <a:endParaRPr kumimoji="1" lang="en-US" altLang="zh-CN" sz="1600" baseline="-25000">
              <a:ea typeface="华文楷体" panose="02010600040101010101" pitchFamily="2" charset="-122"/>
            </a:endParaRPr>
          </a:p>
          <a:p>
            <a:r>
              <a:rPr kumimoji="1" lang="zh-CN" altLang="en-US" sz="1600">
                <a:ea typeface="华文楷体" panose="02010600040101010101" pitchFamily="2" charset="-122"/>
              </a:rPr>
              <a:t>呈平衡</a:t>
            </a:r>
            <a:endParaRPr kumimoji="1" lang="en-US" altLang="zh-CN" sz="1600">
              <a:ea typeface="华文楷体" panose="02010600040101010101" pitchFamily="2" charset="-122"/>
            </a:endParaRPr>
          </a:p>
        </p:txBody>
      </p:sp>
      <p:sp>
        <p:nvSpPr>
          <p:cNvPr id="257040" name="Text Box 17"/>
          <p:cNvSpPr txBox="1">
            <a:spLocks noChangeArrowheads="1"/>
          </p:cNvSpPr>
          <p:nvPr/>
        </p:nvSpPr>
        <p:spPr bwMode="auto">
          <a:xfrm>
            <a:off x="7540625" y="3090863"/>
            <a:ext cx="17113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400">
                <a:ea typeface="华文楷体" panose="02010600040101010101" pitchFamily="2" charset="-122"/>
              </a:rPr>
              <a:t>{[NO</a:t>
            </a:r>
            <a:r>
              <a:rPr kumimoji="1" lang="en-US" altLang="zh-CN" sz="1400" baseline="-25000">
                <a:ea typeface="华文楷体" panose="02010600040101010101" pitchFamily="2" charset="-122"/>
              </a:rPr>
              <a:t>2</a:t>
            </a:r>
            <a:r>
              <a:rPr kumimoji="1" lang="en-US" altLang="zh-CN" sz="1400">
                <a:ea typeface="华文楷体" panose="02010600040101010101" pitchFamily="2" charset="-122"/>
              </a:rPr>
              <a:t>]</a:t>
            </a:r>
            <a:r>
              <a:rPr kumimoji="1" lang="zh-CN" altLang="en-US" sz="1400" baseline="30000">
                <a:ea typeface="华文楷体" panose="02010600040101010101" pitchFamily="2" charset="-122"/>
              </a:rPr>
              <a:t>＋</a:t>
            </a:r>
            <a:r>
              <a:rPr kumimoji="1" lang="en-US" altLang="zh-CN" sz="1400">
                <a:ea typeface="华文楷体" panose="02010600040101010101" pitchFamily="2" charset="-122"/>
              </a:rPr>
              <a:t>[NO</a:t>
            </a:r>
            <a:r>
              <a:rPr kumimoji="1" lang="en-US" altLang="zh-CN" sz="1400" baseline="-25000">
                <a:ea typeface="华文楷体" panose="02010600040101010101" pitchFamily="2" charset="-122"/>
              </a:rPr>
              <a:t>3</a:t>
            </a:r>
            <a:r>
              <a:rPr kumimoji="1" lang="en-US" altLang="zh-CN" sz="1400">
                <a:ea typeface="华文楷体" panose="02010600040101010101" pitchFamily="2" charset="-122"/>
              </a:rPr>
              <a:t>]</a:t>
            </a:r>
            <a:r>
              <a:rPr kumimoji="1" lang="zh-CN" altLang="en-US" sz="1400" baseline="30000">
                <a:ea typeface="华文楷体" panose="02010600040101010101" pitchFamily="2" charset="-122"/>
              </a:rPr>
              <a:t>－</a:t>
            </a:r>
            <a:r>
              <a:rPr kumimoji="1" lang="zh-CN" altLang="en-US" sz="1400">
                <a:ea typeface="华文楷体" panose="02010600040101010101" pitchFamily="2" charset="-122"/>
              </a:rPr>
              <a:t>为</a:t>
            </a:r>
            <a:endParaRPr kumimoji="1" lang="zh-CN" altLang="en-US" sz="1400">
              <a:ea typeface="华文楷体" panose="02010600040101010101" pitchFamily="2" charset="-122"/>
            </a:endParaRPr>
          </a:p>
          <a:p>
            <a:r>
              <a:rPr kumimoji="1" lang="zh-CN" altLang="en-US" sz="1400">
                <a:ea typeface="华文楷体" panose="02010600040101010101" pitchFamily="2" charset="-122"/>
              </a:rPr>
              <a:t>无色离子型固体</a:t>
            </a:r>
            <a:endParaRPr kumimoji="1" lang="zh-CN" altLang="en-US" sz="1400">
              <a:ea typeface="华文楷体" panose="02010600040101010101" pitchFamily="2" charset="-122"/>
            </a:endParaRPr>
          </a:p>
          <a:p>
            <a:r>
              <a:rPr kumimoji="1" lang="en-US" altLang="zh-CN" sz="1400">
                <a:ea typeface="华文楷体" panose="02010600040101010101" pitchFamily="2" charset="-122"/>
              </a:rPr>
              <a:t>, </a:t>
            </a:r>
            <a:r>
              <a:rPr kumimoji="1" lang="zh-CN" altLang="en-US" sz="1400">
                <a:ea typeface="华文楷体" panose="02010600040101010101" pitchFamily="2" charset="-122"/>
              </a:rPr>
              <a:t>气相不稳定</a:t>
            </a:r>
            <a:endParaRPr kumimoji="1" lang="zh-CN" altLang="en-US" sz="1400">
              <a:ea typeface="华文楷体" panose="02010600040101010101" pitchFamily="2" charset="-122"/>
            </a:endParaRPr>
          </a:p>
        </p:txBody>
      </p:sp>
      <p:sp>
        <p:nvSpPr>
          <p:cNvPr id="257041" name="Line 23"/>
          <p:cNvSpPr>
            <a:spLocks noChangeShapeType="1"/>
          </p:cNvSpPr>
          <p:nvPr/>
        </p:nvSpPr>
        <p:spPr bwMode="auto">
          <a:xfrm>
            <a:off x="703263" y="6021388"/>
            <a:ext cx="8153400" cy="0"/>
          </a:xfrm>
          <a:prstGeom prst="line">
            <a:avLst/>
          </a:prstGeom>
          <a:noFill/>
          <a:ln w="254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57042" name="Line 24"/>
          <p:cNvSpPr>
            <a:spLocks noChangeShapeType="1"/>
          </p:cNvSpPr>
          <p:nvPr/>
        </p:nvSpPr>
        <p:spPr bwMode="auto">
          <a:xfrm>
            <a:off x="682625" y="1914525"/>
            <a:ext cx="8153400"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57043" name="Line 25"/>
          <p:cNvSpPr>
            <a:spLocks noChangeShapeType="1"/>
          </p:cNvSpPr>
          <p:nvPr/>
        </p:nvSpPr>
        <p:spPr bwMode="auto">
          <a:xfrm>
            <a:off x="682625" y="1533525"/>
            <a:ext cx="8153400" cy="0"/>
          </a:xfrm>
          <a:prstGeom prst="line">
            <a:avLst/>
          </a:prstGeom>
          <a:noFill/>
          <a:ln w="254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57044" name="Line 26"/>
          <p:cNvSpPr>
            <a:spLocks noChangeShapeType="1"/>
          </p:cNvSpPr>
          <p:nvPr/>
        </p:nvSpPr>
        <p:spPr bwMode="auto">
          <a:xfrm>
            <a:off x="1520825" y="1533525"/>
            <a:ext cx="0" cy="4370388"/>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pic>
        <p:nvPicPr>
          <p:cNvPr id="257045" name="Picture 27" descr="10-3"/>
          <p:cNvPicPr>
            <a:picLocks noChangeAspect="1" noChangeArrowheads="1"/>
          </p:cNvPicPr>
          <p:nvPr/>
        </p:nvPicPr>
        <p:blipFill>
          <a:blip r:embed="rId13" cstate="print">
            <a:extLst>
              <a:ext uri="{28A0092B-C50C-407E-A947-70E740481C1C}">
                <a14:useLocalDpi xmlns:a14="http://schemas.microsoft.com/office/drawing/2010/main" val="0"/>
              </a:ext>
            </a:extLst>
          </a:blip>
          <a:srcRect l="46428"/>
          <a:stretch>
            <a:fillRect/>
          </a:stretch>
        </p:blipFill>
        <p:spPr bwMode="auto">
          <a:xfrm>
            <a:off x="6397625" y="3667125"/>
            <a:ext cx="1066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46" name="Picture 30" descr="p-n-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65463" y="4497388"/>
            <a:ext cx="169227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47" name="AutoShape 31"/>
          <p:cNvSpPr>
            <a:spLocks noChangeArrowheads="1"/>
          </p:cNvSpPr>
          <p:nvPr/>
        </p:nvSpPr>
        <p:spPr bwMode="auto">
          <a:xfrm>
            <a:off x="3044825" y="3743325"/>
            <a:ext cx="966788"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66FF99"/>
          </a:solidFill>
          <a:ln w="12700" cap="sq">
            <a:solidFill>
              <a:schemeClr val="tx1"/>
            </a:solidFill>
            <a:miter lim="800000"/>
            <a:headEnd type="none" w="sm" len="sm"/>
            <a:tailEnd type="none" w="sm" len="sm"/>
          </a:ln>
        </p:spPr>
        <p:txBody>
          <a:bodyPr wrap="none" anchor="ctr"/>
          <a:lstStyle/>
          <a:p>
            <a:endParaRPr lang="zh-CN" altLang="en-US"/>
          </a:p>
        </p:txBody>
      </p:sp>
      <p:pic>
        <p:nvPicPr>
          <p:cNvPr id="257048" name="Picture 32" descr="10-3"/>
          <p:cNvPicPr>
            <a:picLocks noChangeAspect="1" noChangeArrowheads="1"/>
          </p:cNvPicPr>
          <p:nvPr/>
        </p:nvPicPr>
        <p:blipFill>
          <a:blip r:embed="rId15" cstate="print">
            <a:extLst>
              <a:ext uri="{28A0092B-C50C-407E-A947-70E740481C1C}">
                <a14:useLocalDpi xmlns:a14="http://schemas.microsoft.com/office/drawing/2010/main" val="0"/>
              </a:ext>
            </a:extLst>
          </a:blip>
          <a:srcRect r="56667"/>
          <a:stretch>
            <a:fillRect/>
          </a:stretch>
        </p:blipFill>
        <p:spPr bwMode="auto">
          <a:xfrm>
            <a:off x="5330825" y="3667125"/>
            <a:ext cx="850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49" name="Text Box 33"/>
          <p:cNvSpPr txBox="1">
            <a:spLocks noChangeArrowheads="1"/>
          </p:cNvSpPr>
          <p:nvPr/>
        </p:nvSpPr>
        <p:spPr bwMode="auto">
          <a:xfrm>
            <a:off x="2976563" y="620713"/>
            <a:ext cx="3560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3600">
                <a:solidFill>
                  <a:srgbClr val="0000FF"/>
                </a:solidFill>
                <a:ea typeface="华文楷体" panose="02010600040101010101" pitchFamily="2" charset="-122"/>
              </a:rPr>
              <a:t>氮的氧化物列表</a:t>
            </a:r>
            <a:endParaRPr lang="en-US" altLang="zh-CN" sz="3600" baseline="-25000">
              <a:solidFill>
                <a:srgbClr val="0000FF"/>
              </a:solidFill>
              <a:ea typeface="华文楷体" panose="02010600040101010101" pitchFamily="2" charset="-122"/>
            </a:endParaRPr>
          </a:p>
        </p:txBody>
      </p:sp>
      <p:pic>
        <p:nvPicPr>
          <p:cNvPr id="257050" name="Picture 6" descr="b16">
            <a:hlinkClick r:id="rId16" action="ppaction://hlinksldjump"/>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827088" y="190500"/>
            <a:ext cx="5068887" cy="708025"/>
          </a:xfrm>
          <a:prstGeom prst="rect">
            <a:avLst/>
          </a:prstGeom>
          <a:noFill/>
          <a:ln>
            <a:noFill/>
          </a:ln>
          <a:effectLst/>
        </p:spPr>
        <p:txBody>
          <a:bodyPr>
            <a:spAutoFit/>
          </a:bodyPr>
          <a:lstStyle/>
          <a:p>
            <a:pPr>
              <a:defRPr/>
            </a:pPr>
            <a:r>
              <a:rPr lang="en-US" altLang="zh-CN" sz="4000" dirty="0">
                <a:solidFill>
                  <a:srgbClr val="0000FF"/>
                </a:solidFill>
                <a:latin typeface="+mn-lt"/>
                <a:ea typeface="+mn-ea"/>
              </a:rPr>
              <a:t>8.4.4 </a:t>
            </a:r>
            <a:r>
              <a:rPr lang="zh-CN" altLang="en-US" sz="4000" dirty="0">
                <a:solidFill>
                  <a:srgbClr val="0000FF"/>
                </a:solidFill>
                <a:latin typeface="+mn-lt"/>
                <a:ea typeface="+mn-ea"/>
              </a:rPr>
              <a:t>氮的含氧酸及盐</a:t>
            </a:r>
            <a:endParaRPr lang="zh-CN" altLang="en-US" sz="4000" dirty="0">
              <a:solidFill>
                <a:srgbClr val="0000FF"/>
              </a:solidFill>
              <a:latin typeface="+mn-lt"/>
              <a:ea typeface="+mn-ea"/>
            </a:endParaRPr>
          </a:p>
        </p:txBody>
      </p:sp>
      <p:sp>
        <p:nvSpPr>
          <p:cNvPr id="3" name="Rectangle 3"/>
          <p:cNvSpPr>
            <a:spLocks noRot="1" noChangeArrowheads="1"/>
          </p:cNvSpPr>
          <p:nvPr/>
        </p:nvSpPr>
        <p:spPr bwMode="auto">
          <a:xfrm>
            <a:off x="1050925" y="1119188"/>
            <a:ext cx="4146550" cy="5113337"/>
          </a:xfrm>
          <a:prstGeom prst="rect">
            <a:avLst/>
          </a:prstGeom>
          <a:noFill/>
          <a:ln>
            <a:noFill/>
          </a:ln>
          <a:effectLst/>
        </p:spPr>
        <p:txBody>
          <a:bodyPr/>
          <a:lstStyle/>
          <a:p>
            <a:pPr>
              <a:spcBef>
                <a:spcPts val="0"/>
              </a:spcBef>
              <a:spcAft>
                <a:spcPts val="0"/>
              </a:spcAft>
              <a:buClr>
                <a:schemeClr val="tx1"/>
              </a:buClr>
              <a:buSzPct val="70000"/>
              <a:defRPr/>
            </a:pPr>
            <a:r>
              <a:rPr lang="zh-CN" altLang="en-US" sz="4000" dirty="0">
                <a:solidFill>
                  <a:srgbClr val="FF0000"/>
                </a:solidFill>
                <a:latin typeface="+mn-lt"/>
                <a:ea typeface="+mn-ea"/>
              </a:rPr>
              <a:t>亚硝酸</a:t>
            </a:r>
            <a:r>
              <a:rPr lang="en-US" altLang="zh-CN" sz="4000" dirty="0">
                <a:solidFill>
                  <a:srgbClr val="FF0000"/>
                </a:solidFill>
                <a:latin typeface="+mn-lt"/>
                <a:ea typeface="+mn-ea"/>
              </a:rPr>
              <a:t>(HNO</a:t>
            </a:r>
            <a:r>
              <a:rPr lang="en-US" altLang="zh-CN" sz="4000" baseline="-25000" dirty="0">
                <a:solidFill>
                  <a:srgbClr val="FF0000"/>
                </a:solidFill>
                <a:latin typeface="+mn-lt"/>
                <a:ea typeface="+mn-ea"/>
              </a:rPr>
              <a:t>2</a:t>
            </a:r>
            <a:r>
              <a:rPr lang="en-US" altLang="zh-CN" sz="4000" dirty="0">
                <a:solidFill>
                  <a:srgbClr val="FF0000"/>
                </a:solidFill>
                <a:latin typeface="+mn-lt"/>
                <a:ea typeface="+mn-ea"/>
              </a:rPr>
              <a:t>)</a:t>
            </a:r>
            <a:endParaRPr lang="en-US" altLang="zh-CN" sz="4000" dirty="0">
              <a:solidFill>
                <a:srgbClr val="FF0000"/>
              </a:solidFill>
              <a:latin typeface="+mn-lt"/>
              <a:ea typeface="+mn-ea"/>
            </a:endParaRPr>
          </a:p>
          <a:p>
            <a:pPr>
              <a:spcBef>
                <a:spcPts val="0"/>
              </a:spcBef>
              <a:spcAft>
                <a:spcPts val="0"/>
              </a:spcAft>
              <a:buClr>
                <a:schemeClr val="tx1"/>
              </a:buClr>
              <a:buSzPct val="70000"/>
              <a:defRPr/>
            </a:pPr>
            <a:r>
              <a:rPr lang="en-US" altLang="zh-CN" sz="4000" dirty="0">
                <a:latin typeface="+mn-lt"/>
                <a:ea typeface="+mn-ea"/>
              </a:rPr>
              <a:t>    </a:t>
            </a:r>
            <a:r>
              <a:rPr lang="zh-CN" altLang="en-US" sz="3600" dirty="0">
                <a:latin typeface="+mn-lt"/>
                <a:ea typeface="+mn-ea"/>
              </a:rPr>
              <a:t>顺反</a:t>
            </a:r>
            <a:r>
              <a:rPr lang="en-US" altLang="zh-CN" sz="3600" dirty="0">
                <a:latin typeface="+mn-lt"/>
                <a:ea typeface="+mn-ea"/>
              </a:rPr>
              <a:t>2</a:t>
            </a:r>
            <a:r>
              <a:rPr lang="zh-CN" altLang="en-US" sz="3600" dirty="0">
                <a:latin typeface="+mn-lt"/>
                <a:ea typeface="+mn-ea"/>
              </a:rPr>
              <a:t>种结构</a:t>
            </a:r>
            <a:endParaRPr lang="en-US" altLang="zh-CN" sz="3600" dirty="0">
              <a:latin typeface="+mn-lt"/>
              <a:ea typeface="+mn-ea"/>
            </a:endParaRPr>
          </a:p>
          <a:p>
            <a:pPr>
              <a:spcBef>
                <a:spcPts val="0"/>
              </a:spcBef>
              <a:spcAft>
                <a:spcPts val="0"/>
              </a:spcAft>
              <a:buClr>
                <a:schemeClr val="tx1"/>
              </a:buClr>
              <a:buSzPct val="70000"/>
              <a:defRPr/>
            </a:pPr>
            <a:r>
              <a:rPr lang="en-US" altLang="zh-CN" sz="3600" dirty="0">
                <a:latin typeface="+mn-lt"/>
                <a:ea typeface="+mn-ea"/>
              </a:rPr>
              <a:t>     N: sp</a:t>
            </a:r>
            <a:r>
              <a:rPr lang="en-US" altLang="zh-CN" sz="3600" baseline="30000" dirty="0">
                <a:latin typeface="+mn-lt"/>
                <a:ea typeface="+mn-ea"/>
              </a:rPr>
              <a:t>2</a:t>
            </a:r>
            <a:r>
              <a:rPr lang="zh-CN" altLang="en-US" sz="3600" dirty="0">
                <a:latin typeface="+mn-lt"/>
                <a:ea typeface="+mn-ea"/>
              </a:rPr>
              <a:t>杂化</a:t>
            </a:r>
            <a:endParaRPr lang="en-US" altLang="zh-CN" sz="4000" dirty="0">
              <a:latin typeface="+mn-lt"/>
              <a:ea typeface="+mn-ea"/>
            </a:endParaRPr>
          </a:p>
          <a:p>
            <a:pPr>
              <a:spcBef>
                <a:spcPts val="0"/>
              </a:spcBef>
              <a:spcAft>
                <a:spcPts val="0"/>
              </a:spcAft>
              <a:buClr>
                <a:schemeClr val="tx1"/>
              </a:buClr>
              <a:buSzPct val="70000"/>
              <a:defRPr/>
            </a:pPr>
            <a:endParaRPr lang="en-US" altLang="zh-CN" sz="4000" dirty="0">
              <a:solidFill>
                <a:srgbClr val="0000FF"/>
              </a:solidFill>
              <a:latin typeface="+mn-lt"/>
              <a:ea typeface="+mn-ea"/>
            </a:endParaRPr>
          </a:p>
          <a:p>
            <a:pPr>
              <a:spcBef>
                <a:spcPts val="0"/>
              </a:spcBef>
              <a:spcAft>
                <a:spcPts val="0"/>
              </a:spcAft>
              <a:buClr>
                <a:schemeClr val="tx1"/>
              </a:buClr>
              <a:buSzPct val="70000"/>
              <a:defRPr/>
            </a:pPr>
            <a:r>
              <a:rPr lang="zh-CN" altLang="en-US" sz="4000" dirty="0">
                <a:solidFill>
                  <a:srgbClr val="FF0000"/>
                </a:solidFill>
                <a:latin typeface="+mn-lt"/>
                <a:ea typeface="+mn-ea"/>
              </a:rPr>
              <a:t>硝酸</a:t>
            </a:r>
            <a:r>
              <a:rPr lang="en-US" altLang="zh-CN" sz="4000" dirty="0">
                <a:solidFill>
                  <a:srgbClr val="FF0000"/>
                </a:solidFill>
                <a:latin typeface="+mn-lt"/>
                <a:ea typeface="+mn-ea"/>
              </a:rPr>
              <a:t>(HNO</a:t>
            </a:r>
            <a:r>
              <a:rPr lang="en-US" altLang="zh-CN" sz="4000" baseline="-25000" dirty="0">
                <a:solidFill>
                  <a:srgbClr val="FF0000"/>
                </a:solidFill>
                <a:latin typeface="+mn-lt"/>
                <a:ea typeface="+mn-ea"/>
              </a:rPr>
              <a:t>3</a:t>
            </a:r>
            <a:r>
              <a:rPr lang="en-US" altLang="zh-CN" sz="4000" dirty="0">
                <a:solidFill>
                  <a:srgbClr val="FF0000"/>
                </a:solidFill>
                <a:latin typeface="+mn-lt"/>
                <a:ea typeface="+mn-ea"/>
              </a:rPr>
              <a:t>)</a:t>
            </a:r>
            <a:endParaRPr lang="en-US" altLang="zh-CN" sz="4000" dirty="0">
              <a:solidFill>
                <a:srgbClr val="FF0000"/>
              </a:solidFill>
              <a:latin typeface="+mn-lt"/>
              <a:ea typeface="+mn-ea"/>
            </a:endParaRPr>
          </a:p>
          <a:p>
            <a:pPr>
              <a:spcBef>
                <a:spcPts val="0"/>
              </a:spcBef>
              <a:spcAft>
                <a:spcPts val="0"/>
              </a:spcAft>
              <a:buClr>
                <a:schemeClr val="tx1"/>
              </a:buClr>
              <a:buSzPct val="70000"/>
              <a:defRPr/>
            </a:pPr>
            <a:r>
              <a:rPr lang="en-US" altLang="en-US" sz="4000" dirty="0">
                <a:solidFill>
                  <a:srgbClr val="0000FF"/>
                </a:solidFill>
                <a:latin typeface="+mn-lt"/>
                <a:ea typeface="+mn-ea"/>
              </a:rPr>
              <a:t>    </a:t>
            </a:r>
            <a:r>
              <a:rPr lang="en-US" altLang="en-US" sz="3600" dirty="0">
                <a:latin typeface="+mn-lt"/>
                <a:ea typeface="+mn-ea"/>
              </a:rPr>
              <a:t>N</a:t>
            </a:r>
            <a:r>
              <a:rPr lang="zh-CN" altLang="en-US" sz="3600" dirty="0">
                <a:latin typeface="+mn-lt"/>
                <a:ea typeface="+mn-ea"/>
              </a:rPr>
              <a:t>采取</a:t>
            </a:r>
            <a:r>
              <a:rPr lang="en-US" altLang="zh-CN" sz="3600" dirty="0">
                <a:latin typeface="+mn-lt"/>
                <a:ea typeface="+mn-ea"/>
              </a:rPr>
              <a:t>sp</a:t>
            </a:r>
            <a:r>
              <a:rPr lang="en-US" altLang="zh-CN" sz="3600" baseline="30000" dirty="0">
                <a:latin typeface="+mn-lt"/>
                <a:ea typeface="+mn-ea"/>
              </a:rPr>
              <a:t>2</a:t>
            </a:r>
            <a:r>
              <a:rPr lang="zh-CN" altLang="zh-CN" sz="3600" dirty="0">
                <a:latin typeface="+mn-lt"/>
                <a:ea typeface="+mn-ea"/>
              </a:rPr>
              <a:t>杂化</a:t>
            </a:r>
            <a:r>
              <a:rPr lang="zh-CN" altLang="en-US" sz="3600" dirty="0">
                <a:latin typeface="+mn-lt"/>
                <a:ea typeface="+mn-ea"/>
              </a:rPr>
              <a:t>，形成一个</a:t>
            </a:r>
            <a:r>
              <a:rPr lang="en-US" altLang="zh-CN" sz="3600" dirty="0">
                <a:latin typeface="+mn-lt"/>
                <a:ea typeface="+mn-ea"/>
              </a:rPr>
              <a:t>π</a:t>
            </a:r>
            <a:r>
              <a:rPr lang="en-US" altLang="zh-CN" sz="3600" baseline="-25000" dirty="0">
                <a:latin typeface="+mn-lt"/>
                <a:ea typeface="+mn-ea"/>
              </a:rPr>
              <a:t>3</a:t>
            </a:r>
            <a:r>
              <a:rPr lang="en-US" altLang="zh-CN" sz="3600" baseline="30000" dirty="0">
                <a:latin typeface="+mn-lt"/>
                <a:ea typeface="+mn-ea"/>
              </a:rPr>
              <a:t>4</a:t>
            </a:r>
            <a:r>
              <a:rPr lang="zh-CN" altLang="en-US" sz="3600" dirty="0">
                <a:latin typeface="+mn-lt"/>
                <a:ea typeface="+mn-ea"/>
              </a:rPr>
              <a:t>的大</a:t>
            </a:r>
            <a:r>
              <a:rPr lang="en-US" altLang="zh-CN" sz="3600" dirty="0">
                <a:latin typeface="+mn-lt"/>
                <a:ea typeface="+mn-ea"/>
              </a:rPr>
              <a:t>π</a:t>
            </a:r>
            <a:r>
              <a:rPr lang="zh-CN" altLang="en-US" sz="3600" dirty="0">
                <a:latin typeface="+mn-lt"/>
                <a:ea typeface="+mn-ea"/>
              </a:rPr>
              <a:t>键</a:t>
            </a:r>
            <a:r>
              <a:rPr lang="en-US" altLang="zh-CN" sz="3600" dirty="0">
                <a:latin typeface="+mn-lt"/>
                <a:ea typeface="+mn-ea"/>
              </a:rPr>
              <a:t>.</a:t>
            </a:r>
            <a:endParaRPr lang="en-US" altLang="zh-CN" sz="3600" dirty="0">
              <a:solidFill>
                <a:srgbClr val="0000FF"/>
              </a:solidFill>
              <a:latin typeface="+mn-lt"/>
              <a:ea typeface="+mn-ea"/>
            </a:endParaRPr>
          </a:p>
        </p:txBody>
      </p:sp>
      <p:pic>
        <p:nvPicPr>
          <p:cNvPr id="191491" name="Picture 4" descr="10-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664325" y="898525"/>
            <a:ext cx="1800225"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5" descr="HN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1341438"/>
            <a:ext cx="152876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6" descr="HNO3">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0338" y="4510088"/>
            <a:ext cx="14478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7" descr="1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488" y="4149725"/>
            <a:ext cx="2016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1495" name="Group 6"/>
          <p:cNvGrpSpPr/>
          <p:nvPr/>
        </p:nvGrpSpPr>
        <p:grpSpPr bwMode="auto">
          <a:xfrm>
            <a:off x="6764338" y="2551113"/>
            <a:ext cx="1854200" cy="1125537"/>
            <a:chOff x="1020" y="1525"/>
            <a:chExt cx="1905" cy="1271"/>
          </a:xfrm>
        </p:grpSpPr>
        <p:pic>
          <p:nvPicPr>
            <p:cNvPr id="19149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 y="1525"/>
              <a:ext cx="1905"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1473" y="2136"/>
              <a:ext cx="1205" cy="660"/>
            </a:xfrm>
            <a:prstGeom prst="rect">
              <a:avLst/>
            </a:prstGeom>
            <a:noFill/>
            <a:ln>
              <a:noFill/>
            </a:ln>
            <a:effectLst/>
          </p:spPr>
          <p:txBody>
            <a:bodyPr>
              <a:spAutoFit/>
            </a:bodyPr>
            <a:lstStyle/>
            <a:p>
              <a:pPr>
                <a:spcBef>
                  <a:spcPct val="50000"/>
                </a:spcBef>
                <a:defRPr/>
              </a:pPr>
              <a:r>
                <a:rPr lang="zh-CN" altLang="en-US" dirty="0">
                  <a:latin typeface="+mn-lt"/>
                  <a:ea typeface="+mn-ea"/>
                </a:rPr>
                <a:t>顺式</a:t>
              </a:r>
              <a:endParaRPr lang="zh-CN" altLang="en-US" dirty="0">
                <a:latin typeface="+mn-lt"/>
                <a:ea typeface="+mn-ea"/>
              </a:endParaRPr>
            </a:p>
          </p:txBody>
        </p:sp>
      </p:grpSp>
      <p:sp>
        <p:nvSpPr>
          <p:cNvPr id="11" name="Rectangle 2"/>
          <p:cNvSpPr>
            <a:spLocks noChangeArrowheads="1"/>
          </p:cNvSpPr>
          <p:nvPr/>
        </p:nvSpPr>
        <p:spPr bwMode="auto">
          <a:xfrm>
            <a:off x="7885113" y="6284913"/>
            <a:ext cx="990600" cy="457200"/>
          </a:xfrm>
          <a:prstGeom prst="rect">
            <a:avLst/>
          </a:prstGeom>
          <a:noFill/>
          <a:ln>
            <a:noFill/>
          </a:ln>
          <a:effectLst/>
        </p:spPr>
        <p:txBody>
          <a:bodyPr/>
          <a:lstStyle/>
          <a:p>
            <a:pPr algn="r">
              <a:defRPr/>
            </a:pPr>
            <a:fld id="{187C5332-FB1D-4FDE-83A6-0FB1123D8498}" type="slidenum">
              <a:rPr kumimoji="1" lang="en-US" altLang="zh-CN" sz="1600">
                <a:latin typeface="+mn-lt"/>
                <a:ea typeface="+mn-ea"/>
                <a:cs typeface="ˎ̥"/>
              </a:rPr>
            </a:fld>
            <a:r>
              <a:rPr kumimoji="1" lang="en-US" altLang="zh-CN" sz="1600" b="0" dirty="0">
                <a:latin typeface="+mn-lt"/>
                <a:ea typeface="+mn-ea"/>
                <a:cs typeface="ˎ̥"/>
              </a:rPr>
              <a:t> </a:t>
            </a:r>
            <a:endParaRPr kumimoji="1" lang="en-US" altLang="zh-CN" sz="1600" b="0" dirty="0">
              <a:latin typeface="+mn-lt"/>
              <a:ea typeface="+mn-ea"/>
              <a:cs typeface="ˎ̥"/>
            </a:endParaRPr>
          </a:p>
        </p:txBody>
      </p:sp>
    </p:spTree>
  </p:cSld>
  <p:clrMapOvr>
    <a:masterClrMapping/>
  </p:clrMapOvr>
  <p:transition>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238090A-C321-4752-81B9-02A39E4ECEA9}" type="slidenum">
              <a:rPr kumimoji="1" lang="en-US" altLang="zh-CN" sz="1600">
                <a:latin typeface="华文楷体" panose="02010600040101010101" pitchFamily="2" charset="-122"/>
                <a:ea typeface="ˎ̥"/>
                <a:cs typeface="ˎ̥"/>
              </a:rPr>
            </a:fld>
            <a:r>
              <a:rPr kumimoji="1" lang="en-US" altLang="zh-CN" sz="1600" b="0">
                <a:latin typeface="华文楷体" panose="02010600040101010101" pitchFamily="2" charset="-122"/>
                <a:ea typeface="ˎ̥"/>
                <a:cs typeface="ˎ̥"/>
              </a:rPr>
              <a:t> </a:t>
            </a:r>
            <a:endParaRPr kumimoji="1" lang="en-US" altLang="zh-CN" sz="1600" b="0">
              <a:latin typeface="华文楷体" panose="02010600040101010101" pitchFamily="2" charset="-122"/>
              <a:ea typeface="ˎ̥"/>
              <a:cs typeface="ˎ̥"/>
            </a:endParaRPr>
          </a:p>
        </p:txBody>
      </p:sp>
      <p:sp>
        <p:nvSpPr>
          <p:cNvPr id="321539" name="Rectangle 3"/>
          <p:cNvSpPr>
            <a:spLocks noRot="1" noChangeArrowheads="1"/>
          </p:cNvSpPr>
          <p:nvPr/>
        </p:nvSpPr>
        <p:spPr bwMode="auto">
          <a:xfrm>
            <a:off x="823913" y="333375"/>
            <a:ext cx="8064500" cy="5832475"/>
          </a:xfrm>
          <a:prstGeom prst="rect">
            <a:avLst/>
          </a:prstGeom>
          <a:noFill/>
          <a:ln>
            <a:noFill/>
          </a:ln>
          <a:effectLst/>
        </p:spPr>
        <p:txBody>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imes New Roman" panose="02020603050405020304" pitchFamily="18" charset="0"/>
                <a:ea typeface="华文楷体" panose="02010600040101010101" pitchFamily="2" charset="-122"/>
              </a:defRPr>
            </a:lvl1pPr>
            <a:lvl2pPr marL="742950" indent="-285750" eaLnBrk="0" hangingPunct="0">
              <a:spcBef>
                <a:spcPct val="20000"/>
              </a:spcBef>
              <a:buClr>
                <a:schemeClr val="tx1"/>
              </a:buClr>
              <a:buSzPct val="65000"/>
              <a:buFont typeface="Wingdings" panose="05000000000000000000" pitchFamily="2" charset="2"/>
              <a:buChar char="n"/>
              <a:defRPr sz="2800">
                <a:solidFill>
                  <a:schemeClr val="tx1"/>
                </a:solidFill>
                <a:latin typeface="Times New Roman" panose="02020603050405020304" pitchFamily="18" charset="0"/>
                <a:ea typeface="华文楷体" panose="02010600040101010101" pitchFamily="2" charset="-122"/>
              </a:defRPr>
            </a:lvl2pPr>
            <a:lvl3pPr marL="1143000" indent="-228600" eaLnBrk="0" hangingPunct="0">
              <a:spcBef>
                <a:spcPct val="20000"/>
              </a:spcBef>
              <a:buClr>
                <a:schemeClr val="accent2"/>
              </a:buClr>
              <a:buSzPct val="65000"/>
              <a:buFont typeface="Wingdings" panose="05000000000000000000" pitchFamily="2" charset="2"/>
              <a:buChar char="n"/>
              <a:defRPr sz="2400">
                <a:solidFill>
                  <a:schemeClr val="tx1"/>
                </a:solidFill>
                <a:latin typeface="Times New Roman" panose="02020603050405020304" pitchFamily="18" charset="0"/>
                <a:ea typeface="华文楷体" panose="02010600040101010101" pitchFamily="2" charset="-122"/>
              </a:defRPr>
            </a:lvl3pPr>
            <a:lvl4pPr marL="1600200" indent="-228600" eaLnBrk="0" hangingPunct="0">
              <a:spcBef>
                <a:spcPct val="20000"/>
              </a:spcBef>
              <a:buClr>
                <a:schemeClr val="tx1"/>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4pPr>
            <a:lvl5pPr marL="20574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9pPr>
          </a:lstStyle>
          <a:p>
            <a:pPr eaLnBrk="1" hangingPunct="1">
              <a:lnSpc>
                <a:spcPct val="130000"/>
              </a:lnSpc>
              <a:spcBef>
                <a:spcPct val="0"/>
              </a:spcBef>
              <a:buClr>
                <a:schemeClr val="tx1"/>
              </a:buClr>
              <a:buSzPct val="70000"/>
              <a:buFont typeface="Wingdings" panose="05000000000000000000" pitchFamily="2" charset="2"/>
              <a:buNone/>
              <a:defRPr/>
            </a:pPr>
            <a:r>
              <a:rPr lang="en-US" altLang="zh-CN" dirty="0" smtClean="0">
                <a:solidFill>
                  <a:srgbClr val="000000"/>
                </a:solidFill>
              </a:rPr>
              <a:t>(1) </a:t>
            </a:r>
            <a:r>
              <a:rPr lang="zh-CN" altLang="en-US" dirty="0" smtClean="0">
                <a:solidFill>
                  <a:srgbClr val="000000"/>
                </a:solidFill>
              </a:rPr>
              <a:t>酸性比较：</a:t>
            </a:r>
            <a:endParaRPr lang="en-US" altLang="zh-CN" dirty="0" smtClean="0">
              <a:solidFill>
                <a:srgbClr val="000000"/>
              </a:solidFill>
            </a:endParaRPr>
          </a:p>
          <a:p>
            <a:pPr marL="514350" indent="-514350" eaLnBrk="1" hangingPunct="1">
              <a:lnSpc>
                <a:spcPct val="130000"/>
              </a:lnSpc>
              <a:spcBef>
                <a:spcPct val="0"/>
              </a:spcBef>
              <a:buClr>
                <a:schemeClr val="tx1"/>
              </a:buClr>
              <a:buSzPct val="70000"/>
              <a:buFontTx/>
              <a:buAutoNum type="arabicParenBoth"/>
              <a:defRPr/>
            </a:pPr>
            <a:r>
              <a:rPr lang="en-US" altLang="zh-CN" dirty="0" smtClean="0">
                <a:solidFill>
                  <a:srgbClr val="0000FF"/>
                </a:solidFill>
              </a:rPr>
              <a:t>HNO</a:t>
            </a:r>
            <a:r>
              <a:rPr lang="en-US" altLang="zh-CN" baseline="-25000" dirty="0" smtClean="0">
                <a:solidFill>
                  <a:srgbClr val="0000FF"/>
                </a:solidFill>
              </a:rPr>
              <a:t>2</a:t>
            </a:r>
            <a:r>
              <a:rPr lang="zh-CN" altLang="en-US" dirty="0">
                <a:solidFill>
                  <a:srgbClr val="000000"/>
                </a:solidFill>
              </a:rPr>
              <a:t>为一元</a:t>
            </a:r>
            <a:r>
              <a:rPr lang="zh-CN" altLang="en-US" dirty="0" smtClean="0">
                <a:solidFill>
                  <a:srgbClr val="000000"/>
                </a:solidFill>
              </a:rPr>
              <a:t>弱酸，不稳定</a:t>
            </a:r>
            <a:r>
              <a:rPr lang="zh-CN" altLang="en-US" dirty="0">
                <a:solidFill>
                  <a:srgbClr val="0000FF"/>
                </a:solidFill>
              </a:rPr>
              <a:t>易分解</a:t>
            </a:r>
            <a:endParaRPr lang="zh-CN" altLang="en-US" dirty="0">
              <a:solidFill>
                <a:srgbClr val="0000FF"/>
              </a:solidFill>
            </a:endParaRPr>
          </a:p>
          <a:p>
            <a:pPr eaLnBrk="1" hangingPunct="1">
              <a:lnSpc>
                <a:spcPct val="130000"/>
              </a:lnSpc>
              <a:spcBef>
                <a:spcPct val="0"/>
              </a:spcBef>
              <a:buClr>
                <a:schemeClr val="tx1"/>
              </a:buClr>
              <a:buSzPct val="70000"/>
              <a:buFontTx/>
              <a:buNone/>
              <a:defRPr/>
            </a:pPr>
            <a:r>
              <a:rPr lang="zh-CN" altLang="en-US" dirty="0">
                <a:solidFill>
                  <a:srgbClr val="000000"/>
                </a:solidFill>
              </a:rPr>
              <a:t>      </a:t>
            </a:r>
            <a:r>
              <a:rPr lang="en-US" altLang="zh-CN" dirty="0">
                <a:solidFill>
                  <a:srgbClr val="FF0000"/>
                </a:solidFill>
              </a:rPr>
              <a:t>HNO</a:t>
            </a:r>
            <a:r>
              <a:rPr lang="en-US" altLang="zh-CN" baseline="-25000" dirty="0">
                <a:solidFill>
                  <a:srgbClr val="FF0000"/>
                </a:solidFill>
              </a:rPr>
              <a:t>3</a:t>
            </a:r>
            <a:r>
              <a:rPr lang="zh-CN" altLang="en-US" dirty="0">
                <a:solidFill>
                  <a:srgbClr val="000000"/>
                </a:solidFill>
              </a:rPr>
              <a:t>为</a:t>
            </a:r>
            <a:r>
              <a:rPr lang="zh-CN" altLang="en-US" dirty="0" smtClean="0">
                <a:solidFill>
                  <a:srgbClr val="000000"/>
                </a:solidFill>
              </a:rPr>
              <a:t>强酸，受热</a:t>
            </a:r>
            <a:r>
              <a:rPr lang="zh-CN" altLang="en-US" dirty="0">
                <a:solidFill>
                  <a:srgbClr val="000000"/>
                </a:solidFill>
              </a:rPr>
              <a:t>或见光</a:t>
            </a:r>
            <a:r>
              <a:rPr lang="zh-CN" altLang="en-US" dirty="0">
                <a:solidFill>
                  <a:srgbClr val="0000FF"/>
                </a:solidFill>
              </a:rPr>
              <a:t>易</a:t>
            </a:r>
            <a:r>
              <a:rPr lang="zh-CN" altLang="en-US" dirty="0" smtClean="0">
                <a:solidFill>
                  <a:srgbClr val="0000FF"/>
                </a:solidFill>
              </a:rPr>
              <a:t>分解</a:t>
            </a:r>
            <a:endParaRPr lang="zh-CN" altLang="en-US" dirty="0">
              <a:solidFill>
                <a:srgbClr val="000000"/>
              </a:solidFill>
            </a:endParaRPr>
          </a:p>
          <a:p>
            <a:pPr eaLnBrk="1" hangingPunct="1">
              <a:lnSpc>
                <a:spcPct val="130000"/>
              </a:lnSpc>
              <a:spcBef>
                <a:spcPct val="0"/>
              </a:spcBef>
              <a:buClr>
                <a:schemeClr val="tx1"/>
              </a:buClr>
              <a:buSzPct val="70000"/>
              <a:buFontTx/>
              <a:buNone/>
              <a:defRPr/>
            </a:pPr>
            <a:r>
              <a:rPr lang="en-US" altLang="zh-CN" dirty="0">
                <a:solidFill>
                  <a:srgbClr val="000000"/>
                </a:solidFill>
              </a:rPr>
              <a:t>(2</a:t>
            </a:r>
            <a:r>
              <a:rPr lang="en-US" altLang="zh-CN" dirty="0" smtClean="0">
                <a:solidFill>
                  <a:srgbClr val="000000"/>
                </a:solidFill>
              </a:rPr>
              <a:t>)  </a:t>
            </a:r>
            <a:r>
              <a:rPr lang="zh-CN" altLang="en-US" dirty="0" smtClean="0">
                <a:solidFill>
                  <a:srgbClr val="000000"/>
                </a:solidFill>
              </a:rPr>
              <a:t>氧化还原性比较：</a:t>
            </a:r>
            <a:r>
              <a:rPr lang="en-US" altLang="zh-CN" dirty="0" smtClean="0">
                <a:solidFill>
                  <a:srgbClr val="000000"/>
                </a:solidFill>
              </a:rPr>
              <a:t> </a:t>
            </a:r>
            <a:endParaRPr lang="en-US" altLang="zh-CN" dirty="0" smtClean="0">
              <a:solidFill>
                <a:srgbClr val="000000"/>
              </a:solidFill>
            </a:endParaRPr>
          </a:p>
          <a:p>
            <a:pPr eaLnBrk="1" hangingPunct="1">
              <a:lnSpc>
                <a:spcPct val="130000"/>
              </a:lnSpc>
              <a:spcBef>
                <a:spcPct val="0"/>
              </a:spcBef>
              <a:buClr>
                <a:schemeClr val="tx1"/>
              </a:buClr>
              <a:buSzPct val="70000"/>
              <a:buFontTx/>
              <a:buNone/>
              <a:defRPr/>
            </a:pPr>
            <a:r>
              <a:rPr lang="en-US" altLang="zh-CN" dirty="0">
                <a:solidFill>
                  <a:srgbClr val="000000"/>
                </a:solidFill>
              </a:rPr>
              <a:t> </a:t>
            </a:r>
            <a:r>
              <a:rPr lang="en-US" altLang="zh-CN" dirty="0" smtClean="0">
                <a:solidFill>
                  <a:srgbClr val="000000"/>
                </a:solidFill>
              </a:rPr>
              <a:t>    </a:t>
            </a:r>
            <a:r>
              <a:rPr lang="en-US" altLang="zh-CN" dirty="0" smtClean="0">
                <a:solidFill>
                  <a:srgbClr val="FF0000"/>
                </a:solidFill>
              </a:rPr>
              <a:t>HNO</a:t>
            </a:r>
            <a:r>
              <a:rPr lang="en-US" altLang="zh-CN" baseline="-25000" dirty="0" smtClean="0">
                <a:solidFill>
                  <a:srgbClr val="FF0000"/>
                </a:solidFill>
              </a:rPr>
              <a:t>2</a:t>
            </a:r>
            <a:r>
              <a:rPr lang="zh-CN" altLang="en-US" dirty="0">
                <a:solidFill>
                  <a:srgbClr val="000000"/>
                </a:solidFill>
              </a:rPr>
              <a:t>有氧化还原</a:t>
            </a:r>
            <a:r>
              <a:rPr lang="zh-CN" altLang="en-US" dirty="0" smtClean="0">
                <a:solidFill>
                  <a:srgbClr val="000000"/>
                </a:solidFill>
              </a:rPr>
              <a:t>性</a:t>
            </a:r>
            <a:endParaRPr lang="en-US" altLang="zh-CN" dirty="0" smtClean="0">
              <a:solidFill>
                <a:srgbClr val="000000"/>
              </a:solidFill>
            </a:endParaRPr>
          </a:p>
          <a:p>
            <a:pPr eaLnBrk="1" hangingPunct="1">
              <a:lnSpc>
                <a:spcPct val="130000"/>
              </a:lnSpc>
              <a:spcBef>
                <a:spcPct val="0"/>
              </a:spcBef>
              <a:buClr>
                <a:schemeClr val="tx1"/>
              </a:buClr>
              <a:buSzPct val="70000"/>
              <a:buFontTx/>
              <a:buNone/>
              <a:defRPr/>
            </a:pPr>
            <a:r>
              <a:rPr lang="en-US" altLang="zh-CN" dirty="0" smtClean="0">
                <a:solidFill>
                  <a:srgbClr val="0000FF"/>
                </a:solidFill>
              </a:rPr>
              <a:t>     </a:t>
            </a:r>
            <a:r>
              <a:rPr lang="en-US" altLang="zh-CN" dirty="0">
                <a:solidFill>
                  <a:srgbClr val="0000FF"/>
                </a:solidFill>
              </a:rPr>
              <a:t>HNO</a:t>
            </a:r>
            <a:r>
              <a:rPr lang="en-US" altLang="zh-CN" baseline="-25000" dirty="0">
                <a:solidFill>
                  <a:srgbClr val="0000FF"/>
                </a:solidFill>
              </a:rPr>
              <a:t>2</a:t>
            </a:r>
            <a:r>
              <a:rPr lang="en-US" altLang="zh-CN" dirty="0">
                <a:solidFill>
                  <a:srgbClr val="0000FF"/>
                </a:solidFill>
              </a:rPr>
              <a:t> + I</a:t>
            </a:r>
            <a:r>
              <a:rPr lang="en-US" altLang="zh-CN" baseline="30000" dirty="0">
                <a:solidFill>
                  <a:srgbClr val="0000FF"/>
                </a:solidFill>
              </a:rPr>
              <a:t>-   </a:t>
            </a:r>
            <a:r>
              <a:rPr lang="en-US" altLang="zh-CN" dirty="0">
                <a:solidFill>
                  <a:srgbClr val="0000FF"/>
                </a:solidFill>
              </a:rPr>
              <a:t>+ H</a:t>
            </a:r>
            <a:r>
              <a:rPr lang="en-US" altLang="zh-CN" baseline="30000" dirty="0">
                <a:solidFill>
                  <a:srgbClr val="0000FF"/>
                </a:solidFill>
              </a:rPr>
              <a:t>+ </a:t>
            </a:r>
            <a:r>
              <a:rPr lang="en-US" altLang="zh-CN" dirty="0">
                <a:solidFill>
                  <a:srgbClr val="0000FF"/>
                </a:solidFill>
              </a:rPr>
              <a:t>== ?</a:t>
            </a:r>
            <a:endParaRPr lang="en-US" altLang="zh-CN" dirty="0">
              <a:solidFill>
                <a:srgbClr val="0000FF"/>
              </a:solidFill>
            </a:endParaRPr>
          </a:p>
          <a:p>
            <a:pPr eaLnBrk="1" hangingPunct="1">
              <a:lnSpc>
                <a:spcPct val="130000"/>
              </a:lnSpc>
              <a:spcBef>
                <a:spcPct val="0"/>
              </a:spcBef>
              <a:buClr>
                <a:schemeClr val="tx1"/>
              </a:buClr>
              <a:buSzPct val="70000"/>
              <a:buFontTx/>
              <a:buNone/>
              <a:defRPr/>
            </a:pPr>
            <a:r>
              <a:rPr lang="en-US" altLang="zh-CN" baseline="30000" dirty="0">
                <a:solidFill>
                  <a:srgbClr val="0000FF"/>
                </a:solidFill>
              </a:rPr>
              <a:t>        </a:t>
            </a:r>
            <a:r>
              <a:rPr lang="en-US" altLang="zh-CN" dirty="0">
                <a:solidFill>
                  <a:srgbClr val="0000FF"/>
                </a:solidFill>
              </a:rPr>
              <a:t>HNO</a:t>
            </a:r>
            <a:r>
              <a:rPr lang="en-US" altLang="zh-CN" baseline="-25000" dirty="0">
                <a:solidFill>
                  <a:srgbClr val="0000FF"/>
                </a:solidFill>
              </a:rPr>
              <a:t>2</a:t>
            </a:r>
            <a:r>
              <a:rPr lang="en-US" altLang="zh-CN" baseline="30000" dirty="0">
                <a:solidFill>
                  <a:srgbClr val="0000FF"/>
                </a:solidFill>
              </a:rPr>
              <a:t>  </a:t>
            </a:r>
            <a:r>
              <a:rPr lang="en-US" altLang="zh-CN" dirty="0">
                <a:solidFill>
                  <a:srgbClr val="0000FF"/>
                </a:solidFill>
              </a:rPr>
              <a:t>+</a:t>
            </a:r>
            <a:r>
              <a:rPr lang="en-US" altLang="zh-CN" baseline="30000" dirty="0">
                <a:solidFill>
                  <a:srgbClr val="0000FF"/>
                </a:solidFill>
              </a:rPr>
              <a:t> </a:t>
            </a:r>
            <a:r>
              <a:rPr lang="en-US" altLang="zh-CN" dirty="0">
                <a:solidFill>
                  <a:srgbClr val="0000FF"/>
                </a:solidFill>
              </a:rPr>
              <a:t> MnO</a:t>
            </a:r>
            <a:r>
              <a:rPr lang="en-US" altLang="zh-CN" baseline="-25000" dirty="0">
                <a:solidFill>
                  <a:srgbClr val="0000FF"/>
                </a:solidFill>
              </a:rPr>
              <a:t>4</a:t>
            </a:r>
            <a:r>
              <a:rPr lang="en-US" altLang="zh-CN" baseline="30000" dirty="0">
                <a:solidFill>
                  <a:srgbClr val="0000FF"/>
                </a:solidFill>
              </a:rPr>
              <a:t>-</a:t>
            </a:r>
            <a:r>
              <a:rPr lang="en-US" altLang="zh-CN" dirty="0">
                <a:solidFill>
                  <a:srgbClr val="0000FF"/>
                </a:solidFill>
              </a:rPr>
              <a:t> + H</a:t>
            </a:r>
            <a:r>
              <a:rPr lang="en-US" altLang="zh-CN" baseline="30000" dirty="0">
                <a:solidFill>
                  <a:srgbClr val="0000FF"/>
                </a:solidFill>
              </a:rPr>
              <a:t>+ </a:t>
            </a:r>
            <a:r>
              <a:rPr lang="en-US" altLang="zh-CN" dirty="0">
                <a:solidFill>
                  <a:srgbClr val="0000FF"/>
                </a:solidFill>
              </a:rPr>
              <a:t>== ?</a:t>
            </a:r>
            <a:endParaRPr lang="zh-CN" altLang="en-US" baseline="30000" dirty="0">
              <a:solidFill>
                <a:srgbClr val="0000FF"/>
              </a:solidFill>
            </a:endParaRPr>
          </a:p>
          <a:p>
            <a:pPr eaLnBrk="1" hangingPunct="1">
              <a:lnSpc>
                <a:spcPct val="130000"/>
              </a:lnSpc>
              <a:spcBef>
                <a:spcPct val="0"/>
              </a:spcBef>
              <a:buClr>
                <a:schemeClr val="tx1"/>
              </a:buClr>
              <a:buSzPct val="70000"/>
              <a:buFontTx/>
              <a:buNone/>
              <a:defRPr/>
            </a:pPr>
            <a:r>
              <a:rPr lang="zh-CN" altLang="en-US" dirty="0">
                <a:solidFill>
                  <a:srgbClr val="000000"/>
                </a:solidFill>
              </a:rPr>
              <a:t>      </a:t>
            </a:r>
            <a:r>
              <a:rPr lang="en-US" altLang="zh-CN" dirty="0">
                <a:solidFill>
                  <a:srgbClr val="FF0000"/>
                </a:solidFill>
              </a:rPr>
              <a:t>HNO</a:t>
            </a:r>
            <a:r>
              <a:rPr lang="en-US" altLang="zh-CN" baseline="-25000" dirty="0">
                <a:solidFill>
                  <a:srgbClr val="FF0000"/>
                </a:solidFill>
              </a:rPr>
              <a:t>3</a:t>
            </a:r>
            <a:r>
              <a:rPr lang="zh-CN" altLang="en-US" dirty="0">
                <a:solidFill>
                  <a:srgbClr val="000000"/>
                </a:solidFill>
              </a:rPr>
              <a:t>具强氧化性</a:t>
            </a:r>
            <a:r>
              <a:rPr lang="zh-CN" altLang="en-US" dirty="0" smtClean="0">
                <a:solidFill>
                  <a:srgbClr val="000000"/>
                </a:solidFill>
              </a:rPr>
              <a:t>；与</a:t>
            </a:r>
            <a:r>
              <a:rPr lang="zh-CN" altLang="en-US" dirty="0">
                <a:solidFill>
                  <a:srgbClr val="000000"/>
                </a:solidFill>
              </a:rPr>
              <a:t>金属或非金属、化合物</a:t>
            </a:r>
            <a:r>
              <a:rPr lang="zh-CN" altLang="en-US" dirty="0" smtClean="0">
                <a:solidFill>
                  <a:srgbClr val="000000"/>
                </a:solidFill>
              </a:rPr>
              <a:t>反应</a:t>
            </a:r>
            <a:endParaRPr lang="zh-CN" altLang="en-US" dirty="0">
              <a:solidFill>
                <a:srgbClr val="00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321539">
                                            <p:txEl>
                                              <p:pRg st="0" end="0"/>
                                            </p:txEl>
                                          </p:spTgt>
                                        </p:tgtEl>
                                        <p:attrNameLst>
                                          <p:attrName>style.visibility</p:attrName>
                                        </p:attrNameLst>
                                      </p:cBhvr>
                                      <p:to>
                                        <p:strVal val="visible"/>
                                      </p:to>
                                    </p:set>
                                    <p:anim calcmode="lin" valueType="num">
                                      <p:cBhvr>
                                        <p:cTn id="7" dur="1000" fill="hold"/>
                                        <p:tgtEl>
                                          <p:spTgt spid="321539">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215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15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321539">
                                            <p:txEl>
                                              <p:pRg st="1" end="1"/>
                                            </p:txEl>
                                          </p:spTgt>
                                        </p:tgtEl>
                                        <p:attrNameLst>
                                          <p:attrName>style.visibility</p:attrName>
                                        </p:attrNameLst>
                                      </p:cBhvr>
                                      <p:to>
                                        <p:strVal val="visible"/>
                                      </p:to>
                                    </p:set>
                                    <p:anim calcmode="lin" valueType="num">
                                      <p:cBhvr>
                                        <p:cTn id="14" dur="1000" fill="hold"/>
                                        <p:tgtEl>
                                          <p:spTgt spid="321539">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215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215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321539">
                                            <p:txEl>
                                              <p:pRg st="2" end="2"/>
                                            </p:txEl>
                                          </p:spTgt>
                                        </p:tgtEl>
                                        <p:attrNameLst>
                                          <p:attrName>style.visibility</p:attrName>
                                        </p:attrNameLst>
                                      </p:cBhvr>
                                      <p:to>
                                        <p:strVal val="visible"/>
                                      </p:to>
                                    </p:set>
                                    <p:anim calcmode="lin" valueType="num">
                                      <p:cBhvr>
                                        <p:cTn id="21" dur="1000" fill="hold"/>
                                        <p:tgtEl>
                                          <p:spTgt spid="321539">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215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2153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indefinite" fill="hold">
                                          <p:stCondLst>
                                            <p:cond delay="0"/>
                                          </p:stCondLst>
                                        </p:cTn>
                                        <p:tgtEl>
                                          <p:spTgt spid="321539">
                                            <p:txEl>
                                              <p:pRg st="3" end="3"/>
                                            </p:txEl>
                                          </p:spTgt>
                                        </p:tgtEl>
                                        <p:attrNameLst>
                                          <p:attrName>style.visibility</p:attrName>
                                        </p:attrNameLst>
                                      </p:cBhvr>
                                      <p:to>
                                        <p:strVal val="visible"/>
                                      </p:to>
                                    </p:set>
                                    <p:anim calcmode="lin" valueType="num">
                                      <p:cBhvr>
                                        <p:cTn id="28" dur="1000" fill="hold"/>
                                        <p:tgtEl>
                                          <p:spTgt spid="321539">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2153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215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indefinite" fill="hold">
                                          <p:stCondLst>
                                            <p:cond delay="0"/>
                                          </p:stCondLst>
                                        </p:cTn>
                                        <p:tgtEl>
                                          <p:spTgt spid="321539">
                                            <p:txEl>
                                              <p:pRg st="4" end="4"/>
                                            </p:txEl>
                                          </p:spTgt>
                                        </p:tgtEl>
                                        <p:attrNameLst>
                                          <p:attrName>style.visibility</p:attrName>
                                        </p:attrNameLst>
                                      </p:cBhvr>
                                      <p:to>
                                        <p:strVal val="visible"/>
                                      </p:to>
                                    </p:set>
                                    <p:anim calcmode="lin" valueType="num">
                                      <p:cBhvr>
                                        <p:cTn id="35" dur="1000" fill="hold"/>
                                        <p:tgtEl>
                                          <p:spTgt spid="321539">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321539">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2153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indefinite" fill="hold">
                                          <p:stCondLst>
                                            <p:cond delay="0"/>
                                          </p:stCondLst>
                                        </p:cTn>
                                        <p:tgtEl>
                                          <p:spTgt spid="321539">
                                            <p:txEl>
                                              <p:pRg st="5" end="5"/>
                                            </p:txEl>
                                          </p:spTgt>
                                        </p:tgtEl>
                                        <p:attrNameLst>
                                          <p:attrName>style.visibility</p:attrName>
                                        </p:attrNameLst>
                                      </p:cBhvr>
                                      <p:to>
                                        <p:strVal val="visible"/>
                                      </p:to>
                                    </p:set>
                                    <p:anim calcmode="lin" valueType="num">
                                      <p:cBhvr>
                                        <p:cTn id="42" dur="1000" fill="hold"/>
                                        <p:tgtEl>
                                          <p:spTgt spid="321539">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321539">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2153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indefinite" fill="hold">
                                          <p:stCondLst>
                                            <p:cond delay="0"/>
                                          </p:stCondLst>
                                        </p:cTn>
                                        <p:tgtEl>
                                          <p:spTgt spid="321539">
                                            <p:txEl>
                                              <p:pRg st="6" end="6"/>
                                            </p:txEl>
                                          </p:spTgt>
                                        </p:tgtEl>
                                        <p:attrNameLst>
                                          <p:attrName>style.visibility</p:attrName>
                                        </p:attrNameLst>
                                      </p:cBhvr>
                                      <p:to>
                                        <p:strVal val="visible"/>
                                      </p:to>
                                    </p:set>
                                    <p:anim calcmode="lin" valueType="num">
                                      <p:cBhvr>
                                        <p:cTn id="49" dur="1000" fill="hold"/>
                                        <p:tgtEl>
                                          <p:spTgt spid="321539">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321539">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2153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indefinite" fill="hold">
                                          <p:stCondLst>
                                            <p:cond delay="0"/>
                                          </p:stCondLst>
                                        </p:cTn>
                                        <p:tgtEl>
                                          <p:spTgt spid="321539">
                                            <p:txEl>
                                              <p:pRg st="7" end="7"/>
                                            </p:txEl>
                                          </p:spTgt>
                                        </p:tgtEl>
                                        <p:attrNameLst>
                                          <p:attrName>style.visibility</p:attrName>
                                        </p:attrNameLst>
                                      </p:cBhvr>
                                      <p:to>
                                        <p:strVal val="visible"/>
                                      </p:to>
                                    </p:set>
                                    <p:anim calcmode="lin" valueType="num">
                                      <p:cBhvr>
                                        <p:cTn id="56" dur="1000" fill="hold"/>
                                        <p:tgtEl>
                                          <p:spTgt spid="321539">
                                            <p:txEl>
                                              <p:pRg st="7" end="7"/>
                                            </p:txEl>
                                          </p:spTgt>
                                        </p:tgtEl>
                                        <p:attrNameLst>
                                          <p:attrName>ppt_w</p:attrName>
                                        </p:attrNameLst>
                                      </p:cBhvr>
                                      <p:tavLst>
                                        <p:tav tm="0">
                                          <p:val>
                                            <p:strVal val="#ppt_w+.3"/>
                                          </p:val>
                                        </p:tav>
                                        <p:tav tm="100000">
                                          <p:val>
                                            <p:strVal val="#ppt_w"/>
                                          </p:val>
                                        </p:tav>
                                      </p:tavLst>
                                    </p:anim>
                                    <p:anim calcmode="lin" valueType="num">
                                      <p:cBhvr>
                                        <p:cTn id="57" dur="1000" fill="hold"/>
                                        <p:tgtEl>
                                          <p:spTgt spid="321539">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215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238090A-C321-4752-81B9-02A39E4ECEA9}" type="slidenum">
              <a:rPr kumimoji="1" lang="en-US" altLang="zh-CN" sz="1600">
                <a:latin typeface="华文楷体" panose="02010600040101010101" pitchFamily="2" charset="-122"/>
                <a:ea typeface="ˎ̥"/>
                <a:cs typeface="ˎ̥"/>
              </a:rPr>
            </a:fld>
            <a:r>
              <a:rPr kumimoji="1" lang="en-US" altLang="zh-CN" sz="1600" b="0">
                <a:latin typeface="华文楷体" panose="02010600040101010101" pitchFamily="2" charset="-122"/>
                <a:ea typeface="ˎ̥"/>
                <a:cs typeface="ˎ̥"/>
              </a:rPr>
              <a:t> </a:t>
            </a:r>
            <a:endParaRPr kumimoji="1" lang="en-US" altLang="zh-CN" sz="1600" b="0">
              <a:latin typeface="华文楷体" panose="02010600040101010101" pitchFamily="2" charset="-122"/>
              <a:ea typeface="ˎ̥"/>
              <a:cs typeface="ˎ̥"/>
            </a:endParaRPr>
          </a:p>
        </p:txBody>
      </p:sp>
      <p:sp>
        <p:nvSpPr>
          <p:cNvPr id="321539" name="Rectangle 3"/>
          <p:cNvSpPr>
            <a:spLocks noRot="1" noChangeArrowheads="1"/>
          </p:cNvSpPr>
          <p:nvPr/>
        </p:nvSpPr>
        <p:spPr bwMode="auto">
          <a:xfrm>
            <a:off x="381769" y="814401"/>
            <a:ext cx="10225136" cy="5832475"/>
          </a:xfrm>
          <a:prstGeom prst="rect">
            <a:avLst/>
          </a:prstGeom>
          <a:noFill/>
          <a:ln>
            <a:noFill/>
          </a:ln>
          <a:effectLst/>
        </p:spPr>
        <p:txBody>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imes New Roman" panose="02020603050405020304" pitchFamily="18" charset="0"/>
                <a:ea typeface="华文楷体" panose="02010600040101010101" pitchFamily="2" charset="-122"/>
              </a:defRPr>
            </a:lvl1pPr>
            <a:lvl2pPr marL="742950" indent="-285750" eaLnBrk="0" hangingPunct="0">
              <a:spcBef>
                <a:spcPct val="20000"/>
              </a:spcBef>
              <a:buClr>
                <a:schemeClr val="tx1"/>
              </a:buClr>
              <a:buSzPct val="65000"/>
              <a:buFont typeface="Wingdings" panose="05000000000000000000" pitchFamily="2" charset="2"/>
              <a:buChar char="n"/>
              <a:defRPr sz="2800">
                <a:solidFill>
                  <a:schemeClr val="tx1"/>
                </a:solidFill>
                <a:latin typeface="Times New Roman" panose="02020603050405020304" pitchFamily="18" charset="0"/>
                <a:ea typeface="华文楷体" panose="02010600040101010101" pitchFamily="2" charset="-122"/>
              </a:defRPr>
            </a:lvl2pPr>
            <a:lvl3pPr marL="1143000" indent="-228600" eaLnBrk="0" hangingPunct="0">
              <a:spcBef>
                <a:spcPct val="20000"/>
              </a:spcBef>
              <a:buClr>
                <a:schemeClr val="accent2"/>
              </a:buClr>
              <a:buSzPct val="65000"/>
              <a:buFont typeface="Wingdings" panose="05000000000000000000" pitchFamily="2" charset="2"/>
              <a:buChar char="n"/>
              <a:defRPr sz="2400">
                <a:solidFill>
                  <a:schemeClr val="tx1"/>
                </a:solidFill>
                <a:latin typeface="Times New Roman" panose="02020603050405020304" pitchFamily="18" charset="0"/>
                <a:ea typeface="华文楷体" panose="02010600040101010101" pitchFamily="2" charset="-122"/>
              </a:defRPr>
            </a:lvl3pPr>
            <a:lvl4pPr marL="1600200" indent="-228600" eaLnBrk="0" hangingPunct="0">
              <a:spcBef>
                <a:spcPct val="20000"/>
              </a:spcBef>
              <a:buClr>
                <a:schemeClr val="tx1"/>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4pPr>
            <a:lvl5pPr marL="20574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9pPr>
          </a:lstStyle>
          <a:p>
            <a:pPr eaLnBrk="1" hangingPunct="1">
              <a:lnSpc>
                <a:spcPct val="130000"/>
              </a:lnSpc>
              <a:spcBef>
                <a:spcPct val="0"/>
              </a:spcBef>
              <a:buClr>
                <a:srgbClr val="FFFFFF"/>
              </a:buClr>
              <a:buSzPct val="70000"/>
              <a:buFont typeface="Wingdings" panose="05000000000000000000" pitchFamily="2" charset="2"/>
              <a:buNone/>
              <a:defRPr/>
            </a:pPr>
            <a:r>
              <a:rPr lang="en-US" altLang="zh-CN" dirty="0" smtClean="0">
                <a:solidFill>
                  <a:srgbClr val="FF0000"/>
                </a:solidFill>
              </a:rPr>
              <a:t>    HNO</a:t>
            </a:r>
            <a:r>
              <a:rPr lang="en-US" altLang="zh-CN" baseline="-25000" dirty="0" smtClean="0">
                <a:solidFill>
                  <a:srgbClr val="FF0000"/>
                </a:solidFill>
              </a:rPr>
              <a:t>2</a:t>
            </a:r>
            <a:r>
              <a:rPr lang="zh-CN" altLang="en-US" dirty="0">
                <a:solidFill>
                  <a:srgbClr val="000000"/>
                </a:solidFill>
              </a:rPr>
              <a:t>有氧化还原</a:t>
            </a:r>
            <a:r>
              <a:rPr lang="zh-CN" altLang="en-US" dirty="0" smtClean="0">
                <a:solidFill>
                  <a:srgbClr val="000000"/>
                </a:solidFill>
              </a:rPr>
              <a:t>性</a:t>
            </a:r>
            <a:endParaRPr lang="en-US" altLang="zh-CN" dirty="0" smtClean="0">
              <a:solidFill>
                <a:srgbClr val="000000"/>
              </a:solidFill>
            </a:endParaRPr>
          </a:p>
          <a:p>
            <a:pPr eaLnBrk="1" hangingPunct="1">
              <a:lnSpc>
                <a:spcPct val="130000"/>
              </a:lnSpc>
              <a:spcBef>
                <a:spcPct val="0"/>
              </a:spcBef>
              <a:buClr>
                <a:srgbClr val="FFFFFF"/>
              </a:buClr>
              <a:buSzPct val="70000"/>
              <a:buFontTx/>
              <a:buNone/>
              <a:defRPr/>
            </a:pPr>
            <a:r>
              <a:rPr lang="en-US" altLang="zh-CN" dirty="0" smtClean="0">
                <a:solidFill>
                  <a:srgbClr val="0000FF"/>
                </a:solidFill>
              </a:rPr>
              <a:t>      2HNO</a:t>
            </a:r>
            <a:r>
              <a:rPr lang="en-US" altLang="zh-CN" baseline="-25000" dirty="0" smtClean="0">
                <a:solidFill>
                  <a:srgbClr val="0000FF"/>
                </a:solidFill>
              </a:rPr>
              <a:t>2</a:t>
            </a:r>
            <a:r>
              <a:rPr lang="en-US" altLang="zh-CN" dirty="0" smtClean="0">
                <a:solidFill>
                  <a:srgbClr val="0000FF"/>
                </a:solidFill>
              </a:rPr>
              <a:t> </a:t>
            </a:r>
            <a:r>
              <a:rPr lang="en-US" altLang="zh-CN" dirty="0">
                <a:solidFill>
                  <a:srgbClr val="0000FF"/>
                </a:solidFill>
              </a:rPr>
              <a:t>+ </a:t>
            </a:r>
            <a:r>
              <a:rPr lang="en-US" altLang="zh-CN" dirty="0" smtClean="0">
                <a:solidFill>
                  <a:srgbClr val="0000FF"/>
                </a:solidFill>
              </a:rPr>
              <a:t>2I</a:t>
            </a:r>
            <a:r>
              <a:rPr lang="en-US" altLang="zh-CN" baseline="30000" dirty="0" smtClean="0">
                <a:solidFill>
                  <a:srgbClr val="0000FF"/>
                </a:solidFill>
              </a:rPr>
              <a:t>-   </a:t>
            </a:r>
            <a:r>
              <a:rPr lang="en-US" altLang="zh-CN" dirty="0">
                <a:solidFill>
                  <a:srgbClr val="0000FF"/>
                </a:solidFill>
              </a:rPr>
              <a:t>+ </a:t>
            </a:r>
            <a:r>
              <a:rPr lang="en-US" altLang="zh-CN" dirty="0" smtClean="0">
                <a:solidFill>
                  <a:srgbClr val="0000FF"/>
                </a:solidFill>
              </a:rPr>
              <a:t>2H</a:t>
            </a:r>
            <a:r>
              <a:rPr lang="en-US" altLang="zh-CN" baseline="30000" dirty="0">
                <a:solidFill>
                  <a:srgbClr val="0000FF"/>
                </a:solidFill>
              </a:rPr>
              <a:t>+ </a:t>
            </a:r>
            <a:r>
              <a:rPr lang="en-US" altLang="zh-CN" dirty="0" smtClean="0">
                <a:solidFill>
                  <a:srgbClr val="0000FF"/>
                </a:solidFill>
              </a:rPr>
              <a:t>== I</a:t>
            </a:r>
            <a:r>
              <a:rPr lang="en-US" altLang="zh-CN" baseline="-25000" dirty="0" smtClean="0">
                <a:solidFill>
                  <a:srgbClr val="0000FF"/>
                </a:solidFill>
              </a:rPr>
              <a:t>2</a:t>
            </a:r>
            <a:r>
              <a:rPr lang="en-US" altLang="zh-CN" dirty="0" smtClean="0">
                <a:solidFill>
                  <a:srgbClr val="0000FF"/>
                </a:solidFill>
              </a:rPr>
              <a:t> + 2NO +H</a:t>
            </a:r>
            <a:r>
              <a:rPr lang="en-US" altLang="zh-CN" baseline="-25000" dirty="0" smtClean="0">
                <a:solidFill>
                  <a:srgbClr val="0000FF"/>
                </a:solidFill>
              </a:rPr>
              <a:t>2</a:t>
            </a:r>
            <a:r>
              <a:rPr lang="en-US" altLang="zh-CN" dirty="0" smtClean="0">
                <a:solidFill>
                  <a:srgbClr val="0000FF"/>
                </a:solidFill>
              </a:rPr>
              <a:t>O</a:t>
            </a:r>
            <a:endParaRPr lang="en-US" altLang="zh-CN" dirty="0">
              <a:solidFill>
                <a:srgbClr val="0000FF"/>
              </a:solidFill>
            </a:endParaRPr>
          </a:p>
          <a:p>
            <a:pPr eaLnBrk="1" hangingPunct="1">
              <a:lnSpc>
                <a:spcPct val="130000"/>
              </a:lnSpc>
              <a:spcBef>
                <a:spcPct val="0"/>
              </a:spcBef>
              <a:buClr>
                <a:srgbClr val="FFFFFF"/>
              </a:buClr>
              <a:buSzPct val="70000"/>
              <a:buFontTx/>
              <a:buNone/>
              <a:defRPr/>
            </a:pPr>
            <a:r>
              <a:rPr lang="en-US" altLang="zh-CN" baseline="30000" dirty="0">
                <a:solidFill>
                  <a:srgbClr val="0000FF"/>
                </a:solidFill>
              </a:rPr>
              <a:t>   </a:t>
            </a:r>
            <a:r>
              <a:rPr lang="en-US" altLang="zh-CN" baseline="30000" dirty="0" smtClean="0">
                <a:solidFill>
                  <a:srgbClr val="0000FF"/>
                </a:solidFill>
              </a:rPr>
              <a:t>      </a:t>
            </a:r>
            <a:r>
              <a:rPr lang="en-US" altLang="zh-CN" dirty="0" smtClean="0">
                <a:solidFill>
                  <a:srgbClr val="0000FF"/>
                </a:solidFill>
              </a:rPr>
              <a:t>5HNO</a:t>
            </a:r>
            <a:r>
              <a:rPr lang="en-US" altLang="zh-CN" baseline="-25000" dirty="0" smtClean="0">
                <a:solidFill>
                  <a:srgbClr val="0000FF"/>
                </a:solidFill>
              </a:rPr>
              <a:t>2</a:t>
            </a:r>
            <a:r>
              <a:rPr lang="en-US" altLang="zh-CN" baseline="30000" dirty="0" smtClean="0">
                <a:solidFill>
                  <a:srgbClr val="0000FF"/>
                </a:solidFill>
              </a:rPr>
              <a:t>  </a:t>
            </a:r>
            <a:r>
              <a:rPr lang="en-US" altLang="zh-CN" dirty="0">
                <a:solidFill>
                  <a:srgbClr val="0000FF"/>
                </a:solidFill>
              </a:rPr>
              <a:t>+</a:t>
            </a:r>
            <a:r>
              <a:rPr lang="en-US" altLang="zh-CN" baseline="30000" dirty="0">
                <a:solidFill>
                  <a:srgbClr val="0000FF"/>
                </a:solidFill>
              </a:rPr>
              <a:t> </a:t>
            </a:r>
            <a:r>
              <a:rPr lang="en-US" altLang="zh-CN" dirty="0">
                <a:solidFill>
                  <a:srgbClr val="0000FF"/>
                </a:solidFill>
              </a:rPr>
              <a:t> </a:t>
            </a:r>
            <a:r>
              <a:rPr lang="en-US" altLang="zh-CN" dirty="0" smtClean="0">
                <a:solidFill>
                  <a:srgbClr val="0000FF"/>
                </a:solidFill>
              </a:rPr>
              <a:t>2MnO</a:t>
            </a:r>
            <a:r>
              <a:rPr lang="en-US" altLang="zh-CN" baseline="-25000" dirty="0" smtClean="0">
                <a:solidFill>
                  <a:srgbClr val="0000FF"/>
                </a:solidFill>
              </a:rPr>
              <a:t>4</a:t>
            </a:r>
            <a:r>
              <a:rPr lang="en-US" altLang="zh-CN" baseline="30000" dirty="0" smtClean="0">
                <a:solidFill>
                  <a:srgbClr val="0000FF"/>
                </a:solidFill>
              </a:rPr>
              <a:t>-</a:t>
            </a:r>
            <a:r>
              <a:rPr lang="en-US" altLang="zh-CN" dirty="0" smtClean="0">
                <a:solidFill>
                  <a:srgbClr val="0000FF"/>
                </a:solidFill>
              </a:rPr>
              <a:t> </a:t>
            </a:r>
            <a:r>
              <a:rPr lang="en-US" altLang="zh-CN" dirty="0">
                <a:solidFill>
                  <a:srgbClr val="0000FF"/>
                </a:solidFill>
              </a:rPr>
              <a:t>+ H</a:t>
            </a:r>
            <a:r>
              <a:rPr lang="en-US" altLang="zh-CN" baseline="30000" dirty="0">
                <a:solidFill>
                  <a:srgbClr val="0000FF"/>
                </a:solidFill>
              </a:rPr>
              <a:t>+ </a:t>
            </a:r>
            <a:endParaRPr lang="en-US" altLang="zh-CN" baseline="30000" dirty="0" smtClean="0">
              <a:solidFill>
                <a:srgbClr val="0000FF"/>
              </a:solidFill>
            </a:endParaRPr>
          </a:p>
          <a:p>
            <a:pPr eaLnBrk="1" hangingPunct="1">
              <a:lnSpc>
                <a:spcPct val="130000"/>
              </a:lnSpc>
              <a:spcBef>
                <a:spcPct val="0"/>
              </a:spcBef>
              <a:buClr>
                <a:srgbClr val="FFFFFF"/>
              </a:buClr>
              <a:buSzPct val="70000"/>
              <a:buFontTx/>
              <a:buNone/>
              <a:defRPr/>
            </a:pPr>
            <a:r>
              <a:rPr lang="en-US" altLang="zh-CN" baseline="30000" dirty="0">
                <a:solidFill>
                  <a:srgbClr val="0000FF"/>
                </a:solidFill>
              </a:rPr>
              <a:t> </a:t>
            </a:r>
            <a:r>
              <a:rPr lang="en-US" altLang="zh-CN" baseline="30000" dirty="0" smtClean="0">
                <a:solidFill>
                  <a:srgbClr val="0000FF"/>
                </a:solidFill>
              </a:rPr>
              <a:t>                                                    </a:t>
            </a:r>
            <a:r>
              <a:rPr lang="en-US" altLang="zh-CN" dirty="0" smtClean="0">
                <a:solidFill>
                  <a:srgbClr val="0000FF"/>
                </a:solidFill>
              </a:rPr>
              <a:t>== 5NO</a:t>
            </a:r>
            <a:r>
              <a:rPr lang="en-US" altLang="zh-CN" baseline="-25000" dirty="0" smtClean="0">
                <a:solidFill>
                  <a:srgbClr val="0000FF"/>
                </a:solidFill>
              </a:rPr>
              <a:t>3</a:t>
            </a:r>
            <a:r>
              <a:rPr lang="en-US" altLang="zh-CN" baseline="30000" dirty="0" smtClean="0">
                <a:solidFill>
                  <a:srgbClr val="0000FF"/>
                </a:solidFill>
              </a:rPr>
              <a:t>-</a:t>
            </a:r>
            <a:r>
              <a:rPr lang="en-US" altLang="zh-CN" dirty="0" smtClean="0">
                <a:solidFill>
                  <a:srgbClr val="0000FF"/>
                </a:solidFill>
              </a:rPr>
              <a:t> +2Mn</a:t>
            </a:r>
            <a:r>
              <a:rPr lang="en-US" altLang="zh-CN" baseline="30000" dirty="0" smtClean="0">
                <a:solidFill>
                  <a:srgbClr val="0000FF"/>
                </a:solidFill>
              </a:rPr>
              <a:t>2+</a:t>
            </a:r>
            <a:r>
              <a:rPr lang="en-US" altLang="zh-CN" dirty="0" smtClean="0">
                <a:solidFill>
                  <a:srgbClr val="0000FF"/>
                </a:solidFill>
              </a:rPr>
              <a:t>+3H</a:t>
            </a:r>
            <a:r>
              <a:rPr lang="en-US" altLang="zh-CN" baseline="-25000" dirty="0" smtClean="0">
                <a:solidFill>
                  <a:srgbClr val="0000FF"/>
                </a:solidFill>
              </a:rPr>
              <a:t>2</a:t>
            </a:r>
            <a:r>
              <a:rPr lang="en-US" altLang="zh-CN" dirty="0" smtClean="0">
                <a:solidFill>
                  <a:srgbClr val="0000FF"/>
                </a:solidFill>
              </a:rPr>
              <a:t>O</a:t>
            </a:r>
            <a:endParaRPr lang="zh-CN" altLang="en-US" baseline="30000" dirty="0">
              <a:solidFill>
                <a:srgbClr val="0000FF"/>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321539">
                                            <p:txEl>
                                              <p:pRg st="0" end="0"/>
                                            </p:txEl>
                                          </p:spTgt>
                                        </p:tgtEl>
                                        <p:attrNameLst>
                                          <p:attrName>style.visibility</p:attrName>
                                        </p:attrNameLst>
                                      </p:cBhvr>
                                      <p:to>
                                        <p:strVal val="visible"/>
                                      </p:to>
                                    </p:set>
                                    <p:anim calcmode="lin" valueType="num">
                                      <p:cBhvr>
                                        <p:cTn id="7" dur="1000" fill="hold"/>
                                        <p:tgtEl>
                                          <p:spTgt spid="321539">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215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15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321539">
                                            <p:txEl>
                                              <p:pRg st="1" end="1"/>
                                            </p:txEl>
                                          </p:spTgt>
                                        </p:tgtEl>
                                        <p:attrNameLst>
                                          <p:attrName>style.visibility</p:attrName>
                                        </p:attrNameLst>
                                      </p:cBhvr>
                                      <p:to>
                                        <p:strVal val="visible"/>
                                      </p:to>
                                    </p:set>
                                    <p:anim calcmode="lin" valueType="num">
                                      <p:cBhvr>
                                        <p:cTn id="14" dur="1000" fill="hold"/>
                                        <p:tgtEl>
                                          <p:spTgt spid="321539">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215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215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321539">
                                            <p:txEl>
                                              <p:pRg st="2" end="2"/>
                                            </p:txEl>
                                          </p:spTgt>
                                        </p:tgtEl>
                                        <p:attrNameLst>
                                          <p:attrName>style.visibility</p:attrName>
                                        </p:attrNameLst>
                                      </p:cBhvr>
                                      <p:to>
                                        <p:strVal val="visible"/>
                                      </p:to>
                                    </p:set>
                                    <p:anim calcmode="lin" valueType="num">
                                      <p:cBhvr>
                                        <p:cTn id="21" dur="1000" fill="hold"/>
                                        <p:tgtEl>
                                          <p:spTgt spid="321539">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215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2153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indefinite" fill="hold">
                                          <p:stCondLst>
                                            <p:cond delay="0"/>
                                          </p:stCondLst>
                                        </p:cTn>
                                        <p:tgtEl>
                                          <p:spTgt spid="321539">
                                            <p:txEl>
                                              <p:pRg st="3" end="3"/>
                                            </p:txEl>
                                          </p:spTgt>
                                        </p:tgtEl>
                                        <p:attrNameLst>
                                          <p:attrName>style.visibility</p:attrName>
                                        </p:attrNameLst>
                                      </p:cBhvr>
                                      <p:to>
                                        <p:strVal val="visible"/>
                                      </p:to>
                                    </p:set>
                                    <p:anim calcmode="lin" valueType="num">
                                      <p:cBhvr>
                                        <p:cTn id="28" dur="1000" fill="hold"/>
                                        <p:tgtEl>
                                          <p:spTgt spid="321539">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2153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215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A6AF664-9C2D-4B52-80D9-4ADB7F66D93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23587" name="Rectangle 3"/>
          <p:cNvSpPr>
            <a:spLocks noRot="1" noChangeArrowheads="1"/>
          </p:cNvSpPr>
          <p:nvPr/>
        </p:nvSpPr>
        <p:spPr bwMode="auto">
          <a:xfrm>
            <a:off x="1030288" y="273050"/>
            <a:ext cx="7845425"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5000"/>
              </a:lnSpc>
              <a:buClr>
                <a:schemeClr val="tx2"/>
              </a:buClr>
              <a:buSzPct val="70000"/>
              <a:buFont typeface="Wingdings" panose="05000000000000000000" pitchFamily="2" charset="2"/>
              <a:buNone/>
            </a:pPr>
            <a:r>
              <a:rPr lang="en-US" altLang="zh-CN" sz="4000">
                <a:solidFill>
                  <a:srgbClr val="FF0000"/>
                </a:solidFill>
                <a:ea typeface="华文楷体" panose="02010600040101010101" pitchFamily="2" charset="-122"/>
              </a:rPr>
              <a:t>HNO</a:t>
            </a:r>
            <a:r>
              <a:rPr lang="en-US" altLang="zh-CN" sz="4000" baseline="-25000">
                <a:solidFill>
                  <a:srgbClr val="FF0000"/>
                </a:solidFill>
                <a:ea typeface="华文楷体" panose="02010600040101010101" pitchFamily="2" charset="-122"/>
              </a:rPr>
              <a:t>3</a:t>
            </a:r>
            <a:r>
              <a:rPr lang="zh-CN" altLang="en-US" sz="4000">
                <a:solidFill>
                  <a:srgbClr val="FF0000"/>
                </a:solidFill>
                <a:ea typeface="华文楷体" panose="02010600040101010101" pitchFamily="2" charset="-122"/>
              </a:rPr>
              <a:t>与金属反应</a:t>
            </a:r>
            <a:r>
              <a:rPr lang="zh-CN" altLang="en-US" sz="4000">
                <a:solidFill>
                  <a:srgbClr val="0000FF"/>
                </a:solidFill>
                <a:ea typeface="华文楷体" panose="02010600040101010101" pitchFamily="2" charset="-122"/>
              </a:rPr>
              <a:t>的规律</a:t>
            </a:r>
            <a:r>
              <a:rPr lang="en-US" altLang="zh-CN" sz="4000">
                <a:solidFill>
                  <a:srgbClr val="0000FF"/>
                </a:solidFill>
                <a:ea typeface="华文楷体" panose="02010600040101010101" pitchFamily="2" charset="-122"/>
              </a:rPr>
              <a:t>: </a:t>
            </a:r>
            <a:endParaRPr lang="en-US" altLang="zh-CN" sz="4000">
              <a:solidFill>
                <a:srgbClr val="0000FF"/>
              </a:solidFill>
              <a:ea typeface="华文楷体" panose="02010600040101010101" pitchFamily="2" charset="-122"/>
            </a:endParaRPr>
          </a:p>
          <a:p>
            <a:pPr>
              <a:lnSpc>
                <a:spcPct val="145000"/>
              </a:lnSpc>
              <a:buClr>
                <a:schemeClr val="tx2"/>
              </a:buClr>
              <a:buSzPct val="70000"/>
              <a:buFont typeface="Wingdings" panose="05000000000000000000" pitchFamily="2" charset="2"/>
              <a:buNone/>
            </a:pPr>
            <a:r>
              <a:rPr lang="zh-CN" altLang="en-US">
                <a:ea typeface="华文楷体" panose="02010600040101010101" pitchFamily="2" charset="-122"/>
              </a:rPr>
              <a:t>①  被</a:t>
            </a:r>
            <a:r>
              <a:rPr lang="en-US" altLang="zh-CN">
                <a:ea typeface="华文楷体" panose="02010600040101010101" pitchFamily="2" charset="-122"/>
              </a:rPr>
              <a:t>HNO</a:t>
            </a:r>
            <a:r>
              <a:rPr lang="en-US" altLang="zh-CN" baseline="-25000">
                <a:ea typeface="华文楷体" panose="02010600040101010101" pitchFamily="2" charset="-122"/>
              </a:rPr>
              <a:t>3</a:t>
            </a:r>
            <a:r>
              <a:rPr lang="zh-CN" altLang="en-US">
                <a:ea typeface="华文楷体" panose="02010600040101010101" pitchFamily="2" charset="-122"/>
              </a:rPr>
              <a:t>溶解，形成可溶性盐，如</a:t>
            </a:r>
            <a:r>
              <a:rPr lang="en-US" altLang="zh-CN">
                <a:solidFill>
                  <a:srgbClr val="0000FF"/>
                </a:solidFill>
                <a:ea typeface="华文楷体" panose="02010600040101010101" pitchFamily="2" charset="-122"/>
              </a:rPr>
              <a:t>Ca</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Zn</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Ag</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Cu</a:t>
            </a:r>
            <a:r>
              <a:rPr lang="zh-CN" altLang="en-US">
                <a:ea typeface="华文楷体" panose="02010600040101010101" pitchFamily="2" charset="-122"/>
              </a:rPr>
              <a:t>等；</a:t>
            </a:r>
            <a:endParaRPr lang="zh-CN" altLang="en-US">
              <a:ea typeface="华文楷体" panose="02010600040101010101" pitchFamily="2" charset="-122"/>
            </a:endParaRPr>
          </a:p>
          <a:p>
            <a:pPr>
              <a:lnSpc>
                <a:spcPct val="145000"/>
              </a:lnSpc>
              <a:buClr>
                <a:schemeClr val="tx2"/>
              </a:buClr>
              <a:buSzPct val="70000"/>
              <a:buFont typeface="Wingdings" panose="05000000000000000000" pitchFamily="2" charset="2"/>
              <a:buNone/>
            </a:pPr>
            <a:r>
              <a:rPr lang="zh-CN" altLang="en-US">
                <a:ea typeface="华文楷体" panose="02010600040101010101" pitchFamily="2" charset="-122"/>
              </a:rPr>
              <a:t>② 被浓</a:t>
            </a:r>
            <a:r>
              <a:rPr lang="en-US" altLang="zh-CN">
                <a:ea typeface="华文楷体" panose="02010600040101010101" pitchFamily="2" charset="-122"/>
              </a:rPr>
              <a:t>HNO</a:t>
            </a:r>
            <a:r>
              <a:rPr lang="en-US" altLang="zh-CN" baseline="-25000">
                <a:ea typeface="华文楷体" panose="02010600040101010101" pitchFamily="2" charset="-122"/>
              </a:rPr>
              <a:t>3</a:t>
            </a:r>
            <a:r>
              <a:rPr lang="zh-CN" altLang="en-US">
                <a:ea typeface="华文楷体" panose="02010600040101010101" pitchFamily="2" charset="-122"/>
              </a:rPr>
              <a:t>钝化，如</a:t>
            </a:r>
            <a:r>
              <a:rPr lang="en-US" altLang="zh-CN">
                <a:solidFill>
                  <a:srgbClr val="FF0000"/>
                </a:solidFill>
                <a:ea typeface="华文楷体" panose="02010600040101010101" pitchFamily="2" charset="-122"/>
              </a:rPr>
              <a:t>Al</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Fe</a:t>
            </a:r>
            <a:r>
              <a:rPr lang="zh-CN" altLang="en-US">
                <a:solidFill>
                  <a:srgbClr val="FF0000"/>
                </a:solidFill>
                <a:ea typeface="华文楷体" panose="02010600040101010101" pitchFamily="2" charset="-122"/>
              </a:rPr>
              <a:t>和</a:t>
            </a:r>
            <a:r>
              <a:rPr lang="en-US" altLang="zh-CN">
                <a:solidFill>
                  <a:srgbClr val="FF0000"/>
                </a:solidFill>
                <a:ea typeface="华文楷体" panose="02010600040101010101" pitchFamily="2" charset="-122"/>
              </a:rPr>
              <a:t>Cr</a:t>
            </a:r>
            <a:r>
              <a:rPr lang="zh-CN" altLang="en-US">
                <a:ea typeface="华文楷体" panose="02010600040101010101" pitchFamily="2" charset="-122"/>
              </a:rPr>
              <a:t>等；</a:t>
            </a:r>
            <a:endParaRPr lang="zh-CN" altLang="en-US">
              <a:ea typeface="华文楷体" panose="02010600040101010101" pitchFamily="2" charset="-122"/>
            </a:endParaRPr>
          </a:p>
          <a:p>
            <a:pPr>
              <a:lnSpc>
                <a:spcPct val="145000"/>
              </a:lnSpc>
              <a:buClr>
                <a:schemeClr val="tx1"/>
              </a:buClr>
              <a:buSzPct val="70000"/>
            </a:pPr>
            <a:r>
              <a:rPr lang="zh-CN" altLang="en-US">
                <a:ea typeface="华文楷体" panose="02010600040101010101" pitchFamily="2" charset="-122"/>
              </a:rPr>
              <a:t>③与</a:t>
            </a:r>
            <a:r>
              <a:rPr lang="en-US" altLang="zh-CN">
                <a:ea typeface="华文楷体" panose="02010600040101010101" pitchFamily="2" charset="-122"/>
              </a:rPr>
              <a:t>HNO</a:t>
            </a:r>
            <a:r>
              <a:rPr lang="en-US" altLang="zh-CN" baseline="-25000">
                <a:ea typeface="华文楷体" panose="02010600040101010101" pitchFamily="2" charset="-122"/>
              </a:rPr>
              <a:t>3</a:t>
            </a:r>
            <a:r>
              <a:rPr lang="zh-CN" altLang="en-US">
                <a:ea typeface="华文楷体" panose="02010600040101010101" pitchFamily="2" charset="-122"/>
              </a:rPr>
              <a:t>反应形成难溶氧化物，如</a:t>
            </a:r>
            <a:r>
              <a:rPr lang="en-US" altLang="zh-CN">
                <a:solidFill>
                  <a:srgbClr val="0000FF"/>
                </a:solidFill>
                <a:ea typeface="华文楷体" panose="02010600040101010101" pitchFamily="2" charset="-122"/>
              </a:rPr>
              <a:t>Sb</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Sn</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Mo</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W</a:t>
            </a:r>
            <a:r>
              <a:rPr lang="zh-CN" altLang="en-US">
                <a:ea typeface="华文楷体" panose="02010600040101010101" pitchFamily="2" charset="-122"/>
              </a:rPr>
              <a:t>等；</a:t>
            </a:r>
            <a:endParaRPr lang="zh-CN" altLang="en-US">
              <a:ea typeface="华文楷体" panose="02010600040101010101" pitchFamily="2" charset="-122"/>
            </a:endParaRPr>
          </a:p>
          <a:p>
            <a:pPr>
              <a:lnSpc>
                <a:spcPct val="145000"/>
              </a:lnSpc>
              <a:buClr>
                <a:schemeClr val="tx1"/>
              </a:buClr>
              <a:buSzPct val="70000"/>
            </a:pPr>
            <a:r>
              <a:rPr lang="en-US" altLang="en-US">
                <a:ea typeface="华文楷体" panose="02010600040101010101" pitchFamily="2" charset="-122"/>
              </a:rPr>
              <a:t>④</a:t>
            </a:r>
            <a:r>
              <a:rPr lang="zh-CN" altLang="en-US">
                <a:ea typeface="华文楷体" panose="02010600040101010101" pitchFamily="2" charset="-122"/>
              </a:rPr>
              <a:t> 不与</a:t>
            </a:r>
            <a:r>
              <a:rPr lang="en-US" altLang="zh-CN">
                <a:ea typeface="华文楷体" panose="02010600040101010101" pitchFamily="2" charset="-122"/>
              </a:rPr>
              <a:t>HNO</a:t>
            </a:r>
            <a:r>
              <a:rPr lang="en-US" altLang="zh-CN" baseline="-25000">
                <a:ea typeface="华文楷体" panose="02010600040101010101" pitchFamily="2" charset="-122"/>
              </a:rPr>
              <a:t>3</a:t>
            </a:r>
            <a:r>
              <a:rPr lang="zh-CN" altLang="en-US">
                <a:ea typeface="华文楷体" panose="02010600040101010101" pitchFamily="2" charset="-122"/>
              </a:rPr>
              <a:t>作用的金属，如</a:t>
            </a:r>
            <a:r>
              <a:rPr lang="en-US" altLang="zh-CN">
                <a:solidFill>
                  <a:srgbClr val="FF0000"/>
                </a:solidFill>
                <a:ea typeface="华文楷体" panose="02010600040101010101" pitchFamily="2" charset="-122"/>
              </a:rPr>
              <a:t>Au</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Pt</a:t>
            </a:r>
            <a:r>
              <a:rPr lang="zh-CN" altLang="en-US">
                <a:ea typeface="华文楷体" panose="02010600040101010101" pitchFamily="2" charset="-122"/>
              </a:rPr>
              <a:t>、</a:t>
            </a:r>
            <a:r>
              <a:rPr lang="en-US" altLang="zh-CN">
                <a:solidFill>
                  <a:srgbClr val="FF0000"/>
                </a:solidFill>
                <a:ea typeface="华文楷体" panose="02010600040101010101" pitchFamily="2" charset="-122"/>
              </a:rPr>
              <a:t>Ir</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Ru</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Rh</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Ti</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Nb</a:t>
            </a:r>
            <a:r>
              <a:rPr lang="zh-CN" altLang="en-US">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Ta</a:t>
            </a:r>
            <a:r>
              <a:rPr lang="zh-CN" altLang="en-US">
                <a:ea typeface="华文楷体" panose="02010600040101010101" pitchFamily="2" charset="-122"/>
              </a:rPr>
              <a:t>等</a:t>
            </a:r>
            <a:endParaRPr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23587">
                                            <p:txEl>
                                              <p:pRg st="0" end="0"/>
                                            </p:txEl>
                                          </p:spTgt>
                                        </p:tgtEl>
                                        <p:attrNameLst>
                                          <p:attrName>style.visibility</p:attrName>
                                        </p:attrNameLst>
                                      </p:cBhvr>
                                      <p:to>
                                        <p:strVal val="visible"/>
                                      </p:to>
                                    </p:set>
                                    <p:animEffect transition="in" filter="fade">
                                      <p:cBhvr>
                                        <p:cTn id="7" dur="500"/>
                                        <p:tgtEl>
                                          <p:spTgt spid="323587">
                                            <p:txEl>
                                              <p:pRg st="0" end="0"/>
                                            </p:txEl>
                                          </p:spTgt>
                                        </p:tgtEl>
                                      </p:cBhvr>
                                    </p:animEffect>
                                    <p:anim calcmode="lin" valueType="num">
                                      <p:cBhvr>
                                        <p:cTn id="8" dur="500" fill="hold"/>
                                        <p:tgtEl>
                                          <p:spTgt spid="32358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358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323587">
                                            <p:txEl>
                                              <p:pRg st="1" end="1"/>
                                            </p:txEl>
                                          </p:spTgt>
                                        </p:tgtEl>
                                        <p:attrNameLst>
                                          <p:attrName>style.visibility</p:attrName>
                                        </p:attrNameLst>
                                      </p:cBhvr>
                                      <p:to>
                                        <p:strVal val="visible"/>
                                      </p:to>
                                    </p:set>
                                    <p:animEffect transition="in" filter="fade">
                                      <p:cBhvr>
                                        <p:cTn id="14" dur="500"/>
                                        <p:tgtEl>
                                          <p:spTgt spid="323587">
                                            <p:txEl>
                                              <p:pRg st="1" end="1"/>
                                            </p:txEl>
                                          </p:spTgt>
                                        </p:tgtEl>
                                      </p:cBhvr>
                                    </p:animEffect>
                                    <p:anim calcmode="lin" valueType="num">
                                      <p:cBhvr>
                                        <p:cTn id="15"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358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323587">
                                            <p:txEl>
                                              <p:pRg st="2" end="2"/>
                                            </p:txEl>
                                          </p:spTgt>
                                        </p:tgtEl>
                                        <p:attrNameLst>
                                          <p:attrName>style.visibility</p:attrName>
                                        </p:attrNameLst>
                                      </p:cBhvr>
                                      <p:to>
                                        <p:strVal val="visible"/>
                                      </p:to>
                                    </p:set>
                                    <p:animEffect transition="in" filter="fade">
                                      <p:cBhvr>
                                        <p:cTn id="21" dur="500"/>
                                        <p:tgtEl>
                                          <p:spTgt spid="323587">
                                            <p:txEl>
                                              <p:pRg st="2" end="2"/>
                                            </p:txEl>
                                          </p:spTgt>
                                        </p:tgtEl>
                                      </p:cBhvr>
                                    </p:animEffect>
                                    <p:anim calcmode="lin" valueType="num">
                                      <p:cBhvr>
                                        <p:cTn id="22"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2358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323587">
                                            <p:txEl>
                                              <p:pRg st="3" end="3"/>
                                            </p:txEl>
                                          </p:spTgt>
                                        </p:tgtEl>
                                        <p:attrNameLst>
                                          <p:attrName>style.visibility</p:attrName>
                                        </p:attrNameLst>
                                      </p:cBhvr>
                                      <p:to>
                                        <p:strVal val="visible"/>
                                      </p:to>
                                    </p:set>
                                    <p:animEffect transition="in" filter="fade">
                                      <p:cBhvr>
                                        <p:cTn id="28" dur="500"/>
                                        <p:tgtEl>
                                          <p:spTgt spid="323587">
                                            <p:txEl>
                                              <p:pRg st="3" end="3"/>
                                            </p:txEl>
                                          </p:spTgt>
                                        </p:tgtEl>
                                      </p:cBhvr>
                                    </p:animEffect>
                                    <p:anim calcmode="lin" valueType="num">
                                      <p:cBhvr>
                                        <p:cTn id="29"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2358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indefinite" fill="hold">
                                          <p:stCondLst>
                                            <p:cond delay="0"/>
                                          </p:stCondLst>
                                        </p:cTn>
                                        <p:tgtEl>
                                          <p:spTgt spid="323587">
                                            <p:txEl>
                                              <p:pRg st="4" end="4"/>
                                            </p:txEl>
                                          </p:spTgt>
                                        </p:tgtEl>
                                        <p:attrNameLst>
                                          <p:attrName>style.visibility</p:attrName>
                                        </p:attrNameLst>
                                      </p:cBhvr>
                                      <p:to>
                                        <p:strVal val="visible"/>
                                      </p:to>
                                    </p:set>
                                    <p:animEffect transition="in" filter="fade">
                                      <p:cBhvr>
                                        <p:cTn id="35" dur="500"/>
                                        <p:tgtEl>
                                          <p:spTgt spid="323587">
                                            <p:txEl>
                                              <p:pRg st="4" end="4"/>
                                            </p:txEl>
                                          </p:spTgt>
                                        </p:tgtEl>
                                      </p:cBhvr>
                                    </p:animEffect>
                                    <p:anim calcmode="lin" valueType="num">
                                      <p:cBhvr>
                                        <p:cTn id="36" dur="500" fill="hold"/>
                                        <p:tgtEl>
                                          <p:spTgt spid="323587">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2358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6AE0D27-A511-42C7-971D-98645EC3257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95267" name="Rectangle 3"/>
          <p:cNvSpPr>
            <a:spLocks noRot="1" noChangeArrowheads="1"/>
          </p:cNvSpPr>
          <p:nvPr/>
        </p:nvSpPr>
        <p:spPr bwMode="auto">
          <a:xfrm>
            <a:off x="998538" y="260350"/>
            <a:ext cx="78771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buClr>
                <a:schemeClr val="tx2"/>
              </a:buClr>
              <a:buSzPct val="70000"/>
              <a:buFont typeface="Wingdings" panose="05000000000000000000" pitchFamily="2" charset="2"/>
              <a:buNone/>
            </a:pPr>
            <a:r>
              <a:rPr lang="en-US" altLang="zh-CN" sz="3600">
                <a:solidFill>
                  <a:srgbClr val="FF0000"/>
                </a:solidFill>
                <a:ea typeface="华文楷体" panose="02010600040101010101" pitchFamily="2" charset="-122"/>
              </a:rPr>
              <a:t>Au/Pt</a:t>
            </a:r>
            <a:r>
              <a:rPr lang="zh-CN" altLang="en-US" sz="3600">
                <a:ea typeface="华文楷体" panose="02010600040101010101" pitchFamily="2" charset="-122"/>
              </a:rPr>
              <a:t>：用</a:t>
            </a:r>
            <a:r>
              <a:rPr lang="zh-CN" altLang="en-US" sz="3600">
                <a:solidFill>
                  <a:srgbClr val="0000FF"/>
                </a:solidFill>
                <a:ea typeface="华文楷体" panose="02010600040101010101" pitchFamily="2" charset="-122"/>
              </a:rPr>
              <a:t>王水</a:t>
            </a:r>
            <a:r>
              <a:rPr lang="en-US" altLang="zh-CN" sz="3600">
                <a:solidFill>
                  <a:srgbClr val="0000FF"/>
                </a:solidFill>
                <a:ea typeface="华文楷体" panose="02010600040101010101" pitchFamily="2" charset="-122"/>
              </a:rPr>
              <a:t>(HNO</a:t>
            </a:r>
            <a:r>
              <a:rPr lang="en-US" altLang="zh-CN" sz="3600" baseline="-25000">
                <a:solidFill>
                  <a:srgbClr val="0000FF"/>
                </a:solidFill>
                <a:ea typeface="华文楷体" panose="02010600040101010101" pitchFamily="2" charset="-122"/>
              </a:rPr>
              <a:t>3</a:t>
            </a:r>
            <a:r>
              <a:rPr lang="en-US" altLang="zh-CN" sz="3600">
                <a:solidFill>
                  <a:srgbClr val="0000FF"/>
                </a:solidFill>
                <a:ea typeface="华文楷体" panose="02010600040101010101" pitchFamily="2" charset="-122"/>
              </a:rPr>
              <a:t>/HCl= 1: 3 )</a:t>
            </a:r>
            <a:r>
              <a:rPr lang="zh-CN" altLang="en-US" sz="3600">
                <a:ea typeface="华文楷体" panose="02010600040101010101" pitchFamily="2" charset="-122"/>
              </a:rPr>
              <a:t>溶解</a:t>
            </a:r>
            <a:r>
              <a:rPr lang="en-US" altLang="zh-CN" sz="3600">
                <a:ea typeface="华文楷体" panose="02010600040101010101" pitchFamily="2" charset="-122"/>
              </a:rPr>
              <a:t> </a:t>
            </a:r>
            <a:endParaRPr lang="en-US" altLang="zh-CN" sz="3600">
              <a:ea typeface="华文楷体" panose="02010600040101010101" pitchFamily="2" charset="-122"/>
            </a:endParaRPr>
          </a:p>
          <a:p>
            <a:pPr>
              <a:lnSpc>
                <a:spcPct val="140000"/>
              </a:lnSpc>
              <a:buClr>
                <a:schemeClr val="tx1"/>
              </a:buClr>
              <a:buSzPct val="70000"/>
            </a:pPr>
            <a:r>
              <a:rPr lang="en-US" altLang="zh-CN" sz="3600">
                <a:ea typeface="华文楷体" panose="02010600040101010101" pitchFamily="2" charset="-122"/>
              </a:rPr>
              <a:t>   </a:t>
            </a:r>
            <a:r>
              <a:rPr lang="zh-CN" altLang="en-US" sz="3600">
                <a:solidFill>
                  <a:srgbClr val="0000FF"/>
                </a:solidFill>
                <a:ea typeface="华文楷体" panose="02010600040101010101" pitchFamily="2" charset="-122"/>
              </a:rPr>
              <a:t>原理：</a:t>
            </a:r>
            <a:r>
              <a:rPr kumimoji="1" lang="en-US" altLang="zh-CN" sz="3600">
                <a:ea typeface="华文楷体" panose="02010600040101010101" pitchFamily="2" charset="-122"/>
              </a:rPr>
              <a:t>NO</a:t>
            </a:r>
            <a:r>
              <a:rPr kumimoji="1" lang="en-US" altLang="zh-CN" sz="3600" baseline="-25000">
                <a:ea typeface="华文楷体" panose="02010600040101010101" pitchFamily="2" charset="-122"/>
              </a:rPr>
              <a:t>3</a:t>
            </a:r>
            <a:r>
              <a:rPr kumimoji="1" lang="en-US" altLang="zh-CN" sz="3600" baseline="30000">
                <a:ea typeface="华文楷体" panose="02010600040101010101" pitchFamily="2" charset="-122"/>
                <a:sym typeface="Symbol" panose="05050102010706020507" pitchFamily="18" charset="2"/>
              </a:rPr>
              <a:t></a:t>
            </a:r>
            <a:r>
              <a:rPr kumimoji="1" lang="zh-CN" altLang="en-US" sz="3600">
                <a:ea typeface="华文楷体" panose="02010600040101010101" pitchFamily="2" charset="-122"/>
              </a:rPr>
              <a:t>氧化性和 </a:t>
            </a:r>
            <a:r>
              <a:rPr kumimoji="1" lang="en-US" altLang="zh-CN" sz="3600">
                <a:ea typeface="华文楷体" panose="02010600040101010101" pitchFamily="2" charset="-122"/>
              </a:rPr>
              <a:t>Cl</a:t>
            </a:r>
            <a:r>
              <a:rPr kumimoji="1" lang="en-US" altLang="zh-CN" sz="3600" baseline="30000">
                <a:ea typeface="华文楷体" panose="02010600040101010101" pitchFamily="2" charset="-122"/>
                <a:sym typeface="Symbol" panose="05050102010706020507" pitchFamily="18" charset="2"/>
              </a:rPr>
              <a:t></a:t>
            </a:r>
            <a:r>
              <a:rPr kumimoji="1" lang="zh-CN" altLang="en-US" sz="3600">
                <a:ea typeface="华文楷体" panose="02010600040101010101" pitchFamily="2" charset="-122"/>
              </a:rPr>
              <a:t>配位能力</a:t>
            </a:r>
            <a:endParaRPr kumimoji="1" lang="zh-CN" altLang="en-US" sz="3600">
              <a:ea typeface="华文楷体" panose="02010600040101010101" pitchFamily="2" charset="-122"/>
            </a:endParaRPr>
          </a:p>
        </p:txBody>
      </p:sp>
      <p:sp>
        <p:nvSpPr>
          <p:cNvPr id="395269" name="Text Box 5"/>
          <p:cNvSpPr txBox="1">
            <a:spLocks noChangeArrowheads="1"/>
          </p:cNvSpPr>
          <p:nvPr/>
        </p:nvSpPr>
        <p:spPr bwMode="auto">
          <a:xfrm>
            <a:off x="1241425" y="1916113"/>
            <a:ext cx="7391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5000"/>
              </a:lnSpc>
            </a:pPr>
            <a:r>
              <a:rPr lang="en-US" altLang="zh-CN" sz="2800">
                <a:ea typeface="华文楷体" panose="02010600040101010101" pitchFamily="2" charset="-122"/>
              </a:rPr>
              <a:t>Au(s) + 4 H</a:t>
            </a:r>
            <a:r>
              <a:rPr lang="en-US" altLang="zh-CN" sz="2800" baseline="30000">
                <a:ea typeface="华文楷体" panose="02010600040101010101" pitchFamily="2" charset="-122"/>
              </a:rPr>
              <a:t>+</a:t>
            </a:r>
            <a:r>
              <a:rPr lang="en-US" altLang="zh-CN" sz="2800">
                <a:ea typeface="华文楷体" panose="02010600040101010101" pitchFamily="2" charset="-122"/>
              </a:rPr>
              <a:t> + NO</a:t>
            </a:r>
            <a:r>
              <a:rPr lang="en-US" altLang="zh-CN" sz="2800" baseline="-25000">
                <a:ea typeface="华文楷体" panose="02010600040101010101" pitchFamily="2" charset="-122"/>
              </a:rPr>
              <a:t>3</a:t>
            </a:r>
            <a:r>
              <a:rPr lang="en-US" altLang="zh-CN" sz="2800" baseline="30000">
                <a:ea typeface="华文楷体" panose="02010600040101010101" pitchFamily="2" charset="-122"/>
              </a:rPr>
              <a:t>-</a:t>
            </a:r>
            <a:r>
              <a:rPr lang="en-US" altLang="zh-CN" sz="2800">
                <a:ea typeface="华文楷体" panose="02010600040101010101" pitchFamily="2" charset="-122"/>
              </a:rPr>
              <a:t> + 4 Cl</a:t>
            </a:r>
            <a:r>
              <a:rPr lang="en-US" altLang="zh-CN" sz="2800" baseline="30000">
                <a:ea typeface="华文楷体" panose="02010600040101010101" pitchFamily="2" charset="-122"/>
              </a:rPr>
              <a:t>-</a:t>
            </a:r>
            <a:endParaRPr lang="en-US" altLang="zh-CN" sz="2800">
              <a:ea typeface="华文楷体" panose="02010600040101010101" pitchFamily="2" charset="-122"/>
            </a:endParaRPr>
          </a:p>
          <a:p>
            <a:pPr algn="r">
              <a:lnSpc>
                <a:spcPct val="145000"/>
              </a:lnSpc>
            </a:pPr>
            <a:r>
              <a:rPr lang="en-US" altLang="zh-CN" sz="2800">
                <a:ea typeface="华文楷体" panose="02010600040101010101" pitchFamily="2" charset="-122"/>
              </a:rPr>
              <a:t>                </a:t>
            </a:r>
            <a:r>
              <a:rPr lang="en-US" altLang="zh-CN" sz="2800">
                <a:ea typeface="华文楷体" panose="02010600040101010101" pitchFamily="2" charset="-122"/>
                <a:sym typeface="Symbol" panose="05050102010706020507" pitchFamily="18" charset="2"/>
              </a:rPr>
              <a:t></a:t>
            </a:r>
            <a:r>
              <a:rPr lang="en-US" altLang="zh-CN" sz="2800">
                <a:ea typeface="华文楷体" panose="02010600040101010101" pitchFamily="2" charset="-122"/>
              </a:rPr>
              <a:t> </a:t>
            </a:r>
            <a:r>
              <a:rPr lang="en-US" altLang="zh-CN" sz="2800">
                <a:solidFill>
                  <a:srgbClr val="FF0000"/>
                </a:solidFill>
                <a:ea typeface="华文楷体" panose="02010600040101010101" pitchFamily="2" charset="-122"/>
              </a:rPr>
              <a:t>[AuCl</a:t>
            </a:r>
            <a:r>
              <a:rPr lang="en-US" altLang="zh-CN" sz="2800" baseline="-25000">
                <a:solidFill>
                  <a:srgbClr val="FF0000"/>
                </a:solidFill>
                <a:ea typeface="华文楷体" panose="02010600040101010101" pitchFamily="2" charset="-122"/>
              </a:rPr>
              <a:t>4</a:t>
            </a:r>
            <a:r>
              <a:rPr lang="en-US" altLang="zh-CN" sz="2800">
                <a:solidFill>
                  <a:srgbClr val="FF0000"/>
                </a:solidFill>
                <a:ea typeface="华文楷体" panose="02010600040101010101" pitchFamily="2" charset="-122"/>
              </a:rPr>
              <a:t>]</a:t>
            </a:r>
            <a:r>
              <a:rPr lang="en-US" altLang="zh-CN" sz="2800" baseline="30000">
                <a:solidFill>
                  <a:srgbClr val="FF0000"/>
                </a:solidFill>
                <a:ea typeface="华文楷体" panose="02010600040101010101" pitchFamily="2" charset="-122"/>
              </a:rPr>
              <a:t>-</a:t>
            </a:r>
            <a:r>
              <a:rPr lang="en-US" altLang="zh-CN" sz="2800">
                <a:solidFill>
                  <a:srgbClr val="FF0000"/>
                </a:solidFill>
                <a:ea typeface="华文楷体" panose="02010600040101010101" pitchFamily="2" charset="-122"/>
              </a:rPr>
              <a:t> </a:t>
            </a:r>
            <a:r>
              <a:rPr lang="en-US" altLang="zh-CN" sz="2800">
                <a:ea typeface="华文楷体" panose="02010600040101010101" pitchFamily="2" charset="-122"/>
              </a:rPr>
              <a:t>+ NO</a:t>
            </a:r>
            <a:r>
              <a:rPr lang="en-US" altLang="zh-CN" sz="2800">
                <a:ea typeface="华文楷体" panose="02010600040101010101" pitchFamily="2" charset="-122"/>
                <a:sym typeface="Symbol" panose="05050102010706020507" pitchFamily="18" charset="2"/>
              </a:rPr>
              <a:t> </a:t>
            </a:r>
            <a:r>
              <a:rPr lang="en-US" altLang="zh-CN" sz="2800">
                <a:ea typeface="华文楷体" panose="02010600040101010101" pitchFamily="2" charset="-122"/>
              </a:rPr>
              <a:t>+ 2 H</a:t>
            </a:r>
            <a:r>
              <a:rPr lang="en-US" altLang="zh-CN" sz="2800" baseline="-25000">
                <a:ea typeface="华文楷体" panose="02010600040101010101" pitchFamily="2" charset="-122"/>
              </a:rPr>
              <a:t>2</a:t>
            </a:r>
            <a:r>
              <a:rPr lang="en-US" altLang="zh-CN" sz="2800">
                <a:ea typeface="华文楷体" panose="02010600040101010101" pitchFamily="2" charset="-122"/>
              </a:rPr>
              <a:t>O</a:t>
            </a:r>
            <a:endParaRPr lang="en-US" altLang="zh-CN" sz="2800">
              <a:ea typeface="华文楷体" panose="02010600040101010101" pitchFamily="2" charset="-122"/>
            </a:endParaRPr>
          </a:p>
          <a:p>
            <a:pPr>
              <a:lnSpc>
                <a:spcPct val="145000"/>
              </a:lnSpc>
            </a:pPr>
            <a:r>
              <a:rPr lang="en-US" altLang="zh-CN" sz="2800">
                <a:solidFill>
                  <a:srgbClr val="0000FF"/>
                </a:solidFill>
                <a:ea typeface="华文楷体" panose="02010600040101010101" pitchFamily="2" charset="-122"/>
              </a:rPr>
              <a:t>3 Pt(s) + 16 H</a:t>
            </a:r>
            <a:r>
              <a:rPr lang="en-US" altLang="zh-CN" sz="2800" baseline="30000">
                <a:solidFill>
                  <a:srgbClr val="0000FF"/>
                </a:solidFill>
                <a:ea typeface="华文楷体" panose="02010600040101010101" pitchFamily="2" charset="-122"/>
              </a:rPr>
              <a:t>+</a:t>
            </a:r>
            <a:r>
              <a:rPr lang="en-US" altLang="zh-CN" sz="2800">
                <a:solidFill>
                  <a:srgbClr val="0000FF"/>
                </a:solidFill>
                <a:ea typeface="华文楷体" panose="02010600040101010101" pitchFamily="2" charset="-122"/>
              </a:rPr>
              <a:t> + 4 NO</a:t>
            </a:r>
            <a:r>
              <a:rPr lang="en-US" altLang="zh-CN" sz="2800" baseline="-25000">
                <a:solidFill>
                  <a:srgbClr val="0000FF"/>
                </a:solidFill>
                <a:ea typeface="华文楷体" panose="02010600040101010101" pitchFamily="2" charset="-122"/>
              </a:rPr>
              <a:t>3</a:t>
            </a:r>
            <a:r>
              <a:rPr lang="en-US" altLang="zh-CN" sz="2800" baseline="30000">
                <a:solidFill>
                  <a:srgbClr val="0000FF"/>
                </a:solidFill>
                <a:ea typeface="华文楷体" panose="02010600040101010101" pitchFamily="2" charset="-122"/>
              </a:rPr>
              <a:t>-</a:t>
            </a:r>
            <a:r>
              <a:rPr lang="en-US" altLang="zh-CN" sz="2800">
                <a:solidFill>
                  <a:srgbClr val="0000FF"/>
                </a:solidFill>
                <a:ea typeface="华文楷体" panose="02010600040101010101" pitchFamily="2" charset="-122"/>
              </a:rPr>
              <a:t> + 18 Cl</a:t>
            </a:r>
            <a:r>
              <a:rPr lang="en-US" altLang="zh-CN" sz="2800" baseline="30000">
                <a:solidFill>
                  <a:srgbClr val="0000FF"/>
                </a:solidFill>
                <a:ea typeface="华文楷体" panose="02010600040101010101" pitchFamily="2" charset="-122"/>
              </a:rPr>
              <a:t>-</a:t>
            </a:r>
            <a:r>
              <a:rPr lang="en-US" altLang="zh-CN" sz="2800">
                <a:solidFill>
                  <a:srgbClr val="0000FF"/>
                </a:solidFill>
                <a:ea typeface="华文楷体" panose="02010600040101010101" pitchFamily="2" charset="-122"/>
              </a:rPr>
              <a:t>        </a:t>
            </a:r>
            <a:endParaRPr lang="en-US" altLang="zh-CN" sz="2800">
              <a:solidFill>
                <a:srgbClr val="0000FF"/>
              </a:solidFill>
              <a:ea typeface="华文楷体" panose="02010600040101010101" pitchFamily="2" charset="-122"/>
            </a:endParaRPr>
          </a:p>
          <a:p>
            <a:pPr>
              <a:lnSpc>
                <a:spcPct val="145000"/>
              </a:lnSpc>
            </a:pPr>
            <a:r>
              <a:rPr lang="en-US" altLang="zh-CN" sz="2800">
                <a:ea typeface="华文楷体" panose="02010600040101010101" pitchFamily="2" charset="-122"/>
              </a:rPr>
              <a:t>                             </a:t>
            </a:r>
            <a:r>
              <a:rPr lang="en-US" altLang="zh-CN" sz="2800">
                <a:ea typeface="华文楷体" panose="02010600040101010101" pitchFamily="2" charset="-122"/>
                <a:sym typeface="Symbol" panose="05050102010706020507" pitchFamily="18" charset="2"/>
              </a:rPr>
              <a:t></a:t>
            </a:r>
            <a:r>
              <a:rPr lang="en-US" altLang="zh-CN" sz="2800">
                <a:ea typeface="华文楷体" panose="02010600040101010101" pitchFamily="2" charset="-122"/>
              </a:rPr>
              <a:t> 3 </a:t>
            </a:r>
            <a:r>
              <a:rPr lang="en-US" altLang="zh-CN" sz="2800">
                <a:solidFill>
                  <a:srgbClr val="FF0000"/>
                </a:solidFill>
                <a:ea typeface="华文楷体" panose="02010600040101010101" pitchFamily="2" charset="-122"/>
              </a:rPr>
              <a:t>[PtCl</a:t>
            </a:r>
            <a:r>
              <a:rPr lang="en-US" altLang="zh-CN" sz="2800" baseline="-25000">
                <a:solidFill>
                  <a:srgbClr val="FF0000"/>
                </a:solidFill>
                <a:ea typeface="华文楷体" panose="02010600040101010101" pitchFamily="2" charset="-122"/>
              </a:rPr>
              <a:t>6</a:t>
            </a:r>
            <a:r>
              <a:rPr lang="en-US" altLang="zh-CN" sz="2800">
                <a:solidFill>
                  <a:srgbClr val="FF0000"/>
                </a:solidFill>
                <a:ea typeface="华文楷体" panose="02010600040101010101" pitchFamily="2" charset="-122"/>
              </a:rPr>
              <a:t>]</a:t>
            </a:r>
            <a:r>
              <a:rPr lang="en-US" altLang="zh-CN" sz="2800" baseline="30000">
                <a:solidFill>
                  <a:srgbClr val="FF0000"/>
                </a:solidFill>
                <a:ea typeface="华文楷体" panose="02010600040101010101" pitchFamily="2" charset="-122"/>
              </a:rPr>
              <a:t>2-</a:t>
            </a:r>
            <a:r>
              <a:rPr lang="en-US" altLang="zh-CN" sz="2800">
                <a:solidFill>
                  <a:srgbClr val="FF0000"/>
                </a:solidFill>
                <a:ea typeface="华文楷体" panose="02010600040101010101" pitchFamily="2" charset="-122"/>
              </a:rPr>
              <a:t> </a:t>
            </a:r>
            <a:r>
              <a:rPr lang="en-US" altLang="zh-CN" sz="2800">
                <a:ea typeface="华文楷体" panose="02010600040101010101" pitchFamily="2" charset="-122"/>
              </a:rPr>
              <a:t>+ 4NO</a:t>
            </a:r>
            <a:r>
              <a:rPr lang="en-US" altLang="zh-CN" sz="2800">
                <a:ea typeface="华文楷体" panose="02010600040101010101" pitchFamily="2" charset="-122"/>
                <a:sym typeface="Symbol" panose="05050102010706020507" pitchFamily="18" charset="2"/>
              </a:rPr>
              <a:t></a:t>
            </a:r>
            <a:r>
              <a:rPr lang="en-US" altLang="zh-CN" sz="2800">
                <a:ea typeface="华文楷体" panose="02010600040101010101" pitchFamily="2" charset="-122"/>
              </a:rPr>
              <a:t> +8 H</a:t>
            </a:r>
            <a:r>
              <a:rPr lang="en-US" altLang="zh-CN" sz="2800" baseline="-25000">
                <a:ea typeface="华文楷体" panose="02010600040101010101" pitchFamily="2" charset="-122"/>
              </a:rPr>
              <a:t>2</a:t>
            </a:r>
            <a:r>
              <a:rPr lang="en-US" altLang="zh-CN" sz="2800">
                <a:ea typeface="华文楷体" panose="02010600040101010101" pitchFamily="2" charset="-122"/>
              </a:rPr>
              <a:t>O</a:t>
            </a:r>
            <a:endParaRPr lang="en-US" altLang="zh-CN" sz="2800">
              <a:ea typeface="华文楷体" panose="02010600040101010101" pitchFamily="2" charset="-122"/>
            </a:endParaRPr>
          </a:p>
        </p:txBody>
      </p:sp>
      <p:pic>
        <p:nvPicPr>
          <p:cNvPr id="194564" name="Picture 2" descr="http://h.hiphotos.baidu.com/baike/w%3D268%3Bg%3D0/sign=b29a81d37bf082022d92963973c09cd0/77094b36acaf2eddbc1d2c19851001e93801935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41425" y="4005263"/>
            <a:ext cx="23812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95267">
                                            <p:txEl>
                                              <p:pRg st="0" end="0"/>
                                            </p:txEl>
                                          </p:spTgt>
                                        </p:tgtEl>
                                        <p:attrNameLst>
                                          <p:attrName>style.visibility</p:attrName>
                                        </p:attrNameLst>
                                      </p:cBhvr>
                                      <p:to>
                                        <p:strVal val="visible"/>
                                      </p:to>
                                    </p:set>
                                    <p:animEffect transition="in" filter="fade">
                                      <p:cBhvr>
                                        <p:cTn id="7" dur="500"/>
                                        <p:tgtEl>
                                          <p:spTgt spid="395267">
                                            <p:txEl>
                                              <p:pRg st="0" end="0"/>
                                            </p:txEl>
                                          </p:spTgt>
                                        </p:tgtEl>
                                      </p:cBhvr>
                                    </p:animEffect>
                                    <p:anim calcmode="lin" valueType="num">
                                      <p:cBhvr>
                                        <p:cTn id="8" dur="500" fill="hold"/>
                                        <p:tgtEl>
                                          <p:spTgt spid="39526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9526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395267">
                                            <p:txEl>
                                              <p:pRg st="1" end="1"/>
                                            </p:txEl>
                                          </p:spTgt>
                                        </p:tgtEl>
                                        <p:attrNameLst>
                                          <p:attrName>style.visibility</p:attrName>
                                        </p:attrNameLst>
                                      </p:cBhvr>
                                      <p:to>
                                        <p:strVal val="visible"/>
                                      </p:to>
                                    </p:set>
                                    <p:animEffect transition="in" filter="fade">
                                      <p:cBhvr>
                                        <p:cTn id="14" dur="500"/>
                                        <p:tgtEl>
                                          <p:spTgt spid="395267">
                                            <p:txEl>
                                              <p:pRg st="1" end="1"/>
                                            </p:txEl>
                                          </p:spTgt>
                                        </p:tgtEl>
                                      </p:cBhvr>
                                    </p:animEffect>
                                    <p:anim calcmode="lin" valueType="num">
                                      <p:cBhvr>
                                        <p:cTn id="15" dur="500" fill="hold"/>
                                        <p:tgtEl>
                                          <p:spTgt spid="39526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9526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95269"/>
                                        </p:tgtEl>
                                        <p:attrNameLst>
                                          <p:attrName>style.visibility</p:attrName>
                                        </p:attrNameLst>
                                      </p:cBhvr>
                                      <p:to>
                                        <p:strVal val="visible"/>
                                      </p:to>
                                    </p:set>
                                    <p:animEffect transition="in" filter="barn(inVertical)">
                                      <p:cBhvr>
                                        <p:cTn id="21" dur="500"/>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7" grpId="0" build="p"/>
      <p:bldP spid="39526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550" y="333375"/>
            <a:ext cx="7777163" cy="3168650"/>
          </a:xfrm>
          <a:prstGeom prst="rect">
            <a:avLst/>
          </a:prstGeom>
        </p:spPr>
        <p:txBody>
          <a:bodyPr>
            <a:spAutoFit/>
          </a:bodyPr>
          <a:lstStyle/>
          <a:p>
            <a:pPr>
              <a:lnSpc>
                <a:spcPct val="125000"/>
              </a:lnSpc>
              <a:defRPr/>
            </a:pPr>
            <a:r>
              <a:rPr lang="zh-CN" altLang="en-US" dirty="0">
                <a:solidFill>
                  <a:srgbClr val="FF0000"/>
                </a:solidFill>
                <a:latin typeface="+mn-lt"/>
                <a:ea typeface="+mj-ea"/>
              </a:rPr>
              <a:t>逆王水又称勒福特</a:t>
            </a:r>
            <a:r>
              <a:rPr lang="en-US" altLang="zh-CN" dirty="0">
                <a:solidFill>
                  <a:srgbClr val="FF0000"/>
                </a:solidFill>
                <a:latin typeface="+mn-lt"/>
                <a:ea typeface="+mj-ea"/>
              </a:rPr>
              <a:t>(</a:t>
            </a:r>
            <a:r>
              <a:rPr lang="en-US" altLang="zh-CN" dirty="0" err="1">
                <a:solidFill>
                  <a:srgbClr val="FF0000"/>
                </a:solidFill>
                <a:latin typeface="+mn-lt"/>
                <a:ea typeface="+mj-ea"/>
              </a:rPr>
              <a:t>Lefort</a:t>
            </a:r>
            <a:r>
              <a:rPr lang="en-US" altLang="zh-CN" dirty="0">
                <a:solidFill>
                  <a:srgbClr val="FF0000"/>
                </a:solidFill>
                <a:latin typeface="+mn-lt"/>
                <a:ea typeface="+mj-ea"/>
              </a:rPr>
              <a:t>)</a:t>
            </a:r>
            <a:r>
              <a:rPr lang="zh-CN" altLang="en-US" dirty="0">
                <a:solidFill>
                  <a:srgbClr val="FF0000"/>
                </a:solidFill>
                <a:latin typeface="+mn-lt"/>
                <a:ea typeface="+mj-ea"/>
              </a:rPr>
              <a:t>王水或</a:t>
            </a:r>
            <a:r>
              <a:rPr lang="zh-CN" altLang="en-US" i="1" dirty="0">
                <a:solidFill>
                  <a:srgbClr val="FF0000"/>
                </a:solidFill>
                <a:latin typeface="+mn-lt"/>
                <a:ea typeface="+mj-ea"/>
              </a:rPr>
              <a:t>反王水</a:t>
            </a:r>
            <a:r>
              <a:rPr lang="zh-CN" altLang="en-US" dirty="0">
                <a:latin typeface="+mn-lt"/>
                <a:ea typeface="+mj-ea"/>
              </a:rPr>
              <a:t>，是</a:t>
            </a:r>
            <a:r>
              <a:rPr lang="en-US" altLang="zh-CN" dirty="0">
                <a:latin typeface="+mn-lt"/>
                <a:ea typeface="+mj-ea"/>
              </a:rPr>
              <a:t>3</a:t>
            </a:r>
            <a:r>
              <a:rPr lang="zh-CN" altLang="en-US" dirty="0">
                <a:latin typeface="+mn-lt"/>
                <a:ea typeface="+mj-ea"/>
              </a:rPr>
              <a:t>份硝酸与</a:t>
            </a:r>
            <a:r>
              <a:rPr lang="en-US" altLang="zh-CN" dirty="0">
                <a:latin typeface="+mn-lt"/>
                <a:ea typeface="+mj-ea"/>
              </a:rPr>
              <a:t>1</a:t>
            </a:r>
            <a:r>
              <a:rPr lang="zh-CN" altLang="en-US" dirty="0">
                <a:latin typeface="+mn-lt"/>
                <a:ea typeface="+mj-ea"/>
              </a:rPr>
              <a:t>份盐酸的混合物，具有强烈腐蚀性，其氧化性比王水更强，可用来溶解</a:t>
            </a:r>
            <a:r>
              <a:rPr lang="en-US" altLang="zh-CN" dirty="0" err="1">
                <a:latin typeface="+mn-lt"/>
                <a:ea typeface="+mj-ea"/>
              </a:rPr>
              <a:t>Hg、Mo</a:t>
            </a:r>
            <a:r>
              <a:rPr lang="zh-CN" altLang="en-US" dirty="0">
                <a:latin typeface="+mn-lt"/>
                <a:ea typeface="+mj-ea"/>
              </a:rPr>
              <a:t>等金属及</a:t>
            </a:r>
            <a:r>
              <a:rPr lang="en-US" altLang="zh-CN" dirty="0" err="1">
                <a:latin typeface="+mn-lt"/>
                <a:ea typeface="+mj-ea"/>
              </a:rPr>
              <a:t>Fe、Mn、Ge</a:t>
            </a:r>
            <a:r>
              <a:rPr lang="zh-CN" altLang="en-US" dirty="0">
                <a:latin typeface="+mn-lt"/>
                <a:ea typeface="+mj-ea"/>
              </a:rPr>
              <a:t>的硫化物，如黄铁矿等；但其配位性要弱于王水</a:t>
            </a:r>
            <a:endParaRPr lang="zh-CN" altLang="en-US" dirty="0">
              <a:latin typeface="+mn-lt"/>
              <a:ea typeface="+mj-ea"/>
            </a:endParaRPr>
          </a:p>
        </p:txBody>
      </p:sp>
      <p:pic>
        <p:nvPicPr>
          <p:cNvPr id="195586" name="Picture 2" descr="https://imgsa.baidu.com/baike/c0%3Dbaike72%2C5%2C5%2C72%2C24/sign=34144a2af1246b606f03ba268a917129/32fa828ba61ea8d37702607d900a304e251f58a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127375" y="3644900"/>
            <a:ext cx="346551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989683D-81BC-4FDA-A799-126E72D20153}"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143000" y="1711325"/>
            <a:ext cx="736282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20000"/>
              </a:spcBef>
              <a:spcAft>
                <a:spcPct val="20000"/>
              </a:spcAft>
            </a:pPr>
            <a:r>
              <a:rPr lang="en-US" altLang="zh-CN">
                <a:solidFill>
                  <a:srgbClr val="0000FF"/>
                </a:solidFill>
                <a:ea typeface="华文楷体" panose="02010600040101010101" pitchFamily="2" charset="-122"/>
                <a:cs typeface="Times New Roman" panose="02020603050405020304" pitchFamily="18" charset="0"/>
              </a:rPr>
              <a:t>(4) </a:t>
            </a:r>
            <a:r>
              <a:rPr lang="zh-CN" altLang="en-US">
                <a:solidFill>
                  <a:srgbClr val="0000FF"/>
                </a:solidFill>
                <a:ea typeface="华文楷体" panose="02010600040101010101" pitchFamily="2" charset="-122"/>
                <a:cs typeface="Times New Roman" panose="02020603050405020304" pitchFamily="18" charset="0"/>
              </a:rPr>
              <a:t>加成反应</a:t>
            </a:r>
            <a:endParaRPr lang="zh-CN" altLang="en-US">
              <a:solidFill>
                <a:srgbClr val="0000FF"/>
              </a:solidFill>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zh-CN" altLang="en-US">
                <a:ea typeface="华文楷体" panose="02010600040101010101" pitchFamily="2" charset="-122"/>
                <a:cs typeface="Times New Roman" panose="02020603050405020304" pitchFamily="18" charset="0"/>
              </a:rPr>
              <a:t>       </a:t>
            </a:r>
            <a:r>
              <a:rPr lang="en-US" altLang="zh-CN">
                <a:ea typeface="华文楷体" panose="02010600040101010101" pitchFamily="2" charset="-122"/>
                <a:cs typeface="Times New Roman" panose="02020603050405020304" pitchFamily="18" charset="0"/>
              </a:rPr>
              <a:t>2H</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 + CO  </a:t>
            </a:r>
            <a:r>
              <a:rPr lang="en-US" altLang="zh-CN">
                <a:ea typeface="华文楷体" panose="02010600040101010101" pitchFamily="2" charset="-122"/>
                <a:cs typeface="Times New Roman" panose="02020603050405020304" pitchFamily="18" charset="0"/>
                <a:sym typeface="Wingdings" panose="05000000000000000000" pitchFamily="2" charset="2"/>
              </a:rPr>
              <a:t></a:t>
            </a:r>
            <a:r>
              <a:rPr lang="en-US" altLang="zh-CN">
                <a:ea typeface="华文楷体" panose="02010600040101010101" pitchFamily="2" charset="-122"/>
                <a:cs typeface="Times New Roman" panose="02020603050405020304" pitchFamily="18" charset="0"/>
              </a:rPr>
              <a:t> CH</a:t>
            </a:r>
            <a:r>
              <a:rPr lang="en-US" altLang="zh-CN" baseline="-25000">
                <a:ea typeface="华文楷体" panose="02010600040101010101" pitchFamily="2" charset="-122"/>
                <a:cs typeface="Times New Roman" panose="02020603050405020304" pitchFamily="18" charset="0"/>
              </a:rPr>
              <a:t>3</a:t>
            </a:r>
            <a:r>
              <a:rPr lang="en-US" altLang="zh-CN">
                <a:ea typeface="华文楷体" panose="02010600040101010101" pitchFamily="2" charset="-122"/>
                <a:cs typeface="Times New Roman" panose="02020603050405020304" pitchFamily="18" charset="0"/>
              </a:rPr>
              <a:t>OH</a:t>
            </a:r>
            <a:endParaRPr lang="en-US" altLang="zh-CN">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en-US" altLang="zh-CN">
                <a:ea typeface="华文楷体" panose="02010600040101010101" pitchFamily="2" charset="-122"/>
                <a:cs typeface="Times New Roman" panose="02020603050405020304" pitchFamily="18" charset="0"/>
              </a:rPr>
              <a:t>     CH≡CH + H</a:t>
            </a:r>
            <a:r>
              <a:rPr lang="en-US" altLang="zh-CN" baseline="-25000">
                <a:ea typeface="华文楷体" panose="02010600040101010101" pitchFamily="2" charset="-122"/>
                <a:cs typeface="Times New Roman" panose="02020603050405020304" pitchFamily="18" charset="0"/>
              </a:rPr>
              <a:t>2 </a:t>
            </a:r>
            <a:r>
              <a:rPr lang="en-US" altLang="zh-CN">
                <a:ea typeface="华文楷体" panose="02010600040101010101" pitchFamily="2" charset="-122"/>
                <a:cs typeface="Times New Roman" panose="02020603050405020304" pitchFamily="18" charset="0"/>
                <a:sym typeface="Wingdings" panose="05000000000000000000" pitchFamily="2" charset="2"/>
              </a:rPr>
              <a:t></a:t>
            </a:r>
            <a:r>
              <a:rPr lang="en-US" altLang="zh-CN">
                <a:ea typeface="华文楷体" panose="02010600040101010101" pitchFamily="2" charset="-122"/>
                <a:cs typeface="Times New Roman" panose="02020603050405020304" pitchFamily="18" charset="0"/>
              </a:rPr>
              <a:t> CH</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=CH</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  C</a:t>
            </a:r>
            <a:r>
              <a:rPr lang="en-US" altLang="zh-CN" baseline="-25000">
                <a:ea typeface="华文楷体" panose="02010600040101010101" pitchFamily="2" charset="-122"/>
                <a:cs typeface="Times New Roman" panose="02020603050405020304" pitchFamily="18" charset="0"/>
              </a:rPr>
              <a:t>2</a:t>
            </a:r>
            <a:r>
              <a:rPr lang="en-US" altLang="zh-CN">
                <a:ea typeface="华文楷体" panose="02010600040101010101" pitchFamily="2" charset="-122"/>
                <a:cs typeface="Times New Roman" panose="02020603050405020304" pitchFamily="18" charset="0"/>
              </a:rPr>
              <a:t>H</a:t>
            </a:r>
            <a:r>
              <a:rPr lang="en-US" altLang="zh-CN" baseline="-25000">
                <a:ea typeface="华文楷体" panose="02010600040101010101" pitchFamily="2" charset="-122"/>
                <a:cs typeface="Times New Roman" panose="02020603050405020304" pitchFamily="18" charset="0"/>
              </a:rPr>
              <a:t>6</a:t>
            </a:r>
            <a:endParaRPr lang="en-US" altLang="zh-CN" baseline="-25000">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en-US" altLang="zh-CN">
                <a:solidFill>
                  <a:srgbClr val="0000FF"/>
                </a:solidFill>
                <a:ea typeface="华文楷体" panose="02010600040101010101" pitchFamily="2" charset="-122"/>
                <a:cs typeface="Times New Roman" panose="02020603050405020304" pitchFamily="18" charset="0"/>
              </a:rPr>
              <a:t>(5) </a:t>
            </a:r>
            <a:r>
              <a:rPr lang="zh-CN" altLang="en-US">
                <a:solidFill>
                  <a:srgbClr val="0000FF"/>
                </a:solidFill>
                <a:ea typeface="华文楷体" panose="02010600040101010101" pitchFamily="2" charset="-122"/>
                <a:cs typeface="Times New Roman" panose="02020603050405020304" pitchFamily="18" charset="0"/>
              </a:rPr>
              <a:t>氢与某些过渡金属生成非整比化合物</a:t>
            </a:r>
            <a:endParaRPr lang="en-US" altLang="zh-CN">
              <a:solidFill>
                <a:srgbClr val="0000FF"/>
              </a:solidFill>
              <a:ea typeface="华文楷体" panose="02010600040101010101" pitchFamily="2" charset="-122"/>
              <a:cs typeface="Times New Roman" panose="02020603050405020304" pitchFamily="18" charset="0"/>
            </a:endParaRPr>
          </a:p>
          <a:p>
            <a:pPr>
              <a:lnSpc>
                <a:spcPct val="110000"/>
              </a:lnSpc>
              <a:spcBef>
                <a:spcPct val="20000"/>
              </a:spcBef>
              <a:spcAft>
                <a:spcPct val="20000"/>
              </a:spcAft>
            </a:pPr>
            <a:r>
              <a:rPr lang="en-US" altLang="zh-CN">
                <a:solidFill>
                  <a:srgbClr val="111111"/>
                </a:solidFill>
                <a:ea typeface="华文楷体" panose="02010600040101010101" pitchFamily="2" charset="-122"/>
                <a:cs typeface="Times New Roman" panose="02020603050405020304" pitchFamily="18" charset="0"/>
              </a:rPr>
              <a:t>       ZrH</a:t>
            </a:r>
            <a:r>
              <a:rPr lang="en-US" altLang="zh-CN" baseline="-25000">
                <a:solidFill>
                  <a:srgbClr val="111111"/>
                </a:solidFill>
                <a:ea typeface="华文楷体" panose="02010600040101010101" pitchFamily="2" charset="-122"/>
                <a:cs typeface="Times New Roman" panose="02020603050405020304" pitchFamily="18" charset="0"/>
              </a:rPr>
              <a:t>1.98</a:t>
            </a:r>
            <a:r>
              <a:rPr lang="en-US" altLang="zh-CN">
                <a:solidFill>
                  <a:srgbClr val="111111"/>
                </a:solidFill>
                <a:ea typeface="华文楷体" panose="02010600040101010101" pitchFamily="2" charset="-122"/>
                <a:cs typeface="Times New Roman" panose="02020603050405020304" pitchFamily="18" charset="0"/>
              </a:rPr>
              <a:t>, PdH</a:t>
            </a:r>
            <a:r>
              <a:rPr lang="en-US" altLang="zh-CN" baseline="-25000">
                <a:solidFill>
                  <a:srgbClr val="111111"/>
                </a:solidFill>
                <a:ea typeface="华文楷体" panose="02010600040101010101" pitchFamily="2" charset="-122"/>
                <a:cs typeface="Times New Roman" panose="02020603050405020304" pitchFamily="18" charset="0"/>
              </a:rPr>
              <a:t>0.8</a:t>
            </a:r>
            <a:endParaRPr lang="zh-CN" altLang="en-US">
              <a:solidFill>
                <a:srgbClr val="111111"/>
              </a:solidFill>
              <a:ea typeface="华文楷体" panose="02010600040101010101" pitchFamily="2" charset="-122"/>
              <a:cs typeface="Times New Roman" panose="02020603050405020304" pitchFamily="18" charset="0"/>
            </a:endParaRPr>
          </a:p>
        </p:txBody>
      </p:sp>
      <p:sp>
        <p:nvSpPr>
          <p:cNvPr id="4" name="Rectangle 3"/>
          <p:cNvSpPr>
            <a:spLocks noChangeArrowheads="1"/>
          </p:cNvSpPr>
          <p:nvPr/>
        </p:nvSpPr>
        <p:spPr bwMode="auto">
          <a:xfrm>
            <a:off x="1042988" y="687388"/>
            <a:ext cx="51101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buClr>
                <a:srgbClr val="FF0000"/>
              </a:buClr>
            </a:pPr>
            <a:r>
              <a:rPr kumimoji="1" lang="zh-CN" altLang="en-US" sz="4000">
                <a:solidFill>
                  <a:srgbClr val="0000FF"/>
                </a:solidFill>
                <a:ea typeface="华文楷体" panose="02010600040101010101" pitchFamily="2" charset="-122"/>
              </a:rPr>
              <a:t>氢单质的化学性质</a:t>
            </a:r>
            <a:endParaRPr kumimoji="1" lang="en-US" altLang="zh-CN" sz="4000">
              <a:solidFill>
                <a:srgbClr val="0000FF"/>
              </a:solidFill>
              <a:ea typeface="华文楷体" panose="02010600040101010101" pitchFamily="2" charset="-122"/>
            </a:endParaRPr>
          </a:p>
        </p:txBody>
      </p:sp>
      <p:sp>
        <p:nvSpPr>
          <p:cNvPr id="123907" name="Rectangle 2"/>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355BE93-17B6-4045-9C73-A8007B65516F}"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0A74AFF-1687-4A60-93F4-3C895721AFB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96610" name="Rectangle 3"/>
          <p:cNvSpPr>
            <a:spLocks noChangeArrowheads="1"/>
          </p:cNvSpPr>
          <p:nvPr/>
        </p:nvSpPr>
        <p:spPr bwMode="auto">
          <a:xfrm>
            <a:off x="1187450" y="333375"/>
            <a:ext cx="71929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a:solidFill>
                  <a:srgbClr val="0000FF"/>
                </a:solidFill>
                <a:ea typeface="华文楷体" panose="02010600040101010101" pitchFamily="2" charset="-122"/>
              </a:rPr>
              <a:t>HNO</a:t>
            </a:r>
            <a:r>
              <a:rPr lang="en-US" altLang="zh-CN" baseline="-25000">
                <a:solidFill>
                  <a:srgbClr val="0000FF"/>
                </a:solidFill>
                <a:ea typeface="华文楷体" panose="02010600040101010101" pitchFamily="2" charset="-122"/>
              </a:rPr>
              <a:t>3</a:t>
            </a:r>
            <a:r>
              <a:rPr lang="zh-CN" altLang="en-US">
                <a:solidFill>
                  <a:srgbClr val="0000FF"/>
                </a:solidFill>
                <a:ea typeface="华文楷体" panose="02010600040101010101" pitchFamily="2" charset="-122"/>
              </a:rPr>
              <a:t>的主要还原产物一般规律：</a:t>
            </a:r>
            <a:endParaRPr lang="zh-CN" altLang="en-US">
              <a:solidFill>
                <a:srgbClr val="0000FF"/>
              </a:solidFill>
              <a:ea typeface="华文楷体" panose="02010600040101010101" pitchFamily="2" charset="-122"/>
            </a:endParaRPr>
          </a:p>
          <a:p>
            <a:pPr>
              <a:lnSpc>
                <a:spcPct val="150000"/>
              </a:lnSpc>
            </a:pPr>
            <a:r>
              <a:rPr lang="zh-CN" altLang="en-US">
                <a:solidFill>
                  <a:srgbClr val="0000FF"/>
                </a:solidFill>
                <a:ea typeface="华文楷体" panose="02010600040101010101" pitchFamily="2" charset="-122"/>
              </a:rPr>
              <a:t>   </a:t>
            </a:r>
            <a:r>
              <a:rPr lang="en-US" altLang="zh-CN">
                <a:solidFill>
                  <a:srgbClr val="0000FF"/>
                </a:solidFill>
                <a:ea typeface="华文楷体" panose="02010600040101010101" pitchFamily="2" charset="-122"/>
              </a:rPr>
              <a:t>(a)</a:t>
            </a:r>
            <a:r>
              <a:rPr lang="zh-CN" altLang="en-US">
                <a:solidFill>
                  <a:srgbClr val="0000FF"/>
                </a:solidFill>
                <a:ea typeface="华文楷体" panose="02010600040101010101" pitchFamily="2" charset="-122"/>
              </a:rPr>
              <a:t>与不活泼金属反应：如</a:t>
            </a:r>
            <a:r>
              <a:rPr lang="en-US" altLang="zh-CN">
                <a:solidFill>
                  <a:srgbClr val="0000FF"/>
                </a:solidFill>
                <a:ea typeface="华文楷体" panose="02010600040101010101" pitchFamily="2" charset="-122"/>
              </a:rPr>
              <a:t>Cu</a:t>
            </a:r>
            <a:endParaRPr lang="en-US" altLang="zh-CN">
              <a:solidFill>
                <a:srgbClr val="0000FF"/>
              </a:solidFill>
              <a:ea typeface="华文楷体" panose="02010600040101010101" pitchFamily="2" charset="-122"/>
            </a:endParaRPr>
          </a:p>
          <a:p>
            <a:pPr>
              <a:lnSpc>
                <a:spcPct val="150000"/>
              </a:lnSpc>
            </a:pPr>
            <a:r>
              <a:rPr lang="en-US" altLang="zh-CN">
                <a:solidFill>
                  <a:srgbClr val="0000FF"/>
                </a:solidFill>
                <a:ea typeface="华文楷体" panose="02010600040101010101" pitchFamily="2" charset="-122"/>
              </a:rPr>
              <a:t>       </a:t>
            </a:r>
            <a:r>
              <a:rPr lang="zh-CN" altLang="en-US">
                <a:ea typeface="华文楷体" panose="02010600040101010101" pitchFamily="2" charset="-122"/>
              </a:rPr>
              <a:t>浓硝酸                      </a:t>
            </a:r>
            <a:r>
              <a:rPr lang="en-US" altLang="zh-CN">
                <a:ea typeface="华文楷体" panose="02010600040101010101" pitchFamily="2" charset="-122"/>
              </a:rPr>
              <a:t>NO</a:t>
            </a:r>
            <a:r>
              <a:rPr lang="en-US" altLang="zh-CN" baseline="-25000">
                <a:ea typeface="华文楷体" panose="02010600040101010101" pitchFamily="2" charset="-122"/>
              </a:rPr>
              <a:t>2</a:t>
            </a:r>
            <a:r>
              <a:rPr lang="zh-CN" altLang="en-US">
                <a:ea typeface="华文楷体" panose="02010600040101010101" pitchFamily="2" charset="-122"/>
              </a:rPr>
              <a:t> </a:t>
            </a:r>
            <a:endParaRPr lang="zh-CN" altLang="en-US">
              <a:ea typeface="华文楷体" panose="02010600040101010101" pitchFamily="2" charset="-122"/>
            </a:endParaRPr>
          </a:p>
          <a:p>
            <a:pPr>
              <a:lnSpc>
                <a:spcPct val="150000"/>
              </a:lnSpc>
            </a:pPr>
            <a:r>
              <a:rPr lang="zh-CN" altLang="en-US">
                <a:ea typeface="华文楷体" panose="02010600040101010101" pitchFamily="2" charset="-122"/>
              </a:rPr>
              <a:t>       稀硝酸                      </a:t>
            </a:r>
            <a:r>
              <a:rPr lang="en-US" altLang="zh-CN">
                <a:ea typeface="华文楷体" panose="02010600040101010101" pitchFamily="2" charset="-122"/>
              </a:rPr>
              <a:t>NO</a:t>
            </a:r>
            <a:endParaRPr lang="zh-CN" altLang="en-US">
              <a:ea typeface="华文楷体" panose="02010600040101010101" pitchFamily="2" charset="-122"/>
            </a:endParaRPr>
          </a:p>
          <a:p>
            <a:pPr>
              <a:lnSpc>
                <a:spcPct val="150000"/>
              </a:lnSpc>
            </a:pPr>
            <a:r>
              <a:rPr lang="zh-CN" altLang="en-US">
                <a:solidFill>
                  <a:srgbClr val="0000FF"/>
                </a:solidFill>
                <a:ea typeface="华文楷体" panose="02010600040101010101" pitchFamily="2" charset="-122"/>
              </a:rPr>
              <a:t>   </a:t>
            </a:r>
            <a:r>
              <a:rPr lang="en-US" altLang="zh-CN">
                <a:solidFill>
                  <a:srgbClr val="0000FF"/>
                </a:solidFill>
                <a:ea typeface="华文楷体" panose="02010600040101010101" pitchFamily="2" charset="-122"/>
              </a:rPr>
              <a:t>(b)</a:t>
            </a:r>
            <a:r>
              <a:rPr lang="zh-CN" altLang="en-US">
                <a:solidFill>
                  <a:srgbClr val="0000FF"/>
                </a:solidFill>
                <a:ea typeface="华文楷体" panose="02010600040101010101" pitchFamily="2" charset="-122"/>
              </a:rPr>
              <a:t>与活泼金属反应：如</a:t>
            </a:r>
            <a:r>
              <a:rPr lang="en-US" altLang="zh-CN">
                <a:solidFill>
                  <a:srgbClr val="0000FF"/>
                </a:solidFill>
                <a:ea typeface="华文楷体" panose="02010600040101010101" pitchFamily="2" charset="-122"/>
              </a:rPr>
              <a:t>Zn</a:t>
            </a:r>
            <a:endParaRPr lang="en-US" altLang="zh-CN">
              <a:solidFill>
                <a:srgbClr val="0000FF"/>
              </a:solidFill>
              <a:ea typeface="华文楷体" panose="02010600040101010101" pitchFamily="2" charset="-122"/>
            </a:endParaRPr>
          </a:p>
          <a:p>
            <a:pPr>
              <a:lnSpc>
                <a:spcPct val="150000"/>
              </a:lnSpc>
            </a:pPr>
            <a:r>
              <a:rPr lang="en-US" altLang="zh-CN">
                <a:solidFill>
                  <a:srgbClr val="0000FF"/>
                </a:solidFill>
                <a:ea typeface="华文楷体" panose="02010600040101010101" pitchFamily="2" charset="-122"/>
              </a:rPr>
              <a:t>       </a:t>
            </a:r>
            <a:r>
              <a:rPr lang="zh-CN" altLang="en-US">
                <a:ea typeface="华文楷体" panose="02010600040101010101" pitchFamily="2" charset="-122"/>
              </a:rPr>
              <a:t>稀硝酸                      </a:t>
            </a:r>
            <a:r>
              <a:rPr lang="en-US" altLang="zh-CN">
                <a:ea typeface="华文楷体" panose="02010600040101010101" pitchFamily="2" charset="-122"/>
              </a:rPr>
              <a:t>N</a:t>
            </a:r>
            <a:r>
              <a:rPr lang="en-US" altLang="zh-CN" baseline="-25000">
                <a:ea typeface="华文楷体" panose="02010600040101010101" pitchFamily="2" charset="-122"/>
              </a:rPr>
              <a:t>2</a:t>
            </a:r>
            <a:r>
              <a:rPr lang="en-US" altLang="zh-CN">
                <a:ea typeface="华文楷体" panose="02010600040101010101" pitchFamily="2" charset="-122"/>
              </a:rPr>
              <a:t>O</a:t>
            </a:r>
            <a:endParaRPr lang="zh-CN" altLang="en-US">
              <a:ea typeface="华文楷体" panose="02010600040101010101" pitchFamily="2" charset="-122"/>
            </a:endParaRPr>
          </a:p>
          <a:p>
            <a:pPr>
              <a:lnSpc>
                <a:spcPct val="150000"/>
              </a:lnSpc>
            </a:pPr>
            <a:r>
              <a:rPr lang="zh-CN" altLang="en-US">
                <a:ea typeface="华文楷体" panose="02010600040101010101" pitchFamily="2" charset="-122"/>
              </a:rPr>
              <a:t>       极稀硝酸                  </a:t>
            </a:r>
            <a:r>
              <a:rPr lang="en-US" altLang="zh-CN">
                <a:ea typeface="华文楷体" panose="02010600040101010101" pitchFamily="2" charset="-122"/>
              </a:rPr>
              <a:t>NH</a:t>
            </a:r>
            <a:r>
              <a:rPr lang="en-US" altLang="zh-CN" baseline="-25000">
                <a:ea typeface="华文楷体" panose="02010600040101010101" pitchFamily="2" charset="-122"/>
              </a:rPr>
              <a:t>4</a:t>
            </a:r>
            <a:r>
              <a:rPr lang="en-US" altLang="zh-CN" baseline="30000">
                <a:ea typeface="华文楷体" panose="02010600040101010101" pitchFamily="2" charset="-122"/>
              </a:rPr>
              <a:t>+</a:t>
            </a:r>
            <a:r>
              <a:rPr lang="en-US" altLang="zh-CN">
                <a:ea typeface="华文楷体" panose="02010600040101010101" pitchFamily="2" charset="-122"/>
              </a:rPr>
              <a:t> </a:t>
            </a:r>
            <a:endParaRPr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453C17E-FE1A-4699-BF22-BC0D8D50D26A}" type="slidenum">
              <a:rPr kumimoji="1" lang="en-US" altLang="zh-CN" sz="1600">
                <a:ea typeface="ˎ̥"/>
                <a:cs typeface="ˎ̥"/>
              </a:rPr>
            </a:fld>
            <a:r>
              <a:rPr kumimoji="1" lang="en-US" altLang="zh-CN" sz="1600" b="0">
                <a:ea typeface="华文楷体" panose="02010600040101010101" pitchFamily="2" charset="-122"/>
              </a:rPr>
              <a:t> </a:t>
            </a:r>
            <a:endParaRPr kumimoji="1" lang="en-US" altLang="zh-CN" sz="1600" b="0">
              <a:ea typeface="ˎ̥"/>
              <a:cs typeface="ˎ̥"/>
            </a:endParaRPr>
          </a:p>
        </p:txBody>
      </p:sp>
      <p:grpSp>
        <p:nvGrpSpPr>
          <p:cNvPr id="197634" name="Group 3"/>
          <p:cNvGrpSpPr/>
          <p:nvPr/>
        </p:nvGrpSpPr>
        <p:grpSpPr bwMode="auto">
          <a:xfrm>
            <a:off x="1122363" y="620713"/>
            <a:ext cx="7351712" cy="525462"/>
            <a:chOff x="607" y="981"/>
            <a:chExt cx="4631" cy="331"/>
          </a:xfrm>
        </p:grpSpPr>
        <p:sp>
          <p:nvSpPr>
            <p:cNvPr id="197757" name="Rectangle 4"/>
            <p:cNvSpPr>
              <a:spLocks noChangeArrowheads="1"/>
            </p:cNvSpPr>
            <p:nvPr/>
          </p:nvSpPr>
          <p:spPr bwMode="auto">
            <a:xfrm>
              <a:off x="5058" y="1008"/>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O</a:t>
              </a:r>
              <a:endParaRPr lang="en-US" altLang="zh-CN">
                <a:ea typeface="华文楷体" panose="02010600040101010101" pitchFamily="2" charset="-122"/>
              </a:endParaRPr>
            </a:p>
          </p:txBody>
        </p:sp>
        <p:sp>
          <p:nvSpPr>
            <p:cNvPr id="197758" name="Rectangle 5"/>
            <p:cNvSpPr>
              <a:spLocks noChangeArrowheads="1"/>
            </p:cNvSpPr>
            <p:nvPr/>
          </p:nvSpPr>
          <p:spPr bwMode="auto">
            <a:xfrm>
              <a:off x="4673" y="1008"/>
              <a:ext cx="29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2H</a:t>
              </a:r>
              <a:endParaRPr lang="en-US" altLang="zh-CN">
                <a:ea typeface="华文楷体" panose="02010600040101010101" pitchFamily="2" charset="-122"/>
              </a:endParaRPr>
            </a:p>
          </p:txBody>
        </p:sp>
        <p:sp>
          <p:nvSpPr>
            <p:cNvPr id="197759" name="Rectangle 6"/>
            <p:cNvSpPr>
              <a:spLocks noChangeArrowheads="1"/>
            </p:cNvSpPr>
            <p:nvPr/>
          </p:nvSpPr>
          <p:spPr bwMode="auto">
            <a:xfrm>
              <a:off x="3891" y="1008"/>
              <a:ext cx="46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2NO</a:t>
              </a:r>
              <a:endParaRPr lang="en-US" altLang="zh-CN">
                <a:solidFill>
                  <a:srgbClr val="FF0000"/>
                </a:solidFill>
                <a:ea typeface="华文楷体" panose="02010600040101010101" pitchFamily="2" charset="-122"/>
              </a:endParaRPr>
            </a:p>
          </p:txBody>
        </p:sp>
        <p:sp>
          <p:nvSpPr>
            <p:cNvPr id="197760" name="Rectangle 7"/>
            <p:cNvSpPr>
              <a:spLocks noChangeArrowheads="1"/>
            </p:cNvSpPr>
            <p:nvPr/>
          </p:nvSpPr>
          <p:spPr bwMode="auto">
            <a:xfrm>
              <a:off x="3478" y="1008"/>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61" name="Rectangle 8"/>
            <p:cNvSpPr>
              <a:spLocks noChangeArrowheads="1"/>
            </p:cNvSpPr>
            <p:nvPr/>
          </p:nvSpPr>
          <p:spPr bwMode="auto">
            <a:xfrm>
              <a:off x="2693" y="1008"/>
              <a:ext cx="72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Cu(NO</a:t>
              </a:r>
              <a:endParaRPr lang="en-US" altLang="zh-CN">
                <a:ea typeface="华文楷体" panose="02010600040101010101" pitchFamily="2" charset="-122"/>
              </a:endParaRPr>
            </a:p>
          </p:txBody>
        </p:sp>
        <p:sp>
          <p:nvSpPr>
            <p:cNvPr id="197762" name="Rectangle 9"/>
            <p:cNvSpPr>
              <a:spLocks noChangeArrowheads="1"/>
            </p:cNvSpPr>
            <p:nvPr/>
          </p:nvSpPr>
          <p:spPr bwMode="auto">
            <a:xfrm>
              <a:off x="2083" y="1008"/>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63" name="Rectangle 10"/>
            <p:cNvSpPr>
              <a:spLocks noChangeArrowheads="1"/>
            </p:cNvSpPr>
            <p:nvPr/>
          </p:nvSpPr>
          <p:spPr bwMode="auto">
            <a:xfrm>
              <a:off x="1879" y="1015"/>
              <a:ext cx="23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900">
                  <a:ea typeface="华文楷体" panose="02010600040101010101" pitchFamily="2" charset="-122"/>
                </a:rPr>
                <a:t>浓</a:t>
              </a:r>
              <a:endParaRPr lang="zh-CN" altLang="en-US">
                <a:ea typeface="华文楷体" panose="02010600040101010101" pitchFamily="2" charset="-122"/>
              </a:endParaRPr>
            </a:p>
          </p:txBody>
        </p:sp>
        <p:sp>
          <p:nvSpPr>
            <p:cNvPr id="197764" name="Rectangle 11"/>
            <p:cNvSpPr>
              <a:spLocks noChangeArrowheads="1"/>
            </p:cNvSpPr>
            <p:nvPr/>
          </p:nvSpPr>
          <p:spPr bwMode="auto">
            <a:xfrm>
              <a:off x="1825" y="1008"/>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65" name="Rectangle 12"/>
            <p:cNvSpPr>
              <a:spLocks noChangeArrowheads="1"/>
            </p:cNvSpPr>
            <p:nvPr/>
          </p:nvSpPr>
          <p:spPr bwMode="auto">
            <a:xfrm>
              <a:off x="1105" y="1008"/>
              <a:ext cx="6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4HNO</a:t>
              </a:r>
              <a:endParaRPr lang="en-US" altLang="zh-CN">
                <a:ea typeface="华文楷体" panose="02010600040101010101" pitchFamily="2" charset="-122"/>
              </a:endParaRPr>
            </a:p>
          </p:txBody>
        </p:sp>
        <p:sp>
          <p:nvSpPr>
            <p:cNvPr id="197766" name="Rectangle 13"/>
            <p:cNvSpPr>
              <a:spLocks noChangeArrowheads="1"/>
            </p:cNvSpPr>
            <p:nvPr/>
          </p:nvSpPr>
          <p:spPr bwMode="auto">
            <a:xfrm>
              <a:off x="607" y="1008"/>
              <a:ext cx="29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Cu</a:t>
              </a:r>
              <a:endParaRPr lang="en-US" altLang="zh-CN">
                <a:ea typeface="华文楷体" panose="02010600040101010101" pitchFamily="2" charset="-122"/>
              </a:endParaRPr>
            </a:p>
          </p:txBody>
        </p:sp>
        <p:sp>
          <p:nvSpPr>
            <p:cNvPr id="197767" name="Rectangle 14"/>
            <p:cNvSpPr>
              <a:spLocks noChangeArrowheads="1"/>
            </p:cNvSpPr>
            <p:nvPr/>
          </p:nvSpPr>
          <p:spPr bwMode="auto">
            <a:xfrm>
              <a:off x="4976" y="114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68" name="Rectangle 15"/>
            <p:cNvSpPr>
              <a:spLocks noChangeArrowheads="1"/>
            </p:cNvSpPr>
            <p:nvPr/>
          </p:nvSpPr>
          <p:spPr bwMode="auto">
            <a:xfrm>
              <a:off x="4355" y="114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69" name="Rectangle 16"/>
            <p:cNvSpPr>
              <a:spLocks noChangeArrowheads="1"/>
            </p:cNvSpPr>
            <p:nvPr/>
          </p:nvSpPr>
          <p:spPr bwMode="auto">
            <a:xfrm>
              <a:off x="3573" y="114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70" name="Rectangle 17"/>
            <p:cNvSpPr>
              <a:spLocks noChangeArrowheads="1"/>
            </p:cNvSpPr>
            <p:nvPr/>
          </p:nvSpPr>
          <p:spPr bwMode="auto">
            <a:xfrm>
              <a:off x="3382" y="114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71" name="Rectangle 18"/>
            <p:cNvSpPr>
              <a:spLocks noChangeArrowheads="1"/>
            </p:cNvSpPr>
            <p:nvPr/>
          </p:nvSpPr>
          <p:spPr bwMode="auto">
            <a:xfrm>
              <a:off x="1730" y="114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72" name="Rectangle 19"/>
            <p:cNvSpPr>
              <a:spLocks noChangeArrowheads="1"/>
            </p:cNvSpPr>
            <p:nvPr/>
          </p:nvSpPr>
          <p:spPr bwMode="auto">
            <a:xfrm>
              <a:off x="4498" y="981"/>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73" name="Rectangle 20"/>
            <p:cNvSpPr>
              <a:spLocks noChangeArrowheads="1"/>
            </p:cNvSpPr>
            <p:nvPr/>
          </p:nvSpPr>
          <p:spPr bwMode="auto">
            <a:xfrm>
              <a:off x="3715" y="981"/>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74" name="Rectangle 21"/>
            <p:cNvSpPr>
              <a:spLocks noChangeArrowheads="1"/>
            </p:cNvSpPr>
            <p:nvPr/>
          </p:nvSpPr>
          <p:spPr bwMode="auto">
            <a:xfrm>
              <a:off x="930" y="981"/>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75" name="Line 22"/>
            <p:cNvSpPr>
              <a:spLocks noChangeShapeType="1"/>
            </p:cNvSpPr>
            <p:nvPr/>
          </p:nvSpPr>
          <p:spPr bwMode="auto">
            <a:xfrm>
              <a:off x="2256" y="1152"/>
              <a:ext cx="384" cy="0"/>
            </a:xfrm>
            <a:prstGeom prst="line">
              <a:avLst/>
            </a:prstGeom>
            <a:noFill/>
            <a:ln w="38100">
              <a:solidFill>
                <a:srgbClr val="000000"/>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197635" name="Group 23"/>
          <p:cNvGrpSpPr/>
          <p:nvPr/>
        </p:nvGrpSpPr>
        <p:grpSpPr bwMode="auto">
          <a:xfrm>
            <a:off x="1122363" y="1484313"/>
            <a:ext cx="7508875" cy="525462"/>
            <a:chOff x="603" y="1361"/>
            <a:chExt cx="4730" cy="331"/>
          </a:xfrm>
        </p:grpSpPr>
        <p:sp>
          <p:nvSpPr>
            <p:cNvPr id="197739" name="Rectangle 24"/>
            <p:cNvSpPr>
              <a:spLocks noChangeArrowheads="1"/>
            </p:cNvSpPr>
            <p:nvPr/>
          </p:nvSpPr>
          <p:spPr bwMode="auto">
            <a:xfrm>
              <a:off x="5153" y="1388"/>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O</a:t>
              </a:r>
              <a:endParaRPr lang="en-US" altLang="zh-CN">
                <a:ea typeface="华文楷体" panose="02010600040101010101" pitchFamily="2" charset="-122"/>
              </a:endParaRPr>
            </a:p>
          </p:txBody>
        </p:sp>
        <p:sp>
          <p:nvSpPr>
            <p:cNvPr id="197740" name="Rectangle 25"/>
            <p:cNvSpPr>
              <a:spLocks noChangeArrowheads="1"/>
            </p:cNvSpPr>
            <p:nvPr/>
          </p:nvSpPr>
          <p:spPr bwMode="auto">
            <a:xfrm>
              <a:off x="4769" y="1388"/>
              <a:ext cx="29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4H</a:t>
              </a:r>
              <a:endParaRPr lang="en-US" altLang="zh-CN">
                <a:ea typeface="华文楷体" panose="02010600040101010101" pitchFamily="2" charset="-122"/>
              </a:endParaRPr>
            </a:p>
          </p:txBody>
        </p:sp>
        <p:sp>
          <p:nvSpPr>
            <p:cNvPr id="197741" name="Rectangle 26"/>
            <p:cNvSpPr>
              <a:spLocks noChangeArrowheads="1"/>
            </p:cNvSpPr>
            <p:nvPr/>
          </p:nvSpPr>
          <p:spPr bwMode="auto">
            <a:xfrm>
              <a:off x="4102" y="1388"/>
              <a:ext cx="46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2NO</a:t>
              </a:r>
              <a:endParaRPr lang="en-US" altLang="zh-CN">
                <a:solidFill>
                  <a:srgbClr val="FF0000"/>
                </a:solidFill>
                <a:ea typeface="华文楷体" panose="02010600040101010101" pitchFamily="2" charset="-122"/>
              </a:endParaRPr>
            </a:p>
          </p:txBody>
        </p:sp>
        <p:sp>
          <p:nvSpPr>
            <p:cNvPr id="197742" name="Rectangle 27"/>
            <p:cNvSpPr>
              <a:spLocks noChangeArrowheads="1"/>
            </p:cNvSpPr>
            <p:nvPr/>
          </p:nvSpPr>
          <p:spPr bwMode="auto">
            <a:xfrm>
              <a:off x="3689" y="1388"/>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43" name="Rectangle 28"/>
            <p:cNvSpPr>
              <a:spLocks noChangeArrowheads="1"/>
            </p:cNvSpPr>
            <p:nvPr/>
          </p:nvSpPr>
          <p:spPr bwMode="auto">
            <a:xfrm>
              <a:off x="2790" y="1388"/>
              <a:ext cx="83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3Cu(NO</a:t>
              </a:r>
              <a:endParaRPr lang="en-US" altLang="zh-CN">
                <a:ea typeface="华文楷体" panose="02010600040101010101" pitchFamily="2" charset="-122"/>
              </a:endParaRPr>
            </a:p>
          </p:txBody>
        </p:sp>
        <p:sp>
          <p:nvSpPr>
            <p:cNvPr id="197744" name="Rectangle 29"/>
            <p:cNvSpPr>
              <a:spLocks noChangeArrowheads="1"/>
            </p:cNvSpPr>
            <p:nvPr/>
          </p:nvSpPr>
          <p:spPr bwMode="auto">
            <a:xfrm>
              <a:off x="2182" y="1388"/>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45" name="Rectangle 30"/>
            <p:cNvSpPr>
              <a:spLocks noChangeArrowheads="1"/>
            </p:cNvSpPr>
            <p:nvPr/>
          </p:nvSpPr>
          <p:spPr bwMode="auto">
            <a:xfrm>
              <a:off x="1979" y="1395"/>
              <a:ext cx="23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900">
                  <a:ea typeface="华文楷体" panose="02010600040101010101" pitchFamily="2" charset="-122"/>
                </a:rPr>
                <a:t>稀</a:t>
              </a:r>
              <a:endParaRPr lang="zh-CN" altLang="en-US">
                <a:ea typeface="华文楷体" panose="02010600040101010101" pitchFamily="2" charset="-122"/>
              </a:endParaRPr>
            </a:p>
          </p:txBody>
        </p:sp>
        <p:sp>
          <p:nvSpPr>
            <p:cNvPr id="197746" name="Rectangle 31"/>
            <p:cNvSpPr>
              <a:spLocks noChangeArrowheads="1"/>
            </p:cNvSpPr>
            <p:nvPr/>
          </p:nvSpPr>
          <p:spPr bwMode="auto">
            <a:xfrm>
              <a:off x="1926" y="1388"/>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47" name="Rectangle 32"/>
            <p:cNvSpPr>
              <a:spLocks noChangeArrowheads="1"/>
            </p:cNvSpPr>
            <p:nvPr/>
          </p:nvSpPr>
          <p:spPr bwMode="auto">
            <a:xfrm>
              <a:off x="1205" y="1388"/>
              <a:ext cx="6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8HNO</a:t>
              </a:r>
              <a:endParaRPr lang="en-US" altLang="zh-CN">
                <a:ea typeface="华文楷体" panose="02010600040101010101" pitchFamily="2" charset="-122"/>
              </a:endParaRPr>
            </a:p>
          </p:txBody>
        </p:sp>
        <p:sp>
          <p:nvSpPr>
            <p:cNvPr id="197748" name="Rectangle 33"/>
            <p:cNvSpPr>
              <a:spLocks noChangeArrowheads="1"/>
            </p:cNvSpPr>
            <p:nvPr/>
          </p:nvSpPr>
          <p:spPr bwMode="auto">
            <a:xfrm>
              <a:off x="603" y="1388"/>
              <a:ext cx="41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3Cu</a:t>
              </a:r>
              <a:endParaRPr lang="en-US" altLang="zh-CN">
                <a:ea typeface="华文楷体" panose="02010600040101010101" pitchFamily="2" charset="-122"/>
              </a:endParaRPr>
            </a:p>
          </p:txBody>
        </p:sp>
        <p:sp>
          <p:nvSpPr>
            <p:cNvPr id="197749" name="Rectangle 34"/>
            <p:cNvSpPr>
              <a:spLocks noChangeArrowheads="1"/>
            </p:cNvSpPr>
            <p:nvPr/>
          </p:nvSpPr>
          <p:spPr bwMode="auto">
            <a:xfrm>
              <a:off x="5072" y="152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50" name="Rectangle 35"/>
            <p:cNvSpPr>
              <a:spLocks noChangeArrowheads="1"/>
            </p:cNvSpPr>
            <p:nvPr/>
          </p:nvSpPr>
          <p:spPr bwMode="auto">
            <a:xfrm>
              <a:off x="3784" y="152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51" name="Rectangle 36"/>
            <p:cNvSpPr>
              <a:spLocks noChangeArrowheads="1"/>
            </p:cNvSpPr>
            <p:nvPr/>
          </p:nvSpPr>
          <p:spPr bwMode="auto">
            <a:xfrm>
              <a:off x="3594" y="152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52" name="Rectangle 37"/>
            <p:cNvSpPr>
              <a:spLocks noChangeArrowheads="1"/>
            </p:cNvSpPr>
            <p:nvPr/>
          </p:nvSpPr>
          <p:spPr bwMode="auto">
            <a:xfrm>
              <a:off x="1830" y="152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53" name="Rectangle 38"/>
            <p:cNvSpPr>
              <a:spLocks noChangeArrowheads="1"/>
            </p:cNvSpPr>
            <p:nvPr/>
          </p:nvSpPr>
          <p:spPr bwMode="auto">
            <a:xfrm>
              <a:off x="4593" y="1361"/>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54" name="Rectangle 39"/>
            <p:cNvSpPr>
              <a:spLocks noChangeArrowheads="1"/>
            </p:cNvSpPr>
            <p:nvPr/>
          </p:nvSpPr>
          <p:spPr bwMode="auto">
            <a:xfrm>
              <a:off x="3927" y="1361"/>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55" name="Rectangle 40"/>
            <p:cNvSpPr>
              <a:spLocks noChangeArrowheads="1"/>
            </p:cNvSpPr>
            <p:nvPr/>
          </p:nvSpPr>
          <p:spPr bwMode="auto">
            <a:xfrm>
              <a:off x="1041" y="1361"/>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56" name="Line 41"/>
            <p:cNvSpPr>
              <a:spLocks noChangeShapeType="1"/>
            </p:cNvSpPr>
            <p:nvPr/>
          </p:nvSpPr>
          <p:spPr bwMode="auto">
            <a:xfrm>
              <a:off x="2328" y="1536"/>
              <a:ext cx="384" cy="0"/>
            </a:xfrm>
            <a:prstGeom prst="line">
              <a:avLst/>
            </a:prstGeom>
            <a:noFill/>
            <a:ln w="9525">
              <a:solidFill>
                <a:schemeClr val="tx1"/>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197636" name="Group 42"/>
          <p:cNvGrpSpPr/>
          <p:nvPr/>
        </p:nvGrpSpPr>
        <p:grpSpPr bwMode="auto">
          <a:xfrm>
            <a:off x="1122363" y="2276475"/>
            <a:ext cx="7453312" cy="527050"/>
            <a:chOff x="741" y="784"/>
            <a:chExt cx="4695" cy="332"/>
          </a:xfrm>
        </p:grpSpPr>
        <p:sp>
          <p:nvSpPr>
            <p:cNvPr id="197720" name="Rectangle 43"/>
            <p:cNvSpPr>
              <a:spLocks noChangeArrowheads="1"/>
            </p:cNvSpPr>
            <p:nvPr/>
          </p:nvSpPr>
          <p:spPr bwMode="auto">
            <a:xfrm>
              <a:off x="5256" y="811"/>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O</a:t>
              </a:r>
              <a:endParaRPr lang="en-US" altLang="zh-CN">
                <a:ea typeface="华文楷体" panose="02010600040101010101" pitchFamily="2" charset="-122"/>
              </a:endParaRPr>
            </a:p>
          </p:txBody>
        </p:sp>
        <p:sp>
          <p:nvSpPr>
            <p:cNvPr id="197721" name="Rectangle 44"/>
            <p:cNvSpPr>
              <a:spLocks noChangeArrowheads="1"/>
            </p:cNvSpPr>
            <p:nvPr/>
          </p:nvSpPr>
          <p:spPr bwMode="auto">
            <a:xfrm>
              <a:off x="4872" y="811"/>
              <a:ext cx="29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2H</a:t>
              </a:r>
              <a:endParaRPr lang="en-US" altLang="zh-CN">
                <a:ea typeface="华文楷体" panose="02010600040101010101" pitchFamily="2" charset="-122"/>
              </a:endParaRPr>
            </a:p>
          </p:txBody>
        </p:sp>
        <p:sp>
          <p:nvSpPr>
            <p:cNvPr id="197722" name="Rectangle 45"/>
            <p:cNvSpPr>
              <a:spLocks noChangeArrowheads="1"/>
            </p:cNvSpPr>
            <p:nvPr/>
          </p:nvSpPr>
          <p:spPr bwMode="auto">
            <a:xfrm>
              <a:off x="4090" y="811"/>
              <a:ext cx="46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2NO</a:t>
              </a:r>
              <a:endParaRPr lang="en-US" altLang="zh-CN">
                <a:solidFill>
                  <a:srgbClr val="FF0000"/>
                </a:solidFill>
                <a:ea typeface="华文楷体" panose="02010600040101010101" pitchFamily="2" charset="-122"/>
              </a:endParaRPr>
            </a:p>
          </p:txBody>
        </p:sp>
        <p:sp>
          <p:nvSpPr>
            <p:cNvPr id="197723" name="Rectangle 46"/>
            <p:cNvSpPr>
              <a:spLocks noChangeArrowheads="1"/>
            </p:cNvSpPr>
            <p:nvPr/>
          </p:nvSpPr>
          <p:spPr bwMode="auto">
            <a:xfrm>
              <a:off x="3676" y="81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24" name="Rectangle 47"/>
            <p:cNvSpPr>
              <a:spLocks noChangeArrowheads="1"/>
            </p:cNvSpPr>
            <p:nvPr/>
          </p:nvSpPr>
          <p:spPr bwMode="auto">
            <a:xfrm>
              <a:off x="2910" y="811"/>
              <a:ext cx="709"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Zn(NO</a:t>
              </a:r>
              <a:endParaRPr lang="en-US" altLang="zh-CN">
                <a:ea typeface="华文楷体" panose="02010600040101010101" pitchFamily="2" charset="-122"/>
              </a:endParaRPr>
            </a:p>
          </p:txBody>
        </p:sp>
        <p:sp>
          <p:nvSpPr>
            <p:cNvPr id="197725" name="Rectangle 48"/>
            <p:cNvSpPr>
              <a:spLocks noChangeArrowheads="1"/>
            </p:cNvSpPr>
            <p:nvPr/>
          </p:nvSpPr>
          <p:spPr bwMode="auto">
            <a:xfrm>
              <a:off x="2246" y="81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26" name="Rectangle 49"/>
            <p:cNvSpPr>
              <a:spLocks noChangeArrowheads="1"/>
            </p:cNvSpPr>
            <p:nvPr/>
          </p:nvSpPr>
          <p:spPr bwMode="auto">
            <a:xfrm>
              <a:off x="1942" y="81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27" name="Rectangle 50"/>
            <p:cNvSpPr>
              <a:spLocks noChangeArrowheads="1"/>
            </p:cNvSpPr>
            <p:nvPr/>
          </p:nvSpPr>
          <p:spPr bwMode="auto">
            <a:xfrm>
              <a:off x="1221" y="811"/>
              <a:ext cx="6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4HNO</a:t>
              </a:r>
              <a:endParaRPr lang="en-US" altLang="zh-CN">
                <a:ea typeface="华文楷体" panose="02010600040101010101" pitchFamily="2" charset="-122"/>
              </a:endParaRPr>
            </a:p>
          </p:txBody>
        </p:sp>
        <p:sp>
          <p:nvSpPr>
            <p:cNvPr id="197728" name="Rectangle 51"/>
            <p:cNvSpPr>
              <a:spLocks noChangeArrowheads="1"/>
            </p:cNvSpPr>
            <p:nvPr/>
          </p:nvSpPr>
          <p:spPr bwMode="auto">
            <a:xfrm>
              <a:off x="741" y="811"/>
              <a:ext cx="28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Zn</a:t>
              </a:r>
              <a:endParaRPr lang="en-US" altLang="zh-CN">
                <a:ea typeface="华文楷体" panose="02010600040101010101" pitchFamily="2" charset="-122"/>
              </a:endParaRPr>
            </a:p>
          </p:txBody>
        </p:sp>
        <p:sp>
          <p:nvSpPr>
            <p:cNvPr id="197729" name="Rectangle 52"/>
            <p:cNvSpPr>
              <a:spLocks noChangeArrowheads="1"/>
            </p:cNvSpPr>
            <p:nvPr/>
          </p:nvSpPr>
          <p:spPr bwMode="auto">
            <a:xfrm>
              <a:off x="5175" y="95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30" name="Rectangle 53"/>
            <p:cNvSpPr>
              <a:spLocks noChangeArrowheads="1"/>
            </p:cNvSpPr>
            <p:nvPr/>
          </p:nvSpPr>
          <p:spPr bwMode="auto">
            <a:xfrm>
              <a:off x="4554" y="95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31" name="Rectangle 54"/>
            <p:cNvSpPr>
              <a:spLocks noChangeArrowheads="1"/>
            </p:cNvSpPr>
            <p:nvPr/>
          </p:nvSpPr>
          <p:spPr bwMode="auto">
            <a:xfrm>
              <a:off x="3771" y="95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32" name="Rectangle 55"/>
            <p:cNvSpPr>
              <a:spLocks noChangeArrowheads="1"/>
            </p:cNvSpPr>
            <p:nvPr/>
          </p:nvSpPr>
          <p:spPr bwMode="auto">
            <a:xfrm>
              <a:off x="3581" y="95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33" name="Rectangle 56"/>
            <p:cNvSpPr>
              <a:spLocks noChangeArrowheads="1"/>
            </p:cNvSpPr>
            <p:nvPr/>
          </p:nvSpPr>
          <p:spPr bwMode="auto">
            <a:xfrm>
              <a:off x="1846" y="95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34" name="Rectangle 57"/>
            <p:cNvSpPr>
              <a:spLocks noChangeArrowheads="1"/>
            </p:cNvSpPr>
            <p:nvPr/>
          </p:nvSpPr>
          <p:spPr bwMode="auto">
            <a:xfrm>
              <a:off x="4696" y="78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35" name="Rectangle 58"/>
            <p:cNvSpPr>
              <a:spLocks noChangeArrowheads="1"/>
            </p:cNvSpPr>
            <p:nvPr/>
          </p:nvSpPr>
          <p:spPr bwMode="auto">
            <a:xfrm>
              <a:off x="3914" y="78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36" name="Rectangle 59"/>
            <p:cNvSpPr>
              <a:spLocks noChangeArrowheads="1"/>
            </p:cNvSpPr>
            <p:nvPr/>
          </p:nvSpPr>
          <p:spPr bwMode="auto">
            <a:xfrm>
              <a:off x="1046" y="78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37" name="Rectangle 60"/>
            <p:cNvSpPr>
              <a:spLocks noChangeArrowheads="1"/>
            </p:cNvSpPr>
            <p:nvPr/>
          </p:nvSpPr>
          <p:spPr bwMode="auto">
            <a:xfrm>
              <a:off x="2017" y="818"/>
              <a:ext cx="23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900">
                  <a:latin typeface="宋体" panose="02010600030101010101" pitchFamily="2" charset="-122"/>
                  <a:ea typeface="华文楷体" panose="02010600040101010101" pitchFamily="2" charset="-122"/>
                </a:rPr>
                <a:t>浓</a:t>
              </a:r>
              <a:endParaRPr lang="zh-CN" altLang="en-US">
                <a:ea typeface="华文楷体" panose="02010600040101010101" pitchFamily="2" charset="-122"/>
              </a:endParaRPr>
            </a:p>
          </p:txBody>
        </p:sp>
        <p:sp>
          <p:nvSpPr>
            <p:cNvPr id="197738" name="Line 61"/>
            <p:cNvSpPr>
              <a:spLocks noChangeShapeType="1"/>
            </p:cNvSpPr>
            <p:nvPr/>
          </p:nvSpPr>
          <p:spPr bwMode="auto">
            <a:xfrm>
              <a:off x="2448" y="960"/>
              <a:ext cx="384" cy="0"/>
            </a:xfrm>
            <a:prstGeom prst="line">
              <a:avLst/>
            </a:prstGeom>
            <a:noFill/>
            <a:ln w="9525">
              <a:solidFill>
                <a:schemeClr val="tx1"/>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197637" name="Group 62"/>
          <p:cNvGrpSpPr/>
          <p:nvPr/>
        </p:nvGrpSpPr>
        <p:grpSpPr bwMode="auto">
          <a:xfrm>
            <a:off x="1049338" y="2925763"/>
            <a:ext cx="7699375" cy="527050"/>
            <a:chOff x="672" y="1164"/>
            <a:chExt cx="4850" cy="332"/>
          </a:xfrm>
        </p:grpSpPr>
        <p:sp>
          <p:nvSpPr>
            <p:cNvPr id="197698" name="Rectangle 63"/>
            <p:cNvSpPr>
              <a:spLocks noChangeArrowheads="1"/>
            </p:cNvSpPr>
            <p:nvPr/>
          </p:nvSpPr>
          <p:spPr bwMode="auto">
            <a:xfrm>
              <a:off x="5342" y="1191"/>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O</a:t>
              </a:r>
              <a:endParaRPr lang="en-US" altLang="zh-CN">
                <a:ea typeface="华文楷体" panose="02010600040101010101" pitchFamily="2" charset="-122"/>
              </a:endParaRPr>
            </a:p>
          </p:txBody>
        </p:sp>
        <p:sp>
          <p:nvSpPr>
            <p:cNvPr id="197699" name="Rectangle 64"/>
            <p:cNvSpPr>
              <a:spLocks noChangeArrowheads="1"/>
            </p:cNvSpPr>
            <p:nvPr/>
          </p:nvSpPr>
          <p:spPr bwMode="auto">
            <a:xfrm>
              <a:off x="4958" y="1191"/>
              <a:ext cx="29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4H</a:t>
              </a:r>
              <a:endParaRPr lang="en-US" altLang="zh-CN">
                <a:ea typeface="华文楷体" panose="02010600040101010101" pitchFamily="2" charset="-122"/>
              </a:endParaRPr>
            </a:p>
          </p:txBody>
        </p:sp>
        <p:sp>
          <p:nvSpPr>
            <p:cNvPr id="197700" name="Rectangle 65"/>
            <p:cNvSpPr>
              <a:spLocks noChangeArrowheads="1"/>
            </p:cNvSpPr>
            <p:nvPr/>
          </p:nvSpPr>
          <p:spPr bwMode="auto">
            <a:xfrm>
              <a:off x="4323" y="1191"/>
              <a:ext cx="46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2NO</a:t>
              </a:r>
              <a:endParaRPr lang="en-US" altLang="zh-CN">
                <a:solidFill>
                  <a:srgbClr val="FF0000"/>
                </a:solidFill>
                <a:ea typeface="华文楷体" panose="02010600040101010101" pitchFamily="2" charset="-122"/>
              </a:endParaRPr>
            </a:p>
          </p:txBody>
        </p:sp>
        <p:sp>
          <p:nvSpPr>
            <p:cNvPr id="197701" name="Rectangle 66"/>
            <p:cNvSpPr>
              <a:spLocks noChangeArrowheads="1"/>
            </p:cNvSpPr>
            <p:nvPr/>
          </p:nvSpPr>
          <p:spPr bwMode="auto">
            <a:xfrm>
              <a:off x="3974" y="119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02" name="Rectangle 67"/>
            <p:cNvSpPr>
              <a:spLocks noChangeArrowheads="1"/>
            </p:cNvSpPr>
            <p:nvPr/>
          </p:nvSpPr>
          <p:spPr bwMode="auto">
            <a:xfrm>
              <a:off x="3092" y="1191"/>
              <a:ext cx="825"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3Zn(NO</a:t>
              </a:r>
              <a:endParaRPr lang="en-US" altLang="zh-CN">
                <a:ea typeface="华文楷体" panose="02010600040101010101" pitchFamily="2" charset="-122"/>
              </a:endParaRPr>
            </a:p>
          </p:txBody>
        </p:sp>
        <p:sp>
          <p:nvSpPr>
            <p:cNvPr id="197703" name="Rectangle 68"/>
            <p:cNvSpPr>
              <a:spLocks noChangeArrowheads="1"/>
            </p:cNvSpPr>
            <p:nvPr/>
          </p:nvSpPr>
          <p:spPr bwMode="auto">
            <a:xfrm>
              <a:off x="2576" y="119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04" name="Rectangle 69"/>
            <p:cNvSpPr>
              <a:spLocks noChangeArrowheads="1"/>
            </p:cNvSpPr>
            <p:nvPr/>
          </p:nvSpPr>
          <p:spPr bwMode="auto">
            <a:xfrm>
              <a:off x="2461" y="1191"/>
              <a:ext cx="1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2</a:t>
              </a:r>
              <a:endParaRPr lang="en-US" altLang="zh-CN">
                <a:ea typeface="华文楷体" panose="02010600040101010101" pitchFamily="2" charset="-122"/>
              </a:endParaRPr>
            </a:p>
          </p:txBody>
        </p:sp>
        <p:sp>
          <p:nvSpPr>
            <p:cNvPr id="197705" name="Rectangle 70"/>
            <p:cNvSpPr>
              <a:spLocks noChangeArrowheads="1"/>
            </p:cNvSpPr>
            <p:nvPr/>
          </p:nvSpPr>
          <p:spPr bwMode="auto">
            <a:xfrm>
              <a:off x="2354" y="119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06" name="Rectangle 71"/>
            <p:cNvSpPr>
              <a:spLocks noChangeArrowheads="1"/>
            </p:cNvSpPr>
            <p:nvPr/>
          </p:nvSpPr>
          <p:spPr bwMode="auto">
            <a:xfrm>
              <a:off x="2217" y="1191"/>
              <a:ext cx="1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1</a:t>
              </a:r>
              <a:endParaRPr lang="en-US" altLang="zh-CN">
                <a:ea typeface="华文楷体" panose="02010600040101010101" pitchFamily="2" charset="-122"/>
              </a:endParaRPr>
            </a:p>
          </p:txBody>
        </p:sp>
        <p:sp>
          <p:nvSpPr>
            <p:cNvPr id="197707" name="Rectangle 72"/>
            <p:cNvSpPr>
              <a:spLocks noChangeArrowheads="1"/>
            </p:cNvSpPr>
            <p:nvPr/>
          </p:nvSpPr>
          <p:spPr bwMode="auto">
            <a:xfrm>
              <a:off x="1931" y="119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708" name="Rectangle 73"/>
            <p:cNvSpPr>
              <a:spLocks noChangeArrowheads="1"/>
            </p:cNvSpPr>
            <p:nvPr/>
          </p:nvSpPr>
          <p:spPr bwMode="auto">
            <a:xfrm>
              <a:off x="1325" y="1191"/>
              <a:ext cx="52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HNO</a:t>
              </a:r>
              <a:endParaRPr lang="en-US" altLang="zh-CN">
                <a:ea typeface="华文楷体" panose="02010600040101010101" pitchFamily="2" charset="-122"/>
              </a:endParaRPr>
            </a:p>
          </p:txBody>
        </p:sp>
        <p:sp>
          <p:nvSpPr>
            <p:cNvPr id="197709" name="Rectangle 74"/>
            <p:cNvSpPr>
              <a:spLocks noChangeArrowheads="1"/>
            </p:cNvSpPr>
            <p:nvPr/>
          </p:nvSpPr>
          <p:spPr bwMode="auto">
            <a:xfrm>
              <a:off x="1211" y="1191"/>
              <a:ext cx="1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8</a:t>
              </a:r>
              <a:endParaRPr lang="en-US" altLang="zh-CN">
                <a:ea typeface="华文楷体" panose="02010600040101010101" pitchFamily="2" charset="-122"/>
              </a:endParaRPr>
            </a:p>
          </p:txBody>
        </p:sp>
        <p:sp>
          <p:nvSpPr>
            <p:cNvPr id="197710" name="Rectangle 75"/>
            <p:cNvSpPr>
              <a:spLocks noChangeArrowheads="1"/>
            </p:cNvSpPr>
            <p:nvPr/>
          </p:nvSpPr>
          <p:spPr bwMode="auto">
            <a:xfrm>
              <a:off x="672" y="1191"/>
              <a:ext cx="40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3Zn</a:t>
              </a:r>
              <a:endParaRPr lang="en-US" altLang="zh-CN">
                <a:ea typeface="华文楷体" panose="02010600040101010101" pitchFamily="2" charset="-122"/>
              </a:endParaRPr>
            </a:p>
          </p:txBody>
        </p:sp>
        <p:sp>
          <p:nvSpPr>
            <p:cNvPr id="197711" name="Rectangle 76"/>
            <p:cNvSpPr>
              <a:spLocks noChangeArrowheads="1"/>
            </p:cNvSpPr>
            <p:nvPr/>
          </p:nvSpPr>
          <p:spPr bwMode="auto">
            <a:xfrm>
              <a:off x="5292" y="133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12" name="Rectangle 77"/>
            <p:cNvSpPr>
              <a:spLocks noChangeArrowheads="1"/>
            </p:cNvSpPr>
            <p:nvPr/>
          </p:nvSpPr>
          <p:spPr bwMode="auto">
            <a:xfrm>
              <a:off x="4069" y="133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713" name="Rectangle 78"/>
            <p:cNvSpPr>
              <a:spLocks noChangeArrowheads="1"/>
            </p:cNvSpPr>
            <p:nvPr/>
          </p:nvSpPr>
          <p:spPr bwMode="auto">
            <a:xfrm>
              <a:off x="3878" y="133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14" name="Rectangle 79"/>
            <p:cNvSpPr>
              <a:spLocks noChangeArrowheads="1"/>
            </p:cNvSpPr>
            <p:nvPr/>
          </p:nvSpPr>
          <p:spPr bwMode="auto">
            <a:xfrm>
              <a:off x="1835" y="133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715" name="Rectangle 80"/>
            <p:cNvSpPr>
              <a:spLocks noChangeArrowheads="1"/>
            </p:cNvSpPr>
            <p:nvPr/>
          </p:nvSpPr>
          <p:spPr bwMode="auto">
            <a:xfrm>
              <a:off x="4814" y="116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16" name="Rectangle 81"/>
            <p:cNvSpPr>
              <a:spLocks noChangeArrowheads="1"/>
            </p:cNvSpPr>
            <p:nvPr/>
          </p:nvSpPr>
          <p:spPr bwMode="auto">
            <a:xfrm>
              <a:off x="4180" y="116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17" name="Rectangle 82"/>
            <p:cNvSpPr>
              <a:spLocks noChangeArrowheads="1"/>
            </p:cNvSpPr>
            <p:nvPr/>
          </p:nvSpPr>
          <p:spPr bwMode="auto">
            <a:xfrm>
              <a:off x="1073" y="116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718" name="Rectangle 83"/>
            <p:cNvSpPr>
              <a:spLocks noChangeArrowheads="1"/>
            </p:cNvSpPr>
            <p:nvPr/>
          </p:nvSpPr>
          <p:spPr bwMode="auto">
            <a:xfrm>
              <a:off x="2010" y="1198"/>
              <a:ext cx="23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900">
                  <a:latin typeface="宋体" panose="02010600030101010101" pitchFamily="2" charset="-122"/>
                  <a:ea typeface="华文楷体" panose="02010600040101010101" pitchFamily="2" charset="-122"/>
                </a:rPr>
                <a:t>稀</a:t>
              </a:r>
              <a:endParaRPr lang="zh-CN" altLang="en-US">
                <a:ea typeface="华文楷体" panose="02010600040101010101" pitchFamily="2" charset="-122"/>
              </a:endParaRPr>
            </a:p>
          </p:txBody>
        </p:sp>
        <p:sp>
          <p:nvSpPr>
            <p:cNvPr id="197719" name="Line 84"/>
            <p:cNvSpPr>
              <a:spLocks noChangeShapeType="1"/>
            </p:cNvSpPr>
            <p:nvPr/>
          </p:nvSpPr>
          <p:spPr bwMode="auto">
            <a:xfrm>
              <a:off x="2688" y="1344"/>
              <a:ext cx="384" cy="0"/>
            </a:xfrm>
            <a:prstGeom prst="line">
              <a:avLst/>
            </a:prstGeom>
            <a:noFill/>
            <a:ln w="9525">
              <a:solidFill>
                <a:schemeClr val="tx1"/>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197638" name="Group 85"/>
          <p:cNvGrpSpPr/>
          <p:nvPr/>
        </p:nvGrpSpPr>
        <p:grpSpPr bwMode="auto">
          <a:xfrm>
            <a:off x="1049338" y="3717925"/>
            <a:ext cx="7545387" cy="1073150"/>
            <a:chOff x="738" y="1536"/>
            <a:chExt cx="4753" cy="676"/>
          </a:xfrm>
        </p:grpSpPr>
        <p:sp>
          <p:nvSpPr>
            <p:cNvPr id="197670" name="Rectangle 86"/>
            <p:cNvSpPr>
              <a:spLocks noChangeArrowheads="1"/>
            </p:cNvSpPr>
            <p:nvPr/>
          </p:nvSpPr>
          <p:spPr bwMode="auto">
            <a:xfrm>
              <a:off x="3168" y="1536"/>
              <a:ext cx="18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cs typeface="Times New Roman" panose="02020603050405020304" pitchFamily="18" charset="0"/>
                </a:rPr>
                <a:t>·</a:t>
              </a:r>
              <a:endParaRPr kumimoji="1" lang="en-US" altLang="zh-CN">
                <a:ea typeface="华文楷体" panose="02010600040101010101" pitchFamily="2" charset="-122"/>
                <a:cs typeface="Times New Roman" panose="02020603050405020304" pitchFamily="18" charset="0"/>
              </a:endParaRPr>
            </a:p>
          </p:txBody>
        </p:sp>
        <p:sp>
          <p:nvSpPr>
            <p:cNvPr id="197671" name="Rectangle 87"/>
            <p:cNvSpPr>
              <a:spLocks noChangeArrowheads="1"/>
            </p:cNvSpPr>
            <p:nvPr/>
          </p:nvSpPr>
          <p:spPr bwMode="auto">
            <a:xfrm>
              <a:off x="1157" y="154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grpSp>
          <p:nvGrpSpPr>
            <p:cNvPr id="197672" name="Group 88"/>
            <p:cNvGrpSpPr/>
            <p:nvPr/>
          </p:nvGrpSpPr>
          <p:grpSpPr bwMode="auto">
            <a:xfrm>
              <a:off x="738" y="1553"/>
              <a:ext cx="4753" cy="659"/>
              <a:chOff x="738" y="1553"/>
              <a:chExt cx="4753" cy="659"/>
            </a:xfrm>
          </p:grpSpPr>
          <p:sp>
            <p:nvSpPr>
              <p:cNvPr id="197673" name="Rectangle 89"/>
              <p:cNvSpPr>
                <a:spLocks noChangeArrowheads="1"/>
              </p:cNvSpPr>
              <p:nvPr/>
            </p:nvSpPr>
            <p:spPr bwMode="auto">
              <a:xfrm>
                <a:off x="5311" y="1899"/>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O</a:t>
                </a:r>
                <a:endParaRPr lang="en-US" altLang="zh-CN">
                  <a:ea typeface="华文楷体" panose="02010600040101010101" pitchFamily="2" charset="-122"/>
                </a:endParaRPr>
              </a:p>
            </p:txBody>
          </p:sp>
          <p:sp>
            <p:nvSpPr>
              <p:cNvPr id="197674" name="Rectangle 90"/>
              <p:cNvSpPr>
                <a:spLocks noChangeArrowheads="1"/>
              </p:cNvSpPr>
              <p:nvPr/>
            </p:nvSpPr>
            <p:spPr bwMode="auto">
              <a:xfrm>
                <a:off x="5041" y="1899"/>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H</a:t>
                </a:r>
                <a:endParaRPr lang="en-US" altLang="zh-CN">
                  <a:ea typeface="华文楷体" panose="02010600040101010101" pitchFamily="2" charset="-122"/>
                </a:endParaRPr>
              </a:p>
            </p:txBody>
          </p:sp>
          <p:sp>
            <p:nvSpPr>
              <p:cNvPr id="197675" name="Rectangle 91"/>
              <p:cNvSpPr>
                <a:spLocks noChangeArrowheads="1"/>
              </p:cNvSpPr>
              <p:nvPr/>
            </p:nvSpPr>
            <p:spPr bwMode="auto">
              <a:xfrm>
                <a:off x="4926" y="1899"/>
                <a:ext cx="1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5</a:t>
                </a:r>
                <a:endParaRPr lang="en-US" altLang="zh-CN">
                  <a:ea typeface="华文楷体" panose="02010600040101010101" pitchFamily="2" charset="-122"/>
                </a:endParaRPr>
              </a:p>
            </p:txBody>
          </p:sp>
          <p:sp>
            <p:nvSpPr>
              <p:cNvPr id="197676" name="Rectangle 92"/>
              <p:cNvSpPr>
                <a:spLocks noChangeArrowheads="1"/>
              </p:cNvSpPr>
              <p:nvPr/>
            </p:nvSpPr>
            <p:spPr bwMode="auto">
              <a:xfrm>
                <a:off x="4546" y="1899"/>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O</a:t>
                </a:r>
                <a:endParaRPr lang="en-US" altLang="zh-CN">
                  <a:solidFill>
                    <a:srgbClr val="FF0000"/>
                  </a:solidFill>
                  <a:ea typeface="华文楷体" panose="02010600040101010101" pitchFamily="2" charset="-122"/>
                </a:endParaRPr>
              </a:p>
            </p:txBody>
          </p:sp>
          <p:sp>
            <p:nvSpPr>
              <p:cNvPr id="197677" name="Rectangle 93"/>
              <p:cNvSpPr>
                <a:spLocks noChangeArrowheads="1"/>
              </p:cNvSpPr>
              <p:nvPr/>
            </p:nvSpPr>
            <p:spPr bwMode="auto">
              <a:xfrm>
                <a:off x="4277" y="1899"/>
                <a:ext cx="16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N</a:t>
                </a:r>
                <a:endParaRPr lang="en-US" altLang="zh-CN">
                  <a:solidFill>
                    <a:srgbClr val="FF0000"/>
                  </a:solidFill>
                  <a:ea typeface="华文楷体" panose="02010600040101010101" pitchFamily="2" charset="-122"/>
                </a:endParaRPr>
              </a:p>
            </p:txBody>
          </p:sp>
          <p:sp>
            <p:nvSpPr>
              <p:cNvPr id="197678" name="Rectangle 94"/>
              <p:cNvSpPr>
                <a:spLocks noChangeArrowheads="1"/>
              </p:cNvSpPr>
              <p:nvPr/>
            </p:nvSpPr>
            <p:spPr bwMode="auto">
              <a:xfrm>
                <a:off x="3905" y="1907"/>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679" name="Rectangle 95"/>
              <p:cNvSpPr>
                <a:spLocks noChangeArrowheads="1"/>
              </p:cNvSpPr>
              <p:nvPr/>
            </p:nvSpPr>
            <p:spPr bwMode="auto">
              <a:xfrm>
                <a:off x="3024" y="1907"/>
                <a:ext cx="825"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4Zn(NO</a:t>
                </a:r>
                <a:endParaRPr lang="en-US" altLang="zh-CN">
                  <a:ea typeface="华文楷体" panose="02010600040101010101" pitchFamily="2" charset="-122"/>
                </a:endParaRPr>
              </a:p>
            </p:txBody>
          </p:sp>
          <p:sp>
            <p:nvSpPr>
              <p:cNvPr id="197680" name="Rectangle 96"/>
              <p:cNvSpPr>
                <a:spLocks noChangeArrowheads="1"/>
              </p:cNvSpPr>
              <p:nvPr/>
            </p:nvSpPr>
            <p:spPr bwMode="auto">
              <a:xfrm>
                <a:off x="3578" y="157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681" name="Rectangle 97"/>
              <p:cNvSpPr>
                <a:spLocks noChangeArrowheads="1"/>
              </p:cNvSpPr>
              <p:nvPr/>
            </p:nvSpPr>
            <p:spPr bwMode="auto">
              <a:xfrm>
                <a:off x="3325" y="1571"/>
                <a:ext cx="155"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L</a:t>
                </a:r>
                <a:endParaRPr lang="en-US" altLang="zh-CN">
                  <a:ea typeface="华文楷体" panose="02010600040101010101" pitchFamily="2" charset="-122"/>
                </a:endParaRPr>
              </a:p>
            </p:txBody>
          </p:sp>
          <p:sp>
            <p:nvSpPr>
              <p:cNvPr id="197682" name="Rectangle 98"/>
              <p:cNvSpPr>
                <a:spLocks noChangeArrowheads="1"/>
              </p:cNvSpPr>
              <p:nvPr/>
            </p:nvSpPr>
            <p:spPr bwMode="auto">
              <a:xfrm>
                <a:off x="2672" y="1571"/>
                <a:ext cx="54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,2mol</a:t>
                </a:r>
                <a:endParaRPr lang="en-US" altLang="zh-CN">
                  <a:ea typeface="华文楷体" panose="02010600040101010101" pitchFamily="2" charset="-122"/>
                </a:endParaRPr>
              </a:p>
            </p:txBody>
          </p:sp>
          <p:sp>
            <p:nvSpPr>
              <p:cNvPr id="197683" name="Rectangle 99"/>
              <p:cNvSpPr>
                <a:spLocks noChangeArrowheads="1"/>
              </p:cNvSpPr>
              <p:nvPr/>
            </p:nvSpPr>
            <p:spPr bwMode="auto">
              <a:xfrm>
                <a:off x="2142" y="157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684" name="Rectangle 100"/>
              <p:cNvSpPr>
                <a:spLocks noChangeArrowheads="1"/>
              </p:cNvSpPr>
              <p:nvPr/>
            </p:nvSpPr>
            <p:spPr bwMode="auto">
              <a:xfrm>
                <a:off x="1422" y="1571"/>
                <a:ext cx="6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0HNO</a:t>
                </a:r>
                <a:endParaRPr lang="en-US" altLang="zh-CN">
                  <a:ea typeface="华文楷体" panose="02010600040101010101" pitchFamily="2" charset="-122"/>
                </a:endParaRPr>
              </a:p>
            </p:txBody>
          </p:sp>
          <p:sp>
            <p:nvSpPr>
              <p:cNvPr id="197685" name="Rectangle 101"/>
              <p:cNvSpPr>
                <a:spLocks noChangeArrowheads="1"/>
              </p:cNvSpPr>
              <p:nvPr/>
            </p:nvSpPr>
            <p:spPr bwMode="auto">
              <a:xfrm>
                <a:off x="1307" y="1571"/>
                <a:ext cx="1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1</a:t>
                </a:r>
                <a:endParaRPr lang="en-US" altLang="zh-CN">
                  <a:ea typeface="华文楷体" panose="02010600040101010101" pitchFamily="2" charset="-122"/>
                </a:endParaRPr>
              </a:p>
            </p:txBody>
          </p:sp>
          <p:sp>
            <p:nvSpPr>
              <p:cNvPr id="197686" name="Rectangle 102"/>
              <p:cNvSpPr>
                <a:spLocks noChangeArrowheads="1"/>
              </p:cNvSpPr>
              <p:nvPr/>
            </p:nvSpPr>
            <p:spPr bwMode="auto">
              <a:xfrm>
                <a:off x="738" y="1571"/>
                <a:ext cx="40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4Zn</a:t>
                </a:r>
                <a:endParaRPr lang="en-US" altLang="zh-CN">
                  <a:ea typeface="华文楷体" panose="02010600040101010101" pitchFamily="2" charset="-122"/>
                </a:endParaRPr>
              </a:p>
            </p:txBody>
          </p:sp>
          <p:sp>
            <p:nvSpPr>
              <p:cNvPr id="197687" name="Rectangle 103"/>
              <p:cNvSpPr>
                <a:spLocks noChangeArrowheads="1"/>
              </p:cNvSpPr>
              <p:nvPr/>
            </p:nvSpPr>
            <p:spPr bwMode="auto">
              <a:xfrm>
                <a:off x="5229" y="2041"/>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688" name="Rectangle 104"/>
              <p:cNvSpPr>
                <a:spLocks noChangeArrowheads="1"/>
              </p:cNvSpPr>
              <p:nvPr/>
            </p:nvSpPr>
            <p:spPr bwMode="auto">
              <a:xfrm>
                <a:off x="4465" y="2041"/>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689" name="Rectangle 105"/>
              <p:cNvSpPr>
                <a:spLocks noChangeArrowheads="1"/>
              </p:cNvSpPr>
              <p:nvPr/>
            </p:nvSpPr>
            <p:spPr bwMode="auto">
              <a:xfrm>
                <a:off x="4000" y="204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690" name="Rectangle 106"/>
              <p:cNvSpPr>
                <a:spLocks noChangeArrowheads="1"/>
              </p:cNvSpPr>
              <p:nvPr/>
            </p:nvSpPr>
            <p:spPr bwMode="auto">
              <a:xfrm>
                <a:off x="3810" y="2049"/>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691" name="Rectangle 107"/>
              <p:cNvSpPr>
                <a:spLocks noChangeArrowheads="1"/>
              </p:cNvSpPr>
              <p:nvPr/>
            </p:nvSpPr>
            <p:spPr bwMode="auto">
              <a:xfrm>
                <a:off x="3488" y="155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1</a:t>
                </a:r>
                <a:endParaRPr lang="en-US" altLang="zh-CN">
                  <a:ea typeface="华文楷体" panose="02010600040101010101" pitchFamily="2" charset="-122"/>
                </a:endParaRPr>
              </a:p>
            </p:txBody>
          </p:sp>
          <p:sp>
            <p:nvSpPr>
              <p:cNvPr id="197692" name="Rectangle 108"/>
              <p:cNvSpPr>
                <a:spLocks noChangeArrowheads="1"/>
              </p:cNvSpPr>
              <p:nvPr/>
            </p:nvSpPr>
            <p:spPr bwMode="auto">
              <a:xfrm>
                <a:off x="3453" y="1553"/>
                <a:ext cx="4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a:t>
                </a:r>
                <a:endParaRPr lang="en-US" altLang="zh-CN">
                  <a:ea typeface="华文楷体" panose="02010600040101010101" pitchFamily="2" charset="-122"/>
                </a:endParaRPr>
              </a:p>
            </p:txBody>
          </p:sp>
          <p:sp>
            <p:nvSpPr>
              <p:cNvPr id="197693" name="Rectangle 109"/>
              <p:cNvSpPr>
                <a:spLocks noChangeArrowheads="1"/>
              </p:cNvSpPr>
              <p:nvPr/>
            </p:nvSpPr>
            <p:spPr bwMode="auto">
              <a:xfrm>
                <a:off x="2047" y="171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694" name="Rectangle 110"/>
              <p:cNvSpPr>
                <a:spLocks noChangeArrowheads="1"/>
              </p:cNvSpPr>
              <p:nvPr/>
            </p:nvSpPr>
            <p:spPr bwMode="auto">
              <a:xfrm>
                <a:off x="4758" y="1872"/>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695" name="Rectangle 111"/>
              <p:cNvSpPr>
                <a:spLocks noChangeArrowheads="1"/>
              </p:cNvSpPr>
              <p:nvPr/>
            </p:nvSpPr>
            <p:spPr bwMode="auto">
              <a:xfrm>
                <a:off x="4094" y="1872"/>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696" name="Rectangle 112"/>
              <p:cNvSpPr>
                <a:spLocks noChangeArrowheads="1"/>
              </p:cNvSpPr>
              <p:nvPr/>
            </p:nvSpPr>
            <p:spPr bwMode="auto">
              <a:xfrm>
                <a:off x="2217" y="1578"/>
                <a:ext cx="46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900">
                    <a:latin typeface="宋体" panose="02010600030101010101" pitchFamily="2" charset="-122"/>
                    <a:ea typeface="华文楷体" panose="02010600040101010101" pitchFamily="2" charset="-122"/>
                  </a:rPr>
                  <a:t>较稀</a:t>
                </a:r>
                <a:endParaRPr lang="zh-CN" altLang="en-US">
                  <a:ea typeface="华文楷体" panose="02010600040101010101" pitchFamily="2" charset="-122"/>
                </a:endParaRPr>
              </a:p>
            </p:txBody>
          </p:sp>
          <p:sp>
            <p:nvSpPr>
              <p:cNvPr id="197697" name="Line 113"/>
              <p:cNvSpPr>
                <a:spLocks noChangeShapeType="1"/>
              </p:cNvSpPr>
              <p:nvPr/>
            </p:nvSpPr>
            <p:spPr bwMode="auto">
              <a:xfrm>
                <a:off x="3696" y="1728"/>
                <a:ext cx="384" cy="0"/>
              </a:xfrm>
              <a:prstGeom prst="line">
                <a:avLst/>
              </a:prstGeom>
              <a:noFill/>
              <a:ln w="9525">
                <a:solidFill>
                  <a:schemeClr val="tx1"/>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grpSp>
      <p:grpSp>
        <p:nvGrpSpPr>
          <p:cNvPr id="197639" name="Group 114"/>
          <p:cNvGrpSpPr/>
          <p:nvPr/>
        </p:nvGrpSpPr>
        <p:grpSpPr bwMode="auto">
          <a:xfrm>
            <a:off x="1122363" y="4868863"/>
            <a:ext cx="7572375" cy="1060450"/>
            <a:chOff x="738" y="2308"/>
            <a:chExt cx="4770" cy="668"/>
          </a:xfrm>
        </p:grpSpPr>
        <p:sp>
          <p:nvSpPr>
            <p:cNvPr id="197645" name="Rectangle 115"/>
            <p:cNvSpPr>
              <a:spLocks noChangeArrowheads="1"/>
            </p:cNvSpPr>
            <p:nvPr/>
          </p:nvSpPr>
          <p:spPr bwMode="auto">
            <a:xfrm>
              <a:off x="5328" y="2671"/>
              <a:ext cx="1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O</a:t>
              </a:r>
              <a:endParaRPr lang="en-US" altLang="zh-CN">
                <a:ea typeface="华文楷体" panose="02010600040101010101" pitchFamily="2" charset="-122"/>
              </a:endParaRPr>
            </a:p>
          </p:txBody>
        </p:sp>
        <p:sp>
          <p:nvSpPr>
            <p:cNvPr id="197646" name="Rectangle 116"/>
            <p:cNvSpPr>
              <a:spLocks noChangeArrowheads="1"/>
            </p:cNvSpPr>
            <p:nvPr/>
          </p:nvSpPr>
          <p:spPr bwMode="auto">
            <a:xfrm>
              <a:off x="4944" y="2671"/>
              <a:ext cx="29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3H</a:t>
              </a:r>
              <a:endParaRPr lang="en-US" altLang="zh-CN">
                <a:ea typeface="华文楷体" panose="02010600040101010101" pitchFamily="2" charset="-122"/>
              </a:endParaRPr>
            </a:p>
          </p:txBody>
        </p:sp>
        <p:sp>
          <p:nvSpPr>
            <p:cNvPr id="197647" name="Rectangle 117"/>
            <p:cNvSpPr>
              <a:spLocks noChangeArrowheads="1"/>
            </p:cNvSpPr>
            <p:nvPr/>
          </p:nvSpPr>
          <p:spPr bwMode="auto">
            <a:xfrm>
              <a:off x="4291" y="2671"/>
              <a:ext cx="34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NO</a:t>
              </a:r>
              <a:endParaRPr lang="en-US" altLang="zh-CN">
                <a:solidFill>
                  <a:srgbClr val="FF0000"/>
                </a:solidFill>
                <a:ea typeface="华文楷体" panose="02010600040101010101" pitchFamily="2" charset="-122"/>
              </a:endParaRPr>
            </a:p>
          </p:txBody>
        </p:sp>
        <p:sp>
          <p:nvSpPr>
            <p:cNvPr id="197648" name="Rectangle 118"/>
            <p:cNvSpPr>
              <a:spLocks noChangeArrowheads="1"/>
            </p:cNvSpPr>
            <p:nvPr/>
          </p:nvSpPr>
          <p:spPr bwMode="auto">
            <a:xfrm>
              <a:off x="3846" y="2671"/>
              <a:ext cx="34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solidFill>
                    <a:srgbClr val="FF0000"/>
                  </a:solidFill>
                  <a:ea typeface="华文楷体" panose="02010600040101010101" pitchFamily="2" charset="-122"/>
                </a:rPr>
                <a:t>NH</a:t>
              </a:r>
              <a:endParaRPr lang="en-US" altLang="zh-CN">
                <a:solidFill>
                  <a:srgbClr val="FF0000"/>
                </a:solidFill>
                <a:ea typeface="华文楷体" panose="02010600040101010101" pitchFamily="2" charset="-122"/>
              </a:endParaRPr>
            </a:p>
          </p:txBody>
        </p:sp>
        <p:sp>
          <p:nvSpPr>
            <p:cNvPr id="197649" name="Rectangle 119"/>
            <p:cNvSpPr>
              <a:spLocks noChangeArrowheads="1"/>
            </p:cNvSpPr>
            <p:nvPr/>
          </p:nvSpPr>
          <p:spPr bwMode="auto">
            <a:xfrm>
              <a:off x="3426" y="2671"/>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650" name="Rectangle 120"/>
            <p:cNvSpPr>
              <a:spLocks noChangeArrowheads="1"/>
            </p:cNvSpPr>
            <p:nvPr/>
          </p:nvSpPr>
          <p:spPr bwMode="auto">
            <a:xfrm>
              <a:off x="2544" y="2671"/>
              <a:ext cx="825"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4Zn(NO</a:t>
              </a:r>
              <a:endParaRPr lang="en-US" altLang="zh-CN">
                <a:ea typeface="华文楷体" panose="02010600040101010101" pitchFamily="2" charset="-122"/>
              </a:endParaRPr>
            </a:p>
          </p:txBody>
        </p:sp>
        <p:sp>
          <p:nvSpPr>
            <p:cNvPr id="197651" name="Rectangle 121"/>
            <p:cNvSpPr>
              <a:spLocks noChangeArrowheads="1"/>
            </p:cNvSpPr>
            <p:nvPr/>
          </p:nvSpPr>
          <p:spPr bwMode="auto">
            <a:xfrm>
              <a:off x="2927" y="2335"/>
              <a:ext cx="309"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10)</a:t>
              </a:r>
              <a:endParaRPr lang="en-US" altLang="zh-CN">
                <a:ea typeface="华文楷体" panose="02010600040101010101" pitchFamily="2" charset="-122"/>
              </a:endParaRPr>
            </a:p>
          </p:txBody>
        </p:sp>
        <p:sp>
          <p:nvSpPr>
            <p:cNvPr id="197652" name="Rectangle 122"/>
            <p:cNvSpPr>
              <a:spLocks noChangeArrowheads="1"/>
            </p:cNvSpPr>
            <p:nvPr/>
          </p:nvSpPr>
          <p:spPr bwMode="auto">
            <a:xfrm>
              <a:off x="2844" y="2335"/>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653" name="Rectangle 123"/>
            <p:cNvSpPr>
              <a:spLocks noChangeArrowheads="1"/>
            </p:cNvSpPr>
            <p:nvPr/>
          </p:nvSpPr>
          <p:spPr bwMode="auto">
            <a:xfrm>
              <a:off x="2708" y="2335"/>
              <a:ext cx="1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1</a:t>
              </a:r>
              <a:endParaRPr lang="en-US" altLang="zh-CN">
                <a:ea typeface="华文楷体" panose="02010600040101010101" pitchFamily="2" charset="-122"/>
              </a:endParaRPr>
            </a:p>
          </p:txBody>
        </p:sp>
        <p:sp>
          <p:nvSpPr>
            <p:cNvPr id="197654" name="Rectangle 124"/>
            <p:cNvSpPr>
              <a:spLocks noChangeArrowheads="1"/>
            </p:cNvSpPr>
            <p:nvPr/>
          </p:nvSpPr>
          <p:spPr bwMode="auto">
            <a:xfrm>
              <a:off x="2672" y="2335"/>
              <a:ext cx="5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655" name="Rectangle 125"/>
            <p:cNvSpPr>
              <a:spLocks noChangeArrowheads="1"/>
            </p:cNvSpPr>
            <p:nvPr/>
          </p:nvSpPr>
          <p:spPr bwMode="auto">
            <a:xfrm>
              <a:off x="2142" y="2335"/>
              <a:ext cx="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a:t>
              </a:r>
              <a:endParaRPr lang="en-US" altLang="zh-CN">
                <a:ea typeface="华文楷体" panose="02010600040101010101" pitchFamily="2" charset="-122"/>
              </a:endParaRPr>
            </a:p>
          </p:txBody>
        </p:sp>
        <p:sp>
          <p:nvSpPr>
            <p:cNvPr id="197656" name="Rectangle 126"/>
            <p:cNvSpPr>
              <a:spLocks noChangeArrowheads="1"/>
            </p:cNvSpPr>
            <p:nvPr/>
          </p:nvSpPr>
          <p:spPr bwMode="auto">
            <a:xfrm>
              <a:off x="1422" y="2335"/>
              <a:ext cx="6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0HNO</a:t>
              </a:r>
              <a:endParaRPr lang="en-US" altLang="zh-CN">
                <a:ea typeface="华文楷体" panose="02010600040101010101" pitchFamily="2" charset="-122"/>
              </a:endParaRPr>
            </a:p>
          </p:txBody>
        </p:sp>
        <p:sp>
          <p:nvSpPr>
            <p:cNvPr id="197657" name="Rectangle 127"/>
            <p:cNvSpPr>
              <a:spLocks noChangeArrowheads="1"/>
            </p:cNvSpPr>
            <p:nvPr/>
          </p:nvSpPr>
          <p:spPr bwMode="auto">
            <a:xfrm>
              <a:off x="1307" y="2335"/>
              <a:ext cx="1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1</a:t>
              </a:r>
              <a:endParaRPr lang="en-US" altLang="zh-CN">
                <a:ea typeface="华文楷体" panose="02010600040101010101" pitchFamily="2" charset="-122"/>
              </a:endParaRPr>
            </a:p>
          </p:txBody>
        </p:sp>
        <p:sp>
          <p:nvSpPr>
            <p:cNvPr id="197658" name="Rectangle 128"/>
            <p:cNvSpPr>
              <a:spLocks noChangeArrowheads="1"/>
            </p:cNvSpPr>
            <p:nvPr/>
          </p:nvSpPr>
          <p:spPr bwMode="auto">
            <a:xfrm>
              <a:off x="738" y="2335"/>
              <a:ext cx="40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ea typeface="华文楷体" panose="02010600040101010101" pitchFamily="2" charset="-122"/>
                </a:rPr>
                <a:t>4Zn</a:t>
              </a:r>
              <a:endParaRPr lang="en-US" altLang="zh-CN">
                <a:ea typeface="华文楷体" panose="02010600040101010101" pitchFamily="2" charset="-122"/>
              </a:endParaRPr>
            </a:p>
          </p:txBody>
        </p:sp>
        <p:sp>
          <p:nvSpPr>
            <p:cNvPr id="197659" name="Rectangle 129"/>
            <p:cNvSpPr>
              <a:spLocks noChangeArrowheads="1"/>
            </p:cNvSpPr>
            <p:nvPr/>
          </p:nvSpPr>
          <p:spPr bwMode="auto">
            <a:xfrm>
              <a:off x="5246" y="281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660" name="Rectangle 130"/>
            <p:cNvSpPr>
              <a:spLocks noChangeArrowheads="1"/>
            </p:cNvSpPr>
            <p:nvPr/>
          </p:nvSpPr>
          <p:spPr bwMode="auto">
            <a:xfrm>
              <a:off x="4637" y="281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661" name="Rectangle 131"/>
            <p:cNvSpPr>
              <a:spLocks noChangeArrowheads="1"/>
            </p:cNvSpPr>
            <p:nvPr/>
          </p:nvSpPr>
          <p:spPr bwMode="auto">
            <a:xfrm>
              <a:off x="4199" y="281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4</a:t>
              </a:r>
              <a:endParaRPr lang="en-US" altLang="zh-CN">
                <a:ea typeface="华文楷体" panose="02010600040101010101" pitchFamily="2" charset="-122"/>
              </a:endParaRPr>
            </a:p>
          </p:txBody>
        </p:sp>
        <p:sp>
          <p:nvSpPr>
            <p:cNvPr id="197662" name="Rectangle 132"/>
            <p:cNvSpPr>
              <a:spLocks noChangeArrowheads="1"/>
            </p:cNvSpPr>
            <p:nvPr/>
          </p:nvSpPr>
          <p:spPr bwMode="auto">
            <a:xfrm>
              <a:off x="3520" y="281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2</a:t>
              </a:r>
              <a:endParaRPr lang="en-US" altLang="zh-CN">
                <a:ea typeface="华文楷体" panose="02010600040101010101" pitchFamily="2" charset="-122"/>
              </a:endParaRPr>
            </a:p>
          </p:txBody>
        </p:sp>
        <p:sp>
          <p:nvSpPr>
            <p:cNvPr id="197663" name="Rectangle 133"/>
            <p:cNvSpPr>
              <a:spLocks noChangeArrowheads="1"/>
            </p:cNvSpPr>
            <p:nvPr/>
          </p:nvSpPr>
          <p:spPr bwMode="auto">
            <a:xfrm>
              <a:off x="3330" y="2813"/>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664" name="Rectangle 134"/>
            <p:cNvSpPr>
              <a:spLocks noChangeArrowheads="1"/>
            </p:cNvSpPr>
            <p:nvPr/>
          </p:nvSpPr>
          <p:spPr bwMode="auto">
            <a:xfrm>
              <a:off x="2047" y="2477"/>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700">
                  <a:ea typeface="华文楷体" panose="02010600040101010101" pitchFamily="2" charset="-122"/>
                </a:rPr>
                <a:t>3</a:t>
              </a:r>
              <a:endParaRPr lang="en-US" altLang="zh-CN">
                <a:ea typeface="华文楷体" panose="02010600040101010101" pitchFamily="2" charset="-122"/>
              </a:endParaRPr>
            </a:p>
          </p:txBody>
        </p:sp>
        <p:sp>
          <p:nvSpPr>
            <p:cNvPr id="197665" name="Rectangle 135"/>
            <p:cNvSpPr>
              <a:spLocks noChangeArrowheads="1"/>
            </p:cNvSpPr>
            <p:nvPr/>
          </p:nvSpPr>
          <p:spPr bwMode="auto">
            <a:xfrm>
              <a:off x="4775" y="264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666" name="Rectangle 136"/>
            <p:cNvSpPr>
              <a:spLocks noChangeArrowheads="1"/>
            </p:cNvSpPr>
            <p:nvPr/>
          </p:nvSpPr>
          <p:spPr bwMode="auto">
            <a:xfrm>
              <a:off x="3663" y="2644"/>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667" name="Rectangle 137"/>
            <p:cNvSpPr>
              <a:spLocks noChangeArrowheads="1"/>
            </p:cNvSpPr>
            <p:nvPr/>
          </p:nvSpPr>
          <p:spPr bwMode="auto">
            <a:xfrm>
              <a:off x="1157" y="2308"/>
              <a:ext cx="12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900">
                  <a:latin typeface="Symbol" panose="05050102010706020507" pitchFamily="18" charset="2"/>
                  <a:ea typeface="华文楷体" panose="02010600040101010101" pitchFamily="2" charset="-122"/>
                </a:rPr>
                <a:t>+</a:t>
              </a:r>
              <a:endParaRPr lang="en-US" altLang="zh-CN">
                <a:ea typeface="华文楷体" panose="02010600040101010101" pitchFamily="2" charset="-122"/>
              </a:endParaRPr>
            </a:p>
          </p:txBody>
        </p:sp>
        <p:sp>
          <p:nvSpPr>
            <p:cNvPr id="197668" name="Rectangle 138"/>
            <p:cNvSpPr>
              <a:spLocks noChangeArrowheads="1"/>
            </p:cNvSpPr>
            <p:nvPr/>
          </p:nvSpPr>
          <p:spPr bwMode="auto">
            <a:xfrm>
              <a:off x="2217" y="2342"/>
              <a:ext cx="46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900">
                  <a:latin typeface="宋体" panose="02010600030101010101" pitchFamily="2" charset="-122"/>
                  <a:ea typeface="华文楷体" panose="02010600040101010101" pitchFamily="2" charset="-122"/>
                </a:rPr>
                <a:t>很稀</a:t>
              </a:r>
              <a:endParaRPr lang="zh-CN" altLang="en-US">
                <a:ea typeface="华文楷体" panose="02010600040101010101" pitchFamily="2" charset="-122"/>
              </a:endParaRPr>
            </a:p>
          </p:txBody>
        </p:sp>
        <p:sp>
          <p:nvSpPr>
            <p:cNvPr id="197669" name="Line 139"/>
            <p:cNvSpPr>
              <a:spLocks noChangeShapeType="1"/>
            </p:cNvSpPr>
            <p:nvPr/>
          </p:nvSpPr>
          <p:spPr bwMode="auto">
            <a:xfrm>
              <a:off x="3312" y="2496"/>
              <a:ext cx="384" cy="0"/>
            </a:xfrm>
            <a:prstGeom prst="line">
              <a:avLst/>
            </a:prstGeom>
            <a:noFill/>
            <a:ln w="9525">
              <a:solidFill>
                <a:schemeClr val="tx1"/>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sp>
        <p:nvSpPr>
          <p:cNvPr id="197640" name="Line 22"/>
          <p:cNvSpPr>
            <a:spLocks noChangeShapeType="1"/>
          </p:cNvSpPr>
          <p:nvPr/>
        </p:nvSpPr>
        <p:spPr bwMode="auto">
          <a:xfrm>
            <a:off x="3892550" y="1773238"/>
            <a:ext cx="609600" cy="0"/>
          </a:xfrm>
          <a:prstGeom prst="line">
            <a:avLst/>
          </a:prstGeom>
          <a:noFill/>
          <a:ln w="38100">
            <a:solidFill>
              <a:srgbClr val="000000"/>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sp>
        <p:nvSpPr>
          <p:cNvPr id="197641" name="Line 22"/>
          <p:cNvSpPr>
            <a:spLocks noChangeShapeType="1"/>
          </p:cNvSpPr>
          <p:nvPr/>
        </p:nvSpPr>
        <p:spPr bwMode="auto">
          <a:xfrm>
            <a:off x="3851275" y="2565400"/>
            <a:ext cx="609600" cy="0"/>
          </a:xfrm>
          <a:prstGeom prst="line">
            <a:avLst/>
          </a:prstGeom>
          <a:noFill/>
          <a:ln w="38100">
            <a:solidFill>
              <a:srgbClr val="000000"/>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sp>
        <p:nvSpPr>
          <p:cNvPr id="197642" name="Line 22"/>
          <p:cNvSpPr>
            <a:spLocks noChangeShapeType="1"/>
          </p:cNvSpPr>
          <p:nvPr/>
        </p:nvSpPr>
        <p:spPr bwMode="auto">
          <a:xfrm>
            <a:off x="4211638" y="3213100"/>
            <a:ext cx="609600" cy="0"/>
          </a:xfrm>
          <a:prstGeom prst="line">
            <a:avLst/>
          </a:prstGeom>
          <a:noFill/>
          <a:ln w="38100">
            <a:solidFill>
              <a:srgbClr val="000000"/>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sp>
        <p:nvSpPr>
          <p:cNvPr id="197643" name="Line 22"/>
          <p:cNvSpPr>
            <a:spLocks noChangeShapeType="1"/>
          </p:cNvSpPr>
          <p:nvPr/>
        </p:nvSpPr>
        <p:spPr bwMode="auto">
          <a:xfrm>
            <a:off x="3924300" y="4508500"/>
            <a:ext cx="609600" cy="0"/>
          </a:xfrm>
          <a:prstGeom prst="line">
            <a:avLst/>
          </a:prstGeom>
          <a:noFill/>
          <a:ln w="38100">
            <a:solidFill>
              <a:srgbClr val="000000"/>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sp>
        <p:nvSpPr>
          <p:cNvPr id="197644" name="Line 22"/>
          <p:cNvSpPr>
            <a:spLocks noChangeShapeType="1"/>
          </p:cNvSpPr>
          <p:nvPr/>
        </p:nvSpPr>
        <p:spPr bwMode="auto">
          <a:xfrm>
            <a:off x="3324225" y="5699125"/>
            <a:ext cx="609600" cy="0"/>
          </a:xfrm>
          <a:prstGeom prst="line">
            <a:avLst/>
          </a:prstGeom>
          <a:noFill/>
          <a:ln w="38100">
            <a:solidFill>
              <a:srgbClr val="000000"/>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Rot="1" noChangeArrowheads="1"/>
          </p:cNvSpPr>
          <p:nvPr/>
        </p:nvSpPr>
        <p:spPr bwMode="auto">
          <a:xfrm>
            <a:off x="973138" y="404813"/>
            <a:ext cx="783272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buClr>
                <a:schemeClr val="tx2"/>
              </a:buClr>
              <a:buSzPct val="70000"/>
              <a:buFont typeface="Wingdings" panose="05000000000000000000" pitchFamily="2" charset="2"/>
              <a:buNone/>
            </a:pPr>
            <a:r>
              <a:rPr lang="en-US" altLang="zh-CN" sz="3600">
                <a:solidFill>
                  <a:srgbClr val="0000FF"/>
                </a:solidFill>
                <a:ea typeface="华文楷体" panose="02010600040101010101" pitchFamily="2" charset="-122"/>
              </a:rPr>
              <a:t>HNO</a:t>
            </a:r>
            <a:r>
              <a:rPr lang="en-US" altLang="zh-CN" sz="3600" baseline="-25000">
                <a:solidFill>
                  <a:srgbClr val="0000FF"/>
                </a:solidFill>
                <a:ea typeface="华文楷体" panose="02010600040101010101" pitchFamily="2" charset="-122"/>
              </a:rPr>
              <a:t>3</a:t>
            </a:r>
            <a:r>
              <a:rPr lang="zh-CN" altLang="en-US" sz="3600">
                <a:solidFill>
                  <a:srgbClr val="0000FF"/>
                </a:solidFill>
                <a:ea typeface="华文楷体" panose="02010600040101010101" pitchFamily="2" charset="-122"/>
              </a:rPr>
              <a:t>与非金属单质反应</a:t>
            </a:r>
            <a:r>
              <a:rPr kumimoji="1" lang="zh-CN" altLang="en-US" sz="3600">
                <a:ea typeface="华文楷体" panose="02010600040101010101" pitchFamily="2" charset="-122"/>
              </a:rPr>
              <a:t>后形成氧化物或含氧酸</a:t>
            </a:r>
            <a:endParaRPr kumimoji="1" lang="en-US" altLang="zh-CN" sz="3600">
              <a:ea typeface="华文楷体" panose="02010600040101010101" pitchFamily="2" charset="-122"/>
            </a:endParaRPr>
          </a:p>
          <a:p>
            <a:pPr>
              <a:lnSpc>
                <a:spcPct val="120000"/>
              </a:lnSpc>
              <a:buClr>
                <a:schemeClr val="tx2"/>
              </a:buClr>
              <a:buSzPct val="70000"/>
              <a:buFont typeface="Wingdings" panose="05000000000000000000" pitchFamily="2" charset="2"/>
              <a:buNone/>
            </a:pPr>
            <a:r>
              <a:rPr kumimoji="1" lang="zh-CN" altLang="en-US" sz="3600">
                <a:ea typeface="华文楷体" panose="02010600040101010101" pitchFamily="2" charset="-122"/>
              </a:rPr>
              <a:t>     如</a:t>
            </a:r>
            <a:r>
              <a:rPr kumimoji="1" lang="en-US" altLang="zh-CN" sz="3600">
                <a:ea typeface="华文楷体" panose="02010600040101010101" pitchFamily="2" charset="-122"/>
              </a:rPr>
              <a:t> C</a:t>
            </a:r>
            <a:r>
              <a:rPr kumimoji="1" lang="en-US" altLang="zh-CN" sz="3600">
                <a:ea typeface="华文楷体" panose="02010600040101010101" pitchFamily="2" charset="-122"/>
                <a:sym typeface="Wingdings" panose="05000000000000000000" pitchFamily="2" charset="2"/>
              </a:rPr>
              <a:t>CO</a:t>
            </a:r>
            <a:r>
              <a:rPr kumimoji="1" lang="en-US" altLang="zh-CN" sz="3600" baseline="-25000">
                <a:ea typeface="华文楷体" panose="02010600040101010101" pitchFamily="2" charset="-122"/>
                <a:sym typeface="Wingdings" panose="05000000000000000000" pitchFamily="2" charset="2"/>
              </a:rPr>
              <a:t>2</a:t>
            </a:r>
            <a:r>
              <a:rPr kumimoji="1" lang="en-US" altLang="zh-CN" sz="3600">
                <a:ea typeface="华文楷体" panose="02010600040101010101" pitchFamily="2" charset="-122"/>
                <a:sym typeface="Wingdings" panose="05000000000000000000" pitchFamily="2" charset="2"/>
              </a:rPr>
              <a:t>,  SH</a:t>
            </a:r>
            <a:r>
              <a:rPr kumimoji="1" lang="en-US" altLang="zh-CN" sz="3600" baseline="-25000">
                <a:ea typeface="华文楷体" panose="02010600040101010101" pitchFamily="2" charset="-122"/>
                <a:sym typeface="Wingdings" panose="05000000000000000000" pitchFamily="2" charset="2"/>
              </a:rPr>
              <a:t>2</a:t>
            </a:r>
            <a:r>
              <a:rPr kumimoji="1" lang="en-US" altLang="zh-CN" sz="3600">
                <a:ea typeface="华文楷体" panose="02010600040101010101" pitchFamily="2" charset="-122"/>
                <a:sym typeface="Wingdings" panose="05000000000000000000" pitchFamily="2" charset="2"/>
              </a:rPr>
              <a:t>SO</a:t>
            </a:r>
            <a:r>
              <a:rPr kumimoji="1" lang="en-US" altLang="zh-CN" sz="3600" baseline="-25000">
                <a:ea typeface="华文楷体" panose="02010600040101010101" pitchFamily="2" charset="-122"/>
                <a:sym typeface="Wingdings" panose="05000000000000000000" pitchFamily="2" charset="2"/>
              </a:rPr>
              <a:t>4</a:t>
            </a:r>
            <a:r>
              <a:rPr kumimoji="1" lang="en-US" altLang="zh-CN" sz="3600">
                <a:ea typeface="华文楷体" panose="02010600040101010101" pitchFamily="2" charset="-122"/>
                <a:sym typeface="Wingdings" panose="05000000000000000000" pitchFamily="2" charset="2"/>
              </a:rPr>
              <a:t>, I</a:t>
            </a:r>
            <a:r>
              <a:rPr kumimoji="1" lang="en-US" altLang="zh-CN" sz="3600" baseline="-25000">
                <a:ea typeface="华文楷体" panose="02010600040101010101" pitchFamily="2" charset="-122"/>
                <a:sym typeface="Wingdings" panose="05000000000000000000" pitchFamily="2" charset="2"/>
              </a:rPr>
              <a:t>2</a:t>
            </a:r>
            <a:r>
              <a:rPr kumimoji="1" lang="en-US" altLang="zh-CN" sz="3600">
                <a:ea typeface="华文楷体" panose="02010600040101010101" pitchFamily="2" charset="-122"/>
                <a:sym typeface="Wingdings" panose="05000000000000000000" pitchFamily="2" charset="2"/>
              </a:rPr>
              <a:t> HIO</a:t>
            </a:r>
            <a:r>
              <a:rPr kumimoji="1" lang="en-US" altLang="zh-CN" sz="3600" baseline="-25000">
                <a:ea typeface="华文楷体" panose="02010600040101010101" pitchFamily="2" charset="-122"/>
                <a:sym typeface="Wingdings" panose="05000000000000000000" pitchFamily="2" charset="2"/>
              </a:rPr>
              <a:t>3</a:t>
            </a:r>
            <a:r>
              <a:rPr kumimoji="1" lang="en-US" altLang="zh-CN" sz="3600">
                <a:ea typeface="华文楷体" panose="02010600040101010101" pitchFamily="2" charset="-122"/>
                <a:sym typeface="Wingdings" panose="05000000000000000000" pitchFamily="2" charset="2"/>
              </a:rPr>
              <a:t> </a:t>
            </a:r>
            <a:endParaRPr kumimoji="1" lang="en-US" altLang="zh-CN" sz="3600">
              <a:ea typeface="华文楷体" panose="02010600040101010101" pitchFamily="2" charset="-122"/>
              <a:sym typeface="Wingdings" panose="05000000000000000000" pitchFamily="2" charset="2"/>
            </a:endParaRPr>
          </a:p>
          <a:p>
            <a:pPr>
              <a:lnSpc>
                <a:spcPct val="120000"/>
              </a:lnSpc>
              <a:buClr>
                <a:schemeClr val="tx2"/>
              </a:buClr>
              <a:buSzPct val="70000"/>
              <a:buFont typeface="Wingdings" panose="05000000000000000000" pitchFamily="2" charset="2"/>
              <a:buNone/>
            </a:pPr>
            <a:endParaRPr kumimoji="1" lang="en-US" altLang="zh-CN" sz="3600">
              <a:solidFill>
                <a:srgbClr val="0000FF"/>
              </a:solidFill>
              <a:ea typeface="华文楷体" panose="02010600040101010101" pitchFamily="2" charset="-122"/>
            </a:endParaRPr>
          </a:p>
          <a:p>
            <a:pPr>
              <a:lnSpc>
                <a:spcPct val="120000"/>
              </a:lnSpc>
              <a:buClr>
                <a:schemeClr val="tx2"/>
              </a:buClr>
              <a:buSzPct val="70000"/>
              <a:buFont typeface="Wingdings" panose="05000000000000000000" pitchFamily="2" charset="2"/>
              <a:buNone/>
            </a:pPr>
            <a:r>
              <a:rPr kumimoji="1" lang="zh-CN" altLang="en-US" sz="3600">
                <a:solidFill>
                  <a:srgbClr val="0000FF"/>
                </a:solidFill>
                <a:ea typeface="华文楷体" panose="02010600040101010101" pitchFamily="2" charset="-122"/>
              </a:rPr>
              <a:t>硝化反应</a:t>
            </a:r>
            <a:endParaRPr kumimoji="1" lang="zh-CN" altLang="en-US" sz="3600">
              <a:ea typeface="华文楷体" panose="02010600040101010101" pitchFamily="2" charset="-122"/>
            </a:endParaRPr>
          </a:p>
          <a:p>
            <a:pPr>
              <a:lnSpc>
                <a:spcPct val="120000"/>
              </a:lnSpc>
              <a:buClr>
                <a:schemeClr val="tx2"/>
              </a:buClr>
              <a:buSzPct val="70000"/>
              <a:buFont typeface="Wingdings" panose="05000000000000000000" pitchFamily="2" charset="2"/>
              <a:buNone/>
            </a:pPr>
            <a:r>
              <a:rPr kumimoji="1" lang="zh-CN" altLang="en-US" sz="3600">
                <a:solidFill>
                  <a:srgbClr val="000099"/>
                </a:solidFill>
                <a:ea typeface="华文楷体" panose="02010600040101010101" pitchFamily="2" charset="-122"/>
              </a:rPr>
              <a:t>     </a:t>
            </a:r>
            <a:r>
              <a:rPr kumimoji="1" lang="en-US" altLang="zh-CN" sz="3600">
                <a:ea typeface="华文楷体" panose="02010600040101010101" pitchFamily="2" charset="-122"/>
              </a:rPr>
              <a:t>HNO</a:t>
            </a:r>
            <a:r>
              <a:rPr kumimoji="1" lang="en-US" altLang="zh-CN" sz="3600" baseline="-25000">
                <a:ea typeface="华文楷体" panose="02010600040101010101" pitchFamily="2" charset="-122"/>
              </a:rPr>
              <a:t>3</a:t>
            </a:r>
            <a:r>
              <a:rPr kumimoji="1" lang="zh-CN" altLang="en-US" sz="3600">
                <a:ea typeface="华文楷体" panose="02010600040101010101" pitchFamily="2" charset="-122"/>
              </a:rPr>
              <a:t>以硝基取代有机物中的</a:t>
            </a:r>
            <a:r>
              <a:rPr kumimoji="1" lang="en-US" altLang="zh-CN" sz="3600">
                <a:ea typeface="华文楷体" panose="02010600040101010101" pitchFamily="2" charset="-122"/>
              </a:rPr>
              <a:t>H</a:t>
            </a:r>
            <a:r>
              <a:rPr kumimoji="1" lang="zh-CN" altLang="en-US" sz="3600">
                <a:ea typeface="华文楷体" panose="02010600040101010101" pitchFamily="2" charset="-122"/>
              </a:rPr>
              <a:t>原子</a:t>
            </a:r>
            <a:endParaRPr kumimoji="1" lang="zh-CN" altLang="en-US" sz="3600">
              <a:ea typeface="华文楷体" panose="02010600040101010101" pitchFamily="2" charset="-122"/>
            </a:endParaRPr>
          </a:p>
          <a:p>
            <a:pPr>
              <a:lnSpc>
                <a:spcPct val="120000"/>
              </a:lnSpc>
              <a:buClr>
                <a:schemeClr val="tx2"/>
              </a:buClr>
              <a:buSzPct val="70000"/>
              <a:buFont typeface="Wingdings" panose="05000000000000000000" pitchFamily="2" charset="2"/>
              <a:buNone/>
            </a:pPr>
            <a:r>
              <a:rPr kumimoji="1" lang="zh-CN" altLang="en-US" sz="3600">
                <a:ea typeface="华文楷体" panose="02010600040101010101" pitchFamily="2" charset="-122"/>
              </a:rPr>
              <a:t>           </a:t>
            </a:r>
            <a:r>
              <a:rPr kumimoji="1" lang="zh-CN" altLang="en-US" sz="3600">
                <a:solidFill>
                  <a:srgbClr val="FF0000"/>
                </a:solidFill>
                <a:ea typeface="华文楷体" panose="02010600040101010101" pitchFamily="2" charset="-122"/>
              </a:rPr>
              <a:t>浓</a:t>
            </a:r>
            <a:r>
              <a:rPr kumimoji="1" lang="en-US" altLang="zh-CN" sz="3600">
                <a:solidFill>
                  <a:srgbClr val="FF0000"/>
                </a:solidFill>
                <a:ea typeface="华文楷体" panose="02010600040101010101" pitchFamily="2" charset="-122"/>
              </a:rPr>
              <a:t>HNO</a:t>
            </a:r>
            <a:r>
              <a:rPr kumimoji="1" lang="en-US" altLang="zh-CN" sz="3600" baseline="-25000">
                <a:solidFill>
                  <a:srgbClr val="FF0000"/>
                </a:solidFill>
                <a:ea typeface="华文楷体" panose="02010600040101010101" pitchFamily="2" charset="-122"/>
              </a:rPr>
              <a:t>3</a:t>
            </a:r>
            <a:r>
              <a:rPr kumimoji="1" lang="en-US" altLang="zh-CN" sz="3600">
                <a:solidFill>
                  <a:srgbClr val="FF0000"/>
                </a:solidFill>
                <a:ea typeface="华文楷体" panose="02010600040101010101" pitchFamily="2" charset="-122"/>
              </a:rPr>
              <a:t>/H</a:t>
            </a:r>
            <a:r>
              <a:rPr kumimoji="1" lang="en-US" altLang="zh-CN" sz="3600" baseline="-25000">
                <a:solidFill>
                  <a:srgbClr val="FF0000"/>
                </a:solidFill>
                <a:ea typeface="华文楷体" panose="02010600040101010101" pitchFamily="2" charset="-122"/>
              </a:rPr>
              <a:t>2</a:t>
            </a:r>
            <a:r>
              <a:rPr kumimoji="1" lang="en-US" altLang="zh-CN" sz="3600">
                <a:solidFill>
                  <a:srgbClr val="FF0000"/>
                </a:solidFill>
                <a:ea typeface="华文楷体" panose="02010600040101010101" pitchFamily="2" charset="-122"/>
              </a:rPr>
              <a:t>SO</a:t>
            </a:r>
            <a:r>
              <a:rPr kumimoji="1" lang="en-US" altLang="zh-CN" sz="3600" baseline="-25000">
                <a:solidFill>
                  <a:srgbClr val="FF0000"/>
                </a:solidFill>
                <a:ea typeface="华文楷体" panose="02010600040101010101" pitchFamily="2" charset="-122"/>
              </a:rPr>
              <a:t>4</a:t>
            </a:r>
            <a:r>
              <a:rPr kumimoji="1" lang="zh-CN" altLang="en-US" sz="3600" baseline="-25000">
                <a:solidFill>
                  <a:srgbClr val="FF0000"/>
                </a:solidFill>
                <a:ea typeface="华文楷体" panose="02010600040101010101" pitchFamily="2" charset="-122"/>
              </a:rPr>
              <a:t>、</a:t>
            </a:r>
            <a:r>
              <a:rPr kumimoji="1" lang="zh-CN" altLang="en-US" sz="3600">
                <a:solidFill>
                  <a:srgbClr val="FF0000"/>
                </a:solidFill>
                <a:ea typeface="华文楷体" panose="02010600040101010101" pitchFamily="2" charset="-122"/>
              </a:rPr>
              <a:t>发烟硝酸</a:t>
            </a:r>
            <a:endParaRPr kumimoji="1" lang="zh-CN" altLang="en-US" sz="3600">
              <a:solidFill>
                <a:srgbClr val="FF0000"/>
              </a:solidFill>
              <a:ea typeface="华文楷体" panose="02010600040101010101" pitchFamily="2" charset="-122"/>
            </a:endParaRPr>
          </a:p>
          <a:p>
            <a:pPr>
              <a:lnSpc>
                <a:spcPct val="120000"/>
              </a:lnSpc>
              <a:buClr>
                <a:schemeClr val="tx2"/>
              </a:buClr>
              <a:buSzPct val="70000"/>
              <a:buFont typeface="Wingdings" panose="05000000000000000000" pitchFamily="2" charset="2"/>
              <a:buNone/>
            </a:pPr>
            <a:r>
              <a:rPr kumimoji="1" lang="zh-CN" altLang="en-US" sz="3600">
                <a:ea typeface="华文楷体" panose="02010600040101010101" pitchFamily="2" charset="-122"/>
              </a:rPr>
              <a:t>制备三硝基甲苯</a:t>
            </a:r>
            <a:r>
              <a:rPr kumimoji="1" lang="en-US" altLang="zh-CN" sz="3600">
                <a:ea typeface="华文楷体" panose="02010600040101010101" pitchFamily="2" charset="-122"/>
              </a:rPr>
              <a:t>(TNT)</a:t>
            </a:r>
            <a:r>
              <a:rPr kumimoji="1" lang="zh-CN" altLang="en-US" sz="3600">
                <a:ea typeface="华文楷体" panose="02010600040101010101" pitchFamily="2" charset="-122"/>
              </a:rPr>
              <a:t>、三硝基苯酚等</a:t>
            </a:r>
            <a:endParaRPr kumimoji="1" lang="zh-CN" altLang="en-US" sz="3600">
              <a:ea typeface="华文楷体" panose="02010600040101010101" pitchFamily="2" charset="-122"/>
            </a:endParaRPr>
          </a:p>
        </p:txBody>
      </p:sp>
      <p:sp>
        <p:nvSpPr>
          <p:cNvPr id="198658" name="Rectangle 3"/>
          <p:cNvSpPr>
            <a:spLocks noChangeArrowheads="1"/>
          </p:cNvSpPr>
          <p:nvPr/>
        </p:nvSpPr>
        <p:spPr bwMode="auto">
          <a:xfrm>
            <a:off x="8243888" y="61658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86AD992-A76D-49FB-8193-E3A503E59F5F}"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26658">
                                            <p:txEl>
                                              <p:pRg st="0" end="0"/>
                                            </p:txEl>
                                          </p:spTgt>
                                        </p:tgtEl>
                                        <p:attrNameLst>
                                          <p:attrName>style.visibility</p:attrName>
                                        </p:attrNameLst>
                                      </p:cBhvr>
                                      <p:to>
                                        <p:strVal val="visible"/>
                                      </p:to>
                                    </p:set>
                                    <p:animEffect transition="in" filter="fade">
                                      <p:cBhvr>
                                        <p:cTn id="7" dur="500"/>
                                        <p:tgtEl>
                                          <p:spTgt spid="326658">
                                            <p:txEl>
                                              <p:pRg st="0" end="0"/>
                                            </p:txEl>
                                          </p:spTgt>
                                        </p:tgtEl>
                                      </p:cBhvr>
                                    </p:animEffect>
                                    <p:anim calcmode="lin" valueType="num">
                                      <p:cBhvr>
                                        <p:cTn id="8" dur="500" fill="hold"/>
                                        <p:tgtEl>
                                          <p:spTgt spid="32665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6658">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326658">
                                            <p:txEl>
                                              <p:pRg st="1" end="1"/>
                                            </p:txEl>
                                          </p:spTgt>
                                        </p:tgtEl>
                                        <p:attrNameLst>
                                          <p:attrName>style.visibility</p:attrName>
                                        </p:attrNameLst>
                                      </p:cBhvr>
                                      <p:to>
                                        <p:strVal val="visible"/>
                                      </p:to>
                                    </p:set>
                                    <p:animEffect transition="in" filter="fade">
                                      <p:cBhvr>
                                        <p:cTn id="14" dur="500"/>
                                        <p:tgtEl>
                                          <p:spTgt spid="326658">
                                            <p:txEl>
                                              <p:pRg st="1" end="1"/>
                                            </p:txEl>
                                          </p:spTgt>
                                        </p:tgtEl>
                                      </p:cBhvr>
                                    </p:animEffect>
                                    <p:anim calcmode="lin" valueType="num">
                                      <p:cBhvr>
                                        <p:cTn id="15" dur="500" fill="hold"/>
                                        <p:tgtEl>
                                          <p:spTgt spid="32665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6658">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326658">
                                            <p:txEl>
                                              <p:pRg st="3" end="3"/>
                                            </p:txEl>
                                          </p:spTgt>
                                        </p:tgtEl>
                                        <p:attrNameLst>
                                          <p:attrName>style.visibility</p:attrName>
                                        </p:attrNameLst>
                                      </p:cBhvr>
                                      <p:to>
                                        <p:strVal val="visible"/>
                                      </p:to>
                                    </p:set>
                                    <p:animEffect transition="in" filter="fade">
                                      <p:cBhvr>
                                        <p:cTn id="21" dur="500"/>
                                        <p:tgtEl>
                                          <p:spTgt spid="326658">
                                            <p:txEl>
                                              <p:pRg st="3" end="3"/>
                                            </p:txEl>
                                          </p:spTgt>
                                        </p:tgtEl>
                                      </p:cBhvr>
                                    </p:animEffect>
                                    <p:anim calcmode="lin" valueType="num">
                                      <p:cBhvr>
                                        <p:cTn id="22" dur="500" fill="hold"/>
                                        <p:tgtEl>
                                          <p:spTgt spid="326658">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326658">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326658">
                                            <p:txEl>
                                              <p:pRg st="4" end="4"/>
                                            </p:txEl>
                                          </p:spTgt>
                                        </p:tgtEl>
                                        <p:attrNameLst>
                                          <p:attrName>style.visibility</p:attrName>
                                        </p:attrNameLst>
                                      </p:cBhvr>
                                      <p:to>
                                        <p:strVal val="visible"/>
                                      </p:to>
                                    </p:set>
                                    <p:animEffect transition="in" filter="fade">
                                      <p:cBhvr>
                                        <p:cTn id="28" dur="500"/>
                                        <p:tgtEl>
                                          <p:spTgt spid="326658">
                                            <p:txEl>
                                              <p:pRg st="4" end="4"/>
                                            </p:txEl>
                                          </p:spTgt>
                                        </p:tgtEl>
                                      </p:cBhvr>
                                    </p:animEffect>
                                    <p:anim calcmode="lin" valueType="num">
                                      <p:cBhvr>
                                        <p:cTn id="29" dur="500" fill="hold"/>
                                        <p:tgtEl>
                                          <p:spTgt spid="326658">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326658">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indefinite" fill="hold">
                                          <p:stCondLst>
                                            <p:cond delay="0"/>
                                          </p:stCondLst>
                                        </p:cTn>
                                        <p:tgtEl>
                                          <p:spTgt spid="326658">
                                            <p:txEl>
                                              <p:pRg st="5" end="5"/>
                                            </p:txEl>
                                          </p:spTgt>
                                        </p:tgtEl>
                                        <p:attrNameLst>
                                          <p:attrName>style.visibility</p:attrName>
                                        </p:attrNameLst>
                                      </p:cBhvr>
                                      <p:to>
                                        <p:strVal val="visible"/>
                                      </p:to>
                                    </p:set>
                                    <p:animEffect transition="in" filter="fade">
                                      <p:cBhvr>
                                        <p:cTn id="35" dur="500"/>
                                        <p:tgtEl>
                                          <p:spTgt spid="326658">
                                            <p:txEl>
                                              <p:pRg st="5" end="5"/>
                                            </p:txEl>
                                          </p:spTgt>
                                        </p:tgtEl>
                                      </p:cBhvr>
                                    </p:animEffect>
                                    <p:anim calcmode="lin" valueType="num">
                                      <p:cBhvr>
                                        <p:cTn id="36" dur="500" fill="hold"/>
                                        <p:tgtEl>
                                          <p:spTgt spid="326658">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26658">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indefinite" fill="hold">
                                          <p:stCondLst>
                                            <p:cond delay="0"/>
                                          </p:stCondLst>
                                        </p:cTn>
                                        <p:tgtEl>
                                          <p:spTgt spid="326658">
                                            <p:txEl>
                                              <p:pRg st="6" end="6"/>
                                            </p:txEl>
                                          </p:spTgt>
                                        </p:tgtEl>
                                        <p:attrNameLst>
                                          <p:attrName>style.visibility</p:attrName>
                                        </p:attrNameLst>
                                      </p:cBhvr>
                                      <p:to>
                                        <p:strVal val="visible"/>
                                      </p:to>
                                    </p:set>
                                    <p:animEffect transition="in" filter="fade">
                                      <p:cBhvr>
                                        <p:cTn id="42" dur="500"/>
                                        <p:tgtEl>
                                          <p:spTgt spid="326658">
                                            <p:txEl>
                                              <p:pRg st="6" end="6"/>
                                            </p:txEl>
                                          </p:spTgt>
                                        </p:tgtEl>
                                      </p:cBhvr>
                                    </p:animEffect>
                                    <p:anim calcmode="lin" valueType="num">
                                      <p:cBhvr>
                                        <p:cTn id="43" dur="500" fill="hold"/>
                                        <p:tgtEl>
                                          <p:spTgt spid="326658">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326658">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8"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C2C7FEE-D6A4-4704-8435-5F925524889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71362" name="Rectangle 3"/>
          <p:cNvSpPr>
            <a:spLocks noChangeArrowheads="1"/>
          </p:cNvSpPr>
          <p:nvPr/>
        </p:nvSpPr>
        <p:spPr bwMode="auto">
          <a:xfrm>
            <a:off x="1008063" y="115888"/>
            <a:ext cx="786765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5000"/>
              </a:lnSpc>
            </a:pPr>
            <a:r>
              <a:rPr kumimoji="1" lang="en-US" altLang="zh-CN">
                <a:solidFill>
                  <a:srgbClr val="0000FF"/>
                </a:solidFill>
                <a:ea typeface="华文楷体" panose="02010600040101010101" pitchFamily="2" charset="-122"/>
              </a:rPr>
              <a:t>(3) </a:t>
            </a:r>
            <a:r>
              <a:rPr kumimoji="1" lang="zh-CN" altLang="en-US">
                <a:solidFill>
                  <a:srgbClr val="0000FF"/>
                </a:solidFill>
                <a:ea typeface="华文楷体" panose="02010600040101010101" pitchFamily="2" charset="-122"/>
              </a:rPr>
              <a:t>亚硝酸盐的性质：</a:t>
            </a:r>
            <a:endParaRPr kumimoji="1" lang="zh-CN" altLang="en-US">
              <a:solidFill>
                <a:srgbClr val="0000FF"/>
              </a:solidFill>
              <a:ea typeface="华文楷体" panose="02010600040101010101" pitchFamily="2" charset="-122"/>
            </a:endParaRPr>
          </a:p>
          <a:p>
            <a:pPr>
              <a:lnSpc>
                <a:spcPct val="135000"/>
              </a:lnSpc>
            </a:pPr>
            <a:r>
              <a:rPr kumimoji="1" lang="zh-CN" altLang="en-US">
                <a:ea typeface="华文楷体" panose="02010600040101010101" pitchFamily="2" charset="-122"/>
              </a:rPr>
              <a:t>● 多数亚硝酸盐</a:t>
            </a:r>
            <a:r>
              <a:rPr kumimoji="1" lang="en-US" altLang="zh-CN">
                <a:solidFill>
                  <a:srgbClr val="FF0000"/>
                </a:solidFill>
                <a:ea typeface="华文楷体" panose="02010600040101010101" pitchFamily="2" charset="-122"/>
              </a:rPr>
              <a:t>M(NO</a:t>
            </a:r>
            <a:r>
              <a:rPr kumimoji="1" lang="en-US" altLang="zh-CN" baseline="-25000">
                <a:solidFill>
                  <a:srgbClr val="FF0000"/>
                </a:solidFill>
                <a:ea typeface="华文楷体" panose="02010600040101010101" pitchFamily="2" charset="-122"/>
              </a:rPr>
              <a:t>2</a:t>
            </a:r>
            <a:r>
              <a:rPr kumimoji="1" lang="en-US" altLang="zh-CN">
                <a:solidFill>
                  <a:srgbClr val="FF0000"/>
                </a:solidFill>
                <a:ea typeface="华文楷体" panose="02010600040101010101" pitchFamily="2" charset="-122"/>
              </a:rPr>
              <a:t>)</a:t>
            </a:r>
            <a:r>
              <a:rPr kumimoji="1" lang="en-US" altLang="zh-CN" baseline="-25000">
                <a:solidFill>
                  <a:srgbClr val="FF0000"/>
                </a:solidFill>
                <a:ea typeface="华文楷体" panose="02010600040101010101" pitchFamily="2" charset="-122"/>
              </a:rPr>
              <a:t>n</a:t>
            </a:r>
            <a:r>
              <a:rPr kumimoji="1" lang="zh-CN" altLang="en-US">
                <a:ea typeface="华文楷体" panose="02010600040101010101" pitchFamily="2" charset="-122"/>
              </a:rPr>
              <a:t>稳定，</a:t>
            </a:r>
            <a:r>
              <a:rPr kumimoji="1" lang="zh-CN" altLang="en-US">
                <a:solidFill>
                  <a:srgbClr val="0000FF"/>
                </a:solidFill>
                <a:ea typeface="华文楷体" panose="02010600040101010101" pitchFamily="2" charset="-122"/>
              </a:rPr>
              <a:t>不易分解</a:t>
            </a:r>
            <a:r>
              <a:rPr kumimoji="1" lang="zh-CN" altLang="en-US">
                <a:ea typeface="华文楷体" panose="02010600040101010101" pitchFamily="2" charset="-122"/>
              </a:rPr>
              <a:t>；</a:t>
            </a:r>
            <a:endParaRPr kumimoji="1" lang="zh-CN" altLang="en-US">
              <a:ea typeface="华文楷体" panose="02010600040101010101" pitchFamily="2" charset="-122"/>
            </a:endParaRPr>
          </a:p>
          <a:p>
            <a:pPr>
              <a:lnSpc>
                <a:spcPct val="135000"/>
              </a:lnSpc>
            </a:pPr>
            <a:r>
              <a:rPr kumimoji="1" lang="zh-CN" altLang="en-US">
                <a:ea typeface="华文楷体" panose="02010600040101010101" pitchFamily="2" charset="-122"/>
              </a:rPr>
              <a:t>● 多数</a:t>
            </a:r>
            <a:r>
              <a:rPr kumimoji="1" lang="zh-CN" altLang="en-US">
                <a:solidFill>
                  <a:srgbClr val="0000FF"/>
                </a:solidFill>
                <a:ea typeface="华文楷体" panose="02010600040101010101" pitchFamily="2" charset="-122"/>
              </a:rPr>
              <a:t>亚硝酸盐易溶于水，有毒，</a:t>
            </a:r>
            <a:r>
              <a:rPr kumimoji="1" lang="zh-CN" altLang="en-US">
                <a:ea typeface="华文楷体" panose="02010600040101010101" pitchFamily="2" charset="-122"/>
              </a:rPr>
              <a:t>强</a:t>
            </a:r>
            <a:r>
              <a:rPr kumimoji="1" lang="zh-CN" altLang="en-US">
                <a:solidFill>
                  <a:srgbClr val="0000FF"/>
                </a:solidFill>
                <a:ea typeface="华文楷体" panose="02010600040101010101" pitchFamily="2" charset="-122"/>
              </a:rPr>
              <a:t>致癌物质。</a:t>
            </a:r>
            <a:r>
              <a:rPr kumimoji="1" lang="en-US" altLang="zh-CN">
                <a:ea typeface="华文楷体" panose="02010600040101010101" pitchFamily="2" charset="-122"/>
              </a:rPr>
              <a:t>NaNO</a:t>
            </a:r>
            <a:r>
              <a:rPr kumimoji="1" lang="en-US" altLang="zh-CN" baseline="-25000">
                <a:ea typeface="华文楷体" panose="02010600040101010101" pitchFamily="2" charset="-122"/>
              </a:rPr>
              <a:t>2 </a:t>
            </a:r>
            <a:r>
              <a:rPr kumimoji="1" lang="en-US" altLang="zh-CN">
                <a:ea typeface="华文楷体" panose="02010600040101010101" pitchFamily="2" charset="-122"/>
              </a:rPr>
              <a:t>(</a:t>
            </a:r>
            <a:r>
              <a:rPr kumimoji="1" lang="zh-CN" altLang="en-US">
                <a:ea typeface="华文楷体" panose="02010600040101010101" pitchFamily="2" charset="-122"/>
              </a:rPr>
              <a:t>白色</a:t>
            </a:r>
            <a:r>
              <a:rPr kumimoji="1" lang="en-US" altLang="zh-CN">
                <a:ea typeface="华文楷体" panose="02010600040101010101" pitchFamily="2" charset="-122"/>
              </a:rPr>
              <a:t>)</a:t>
            </a:r>
            <a:r>
              <a:rPr kumimoji="1" lang="zh-CN" altLang="en-US">
                <a:ea typeface="华文楷体" panose="02010600040101010101" pitchFamily="2" charset="-122"/>
              </a:rPr>
              <a:t>大量用于染料工业和有机合成工业中；</a:t>
            </a:r>
            <a:r>
              <a:rPr kumimoji="1" lang="en-US" altLang="zh-CN">
                <a:ea typeface="华文楷体" panose="02010600040101010101" pitchFamily="2" charset="-122"/>
              </a:rPr>
              <a:t>AgNO</a:t>
            </a:r>
            <a:r>
              <a:rPr kumimoji="1" lang="en-US" altLang="zh-CN" baseline="-25000">
                <a:ea typeface="华文楷体" panose="02010600040101010101" pitchFamily="2" charset="-122"/>
              </a:rPr>
              <a:t>2</a:t>
            </a:r>
            <a:r>
              <a:rPr kumimoji="1" lang="zh-CN" altLang="en-US">
                <a:ea typeface="华文楷体" panose="02010600040101010101" pitchFamily="2" charset="-122"/>
              </a:rPr>
              <a:t>：不溶于水</a:t>
            </a:r>
            <a:endParaRPr kumimoji="1" lang="en-US" altLang="zh-CN">
              <a:ea typeface="华文楷体" panose="02010600040101010101" pitchFamily="2" charset="-122"/>
            </a:endParaRPr>
          </a:p>
          <a:p>
            <a:pPr>
              <a:lnSpc>
                <a:spcPct val="135000"/>
              </a:lnSpc>
            </a:pPr>
            <a:r>
              <a:rPr kumimoji="1" lang="zh-CN" altLang="en-US">
                <a:ea typeface="华文楷体" panose="02010600040101010101" pitchFamily="2" charset="-122"/>
              </a:rPr>
              <a:t>●</a:t>
            </a:r>
            <a:r>
              <a:rPr kumimoji="1" lang="en-US" altLang="zh-CN">
                <a:ea typeface="华文楷体" panose="02010600040101010101" pitchFamily="2" charset="-122"/>
              </a:rPr>
              <a:t> </a:t>
            </a:r>
            <a:r>
              <a:rPr kumimoji="1" lang="zh-CN" altLang="en-US">
                <a:ea typeface="华文楷体" panose="02010600040101010101" pitchFamily="2" charset="-122"/>
              </a:rPr>
              <a:t>亚硝酸盐</a:t>
            </a:r>
            <a:r>
              <a:rPr kumimoji="1" lang="zh-CN" altLang="en-US" baseline="-25000">
                <a:solidFill>
                  <a:srgbClr val="FF0000"/>
                </a:solidFill>
                <a:ea typeface="华文楷体" panose="02010600040101010101" pitchFamily="2" charset="-122"/>
              </a:rPr>
              <a:t> </a:t>
            </a:r>
            <a:r>
              <a:rPr kumimoji="1" lang="zh-CN" altLang="en-US">
                <a:ea typeface="华文楷体" panose="02010600040101010101" pitchFamily="2" charset="-122"/>
              </a:rPr>
              <a:t>表现</a:t>
            </a:r>
            <a:r>
              <a:rPr kumimoji="1" lang="zh-CN" altLang="en-US">
                <a:solidFill>
                  <a:srgbClr val="0000FF"/>
                </a:solidFill>
                <a:ea typeface="华文楷体" panose="02010600040101010101" pitchFamily="2" charset="-122"/>
              </a:rPr>
              <a:t>氧化</a:t>
            </a:r>
            <a:r>
              <a:rPr kumimoji="1" lang="en-US" altLang="zh-CN">
                <a:solidFill>
                  <a:srgbClr val="0000FF"/>
                </a:solidFill>
                <a:ea typeface="华文楷体" panose="02010600040101010101" pitchFamily="2" charset="-122"/>
              </a:rPr>
              <a:t>/</a:t>
            </a:r>
            <a:r>
              <a:rPr kumimoji="1" lang="zh-CN" altLang="en-US">
                <a:solidFill>
                  <a:srgbClr val="0000FF"/>
                </a:solidFill>
                <a:ea typeface="华文楷体" panose="02010600040101010101" pitchFamily="2" charset="-122"/>
              </a:rPr>
              <a:t>还原性；</a:t>
            </a:r>
            <a:endParaRPr kumimoji="1" lang="en-US" altLang="zh-CN">
              <a:solidFill>
                <a:srgbClr val="0000FF"/>
              </a:solidFill>
              <a:ea typeface="华文楷体" panose="02010600040101010101" pitchFamily="2" charset="-122"/>
            </a:endParaRPr>
          </a:p>
          <a:p>
            <a:pPr>
              <a:lnSpc>
                <a:spcPct val="135000"/>
              </a:lnSpc>
            </a:pPr>
            <a:r>
              <a:rPr kumimoji="1" lang="zh-CN" altLang="en-US">
                <a:ea typeface="华文楷体" panose="02010600040101010101" pitchFamily="2" charset="-122"/>
              </a:rPr>
              <a:t>● </a:t>
            </a:r>
            <a:r>
              <a:rPr lang="en-US" altLang="zh-CN">
                <a:solidFill>
                  <a:srgbClr val="FF0000"/>
                </a:solidFill>
                <a:ea typeface="华文楷体" panose="02010600040101010101" pitchFamily="2" charset="-122"/>
              </a:rPr>
              <a:t>NO</a:t>
            </a:r>
            <a:r>
              <a:rPr lang="en-US" altLang="zh-CN" baseline="-25000">
                <a:solidFill>
                  <a:srgbClr val="FF0000"/>
                </a:solidFill>
                <a:ea typeface="华文楷体" panose="02010600040101010101" pitchFamily="2" charset="-122"/>
              </a:rPr>
              <a:t>2</a:t>
            </a:r>
            <a:r>
              <a:rPr lang="zh-CN" altLang="en-US" baseline="30000">
                <a:solidFill>
                  <a:srgbClr val="FF0000"/>
                </a:solidFill>
                <a:ea typeface="华文楷体" panose="02010600040101010101" pitchFamily="2" charset="-122"/>
              </a:rPr>
              <a:t>－</a:t>
            </a:r>
            <a:r>
              <a:rPr lang="zh-CN" altLang="en-US">
                <a:ea typeface="华文楷体" panose="02010600040101010101" pitchFamily="2" charset="-122"/>
              </a:rPr>
              <a:t>作配体，分别以</a:t>
            </a:r>
            <a:r>
              <a:rPr lang="zh-CN" altLang="en-US">
                <a:solidFill>
                  <a:srgbClr val="0000FF"/>
                </a:solidFill>
                <a:ea typeface="华文楷体" panose="02010600040101010101" pitchFamily="2" charset="-122"/>
              </a:rPr>
              <a:t>硝基</a:t>
            </a:r>
            <a:r>
              <a:rPr lang="en-US" altLang="zh-CN">
                <a:solidFill>
                  <a:srgbClr val="0000FF"/>
                </a:solidFill>
                <a:ea typeface="华文楷体" panose="02010600040101010101" pitchFamily="2" charset="-122"/>
              </a:rPr>
              <a:t>(M-NO</a:t>
            </a:r>
            <a:r>
              <a:rPr lang="en-US" altLang="zh-CN" baseline="-25000">
                <a:solidFill>
                  <a:srgbClr val="0000FF"/>
                </a:solidFill>
                <a:ea typeface="华文楷体" panose="02010600040101010101" pitchFamily="2" charset="-122"/>
              </a:rPr>
              <a:t>2</a:t>
            </a:r>
            <a:r>
              <a:rPr lang="en-US" altLang="zh-CN" baseline="30000">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和亚硝酸根</a:t>
            </a:r>
            <a:r>
              <a:rPr lang="en-US" altLang="zh-CN">
                <a:solidFill>
                  <a:srgbClr val="0000FF"/>
                </a:solidFill>
                <a:ea typeface="华文楷体" panose="02010600040101010101" pitchFamily="2" charset="-122"/>
              </a:rPr>
              <a:t>(M-ONO</a:t>
            </a:r>
            <a:r>
              <a:rPr lang="en-US" altLang="zh-CN" baseline="30000">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与金属离子结合</a:t>
            </a:r>
            <a:endParaRPr lang="en-US" altLang="zh-CN">
              <a:ea typeface="华文楷体" panose="02010600040101010101" pitchFamily="2" charset="-122"/>
            </a:endParaRPr>
          </a:p>
          <a:p>
            <a:pPr>
              <a:lnSpc>
                <a:spcPct val="135000"/>
              </a:lnSpc>
            </a:pPr>
            <a:r>
              <a:rPr kumimoji="1" lang="en-US" altLang="zh-CN">
                <a:solidFill>
                  <a:srgbClr val="FF0000"/>
                </a:solidFill>
                <a:ea typeface="华文楷体" panose="02010600040101010101" pitchFamily="2" charset="-122"/>
              </a:rPr>
              <a:t>         K</a:t>
            </a:r>
            <a:r>
              <a:rPr kumimoji="1" lang="en-US" altLang="zh-CN" baseline="-25000">
                <a:solidFill>
                  <a:srgbClr val="FF0000"/>
                </a:solidFill>
                <a:ea typeface="华文楷体" panose="02010600040101010101" pitchFamily="2" charset="-122"/>
              </a:rPr>
              <a:t>3</a:t>
            </a:r>
            <a:r>
              <a:rPr kumimoji="1" lang="en-US" altLang="zh-CN">
                <a:solidFill>
                  <a:srgbClr val="FF0000"/>
                </a:solidFill>
                <a:ea typeface="华文楷体" panose="02010600040101010101" pitchFamily="2" charset="-122"/>
              </a:rPr>
              <a:t>[Co(NO</a:t>
            </a:r>
            <a:r>
              <a:rPr kumimoji="1" lang="en-US" altLang="zh-CN" baseline="-25000">
                <a:solidFill>
                  <a:srgbClr val="FF0000"/>
                </a:solidFill>
                <a:ea typeface="华文楷体" panose="02010600040101010101" pitchFamily="2" charset="-122"/>
              </a:rPr>
              <a:t>2</a:t>
            </a:r>
            <a:r>
              <a:rPr kumimoji="1" lang="en-US" altLang="zh-CN">
                <a:solidFill>
                  <a:srgbClr val="FF0000"/>
                </a:solidFill>
                <a:ea typeface="华文楷体" panose="02010600040101010101" pitchFamily="2" charset="-122"/>
              </a:rPr>
              <a:t>)</a:t>
            </a:r>
            <a:r>
              <a:rPr kumimoji="1" lang="en-US" altLang="zh-CN" baseline="-25000">
                <a:solidFill>
                  <a:srgbClr val="FF0000"/>
                </a:solidFill>
                <a:ea typeface="华文楷体" panose="02010600040101010101" pitchFamily="2" charset="-122"/>
              </a:rPr>
              <a:t>6</a:t>
            </a:r>
            <a:r>
              <a:rPr kumimoji="1" lang="en-US" altLang="zh-CN">
                <a:solidFill>
                  <a:srgbClr val="FF0000"/>
                </a:solidFill>
                <a:ea typeface="华文楷体" panose="02010600040101010101" pitchFamily="2" charset="-122"/>
              </a:rPr>
              <a:t>]</a:t>
            </a:r>
            <a:r>
              <a:rPr kumimoji="1" lang="en-US" altLang="zh-CN">
                <a:ea typeface="华文楷体" panose="02010600040101010101" pitchFamily="2" charset="-122"/>
              </a:rPr>
              <a:t> (</a:t>
            </a:r>
            <a:r>
              <a:rPr lang="zh-CN" altLang="en-US">
                <a:ea typeface="华文楷体" panose="02010600040101010101" pitchFamily="2" charset="-122"/>
              </a:rPr>
              <a:t>黄色沉淀</a:t>
            </a:r>
            <a:r>
              <a:rPr kumimoji="1" lang="en-US" altLang="zh-CN">
                <a:ea typeface="华文楷体" panose="02010600040101010101" pitchFamily="2" charset="-122"/>
              </a:rPr>
              <a:t>)</a:t>
            </a:r>
            <a:endParaRPr kumimoji="1"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988" y="512763"/>
            <a:ext cx="7705725" cy="5189537"/>
          </a:xfrm>
          <a:prstGeom prst="rect">
            <a:avLst/>
          </a:prstGeom>
        </p:spPr>
        <p:txBody>
          <a:bodyPr>
            <a:spAutoFit/>
          </a:bodyPr>
          <a:lstStyle/>
          <a:p>
            <a:pPr>
              <a:lnSpc>
                <a:spcPct val="110000"/>
              </a:lnSpc>
              <a:spcBef>
                <a:spcPct val="50000"/>
              </a:spcBef>
              <a:defRPr/>
            </a:pPr>
            <a:r>
              <a:rPr lang="en-US" altLang="zh-CN" sz="3600" dirty="0">
                <a:latin typeface="+mn-lt"/>
                <a:ea typeface="+mn-ea"/>
              </a:rPr>
              <a:t> </a:t>
            </a:r>
            <a:r>
              <a:rPr kumimoji="1" lang="en-US" altLang="zh-CN" sz="3600" dirty="0">
                <a:solidFill>
                  <a:srgbClr val="0000FF"/>
                </a:solidFill>
                <a:latin typeface="+mn-lt"/>
                <a:ea typeface="+mn-ea"/>
              </a:rPr>
              <a:t>(4) </a:t>
            </a:r>
            <a:r>
              <a:rPr kumimoji="1" lang="zh-CN" altLang="en-US" sz="3600" dirty="0">
                <a:solidFill>
                  <a:srgbClr val="0000FF"/>
                </a:solidFill>
                <a:latin typeface="+mn-lt"/>
                <a:ea typeface="+mn-ea"/>
              </a:rPr>
              <a:t>硝酸盐的性质：</a:t>
            </a:r>
            <a:endParaRPr kumimoji="1" lang="zh-CN" altLang="en-US" sz="3600" dirty="0">
              <a:solidFill>
                <a:srgbClr val="0000FF"/>
              </a:solidFill>
              <a:latin typeface="+mn-lt"/>
              <a:ea typeface="+mn-ea"/>
            </a:endParaRPr>
          </a:p>
          <a:p>
            <a:pPr>
              <a:lnSpc>
                <a:spcPct val="110000"/>
              </a:lnSpc>
              <a:spcBef>
                <a:spcPct val="50000"/>
              </a:spcBef>
              <a:defRPr/>
            </a:pPr>
            <a:r>
              <a:rPr lang="zh-CN" altLang="en-US" sz="3600" dirty="0">
                <a:latin typeface="+mn-lt"/>
                <a:ea typeface="+mn-ea"/>
              </a:rPr>
              <a:t>     一般无色，易溶于水，水溶液没有氧化性。</a:t>
            </a:r>
            <a:endParaRPr lang="en-US" altLang="zh-CN" sz="3600" dirty="0">
              <a:latin typeface="+mn-lt"/>
              <a:ea typeface="+mn-ea"/>
            </a:endParaRPr>
          </a:p>
          <a:p>
            <a:pPr>
              <a:lnSpc>
                <a:spcPct val="110000"/>
              </a:lnSpc>
              <a:spcBef>
                <a:spcPct val="50000"/>
              </a:spcBef>
              <a:defRPr/>
            </a:pPr>
            <a:r>
              <a:rPr lang="en-US" altLang="zh-CN" sz="3600" dirty="0">
                <a:latin typeface="+mn-lt"/>
                <a:ea typeface="+mn-ea"/>
              </a:rPr>
              <a:t>      </a:t>
            </a:r>
            <a:r>
              <a:rPr lang="en-US" altLang="zh-CN" sz="3600" dirty="0">
                <a:solidFill>
                  <a:srgbClr val="FF0000"/>
                </a:solidFill>
                <a:latin typeface="+mn-lt"/>
                <a:ea typeface="+mn-ea"/>
              </a:rPr>
              <a:t>NO</a:t>
            </a:r>
            <a:r>
              <a:rPr lang="en-US" altLang="zh-CN" sz="3600" baseline="-25000" dirty="0">
                <a:solidFill>
                  <a:srgbClr val="FF0000"/>
                </a:solidFill>
                <a:latin typeface="+mn-lt"/>
                <a:ea typeface="+mn-ea"/>
              </a:rPr>
              <a:t>3</a:t>
            </a:r>
            <a:r>
              <a:rPr lang="en-US" altLang="zh-CN" sz="3600" baseline="30000" dirty="0">
                <a:solidFill>
                  <a:srgbClr val="FF0000"/>
                </a:solidFill>
                <a:latin typeface="+mn-lt"/>
                <a:ea typeface="+mn-ea"/>
              </a:rPr>
              <a:t>-</a:t>
            </a:r>
            <a:r>
              <a:rPr lang="zh-CN" altLang="en-US" sz="3600" dirty="0">
                <a:solidFill>
                  <a:srgbClr val="FF0000"/>
                </a:solidFill>
                <a:latin typeface="+mn-lt"/>
                <a:ea typeface="+mn-ea"/>
              </a:rPr>
              <a:t>：良好的配体</a:t>
            </a:r>
            <a:endParaRPr lang="zh-CN" altLang="en-US" sz="3600" dirty="0">
              <a:latin typeface="+mn-lt"/>
              <a:ea typeface="+mn-ea"/>
            </a:endParaRPr>
          </a:p>
          <a:p>
            <a:pPr>
              <a:lnSpc>
                <a:spcPct val="110000"/>
              </a:lnSpc>
              <a:spcBef>
                <a:spcPct val="50000"/>
              </a:spcBef>
              <a:defRPr/>
            </a:pPr>
            <a:r>
              <a:rPr lang="zh-CN" altLang="en-US" sz="3600" dirty="0">
                <a:latin typeface="+mn-lt"/>
                <a:ea typeface="+mn-ea"/>
              </a:rPr>
              <a:t>      硝酸盐不稳定，热稳定性与金属离子的极化作用有关，其热分解产物与金属的活泼性有关。</a:t>
            </a:r>
            <a:endParaRPr lang="zh-CN" altLang="en-US" sz="3600" dirty="0">
              <a:latin typeface="+mn-lt"/>
              <a:ea typeface="+mn-ea"/>
            </a:endParaRPr>
          </a:p>
        </p:txBody>
      </p:sp>
    </p:spTree>
  </p:cSld>
  <p:clrMapOvr>
    <a:masterClrMapping/>
  </p:clrMapOvr>
  <p:transition>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96"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A1E1033-7687-47BA-BDA5-1DCFEEDA365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27683" name="Rectangle 3"/>
          <p:cNvSpPr>
            <a:spLocks noChangeArrowheads="1"/>
          </p:cNvSpPr>
          <p:nvPr/>
        </p:nvSpPr>
        <p:spPr bwMode="auto">
          <a:xfrm>
            <a:off x="709613" y="263525"/>
            <a:ext cx="8605837"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zh-CN" altLang="en-US">
                <a:solidFill>
                  <a:srgbClr val="0000FF"/>
                </a:solidFill>
                <a:ea typeface="华文楷体" panose="02010600040101010101" pitchFamily="2" charset="-122"/>
              </a:rPr>
              <a:t>   硝酸盐的热分解产物规律：</a:t>
            </a:r>
            <a:endParaRPr lang="zh-CN" altLang="en-US">
              <a:solidFill>
                <a:srgbClr val="0000FF"/>
              </a:solidFill>
              <a:ea typeface="华文楷体" panose="02010600040101010101" pitchFamily="2" charset="-122"/>
            </a:endParaRPr>
          </a:p>
          <a:p>
            <a:pPr>
              <a:lnSpc>
                <a:spcPct val="120000"/>
              </a:lnSpc>
            </a:pPr>
            <a:r>
              <a:rPr lang="zh-CN" altLang="en-US" sz="2800">
                <a:solidFill>
                  <a:srgbClr val="FF0000"/>
                </a:solidFill>
                <a:ea typeface="华文楷体" panose="02010600040101010101" pitchFamily="2" charset="-122"/>
              </a:rPr>
              <a:t>碱金属与碱土金属</a:t>
            </a:r>
            <a:r>
              <a:rPr lang="zh-CN" altLang="en-US" sz="2800">
                <a:ea typeface="华文楷体" panose="02010600040101010101" pitchFamily="2" charset="-122"/>
              </a:rPr>
              <a:t>硝酸盐生成相应的</a:t>
            </a:r>
            <a:r>
              <a:rPr lang="zh-CN" altLang="en-US" sz="2800">
                <a:solidFill>
                  <a:srgbClr val="FF0000"/>
                </a:solidFill>
                <a:ea typeface="华文楷体" panose="02010600040101010101" pitchFamily="2" charset="-122"/>
              </a:rPr>
              <a:t>亚硝酸盐</a:t>
            </a:r>
            <a:r>
              <a:rPr lang="zh-CN" altLang="en-US" sz="2800">
                <a:ea typeface="华文楷体" panose="02010600040101010101" pitchFamily="2" charset="-122"/>
              </a:rPr>
              <a:t>：</a:t>
            </a:r>
            <a:endParaRPr lang="zh-CN" altLang="en-US" sz="2800">
              <a:ea typeface="华文楷体" panose="02010600040101010101" pitchFamily="2" charset="-122"/>
            </a:endParaRPr>
          </a:p>
          <a:p>
            <a:pPr>
              <a:lnSpc>
                <a:spcPct val="120000"/>
              </a:lnSpc>
            </a:pPr>
            <a:endParaRPr lang="zh-CN" altLang="en-US" sz="2800">
              <a:ea typeface="华文楷体" panose="02010600040101010101" pitchFamily="2" charset="-122"/>
            </a:endParaRPr>
          </a:p>
          <a:p>
            <a:pPr>
              <a:lnSpc>
                <a:spcPct val="120000"/>
              </a:lnSpc>
            </a:pPr>
            <a:endParaRPr lang="zh-CN" altLang="en-US" sz="2800">
              <a:ea typeface="华文楷体" panose="02010600040101010101" pitchFamily="2" charset="-122"/>
            </a:endParaRPr>
          </a:p>
          <a:p>
            <a:pPr>
              <a:lnSpc>
                <a:spcPct val="120000"/>
              </a:lnSpc>
            </a:pPr>
            <a:r>
              <a:rPr lang="zh-CN" altLang="en-US" sz="2800">
                <a:ea typeface="华文楷体" panose="02010600040101010101" pitchFamily="2" charset="-122"/>
              </a:rPr>
              <a:t>电位顺序在</a:t>
            </a:r>
            <a:r>
              <a:rPr lang="en-US" altLang="zh-CN" sz="2800">
                <a:solidFill>
                  <a:srgbClr val="FF0000"/>
                </a:solidFill>
                <a:ea typeface="华文楷体" panose="02010600040101010101" pitchFamily="2" charset="-122"/>
              </a:rPr>
              <a:t>Mg</a:t>
            </a:r>
            <a:r>
              <a:rPr lang="zh-CN" altLang="en-US" sz="2800">
                <a:solidFill>
                  <a:srgbClr val="FF0000"/>
                </a:solidFill>
                <a:ea typeface="华文楷体" panose="02010600040101010101" pitchFamily="2" charset="-122"/>
              </a:rPr>
              <a:t>和</a:t>
            </a:r>
            <a:r>
              <a:rPr lang="en-US" altLang="zh-CN" sz="2800">
                <a:solidFill>
                  <a:srgbClr val="FF0000"/>
                </a:solidFill>
                <a:ea typeface="华文楷体" panose="02010600040101010101" pitchFamily="2" charset="-122"/>
              </a:rPr>
              <a:t>Cu</a:t>
            </a:r>
            <a:r>
              <a:rPr lang="zh-CN" altLang="en-US" sz="2800">
                <a:ea typeface="华文楷体" panose="02010600040101010101" pitchFamily="2" charset="-122"/>
              </a:rPr>
              <a:t>之间的硝酸盐生成相应的</a:t>
            </a:r>
            <a:r>
              <a:rPr lang="zh-CN" altLang="en-US" sz="2800">
                <a:solidFill>
                  <a:srgbClr val="FF0000"/>
                </a:solidFill>
                <a:ea typeface="华文楷体" panose="02010600040101010101" pitchFamily="2" charset="-122"/>
              </a:rPr>
              <a:t>氧化物</a:t>
            </a:r>
            <a:endParaRPr lang="zh-CN" altLang="en-US" sz="2800">
              <a:ea typeface="华文楷体" panose="02010600040101010101" pitchFamily="2" charset="-122"/>
            </a:endParaRPr>
          </a:p>
          <a:p>
            <a:pPr>
              <a:lnSpc>
                <a:spcPct val="120000"/>
              </a:lnSpc>
            </a:pPr>
            <a:endParaRPr lang="zh-CN" altLang="en-US" sz="2800">
              <a:ea typeface="华文楷体" panose="02010600040101010101" pitchFamily="2" charset="-122"/>
            </a:endParaRPr>
          </a:p>
          <a:p>
            <a:pPr>
              <a:lnSpc>
                <a:spcPct val="120000"/>
              </a:lnSpc>
            </a:pPr>
            <a:endParaRPr lang="zh-CN" altLang="en-US" sz="2800">
              <a:ea typeface="华文楷体" panose="02010600040101010101" pitchFamily="2" charset="-122"/>
            </a:endParaRPr>
          </a:p>
          <a:p>
            <a:pPr>
              <a:lnSpc>
                <a:spcPct val="120000"/>
              </a:lnSpc>
            </a:pPr>
            <a:r>
              <a:rPr lang="zh-CN" altLang="en-US" sz="2800">
                <a:ea typeface="华文楷体" panose="02010600040101010101" pitchFamily="2" charset="-122"/>
              </a:rPr>
              <a:t>电位顺序在</a:t>
            </a:r>
            <a:r>
              <a:rPr lang="en-US" altLang="zh-CN" sz="2800">
                <a:solidFill>
                  <a:srgbClr val="FF0000"/>
                </a:solidFill>
                <a:ea typeface="华文楷体" panose="02010600040101010101" pitchFamily="2" charset="-122"/>
              </a:rPr>
              <a:t>Cu</a:t>
            </a:r>
            <a:r>
              <a:rPr lang="zh-CN" altLang="en-US" sz="2800">
                <a:solidFill>
                  <a:srgbClr val="FF0000"/>
                </a:solidFill>
                <a:ea typeface="华文楷体" panose="02010600040101010101" pitchFamily="2" charset="-122"/>
              </a:rPr>
              <a:t>后不活泼金属</a:t>
            </a:r>
            <a:r>
              <a:rPr lang="zh-CN" altLang="en-US" sz="2800">
                <a:ea typeface="华文楷体" panose="02010600040101010101" pitchFamily="2" charset="-122"/>
              </a:rPr>
              <a:t>的硝酸盐生成相应</a:t>
            </a:r>
            <a:r>
              <a:rPr lang="zh-CN" altLang="en-US" sz="2800">
                <a:solidFill>
                  <a:srgbClr val="FF0000"/>
                </a:solidFill>
                <a:ea typeface="华文楷体" panose="02010600040101010101" pitchFamily="2" charset="-122"/>
              </a:rPr>
              <a:t>金属</a:t>
            </a:r>
            <a:endParaRPr lang="zh-CN" altLang="en-US" sz="2800">
              <a:ea typeface="华文楷体" panose="02010600040101010101" pitchFamily="2" charset="-122"/>
            </a:endParaRPr>
          </a:p>
          <a:p>
            <a:pPr>
              <a:lnSpc>
                <a:spcPct val="120000"/>
              </a:lnSpc>
            </a:pPr>
            <a:endParaRPr lang="zh-CN" altLang="en-US" sz="2800">
              <a:ea typeface="华文楷体" panose="02010600040101010101" pitchFamily="2" charset="-122"/>
            </a:endParaRPr>
          </a:p>
          <a:p>
            <a:pPr>
              <a:lnSpc>
                <a:spcPct val="120000"/>
              </a:lnSpc>
            </a:pPr>
            <a:endParaRPr lang="zh-CN" altLang="en-US" sz="2400">
              <a:ea typeface="华文楷体" panose="02010600040101010101" pitchFamily="2" charset="-122"/>
            </a:endParaRPr>
          </a:p>
          <a:p>
            <a:pPr>
              <a:lnSpc>
                <a:spcPct val="120000"/>
              </a:lnSpc>
            </a:pPr>
            <a:r>
              <a:rPr lang="en-US" altLang="zh-CN" sz="2800">
                <a:solidFill>
                  <a:srgbClr val="FF0000"/>
                </a:solidFill>
                <a:ea typeface="华文楷体" panose="02010600040101010101" pitchFamily="2" charset="-122"/>
              </a:rPr>
              <a:t>  NH</a:t>
            </a:r>
            <a:r>
              <a:rPr lang="en-US" altLang="zh-CN" sz="2800" baseline="-25000">
                <a:solidFill>
                  <a:srgbClr val="FF0000"/>
                </a:solidFill>
                <a:ea typeface="华文楷体" panose="02010600040101010101" pitchFamily="2" charset="-122"/>
              </a:rPr>
              <a:t>4</a:t>
            </a:r>
            <a:r>
              <a:rPr lang="en-US" altLang="zh-CN" sz="2800">
                <a:solidFill>
                  <a:srgbClr val="FF0000"/>
                </a:solidFill>
                <a:ea typeface="华文楷体" panose="02010600040101010101" pitchFamily="2" charset="-122"/>
              </a:rPr>
              <a:t>NO</a:t>
            </a:r>
            <a:r>
              <a:rPr lang="en-US" altLang="zh-CN" sz="2800" baseline="-25000">
                <a:solidFill>
                  <a:srgbClr val="FF0000"/>
                </a:solidFill>
                <a:ea typeface="华文楷体" panose="02010600040101010101" pitchFamily="2" charset="-122"/>
              </a:rPr>
              <a:t>3</a:t>
            </a:r>
            <a:r>
              <a:rPr lang="zh-CN" altLang="en-US" sz="2800">
                <a:solidFill>
                  <a:srgbClr val="FF0000"/>
                </a:solidFill>
                <a:ea typeface="华文楷体" panose="02010600040101010101" pitchFamily="2" charset="-122"/>
              </a:rPr>
              <a:t>的分解：</a:t>
            </a:r>
            <a:r>
              <a:rPr lang="zh-CN" altLang="en-US" sz="2800">
                <a:ea typeface="华文楷体" panose="02010600040101010101" pitchFamily="2" charset="-122"/>
              </a:rPr>
              <a:t>  </a:t>
            </a:r>
            <a:r>
              <a:rPr lang="en-US" altLang="zh-CN" sz="2800">
                <a:ea typeface="华文楷体" panose="02010600040101010101" pitchFamily="2" charset="-122"/>
              </a:rPr>
              <a:t>NH</a:t>
            </a:r>
            <a:r>
              <a:rPr lang="en-US" altLang="zh-CN" sz="2800" baseline="-25000">
                <a:ea typeface="华文楷体" panose="02010600040101010101" pitchFamily="2" charset="-122"/>
              </a:rPr>
              <a:t>4</a:t>
            </a:r>
            <a:r>
              <a:rPr lang="en-US" altLang="zh-CN" sz="2800">
                <a:ea typeface="华文楷体" panose="02010600040101010101" pitchFamily="2" charset="-122"/>
              </a:rPr>
              <a:t>NO</a:t>
            </a:r>
            <a:r>
              <a:rPr lang="en-US" altLang="zh-CN" sz="2800" baseline="-25000">
                <a:ea typeface="华文楷体" panose="02010600040101010101" pitchFamily="2" charset="-122"/>
              </a:rPr>
              <a:t>3 </a:t>
            </a:r>
            <a:r>
              <a:rPr lang="en-US" altLang="zh-CN" sz="2800">
                <a:ea typeface="华文楷体" panose="02010600040101010101" pitchFamily="2" charset="-122"/>
                <a:sym typeface="Wingdings" panose="05000000000000000000" pitchFamily="2" charset="2"/>
              </a:rPr>
              <a:t>  N</a:t>
            </a:r>
            <a:r>
              <a:rPr lang="en-US" altLang="zh-CN" sz="2800" baseline="-25000">
                <a:ea typeface="华文楷体" panose="02010600040101010101" pitchFamily="2" charset="-122"/>
                <a:sym typeface="Wingdings" panose="05000000000000000000" pitchFamily="2" charset="2"/>
              </a:rPr>
              <a:t>2</a:t>
            </a:r>
            <a:r>
              <a:rPr lang="en-US" altLang="zh-CN" sz="2800">
                <a:ea typeface="华文楷体" panose="02010600040101010101" pitchFamily="2" charset="-122"/>
                <a:sym typeface="Wingdings" panose="05000000000000000000" pitchFamily="2" charset="2"/>
              </a:rPr>
              <a:t>O </a:t>
            </a:r>
            <a:r>
              <a:rPr lang="en-US" altLang="zh-CN" sz="2800">
                <a:ea typeface="华文楷体" panose="02010600040101010101" pitchFamily="2" charset="-122"/>
                <a:sym typeface="Symbol" panose="05050102010706020507" pitchFamily="18" charset="2"/>
              </a:rPr>
              <a:t></a:t>
            </a:r>
            <a:r>
              <a:rPr lang="en-US" altLang="zh-CN" sz="2800">
                <a:ea typeface="华文楷体" panose="02010600040101010101" pitchFamily="2" charset="-122"/>
                <a:sym typeface="Wingdings" panose="05000000000000000000" pitchFamily="2" charset="2"/>
              </a:rPr>
              <a:t> + 2 H</a:t>
            </a:r>
            <a:r>
              <a:rPr lang="en-US" altLang="zh-CN" sz="2800" baseline="-25000">
                <a:ea typeface="华文楷体" panose="02010600040101010101" pitchFamily="2" charset="-122"/>
                <a:sym typeface="Wingdings" panose="05000000000000000000" pitchFamily="2" charset="2"/>
              </a:rPr>
              <a:t>2</a:t>
            </a:r>
            <a:r>
              <a:rPr lang="en-US" altLang="zh-CN" sz="2800">
                <a:ea typeface="华文楷体" panose="02010600040101010101" pitchFamily="2" charset="-122"/>
                <a:sym typeface="Wingdings" panose="05000000000000000000" pitchFamily="2" charset="2"/>
              </a:rPr>
              <a:t>O</a:t>
            </a:r>
            <a:endParaRPr lang="en-US" altLang="zh-CN" sz="2800">
              <a:ea typeface="华文楷体" panose="02010600040101010101" pitchFamily="2" charset="-122"/>
            </a:endParaRPr>
          </a:p>
        </p:txBody>
      </p:sp>
      <p:graphicFrame>
        <p:nvGraphicFramePr>
          <p:cNvPr id="327684" name="Object 61"/>
          <p:cNvGraphicFramePr>
            <a:graphicFrameLocks noChangeAspect="1"/>
          </p:cNvGraphicFramePr>
          <p:nvPr/>
        </p:nvGraphicFramePr>
        <p:xfrm>
          <a:off x="919163" y="4613275"/>
          <a:ext cx="7353300" cy="663575"/>
        </p:xfrm>
        <a:graphic>
          <a:graphicData uri="http://schemas.openxmlformats.org/presentationml/2006/ole">
            <mc:AlternateContent xmlns:mc="http://schemas.openxmlformats.org/markup-compatibility/2006">
              <mc:Choice xmlns:v="urn:schemas-microsoft-com:vml" Requires="v">
                <p:oleObj spid="_x0000_s146686" name="公式" r:id="rId1" imgW="2908300" imgH="254000" progId="Equation.3">
                  <p:embed/>
                </p:oleObj>
              </mc:Choice>
              <mc:Fallback>
                <p:oleObj name="公式" r:id="rId1" imgW="2908300" imgH="254000" progId="Equation.3">
                  <p:embed/>
                  <p:pic>
                    <p:nvPicPr>
                      <p:cNvPr id="0" name="Picture 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4613275"/>
                        <a:ext cx="735330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685" name="Object 62"/>
          <p:cNvGraphicFramePr>
            <a:graphicFrameLocks noChangeAspect="1"/>
          </p:cNvGraphicFramePr>
          <p:nvPr/>
        </p:nvGraphicFramePr>
        <p:xfrm>
          <a:off x="878681" y="1589088"/>
          <a:ext cx="6445250" cy="663575"/>
        </p:xfrm>
        <a:graphic>
          <a:graphicData uri="http://schemas.openxmlformats.org/presentationml/2006/ole">
            <mc:AlternateContent xmlns:mc="http://schemas.openxmlformats.org/markup-compatibility/2006">
              <mc:Choice xmlns:v="urn:schemas-microsoft-com:vml" Requires="v">
                <p:oleObj spid="_x0000_s146687" name="公式" r:id="rId3" imgW="2540000" imgH="254000" progId="Equation.3">
                  <p:embed/>
                </p:oleObj>
              </mc:Choice>
              <mc:Fallback>
                <p:oleObj name="公式" r:id="rId3" imgW="2540000" imgH="254000" progId="Equation.3">
                  <p:embed/>
                  <p:pic>
                    <p:nvPicPr>
                      <p:cNvPr id="0" name="Picture 209"/>
                      <p:cNvPicPr>
                        <a:picLocks noChangeAspect="1" noChangeArrowheads="1"/>
                      </p:cNvPicPr>
                      <p:nvPr/>
                    </p:nvPicPr>
                    <p:blipFill>
                      <a:blip r:embed="rId4"/>
                      <a:srcRect/>
                      <a:stretch>
                        <a:fillRect/>
                      </a:stretch>
                    </p:blipFill>
                    <p:spPr bwMode="auto">
                      <a:xfrm>
                        <a:off x="878681" y="1589088"/>
                        <a:ext cx="644525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686" name="Object 63"/>
          <p:cNvGraphicFramePr>
            <a:graphicFrameLocks noChangeAspect="1"/>
          </p:cNvGraphicFramePr>
          <p:nvPr/>
        </p:nvGraphicFramePr>
        <p:xfrm>
          <a:off x="774700" y="3101975"/>
          <a:ext cx="8116888" cy="663575"/>
        </p:xfrm>
        <a:graphic>
          <a:graphicData uri="http://schemas.openxmlformats.org/presentationml/2006/ole">
            <mc:AlternateContent xmlns:mc="http://schemas.openxmlformats.org/markup-compatibility/2006">
              <mc:Choice xmlns:v="urn:schemas-microsoft-com:vml" Requires="v">
                <p:oleObj spid="_x0000_s146688" name="公式" r:id="rId5" imgW="3213100" imgH="254000" progId="Equation.3">
                  <p:embed/>
                </p:oleObj>
              </mc:Choice>
              <mc:Fallback>
                <p:oleObj name="公式" r:id="rId5" imgW="3213100" imgH="254000" progId="Equation.3">
                  <p:embed/>
                  <p:pic>
                    <p:nvPicPr>
                      <p:cNvPr id="0" name="Picture 2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00" y="3101975"/>
                        <a:ext cx="8116888"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683">
                                            <p:txEl>
                                              <p:pRg st="1" end="1"/>
                                            </p:txEl>
                                          </p:spTgt>
                                        </p:tgtEl>
                                        <p:attrNameLst>
                                          <p:attrName>style.visibility</p:attrName>
                                        </p:attrNameLst>
                                      </p:cBhvr>
                                      <p:to>
                                        <p:strVal val="visible"/>
                                      </p:to>
                                    </p:set>
                                    <p:anim calcmode="lin" valueType="num">
                                      <p:cBhvr additive="base">
                                        <p:cTn id="7" dur="500" fill="hold"/>
                                        <p:tgtEl>
                                          <p:spTgt spid="3276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27685"/>
                                        </p:tgtEl>
                                        <p:attrNameLst>
                                          <p:attrName>style.visibility</p:attrName>
                                        </p:attrNameLst>
                                      </p:cBhvr>
                                      <p:to>
                                        <p:strVal val="visible"/>
                                      </p:to>
                                    </p:set>
                                    <p:animEffect transition="in" filter="wipe(left)">
                                      <p:cBhvr>
                                        <p:cTn id="13" dur="500"/>
                                        <p:tgtEl>
                                          <p:spTgt spid="32768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27683">
                                            <p:txEl>
                                              <p:pRg st="4" end="4"/>
                                            </p:txEl>
                                          </p:spTgt>
                                        </p:tgtEl>
                                        <p:attrNameLst>
                                          <p:attrName>style.visibility</p:attrName>
                                        </p:attrNameLst>
                                      </p:cBhvr>
                                      <p:to>
                                        <p:strVal val="visible"/>
                                      </p:to>
                                    </p:set>
                                    <p:animEffect transition="in" filter="dissolve">
                                      <p:cBhvr>
                                        <p:cTn id="18" dur="500"/>
                                        <p:tgtEl>
                                          <p:spTgt spid="32768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7686"/>
                                        </p:tgtEl>
                                        <p:attrNameLst>
                                          <p:attrName>style.visibility</p:attrName>
                                        </p:attrNameLst>
                                      </p:cBhvr>
                                      <p:to>
                                        <p:strVal val="visible"/>
                                      </p:to>
                                    </p:set>
                                    <p:animEffect transition="in" filter="wipe(left)">
                                      <p:cBhvr>
                                        <p:cTn id="23" dur="500"/>
                                        <p:tgtEl>
                                          <p:spTgt spid="32768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327683">
                                            <p:txEl>
                                              <p:pRg st="7" end="7"/>
                                            </p:txEl>
                                          </p:spTgt>
                                        </p:tgtEl>
                                        <p:attrNameLst>
                                          <p:attrName>style.visibility</p:attrName>
                                        </p:attrNameLst>
                                      </p:cBhvr>
                                      <p:to>
                                        <p:strVal val="visible"/>
                                      </p:to>
                                    </p:set>
                                    <p:animEffect transition="in" filter="wheel(4)">
                                      <p:cBhvr>
                                        <p:cTn id="28" dur="2000"/>
                                        <p:tgtEl>
                                          <p:spTgt spid="32768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27684"/>
                                        </p:tgtEl>
                                        <p:attrNameLst>
                                          <p:attrName>style.visibility</p:attrName>
                                        </p:attrNameLst>
                                      </p:cBhvr>
                                      <p:to>
                                        <p:strVal val="visible"/>
                                      </p:to>
                                    </p:set>
                                    <p:animEffect transition="in" filter="wipe(left)">
                                      <p:cBhvr>
                                        <p:cTn id="33" dur="500"/>
                                        <p:tgtEl>
                                          <p:spTgt spid="32768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27683">
                                            <p:txEl>
                                              <p:pRg st="10" end="10"/>
                                            </p:txEl>
                                          </p:spTgt>
                                        </p:tgtEl>
                                        <p:attrNameLst>
                                          <p:attrName>style.visibility</p:attrName>
                                        </p:attrNameLst>
                                      </p:cBhvr>
                                      <p:to>
                                        <p:strVal val="visible"/>
                                      </p:to>
                                    </p:set>
                                    <p:animEffect transition="in" filter="dissolve">
                                      <p:cBhvr>
                                        <p:cTn id="38" dur="500"/>
                                        <p:tgtEl>
                                          <p:spTgt spid="3276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ChangeArrowheads="1"/>
          </p:cNvSpPr>
          <p:nvPr/>
        </p:nvSpPr>
        <p:spPr bwMode="auto">
          <a:xfrm>
            <a:off x="996950" y="192088"/>
            <a:ext cx="7246938" cy="762000"/>
          </a:xfrm>
          <a:prstGeom prst="rect">
            <a:avLst/>
          </a:prstGeom>
          <a:noFill/>
          <a:ln>
            <a:noFill/>
          </a:ln>
          <a:effectLst/>
        </p:spPr>
        <p:txBody>
          <a:bodyPr anchor="ctr">
            <a:spAutoFit/>
          </a:bodyPr>
          <a:lstStyle/>
          <a:p>
            <a:pPr>
              <a:lnSpc>
                <a:spcPct val="110000"/>
              </a:lnSpc>
              <a:defRPr/>
            </a:pPr>
            <a:r>
              <a:rPr lang="zh-CN" altLang="en-US" sz="4000" dirty="0">
                <a:solidFill>
                  <a:srgbClr val="0000FF"/>
                </a:solidFill>
                <a:latin typeface="+mn-lt"/>
                <a:ea typeface="+mn-ea"/>
              </a:rPr>
              <a:t>？如何鉴别</a:t>
            </a:r>
            <a:r>
              <a:rPr lang="en-US" altLang="zh-CN" sz="4000" dirty="0">
                <a:solidFill>
                  <a:srgbClr val="0000FF"/>
                </a:solidFill>
                <a:latin typeface="+mn-lt"/>
                <a:ea typeface="+mn-ea"/>
              </a:rPr>
              <a:t>NaNO</a:t>
            </a:r>
            <a:r>
              <a:rPr lang="en-US" altLang="zh-CN" sz="4000" baseline="-25000" dirty="0">
                <a:solidFill>
                  <a:srgbClr val="0000FF"/>
                </a:solidFill>
                <a:latin typeface="+mn-lt"/>
                <a:ea typeface="+mn-ea"/>
              </a:rPr>
              <a:t>3</a:t>
            </a:r>
            <a:r>
              <a:rPr lang="zh-CN" altLang="en-US" sz="4000" dirty="0">
                <a:solidFill>
                  <a:srgbClr val="0000FF"/>
                </a:solidFill>
                <a:latin typeface="+mn-lt"/>
                <a:ea typeface="+mn-ea"/>
              </a:rPr>
              <a:t>与</a:t>
            </a:r>
            <a:r>
              <a:rPr lang="en-US" altLang="zh-CN" sz="4000" dirty="0">
                <a:solidFill>
                  <a:srgbClr val="0000FF"/>
                </a:solidFill>
                <a:latin typeface="+mn-lt"/>
                <a:ea typeface="+mn-ea"/>
              </a:rPr>
              <a:t>NaNO</a:t>
            </a:r>
            <a:r>
              <a:rPr lang="en-US" altLang="zh-CN" sz="4000" baseline="-25000" dirty="0">
                <a:solidFill>
                  <a:srgbClr val="0000FF"/>
                </a:solidFill>
                <a:latin typeface="+mn-lt"/>
                <a:ea typeface="+mn-ea"/>
              </a:rPr>
              <a:t>2</a:t>
            </a:r>
            <a:r>
              <a:rPr lang="en-US" altLang="zh-CN" sz="4000" dirty="0">
                <a:solidFill>
                  <a:srgbClr val="0000FF"/>
                </a:solidFill>
                <a:latin typeface="+mn-lt"/>
                <a:ea typeface="+mn-ea"/>
              </a:rPr>
              <a:t> </a:t>
            </a:r>
            <a:r>
              <a:rPr lang="zh-CN" altLang="en-US" sz="4000" dirty="0">
                <a:solidFill>
                  <a:srgbClr val="0000FF"/>
                </a:solidFill>
                <a:latin typeface="+mn-lt"/>
                <a:ea typeface="+mn-ea"/>
              </a:rPr>
              <a:t>？</a:t>
            </a:r>
            <a:endParaRPr lang="en-US" altLang="zh-CN" sz="4000" dirty="0">
              <a:solidFill>
                <a:srgbClr val="0000FF"/>
              </a:solidFill>
              <a:latin typeface="+mn-lt"/>
              <a:ea typeface="+mn-ea"/>
            </a:endParaRPr>
          </a:p>
        </p:txBody>
      </p:sp>
      <p:sp>
        <p:nvSpPr>
          <p:cNvPr id="390151" name="Text Box 7"/>
          <p:cNvSpPr txBox="1">
            <a:spLocks noChangeArrowheads="1"/>
          </p:cNvSpPr>
          <p:nvPr/>
        </p:nvSpPr>
        <p:spPr bwMode="auto">
          <a:xfrm>
            <a:off x="1028700" y="1003300"/>
            <a:ext cx="7489825" cy="5467350"/>
          </a:xfrm>
          <a:prstGeom prst="rect">
            <a:avLst/>
          </a:prstGeom>
          <a:noFill/>
          <a:ln>
            <a:noFill/>
          </a:ln>
          <a:effectLst/>
        </p:spPr>
        <p:txBody>
          <a:bodyPr>
            <a:spAutoFit/>
          </a:bodyPr>
          <a:lstStyle/>
          <a:p>
            <a:pPr>
              <a:lnSpc>
                <a:spcPct val="110000"/>
              </a:lnSpc>
              <a:spcBef>
                <a:spcPct val="20000"/>
              </a:spcBef>
              <a:spcAft>
                <a:spcPct val="20000"/>
              </a:spcAft>
              <a:defRPr/>
            </a:pPr>
            <a:r>
              <a:rPr lang="en-US" altLang="zh-CN" sz="3600" dirty="0">
                <a:latin typeface="+mn-lt"/>
                <a:ea typeface="+mn-ea"/>
              </a:rPr>
              <a:t>(1) </a:t>
            </a:r>
            <a:r>
              <a:rPr lang="zh-CN" altLang="en-US" sz="3600" dirty="0">
                <a:solidFill>
                  <a:srgbClr val="FF0000"/>
                </a:solidFill>
                <a:latin typeface="+mn-lt"/>
                <a:ea typeface="+mn-ea"/>
              </a:rPr>
              <a:t>氧化性差异</a:t>
            </a:r>
            <a:r>
              <a:rPr lang="zh-CN" altLang="en-US" sz="3600" dirty="0">
                <a:latin typeface="+mn-lt"/>
                <a:ea typeface="+mn-ea"/>
              </a:rPr>
              <a:t>：酸化溶液后，加</a:t>
            </a:r>
            <a:r>
              <a:rPr lang="en-US" altLang="zh-CN" sz="3600" dirty="0">
                <a:solidFill>
                  <a:srgbClr val="0000FF"/>
                </a:solidFill>
                <a:latin typeface="+mn-lt"/>
                <a:ea typeface="+mn-ea"/>
              </a:rPr>
              <a:t>KI-</a:t>
            </a:r>
            <a:r>
              <a:rPr lang="zh-CN" altLang="en-US" sz="3600" dirty="0">
                <a:solidFill>
                  <a:srgbClr val="0000FF"/>
                </a:solidFill>
                <a:latin typeface="+mn-lt"/>
                <a:ea typeface="+mn-ea"/>
              </a:rPr>
              <a:t>淀粉</a:t>
            </a:r>
            <a:r>
              <a:rPr lang="zh-CN" altLang="en-US" sz="3600" dirty="0">
                <a:latin typeface="+mn-lt"/>
                <a:ea typeface="+mn-ea"/>
              </a:rPr>
              <a:t>溶液。淀粉变蓝的是</a:t>
            </a:r>
            <a:r>
              <a:rPr lang="en-US" altLang="zh-CN" sz="3600" dirty="0">
                <a:latin typeface="+mn-lt"/>
                <a:ea typeface="+mn-ea"/>
              </a:rPr>
              <a:t>NO</a:t>
            </a:r>
            <a:r>
              <a:rPr lang="en-US" altLang="zh-CN" sz="3600" baseline="-25000" dirty="0">
                <a:latin typeface="+mn-lt"/>
                <a:ea typeface="+mn-ea"/>
              </a:rPr>
              <a:t>2</a:t>
            </a:r>
            <a:r>
              <a:rPr lang="en-US" altLang="zh-CN" sz="3600" baseline="30000" dirty="0">
                <a:latin typeface="+mn-lt"/>
                <a:ea typeface="+mn-ea"/>
              </a:rPr>
              <a:t>-</a:t>
            </a:r>
            <a:r>
              <a:rPr lang="en-US" altLang="zh-CN" sz="3600" dirty="0">
                <a:latin typeface="+mn-lt"/>
                <a:ea typeface="+mn-ea"/>
              </a:rPr>
              <a:t>.</a:t>
            </a:r>
            <a:endParaRPr lang="en-US" altLang="zh-CN" sz="3600" dirty="0">
              <a:latin typeface="+mn-lt"/>
              <a:ea typeface="+mn-ea"/>
            </a:endParaRPr>
          </a:p>
          <a:p>
            <a:pPr>
              <a:lnSpc>
                <a:spcPct val="110000"/>
              </a:lnSpc>
              <a:spcBef>
                <a:spcPct val="20000"/>
              </a:spcBef>
              <a:spcAft>
                <a:spcPct val="20000"/>
              </a:spcAft>
              <a:defRPr/>
            </a:pPr>
            <a:r>
              <a:rPr lang="en-US" altLang="zh-CN" sz="3600" dirty="0">
                <a:latin typeface="+mn-lt"/>
                <a:ea typeface="+mn-ea"/>
              </a:rPr>
              <a:t>    2NO</a:t>
            </a:r>
            <a:r>
              <a:rPr lang="en-US" altLang="zh-CN" sz="3600" baseline="-25000" dirty="0">
                <a:latin typeface="+mn-lt"/>
                <a:ea typeface="+mn-ea"/>
              </a:rPr>
              <a:t>2</a:t>
            </a:r>
            <a:r>
              <a:rPr lang="en-US" altLang="zh-CN" sz="3600" baseline="30000" dirty="0">
                <a:latin typeface="+mn-lt"/>
                <a:ea typeface="+mn-ea"/>
              </a:rPr>
              <a:t>-</a:t>
            </a:r>
            <a:r>
              <a:rPr lang="en-US" altLang="zh-CN" sz="3600" dirty="0">
                <a:latin typeface="+mn-lt"/>
                <a:ea typeface="+mn-ea"/>
              </a:rPr>
              <a:t>+2I</a:t>
            </a:r>
            <a:r>
              <a:rPr lang="en-US" altLang="zh-CN" sz="3600" baseline="30000" dirty="0">
                <a:latin typeface="+mn-lt"/>
                <a:ea typeface="+mn-ea"/>
              </a:rPr>
              <a:t>-</a:t>
            </a:r>
            <a:r>
              <a:rPr lang="en-US" altLang="zh-CN" sz="3600" dirty="0">
                <a:latin typeface="+mn-lt"/>
                <a:ea typeface="+mn-ea"/>
              </a:rPr>
              <a:t>+4H</a:t>
            </a:r>
            <a:r>
              <a:rPr lang="en-US" altLang="zh-CN" sz="3600" baseline="30000" dirty="0">
                <a:latin typeface="+mn-lt"/>
                <a:ea typeface="+mn-ea"/>
              </a:rPr>
              <a:t>+</a:t>
            </a:r>
            <a:r>
              <a:rPr lang="en-US" altLang="zh-CN" sz="3600" dirty="0">
                <a:latin typeface="+mn-lt"/>
                <a:ea typeface="+mn-ea"/>
              </a:rPr>
              <a:t>==2NO</a:t>
            </a:r>
            <a:r>
              <a:rPr lang="en-US" altLang="zh-CN" sz="3600" dirty="0">
                <a:latin typeface="+mn-lt"/>
                <a:ea typeface="+mn-ea"/>
                <a:sym typeface="Symbol" panose="05050102010706020507"/>
              </a:rPr>
              <a:t></a:t>
            </a:r>
            <a:r>
              <a:rPr lang="en-US" altLang="zh-CN" sz="3600" dirty="0">
                <a:latin typeface="+mn-lt"/>
                <a:ea typeface="+mn-ea"/>
              </a:rPr>
              <a:t>+I</a:t>
            </a:r>
            <a:r>
              <a:rPr lang="en-US" altLang="zh-CN" sz="3600" baseline="-25000" dirty="0">
                <a:latin typeface="+mn-lt"/>
                <a:ea typeface="+mn-ea"/>
              </a:rPr>
              <a:t>2</a:t>
            </a:r>
            <a:r>
              <a:rPr lang="en-US" altLang="zh-CN" sz="3600" dirty="0">
                <a:latin typeface="+mn-lt"/>
                <a:ea typeface="+mn-ea"/>
              </a:rPr>
              <a:t>+2H</a:t>
            </a:r>
            <a:r>
              <a:rPr lang="en-US" altLang="zh-CN" sz="3600" baseline="-25000" dirty="0">
                <a:latin typeface="+mn-lt"/>
                <a:ea typeface="+mn-ea"/>
              </a:rPr>
              <a:t>2</a:t>
            </a:r>
            <a:r>
              <a:rPr lang="en-US" altLang="zh-CN" sz="3600" dirty="0">
                <a:latin typeface="+mn-lt"/>
                <a:ea typeface="+mn-ea"/>
              </a:rPr>
              <a:t>O</a:t>
            </a:r>
            <a:endParaRPr lang="en-US" altLang="zh-CN" sz="3600" dirty="0">
              <a:latin typeface="+mn-lt"/>
              <a:ea typeface="+mn-ea"/>
            </a:endParaRPr>
          </a:p>
          <a:p>
            <a:pPr>
              <a:lnSpc>
                <a:spcPct val="110000"/>
              </a:lnSpc>
              <a:spcBef>
                <a:spcPct val="20000"/>
              </a:spcBef>
              <a:spcAft>
                <a:spcPct val="20000"/>
              </a:spcAft>
              <a:defRPr/>
            </a:pPr>
            <a:r>
              <a:rPr lang="en-US" altLang="zh-CN" sz="3600" dirty="0">
                <a:latin typeface="+mn-lt"/>
                <a:ea typeface="+mn-ea"/>
              </a:rPr>
              <a:t>(2)</a:t>
            </a:r>
            <a:r>
              <a:rPr lang="zh-CN" altLang="en-US" sz="3600" dirty="0">
                <a:solidFill>
                  <a:srgbClr val="FF0000"/>
                </a:solidFill>
                <a:latin typeface="+mn-lt"/>
                <a:ea typeface="+mn-ea"/>
              </a:rPr>
              <a:t>还原性差异</a:t>
            </a:r>
            <a:r>
              <a:rPr lang="zh-CN" altLang="en-US" sz="3600" dirty="0">
                <a:latin typeface="+mn-lt"/>
                <a:ea typeface="+mn-ea"/>
              </a:rPr>
              <a:t>：加</a:t>
            </a:r>
            <a:r>
              <a:rPr lang="zh-CN" altLang="en-US" sz="3600" dirty="0">
                <a:solidFill>
                  <a:srgbClr val="0000FF"/>
                </a:solidFill>
                <a:latin typeface="+mn-lt"/>
                <a:ea typeface="+mn-ea"/>
              </a:rPr>
              <a:t>酸性</a:t>
            </a:r>
            <a:r>
              <a:rPr lang="en-US" altLang="zh-CN" sz="3600" dirty="0">
                <a:solidFill>
                  <a:srgbClr val="0000FF"/>
                </a:solidFill>
                <a:latin typeface="+mn-lt"/>
                <a:ea typeface="+mn-ea"/>
              </a:rPr>
              <a:t>KMnO</a:t>
            </a:r>
            <a:r>
              <a:rPr lang="en-US" altLang="zh-CN" sz="3600" baseline="-25000" dirty="0">
                <a:solidFill>
                  <a:srgbClr val="0000FF"/>
                </a:solidFill>
                <a:latin typeface="+mn-lt"/>
                <a:ea typeface="+mn-ea"/>
              </a:rPr>
              <a:t>4</a:t>
            </a:r>
            <a:r>
              <a:rPr lang="zh-CN" altLang="en-US" sz="3600" dirty="0">
                <a:latin typeface="+mn-lt"/>
                <a:ea typeface="+mn-ea"/>
              </a:rPr>
              <a:t>溶液</a:t>
            </a:r>
            <a:endParaRPr lang="en-US" altLang="zh-CN" sz="3600" dirty="0">
              <a:latin typeface="+mn-lt"/>
              <a:ea typeface="+mn-ea"/>
            </a:endParaRPr>
          </a:p>
          <a:p>
            <a:pPr>
              <a:lnSpc>
                <a:spcPct val="110000"/>
              </a:lnSpc>
              <a:spcBef>
                <a:spcPct val="20000"/>
              </a:spcBef>
              <a:spcAft>
                <a:spcPct val="20000"/>
              </a:spcAft>
              <a:defRPr/>
            </a:pPr>
            <a:r>
              <a:rPr lang="en-US" altLang="zh-CN" sz="3600" dirty="0">
                <a:latin typeface="+mn-lt"/>
                <a:ea typeface="+mn-ea"/>
              </a:rPr>
              <a:t>(3) </a:t>
            </a:r>
            <a:r>
              <a:rPr lang="zh-CN" altLang="en-US" sz="3600" dirty="0">
                <a:latin typeface="+mn-lt"/>
                <a:ea typeface="+mn-ea"/>
              </a:rPr>
              <a:t>溶液</a:t>
            </a:r>
            <a:r>
              <a:rPr lang="en-US" altLang="zh-CN" sz="3600" dirty="0">
                <a:solidFill>
                  <a:srgbClr val="0000FF"/>
                </a:solidFill>
                <a:latin typeface="+mn-lt"/>
                <a:ea typeface="+mn-ea"/>
              </a:rPr>
              <a:t>pH</a:t>
            </a:r>
            <a:r>
              <a:rPr lang="zh-CN" altLang="en-US" sz="3600" dirty="0">
                <a:solidFill>
                  <a:srgbClr val="0000FF"/>
                </a:solidFill>
                <a:latin typeface="+mn-lt"/>
                <a:ea typeface="+mn-ea"/>
              </a:rPr>
              <a:t>值</a:t>
            </a:r>
            <a:r>
              <a:rPr lang="zh-CN" altLang="en-US" sz="3600" dirty="0">
                <a:latin typeface="+mn-lt"/>
                <a:ea typeface="+mn-ea"/>
              </a:rPr>
              <a:t>不同</a:t>
            </a:r>
            <a:endParaRPr lang="en-US" altLang="zh-CN" sz="3600" dirty="0">
              <a:latin typeface="+mn-lt"/>
              <a:ea typeface="+mn-ea"/>
            </a:endParaRPr>
          </a:p>
          <a:p>
            <a:pPr marL="742950" indent="-742950">
              <a:lnSpc>
                <a:spcPct val="110000"/>
              </a:lnSpc>
              <a:spcBef>
                <a:spcPct val="20000"/>
              </a:spcBef>
              <a:spcAft>
                <a:spcPct val="20000"/>
              </a:spcAft>
              <a:buFontTx/>
              <a:buAutoNum type="arabicParenBoth" startAt="4"/>
              <a:defRPr/>
            </a:pPr>
            <a:r>
              <a:rPr lang="zh-CN" altLang="en-US" sz="3600" dirty="0">
                <a:latin typeface="+mn-lt"/>
                <a:ea typeface="+mn-ea"/>
              </a:rPr>
              <a:t>加入</a:t>
            </a:r>
            <a:r>
              <a:rPr lang="en-US" altLang="zh-CN" sz="3600" dirty="0">
                <a:latin typeface="+mn-lt"/>
                <a:ea typeface="+mn-ea"/>
              </a:rPr>
              <a:t>Ag</a:t>
            </a:r>
            <a:r>
              <a:rPr lang="en-US" altLang="zh-CN" sz="3600" baseline="30000" dirty="0">
                <a:latin typeface="+mn-lt"/>
                <a:ea typeface="+mn-ea"/>
              </a:rPr>
              <a:t>+</a:t>
            </a:r>
            <a:r>
              <a:rPr lang="zh-CN" altLang="en-US" sz="3600" dirty="0">
                <a:latin typeface="+mn-lt"/>
                <a:ea typeface="+mn-ea"/>
              </a:rPr>
              <a:t>：</a:t>
            </a:r>
            <a:r>
              <a:rPr lang="en-US" altLang="zh-CN" sz="3600" dirty="0">
                <a:latin typeface="+mn-lt"/>
                <a:ea typeface="+mn-ea"/>
              </a:rPr>
              <a:t>AgNO</a:t>
            </a:r>
            <a:r>
              <a:rPr lang="en-US" altLang="zh-CN" sz="3600" baseline="-25000" dirty="0">
                <a:latin typeface="+mn-lt"/>
                <a:ea typeface="+mn-ea"/>
              </a:rPr>
              <a:t>2</a:t>
            </a:r>
            <a:r>
              <a:rPr lang="zh-CN" altLang="en-US" sz="3600" dirty="0">
                <a:latin typeface="+mn-lt"/>
                <a:ea typeface="+mn-ea"/>
              </a:rPr>
              <a:t>不溶</a:t>
            </a:r>
            <a:endParaRPr lang="en-US" altLang="zh-CN" sz="3600" dirty="0">
              <a:latin typeface="+mn-lt"/>
              <a:ea typeface="+mn-ea"/>
            </a:endParaRPr>
          </a:p>
          <a:p>
            <a:pPr marL="742950" indent="-742950">
              <a:lnSpc>
                <a:spcPct val="110000"/>
              </a:lnSpc>
              <a:spcBef>
                <a:spcPct val="20000"/>
              </a:spcBef>
              <a:spcAft>
                <a:spcPct val="20000"/>
              </a:spcAft>
              <a:buFontTx/>
              <a:buAutoNum type="arabicParenBoth" startAt="4"/>
              <a:defRPr/>
            </a:pPr>
            <a:r>
              <a:rPr lang="zh-CN" altLang="en-US" sz="3600" dirty="0">
                <a:latin typeface="+mn-lt"/>
                <a:ea typeface="+mn-ea"/>
              </a:rPr>
              <a:t>热分解</a:t>
            </a:r>
            <a:endParaRPr lang="en-US" altLang="zh-CN" sz="3600" dirty="0">
              <a:latin typeface="+mn-lt"/>
              <a:ea typeface="+mn-ea"/>
            </a:endParaRPr>
          </a:p>
        </p:txBody>
      </p:sp>
      <p:sp>
        <p:nvSpPr>
          <p:cNvPr id="7" name="Rectangle 2"/>
          <p:cNvSpPr>
            <a:spLocks noChangeArrowheads="1"/>
          </p:cNvSpPr>
          <p:nvPr/>
        </p:nvSpPr>
        <p:spPr bwMode="auto">
          <a:xfrm>
            <a:off x="7885113" y="6308725"/>
            <a:ext cx="990600" cy="576263"/>
          </a:xfrm>
          <a:prstGeom prst="rect">
            <a:avLst/>
          </a:prstGeom>
          <a:noFill/>
          <a:ln>
            <a:noFill/>
          </a:ln>
          <a:effectLst/>
        </p:spPr>
        <p:txBody>
          <a:bodyPr/>
          <a:lstStyle/>
          <a:p>
            <a:pPr algn="r">
              <a:defRPr/>
            </a:pPr>
            <a:fld id="{58B1066A-2F15-4DE5-856A-47D1BEC048DB}" type="slidenum">
              <a:rPr kumimoji="1" lang="en-US" altLang="zh-CN" sz="1600">
                <a:latin typeface="+mn-lt"/>
                <a:ea typeface="+mn-ea"/>
                <a:cs typeface="ˎ̥"/>
              </a:rPr>
            </a:fld>
            <a:r>
              <a:rPr kumimoji="1" lang="en-US" altLang="zh-CN" sz="1600" b="0" dirty="0">
                <a:latin typeface="+mn-lt"/>
                <a:ea typeface="+mn-ea"/>
                <a:cs typeface="ˎ̥"/>
              </a:rPr>
              <a:t> </a:t>
            </a:r>
            <a:endParaRPr kumimoji="1" lang="en-US" altLang="zh-CN" sz="1600" b="0" dirty="0">
              <a:latin typeface="+mn-lt"/>
              <a:ea typeface="+mn-ea"/>
              <a:cs typeface="ˎ̥"/>
            </a:endParaRPr>
          </a:p>
        </p:txBody>
      </p:sp>
      <p:pic>
        <p:nvPicPr>
          <p:cNvPr id="202756"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0148"/>
                                        </p:tgtEl>
                                        <p:attrNameLst>
                                          <p:attrName>style.visibility</p:attrName>
                                        </p:attrNameLst>
                                      </p:cBhvr>
                                      <p:to>
                                        <p:strVal val="visible"/>
                                      </p:to>
                                    </p:set>
                                    <p:animEffect transition="in" filter="wipe(left)">
                                      <p:cBhvr>
                                        <p:cTn id="7" dur="500"/>
                                        <p:tgtEl>
                                          <p:spTgt spid="390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0151">
                                            <p:txEl>
                                              <p:pRg st="0" end="0"/>
                                            </p:txEl>
                                          </p:spTgt>
                                        </p:tgtEl>
                                        <p:attrNameLst>
                                          <p:attrName>style.visibility</p:attrName>
                                        </p:attrNameLst>
                                      </p:cBhvr>
                                      <p:to>
                                        <p:strVal val="visible"/>
                                      </p:to>
                                    </p:set>
                                    <p:animEffect transition="in" filter="wipe(left)">
                                      <p:cBhvr>
                                        <p:cTn id="12" dur="500"/>
                                        <p:tgtEl>
                                          <p:spTgt spid="390151">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90151">
                                            <p:txEl>
                                              <p:pRg st="1" end="1"/>
                                            </p:txEl>
                                          </p:spTgt>
                                        </p:tgtEl>
                                        <p:attrNameLst>
                                          <p:attrName>style.visibility</p:attrName>
                                        </p:attrNameLst>
                                      </p:cBhvr>
                                      <p:to>
                                        <p:strVal val="visible"/>
                                      </p:to>
                                    </p:set>
                                    <p:animEffect transition="in" filter="wipe(left)">
                                      <p:cBhvr>
                                        <p:cTn id="15" dur="500"/>
                                        <p:tgtEl>
                                          <p:spTgt spid="3901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90151">
                                            <p:txEl>
                                              <p:pRg st="2" end="2"/>
                                            </p:txEl>
                                          </p:spTgt>
                                        </p:tgtEl>
                                        <p:attrNameLst>
                                          <p:attrName>style.visibility</p:attrName>
                                        </p:attrNameLst>
                                      </p:cBhvr>
                                      <p:to>
                                        <p:strVal val="visible"/>
                                      </p:to>
                                    </p:set>
                                    <p:animEffect transition="in" filter="wipe(left)">
                                      <p:cBhvr>
                                        <p:cTn id="20" dur="500"/>
                                        <p:tgtEl>
                                          <p:spTgt spid="3901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90151">
                                            <p:txEl>
                                              <p:pRg st="3" end="3"/>
                                            </p:txEl>
                                          </p:spTgt>
                                        </p:tgtEl>
                                        <p:attrNameLst>
                                          <p:attrName>style.visibility</p:attrName>
                                        </p:attrNameLst>
                                      </p:cBhvr>
                                      <p:to>
                                        <p:strVal val="visible"/>
                                      </p:to>
                                    </p:set>
                                    <p:animEffect transition="in" filter="wipe(left)">
                                      <p:cBhvr>
                                        <p:cTn id="25" dur="500"/>
                                        <p:tgtEl>
                                          <p:spTgt spid="39015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0151">
                                            <p:txEl>
                                              <p:pRg st="4" end="4"/>
                                            </p:txEl>
                                          </p:spTgt>
                                        </p:tgtEl>
                                        <p:attrNameLst>
                                          <p:attrName>style.visibility</p:attrName>
                                        </p:attrNameLst>
                                      </p:cBhvr>
                                      <p:to>
                                        <p:strVal val="visible"/>
                                      </p:to>
                                    </p:set>
                                    <p:animEffect transition="in" filter="wipe(left)">
                                      <p:cBhvr>
                                        <p:cTn id="30" dur="500"/>
                                        <p:tgtEl>
                                          <p:spTgt spid="39015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90151">
                                            <p:txEl>
                                              <p:pRg st="5" end="5"/>
                                            </p:txEl>
                                          </p:spTgt>
                                        </p:tgtEl>
                                        <p:attrNameLst>
                                          <p:attrName>style.visibility</p:attrName>
                                        </p:attrNameLst>
                                      </p:cBhvr>
                                      <p:to>
                                        <p:strVal val="visible"/>
                                      </p:to>
                                    </p:set>
                                    <p:animEffect transition="in" filter="wipe(left)">
                                      <p:cBhvr>
                                        <p:cTn id="35" dur="500"/>
                                        <p:tgtEl>
                                          <p:spTgt spid="3901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7C2E71A-A70B-4664-8E1E-5A01957DA858}"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graphicFrame>
        <p:nvGraphicFramePr>
          <p:cNvPr id="328708" name="Group 4"/>
          <p:cNvGraphicFramePr>
            <a:graphicFrameLocks noGrp="1"/>
          </p:cNvGraphicFramePr>
          <p:nvPr/>
        </p:nvGraphicFramePr>
        <p:xfrm>
          <a:off x="827088" y="1793875"/>
          <a:ext cx="8064500" cy="4232275"/>
        </p:xfrm>
        <a:graphic>
          <a:graphicData uri="http://schemas.openxmlformats.org/drawingml/2006/table">
            <a:tbl>
              <a:tblPr/>
              <a:tblGrid>
                <a:gridCol w="1439862"/>
                <a:gridCol w="2016125"/>
                <a:gridCol w="2592388"/>
                <a:gridCol w="2016125"/>
              </a:tblGrid>
              <a:tr h="2524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类型</a:t>
                      </a:r>
                      <a:endPar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离子型</a:t>
                      </a:r>
                      <a:endPar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金属型</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间充型</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共价型</a:t>
                      </a:r>
                      <a:endPar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890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endPar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IA</a:t>
                      </a: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a:t>
                      </a: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II A</a:t>
                      </a:r>
                      <a:endPar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III B -VI B</a:t>
                      </a:r>
                      <a:r>
                        <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及</a:t>
                      </a:r>
                      <a:r>
                        <a:rPr kumimoji="0" lang="en-US" altLang="zh-CN" sz="2800" b="1" i="0" u="none" strike="noStrike" cap="none" normalizeH="0" baseline="0" dirty="0" err="1" smtClean="0">
                          <a:ln>
                            <a:noFill/>
                          </a:ln>
                          <a:solidFill>
                            <a:srgbClr val="000000"/>
                          </a:solidFill>
                          <a:effectLst/>
                          <a:latin typeface="Times New Roman" panose="02020603050405020304" pitchFamily="18" charset="0"/>
                          <a:ea typeface="华文楷体" panose="02010600040101010101" pitchFamily="2" charset="-122"/>
                        </a:rPr>
                        <a:t>Mn</a:t>
                      </a:r>
                      <a:r>
                        <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a:t>
                      </a:r>
                      <a:r>
                        <a:rPr kumimoji="0" lang="en-US"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Fe</a:t>
                      </a:r>
                      <a:endParaRPr kumimoji="0" lang="en-US"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p </a:t>
                      </a: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区</a:t>
                      </a: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(VIIA</a:t>
                      </a: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的氮化物称为卤化物</a:t>
                      </a: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a:t>
                      </a:r>
                      <a:endPar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922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性质</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热稳定性差；易水解放出</a:t>
                      </a:r>
                      <a:r>
                        <a:rPr kumimoji="0" lang="en-US"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NH</a:t>
                      </a:r>
                      <a:r>
                        <a:rPr kumimoji="0" lang="en-US" altLang="zh-CN" sz="28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3</a:t>
                      </a:r>
                      <a:endParaRPr kumimoji="0" lang="en-US"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高熔点、高硬度、高化学稳定性；有金属外貌，可导电。</a:t>
                      </a:r>
                      <a:endPar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与</a:t>
                      </a: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IIIA/IVA</a:t>
                      </a: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形成固态聚合物，如</a:t>
                      </a:r>
                      <a:r>
                        <a:rPr kumimoji="0" lang="en-US" altLang="zh-CN" sz="2800" b="1" i="0" u="none" strike="noStrike" cap="none" normalizeH="0" baseline="0" dirty="0" err="1" smtClean="0">
                          <a:ln>
                            <a:noFill/>
                          </a:ln>
                          <a:solidFill>
                            <a:srgbClr val="0000FF"/>
                          </a:solidFill>
                          <a:effectLst/>
                          <a:latin typeface="Times New Roman" panose="02020603050405020304" pitchFamily="18" charset="0"/>
                          <a:ea typeface="华文楷体" panose="02010600040101010101" pitchFamily="2" charset="-122"/>
                        </a:rPr>
                        <a:t>GaN</a:t>
                      </a: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a:t>
                      </a:r>
                      <a:r>
                        <a:rPr kumimoji="0" lang="en-US" altLang="zh-CN" sz="2800" b="1" i="0" u="none" strike="noStrike" cap="none" normalizeH="0" baseline="0" dirty="0" err="1" smtClean="0">
                          <a:ln>
                            <a:noFill/>
                          </a:ln>
                          <a:solidFill>
                            <a:srgbClr val="0000FF"/>
                          </a:solidFill>
                          <a:effectLst/>
                          <a:latin typeface="Times New Roman" panose="02020603050405020304" pitchFamily="18" charset="0"/>
                          <a:ea typeface="华文楷体" panose="02010600040101010101" pitchFamily="2" charset="-122"/>
                        </a:rPr>
                        <a:t>InN</a:t>
                      </a:r>
                      <a:r>
                        <a:rPr kumimoji="0" lang="zh-CN" altLang="en-US"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a:t>
                      </a:r>
                      <a:r>
                        <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BN/</a:t>
                      </a:r>
                      <a:r>
                        <a:rPr kumimoji="0" lang="en-US" altLang="zh-CN" sz="2800" b="1" i="0" u="none" strike="noStrike" cap="none" normalizeH="0" baseline="0" dirty="0" err="1" smtClean="0">
                          <a:ln>
                            <a:noFill/>
                          </a:ln>
                          <a:solidFill>
                            <a:srgbClr val="0000FF"/>
                          </a:solidFill>
                          <a:effectLst/>
                          <a:latin typeface="Times New Roman" panose="02020603050405020304" pitchFamily="18" charset="0"/>
                          <a:ea typeface="华文楷体" panose="02010600040101010101" pitchFamily="2" charset="-122"/>
                        </a:rPr>
                        <a:t>AlN</a:t>
                      </a:r>
                      <a:endParaRPr kumimoji="0" lang="en-US" altLang="zh-CN" sz="28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3800" name="Rectangle 26"/>
          <p:cNvSpPr>
            <a:spLocks noRot="1" noChangeArrowheads="1"/>
          </p:cNvSpPr>
          <p:nvPr/>
        </p:nvSpPr>
        <p:spPr bwMode="auto">
          <a:xfrm>
            <a:off x="847725" y="920750"/>
            <a:ext cx="5740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buClr>
                <a:schemeClr val="tx1"/>
              </a:buClr>
              <a:buSzPct val="70000"/>
            </a:pPr>
            <a:r>
              <a:rPr lang="en-US" altLang="zh-CN" sz="3600">
                <a:ea typeface="华文楷体" panose="02010600040101010101" pitchFamily="2" charset="-122"/>
              </a:rPr>
              <a:t>1. </a:t>
            </a:r>
            <a:r>
              <a:rPr lang="zh-CN" altLang="en-US" sz="3600">
                <a:ea typeface="华文楷体" panose="02010600040101010101" pitchFamily="2" charset="-122"/>
              </a:rPr>
              <a:t>氮化物的类型与性质</a:t>
            </a:r>
            <a:endParaRPr lang="zh-CN" altLang="en-US" sz="3600">
              <a:ea typeface="华文楷体" panose="02010600040101010101" pitchFamily="2" charset="-122"/>
            </a:endParaRPr>
          </a:p>
        </p:txBody>
      </p:sp>
      <p:sp>
        <p:nvSpPr>
          <p:cNvPr id="6" name="Rectangle 9"/>
          <p:cNvSpPr>
            <a:spLocks noChangeArrowheads="1"/>
          </p:cNvSpPr>
          <p:nvPr/>
        </p:nvSpPr>
        <p:spPr bwMode="auto">
          <a:xfrm>
            <a:off x="827088" y="128588"/>
            <a:ext cx="5184775" cy="708025"/>
          </a:xfrm>
          <a:prstGeom prst="rect">
            <a:avLst/>
          </a:prstGeom>
          <a:noFill/>
          <a:ln>
            <a:noFill/>
          </a:ln>
          <a:effectLst/>
        </p:spPr>
        <p:txBody>
          <a:bodyPr>
            <a:spAutoFit/>
          </a:bodyPr>
          <a:lstStyle/>
          <a:p>
            <a:pPr>
              <a:defRPr/>
            </a:pPr>
            <a:r>
              <a:rPr lang="en-US" altLang="zh-CN" sz="4000" dirty="0">
                <a:solidFill>
                  <a:srgbClr val="0000FF"/>
                </a:solidFill>
                <a:latin typeface="+mn-lt"/>
                <a:ea typeface="+mj-ea"/>
              </a:rPr>
              <a:t>8.4.5 </a:t>
            </a:r>
            <a:r>
              <a:rPr lang="zh-CN" altLang="en-US" sz="4000" dirty="0">
                <a:solidFill>
                  <a:srgbClr val="0000FF"/>
                </a:solidFill>
                <a:latin typeface="+mn-lt"/>
                <a:ea typeface="+mj-ea"/>
              </a:rPr>
              <a:t>氮的其他化合物</a:t>
            </a:r>
            <a:endParaRPr lang="zh-CN" altLang="en-US" sz="4000" dirty="0">
              <a:solidFill>
                <a:srgbClr val="0000FF"/>
              </a:solidFill>
              <a:latin typeface="+mn-lt"/>
              <a:ea typeface="+mj-ea"/>
            </a:endParaRPr>
          </a:p>
        </p:txBody>
      </p:sp>
    </p:spTree>
  </p:cSld>
  <p:clrMapOvr>
    <a:masterClrMapping/>
  </p:clrMapOvr>
  <p:transition>
    <p:wip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06878C6-B38A-476F-AAF0-72EFCA551080}"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29731" name="Rectangle 3"/>
          <p:cNvSpPr>
            <a:spLocks noRot="1" noChangeArrowheads="1"/>
          </p:cNvSpPr>
          <p:nvPr/>
        </p:nvSpPr>
        <p:spPr bwMode="auto">
          <a:xfrm>
            <a:off x="900430" y="415925"/>
            <a:ext cx="7975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buClr>
                <a:schemeClr val="tx1"/>
              </a:buClr>
              <a:buSzPct val="70000"/>
            </a:pPr>
            <a:r>
              <a:rPr lang="en-US" altLang="zh-CN" sz="3600">
                <a:solidFill>
                  <a:srgbClr val="0000FF"/>
                </a:solidFill>
                <a:ea typeface="华文楷体" panose="02010600040101010101" pitchFamily="2" charset="-122"/>
              </a:rPr>
              <a:t>2. </a:t>
            </a:r>
            <a:r>
              <a:rPr lang="zh-CN" altLang="en-US" sz="3600">
                <a:solidFill>
                  <a:srgbClr val="0000FF"/>
                </a:solidFill>
                <a:ea typeface="华文楷体" panose="02010600040101010101" pitchFamily="2" charset="-122"/>
              </a:rPr>
              <a:t>氮的卤化物</a:t>
            </a:r>
            <a:endParaRPr lang="zh-CN" altLang="en-US" sz="3600">
              <a:solidFill>
                <a:srgbClr val="0000FF"/>
              </a:solidFill>
              <a:ea typeface="华文楷体" panose="02010600040101010101" pitchFamily="2" charset="-122"/>
            </a:endParaRPr>
          </a:p>
          <a:p>
            <a:pPr>
              <a:lnSpc>
                <a:spcPct val="150000"/>
              </a:lnSpc>
              <a:buClr>
                <a:schemeClr val="tx1"/>
              </a:buClr>
              <a:buSzPct val="70000"/>
            </a:pPr>
            <a:r>
              <a:rPr lang="zh-CN" altLang="en-US">
                <a:ea typeface="华文楷体" panose="02010600040101010101" pitchFamily="2" charset="-122"/>
              </a:rPr>
              <a:t>   </a:t>
            </a:r>
            <a:r>
              <a:rPr lang="en-US" altLang="zh-CN">
                <a:solidFill>
                  <a:srgbClr val="FF0000"/>
                </a:solidFill>
                <a:ea typeface="华文楷体" panose="02010600040101010101" pitchFamily="2" charset="-122"/>
              </a:rPr>
              <a:t>NF</a:t>
            </a:r>
            <a:r>
              <a:rPr lang="en-US" altLang="zh-CN" baseline="-25000">
                <a:solidFill>
                  <a:srgbClr val="FF0000"/>
                </a:solidFill>
                <a:ea typeface="华文楷体" panose="02010600040101010101" pitchFamily="2" charset="-122"/>
              </a:rPr>
              <a:t>3</a:t>
            </a:r>
            <a:r>
              <a:rPr lang="zh-CN" altLang="en-US">
                <a:solidFill>
                  <a:srgbClr val="FF0000"/>
                </a:solidFill>
                <a:ea typeface="华文楷体" panose="02010600040101010101" pitchFamily="2" charset="-122"/>
              </a:rPr>
              <a:t>：</a:t>
            </a:r>
            <a:r>
              <a:rPr lang="zh-CN" altLang="en-US">
                <a:ea typeface="华文楷体" panose="02010600040101010101" pitchFamily="2" charset="-122"/>
              </a:rPr>
              <a:t>化学性质稳定，没有路易斯碱性</a:t>
            </a:r>
            <a:endParaRPr lang="zh-CN" altLang="en-US">
              <a:ea typeface="华文楷体" panose="02010600040101010101" pitchFamily="2" charset="-122"/>
            </a:endParaRPr>
          </a:p>
          <a:p>
            <a:pPr>
              <a:lnSpc>
                <a:spcPct val="150000"/>
              </a:lnSpc>
              <a:buClr>
                <a:schemeClr val="tx1"/>
              </a:buClr>
              <a:buSzPct val="70000"/>
            </a:pPr>
            <a:r>
              <a:rPr lang="zh-CN" altLang="en-US">
                <a:ea typeface="华文楷体" panose="02010600040101010101" pitchFamily="2" charset="-122"/>
              </a:rPr>
              <a:t>   </a:t>
            </a:r>
            <a:r>
              <a:rPr lang="en-US" altLang="zh-CN">
                <a:solidFill>
                  <a:srgbClr val="FF0000"/>
                </a:solidFill>
                <a:ea typeface="华文楷体" panose="02010600040101010101" pitchFamily="2" charset="-122"/>
              </a:rPr>
              <a:t>NCl</a:t>
            </a:r>
            <a:r>
              <a:rPr lang="en-US" altLang="zh-CN" baseline="-25000">
                <a:solidFill>
                  <a:srgbClr val="FF0000"/>
                </a:solidFill>
                <a:ea typeface="华文楷体" panose="02010600040101010101" pitchFamily="2" charset="-122"/>
              </a:rPr>
              <a:t>3</a:t>
            </a:r>
            <a:r>
              <a:rPr lang="en-US" altLang="zh-CN">
                <a:ea typeface="华文楷体" panose="02010600040101010101" pitchFamily="2" charset="-122"/>
              </a:rPr>
              <a:t>:  </a:t>
            </a:r>
            <a:r>
              <a:rPr lang="zh-CN" altLang="en-US">
                <a:ea typeface="华文楷体" panose="02010600040101010101" pitchFamily="2" charset="-122"/>
              </a:rPr>
              <a:t>不稳定，受热易爆炸；在水或碱中发生水解； </a:t>
            </a:r>
            <a:r>
              <a:rPr lang="en-US" altLang="zh-CN">
                <a:solidFill>
                  <a:srgbClr val="FF0000"/>
                </a:solidFill>
                <a:ea typeface="华文楷体" panose="02010600040101010101" pitchFamily="2" charset="-122"/>
              </a:rPr>
              <a:t>NBr</a:t>
            </a:r>
            <a:r>
              <a:rPr lang="en-US" altLang="zh-CN" baseline="-25000">
                <a:solidFill>
                  <a:srgbClr val="FF0000"/>
                </a:solidFill>
                <a:ea typeface="华文楷体" panose="02010600040101010101" pitchFamily="2" charset="-122"/>
              </a:rPr>
              <a:t>3 </a:t>
            </a:r>
            <a:r>
              <a:rPr lang="en-US" altLang="zh-CN">
                <a:solidFill>
                  <a:srgbClr val="FF0000"/>
                </a:solidFill>
                <a:ea typeface="华文楷体" panose="02010600040101010101" pitchFamily="2" charset="-122"/>
              </a:rPr>
              <a:t>(NI</a:t>
            </a:r>
            <a:r>
              <a:rPr lang="en-US" altLang="zh-CN" baseline="-25000">
                <a:solidFill>
                  <a:srgbClr val="FF0000"/>
                </a:solidFill>
                <a:ea typeface="华文楷体" panose="02010600040101010101" pitchFamily="2" charset="-122"/>
              </a:rPr>
              <a:t>3</a:t>
            </a:r>
            <a:r>
              <a:rPr lang="en-US" altLang="zh-CN">
                <a:solidFill>
                  <a:srgbClr val="FF0000"/>
                </a:solidFill>
                <a:ea typeface="华文楷体" panose="02010600040101010101" pitchFamily="2" charset="-122"/>
              </a:rPr>
              <a:t>)</a:t>
            </a:r>
            <a:r>
              <a:rPr lang="zh-CN" altLang="en-US">
                <a:solidFill>
                  <a:srgbClr val="FF0000"/>
                </a:solidFill>
                <a:ea typeface="华文楷体" panose="02010600040101010101" pitchFamily="2" charset="-122"/>
              </a:rPr>
              <a:t>：</a:t>
            </a:r>
            <a:r>
              <a:rPr lang="zh-CN" altLang="en-US">
                <a:ea typeface="华文楷体" panose="02010600040101010101" pitchFamily="2" charset="-122"/>
              </a:rPr>
              <a:t>不稳定</a:t>
            </a:r>
            <a:endParaRPr lang="zh-CN" altLang="en-US">
              <a:ea typeface="华文楷体" panose="02010600040101010101" pitchFamily="2" charset="-122"/>
            </a:endParaRPr>
          </a:p>
          <a:p>
            <a:pPr>
              <a:lnSpc>
                <a:spcPct val="150000"/>
              </a:lnSpc>
              <a:buClr>
                <a:schemeClr val="tx1"/>
              </a:buClr>
              <a:buSzPct val="70000"/>
            </a:pPr>
            <a:r>
              <a:rPr lang="zh-CN" altLang="en-US" baseline="-25000">
                <a:ea typeface="华文楷体" panose="02010600040101010101" pitchFamily="2" charset="-122"/>
              </a:rPr>
              <a:t>    </a:t>
            </a:r>
            <a:r>
              <a:rPr lang="zh-CN" altLang="en-US" baseline="-25000">
                <a:solidFill>
                  <a:srgbClr val="0000FF"/>
                </a:solidFill>
                <a:ea typeface="华文楷体" panose="02010600040101010101" pitchFamily="2" charset="-122"/>
              </a:rPr>
              <a:t>     </a:t>
            </a:r>
            <a:r>
              <a:rPr lang="en-US" altLang="zh-CN">
                <a:solidFill>
                  <a:srgbClr val="0000FF"/>
                </a:solidFill>
                <a:ea typeface="华文楷体" panose="02010600040101010101" pitchFamily="2" charset="-122"/>
              </a:rPr>
              <a:t>NCl</a:t>
            </a:r>
            <a:r>
              <a:rPr lang="en-US" altLang="zh-CN" baseline="-25000">
                <a:solidFill>
                  <a:srgbClr val="0000FF"/>
                </a:solidFill>
                <a:ea typeface="华文楷体" panose="02010600040101010101" pitchFamily="2" charset="-122"/>
              </a:rPr>
              <a:t>3</a:t>
            </a:r>
            <a:r>
              <a:rPr lang="zh-CN" altLang="en-US">
                <a:solidFill>
                  <a:srgbClr val="0000FF"/>
                </a:solidFill>
                <a:ea typeface="华文楷体" panose="02010600040101010101" pitchFamily="2" charset="-122"/>
              </a:rPr>
              <a:t>的水解反应</a:t>
            </a:r>
            <a:endParaRPr lang="en-US" altLang="zh-CN">
              <a:solidFill>
                <a:srgbClr val="0000FF"/>
              </a:solidFill>
              <a:ea typeface="华文楷体" panose="02010600040101010101" pitchFamily="2" charset="-122"/>
            </a:endParaRPr>
          </a:p>
          <a:p>
            <a:pPr>
              <a:lnSpc>
                <a:spcPct val="150000"/>
              </a:lnSpc>
              <a:buClr>
                <a:schemeClr val="tx1"/>
              </a:buClr>
              <a:buSzPct val="70000"/>
            </a:pPr>
            <a:r>
              <a:rPr lang="en-US" altLang="zh-CN">
                <a:solidFill>
                  <a:srgbClr val="0000FF"/>
                </a:solidFill>
                <a:ea typeface="华文楷体" panose="02010600040101010101" pitchFamily="2" charset="-122"/>
              </a:rPr>
              <a:t>          </a:t>
            </a:r>
            <a:r>
              <a:rPr lang="en-US" altLang="zh-CN">
                <a:ea typeface="华文楷体" panose="02010600040101010101" pitchFamily="2" charset="-122"/>
              </a:rPr>
              <a:t>NCl</a:t>
            </a:r>
            <a:r>
              <a:rPr lang="en-US" altLang="zh-CN" baseline="-25000">
                <a:ea typeface="华文楷体" panose="02010600040101010101" pitchFamily="2" charset="-122"/>
              </a:rPr>
              <a:t>3</a:t>
            </a:r>
            <a:r>
              <a:rPr lang="zh-CN" altLang="en-US">
                <a:ea typeface="华文楷体" panose="02010600040101010101" pitchFamily="2" charset="-122"/>
              </a:rPr>
              <a:t>＋</a:t>
            </a:r>
            <a:r>
              <a:rPr lang="en-US" altLang="zh-CN">
                <a:ea typeface="华文楷体" panose="02010600040101010101" pitchFamily="2" charset="-122"/>
              </a:rPr>
              <a:t>3H</a:t>
            </a:r>
            <a:r>
              <a:rPr lang="en-US" altLang="zh-CN" baseline="-25000">
                <a:ea typeface="华文楷体" panose="02010600040101010101" pitchFamily="2" charset="-122"/>
              </a:rPr>
              <a:t>2</a:t>
            </a:r>
            <a:r>
              <a:rPr lang="en-US" altLang="zh-CN">
                <a:ea typeface="华文楷体" panose="02010600040101010101" pitchFamily="2" charset="-122"/>
              </a:rPr>
              <a:t>O </a:t>
            </a:r>
            <a:r>
              <a:rPr lang="en-US" altLang="zh-CN">
                <a:ea typeface="华文楷体" panose="02010600040101010101" pitchFamily="2" charset="-122"/>
                <a:sym typeface="Wingdings" panose="05000000000000000000" pitchFamily="2" charset="2"/>
              </a:rPr>
              <a:t> NH</a:t>
            </a:r>
            <a:r>
              <a:rPr lang="en-US" altLang="zh-CN" baseline="-25000">
                <a:ea typeface="华文楷体" panose="02010600040101010101" pitchFamily="2" charset="-122"/>
                <a:sym typeface="Wingdings" panose="05000000000000000000" pitchFamily="2" charset="2"/>
              </a:rPr>
              <a:t>3 </a:t>
            </a:r>
            <a:r>
              <a:rPr lang="zh-CN" altLang="en-US">
                <a:ea typeface="华文楷体" panose="02010600040101010101" pitchFamily="2" charset="-122"/>
                <a:sym typeface="Wingdings" panose="05000000000000000000" pitchFamily="2" charset="2"/>
              </a:rPr>
              <a:t>＋ </a:t>
            </a:r>
            <a:r>
              <a:rPr lang="en-US" altLang="zh-CN">
                <a:ea typeface="华文楷体" panose="02010600040101010101" pitchFamily="2" charset="-122"/>
                <a:sym typeface="Wingdings" panose="05000000000000000000" pitchFamily="2" charset="2"/>
              </a:rPr>
              <a:t>HOCl</a:t>
            </a:r>
            <a:endParaRPr lang="en-US" altLang="zh-CN">
              <a:ea typeface="华文楷体" panose="02010600040101010101" pitchFamily="2" charset="-122"/>
              <a:sym typeface="Wingdings" panose="05000000000000000000" pitchFamily="2" charset="2"/>
            </a:endParaRPr>
          </a:p>
          <a:p>
            <a:pPr>
              <a:lnSpc>
                <a:spcPct val="150000"/>
              </a:lnSpc>
              <a:buClr>
                <a:schemeClr val="tx1"/>
              </a:buClr>
              <a:buSzPct val="70000"/>
            </a:pPr>
            <a:r>
              <a:rPr lang="en-US" altLang="zh-CN">
                <a:ea typeface="华文楷体" panose="02010600040101010101" pitchFamily="2" charset="-122"/>
                <a:sym typeface="Wingdings" panose="05000000000000000000" pitchFamily="2" charset="2"/>
              </a:rPr>
              <a:t>     2NH</a:t>
            </a:r>
            <a:r>
              <a:rPr lang="en-US" altLang="zh-CN" baseline="-25000">
                <a:ea typeface="华文楷体" panose="02010600040101010101" pitchFamily="2" charset="-122"/>
                <a:sym typeface="Wingdings" panose="05000000000000000000" pitchFamily="2" charset="2"/>
              </a:rPr>
              <a:t>3 </a:t>
            </a:r>
            <a:r>
              <a:rPr lang="zh-CN" altLang="en-US">
                <a:ea typeface="华文楷体" panose="02010600040101010101" pitchFamily="2" charset="-122"/>
                <a:sym typeface="Wingdings" panose="05000000000000000000" pitchFamily="2" charset="2"/>
              </a:rPr>
              <a:t>＋ </a:t>
            </a:r>
            <a:r>
              <a:rPr lang="en-US" altLang="zh-CN">
                <a:ea typeface="华文楷体" panose="02010600040101010101" pitchFamily="2" charset="-122"/>
                <a:sym typeface="Wingdings" panose="05000000000000000000" pitchFamily="2" charset="2"/>
              </a:rPr>
              <a:t>3HOCl  N</a:t>
            </a:r>
            <a:r>
              <a:rPr lang="en-US" altLang="zh-CN" baseline="-25000">
                <a:solidFill>
                  <a:srgbClr val="000000"/>
                </a:solidFill>
                <a:uFillTx/>
                <a:ea typeface="华文楷体" panose="02010600040101010101" pitchFamily="2" charset="-122"/>
                <a:sym typeface="Wingdings" panose="05000000000000000000" pitchFamily="2" charset="2"/>
              </a:rPr>
              <a:t>2</a:t>
            </a:r>
            <a:r>
              <a:rPr lang="en-US" altLang="zh-CN">
                <a:ea typeface="华文楷体" panose="02010600040101010101" pitchFamily="2" charset="-122"/>
                <a:sym typeface="Wingdings" panose="05000000000000000000" pitchFamily="2" charset="2"/>
              </a:rPr>
              <a:t> + 3H</a:t>
            </a:r>
            <a:r>
              <a:rPr lang="en-US" altLang="zh-CN" baseline="30000">
                <a:solidFill>
                  <a:srgbClr val="000000"/>
                </a:solidFill>
                <a:uFillTx/>
                <a:ea typeface="华文楷体" panose="02010600040101010101" pitchFamily="2" charset="-122"/>
                <a:sym typeface="Wingdings" panose="05000000000000000000" pitchFamily="2" charset="2"/>
              </a:rPr>
              <a:t>+</a:t>
            </a:r>
            <a:r>
              <a:rPr lang="en-US" altLang="zh-CN">
                <a:ea typeface="华文楷体" panose="02010600040101010101" pitchFamily="2" charset="-122"/>
                <a:sym typeface="Wingdings" panose="05000000000000000000" pitchFamily="2" charset="2"/>
              </a:rPr>
              <a:t> +3Cl</a:t>
            </a:r>
            <a:r>
              <a:rPr lang="en-US" altLang="zh-CN" baseline="30000">
                <a:solidFill>
                  <a:srgbClr val="000000"/>
                </a:solidFill>
                <a:uFillTx/>
                <a:ea typeface="华文楷体" panose="02010600040101010101" pitchFamily="2" charset="-122"/>
                <a:sym typeface="Wingdings" panose="05000000000000000000" pitchFamily="2" charset="2"/>
              </a:rPr>
              <a:t>-</a:t>
            </a:r>
            <a:r>
              <a:rPr lang="en-US" altLang="zh-CN">
                <a:ea typeface="华文楷体" panose="02010600040101010101" pitchFamily="2" charset="-122"/>
                <a:sym typeface="Wingdings" panose="05000000000000000000" pitchFamily="2" charset="2"/>
              </a:rPr>
              <a:t> +3H</a:t>
            </a:r>
            <a:r>
              <a:rPr lang="en-US" altLang="zh-CN" baseline="-25000">
                <a:solidFill>
                  <a:srgbClr val="000000"/>
                </a:solidFill>
                <a:uFillTx/>
                <a:ea typeface="华文楷体" panose="02010600040101010101" pitchFamily="2" charset="-122"/>
                <a:sym typeface="Wingdings" panose="05000000000000000000" pitchFamily="2" charset="2"/>
              </a:rPr>
              <a:t>2</a:t>
            </a:r>
            <a:r>
              <a:rPr lang="en-US" altLang="zh-CN">
                <a:ea typeface="华文楷体" panose="02010600040101010101" pitchFamily="2" charset="-122"/>
                <a:sym typeface="Wingdings" panose="05000000000000000000" pitchFamily="2" charset="2"/>
              </a:rPr>
              <a:t>O</a:t>
            </a:r>
            <a:endParaRPr lang="en-US" altLang="zh-CN">
              <a:ea typeface="华文楷体" panose="02010600040101010101" pitchFamily="2" charset="-122"/>
              <a:sym typeface="Wingdings" panose="05000000000000000000" pitchFamily="2" charset="2"/>
            </a:endParaRPr>
          </a:p>
          <a:p>
            <a:pPr>
              <a:lnSpc>
                <a:spcPct val="150000"/>
              </a:lnSpc>
              <a:buClr>
                <a:schemeClr val="tx1"/>
              </a:buClr>
              <a:buSzPct val="70000"/>
            </a:pPr>
            <a:endParaRPr lang="en-US" altLang="zh-CN">
              <a:ea typeface="华文楷体" panose="02010600040101010101" pitchFamily="2" charset="-122"/>
              <a:sym typeface="Wingdings" panose="05000000000000000000" pitchFamily="2" charset="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29731">
                                            <p:txEl>
                                              <p:pRg st="0" end="0"/>
                                            </p:txEl>
                                          </p:spTgt>
                                        </p:tgtEl>
                                        <p:attrNameLst>
                                          <p:attrName>style.visibility</p:attrName>
                                        </p:attrNameLst>
                                      </p:cBhvr>
                                      <p:to>
                                        <p:strVal val="visible"/>
                                      </p:to>
                                    </p:set>
                                    <p:animEffect transition="in" filter="fade">
                                      <p:cBhvr>
                                        <p:cTn id="7" dur="500"/>
                                        <p:tgtEl>
                                          <p:spTgt spid="329731">
                                            <p:txEl>
                                              <p:pRg st="0" end="0"/>
                                            </p:txEl>
                                          </p:spTgt>
                                        </p:tgtEl>
                                      </p:cBhvr>
                                    </p:animEffect>
                                    <p:anim calcmode="lin" valueType="num">
                                      <p:cBhvr>
                                        <p:cTn id="8" dur="500" fill="hold"/>
                                        <p:tgtEl>
                                          <p:spTgt spid="32973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973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329731">
                                            <p:txEl>
                                              <p:pRg st="1" end="1"/>
                                            </p:txEl>
                                          </p:spTgt>
                                        </p:tgtEl>
                                        <p:attrNameLst>
                                          <p:attrName>style.visibility</p:attrName>
                                        </p:attrNameLst>
                                      </p:cBhvr>
                                      <p:to>
                                        <p:strVal val="visible"/>
                                      </p:to>
                                    </p:set>
                                    <p:animEffect transition="in" filter="fade">
                                      <p:cBhvr>
                                        <p:cTn id="14" dur="500"/>
                                        <p:tgtEl>
                                          <p:spTgt spid="329731">
                                            <p:txEl>
                                              <p:pRg st="1" end="1"/>
                                            </p:txEl>
                                          </p:spTgt>
                                        </p:tgtEl>
                                      </p:cBhvr>
                                    </p:animEffect>
                                    <p:anim calcmode="lin" valueType="num">
                                      <p:cBhvr>
                                        <p:cTn id="15" dur="500" fill="hold"/>
                                        <p:tgtEl>
                                          <p:spTgt spid="329731">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9731">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329731">
                                            <p:txEl>
                                              <p:pRg st="2" end="2"/>
                                            </p:txEl>
                                          </p:spTgt>
                                        </p:tgtEl>
                                        <p:attrNameLst>
                                          <p:attrName>style.visibility</p:attrName>
                                        </p:attrNameLst>
                                      </p:cBhvr>
                                      <p:to>
                                        <p:strVal val="visible"/>
                                      </p:to>
                                    </p:set>
                                    <p:animEffect transition="in" filter="fade">
                                      <p:cBhvr>
                                        <p:cTn id="21" dur="500"/>
                                        <p:tgtEl>
                                          <p:spTgt spid="329731">
                                            <p:txEl>
                                              <p:pRg st="2" end="2"/>
                                            </p:txEl>
                                          </p:spTgt>
                                        </p:tgtEl>
                                      </p:cBhvr>
                                    </p:animEffect>
                                    <p:anim calcmode="lin" valueType="num">
                                      <p:cBhvr>
                                        <p:cTn id="22" dur="500" fill="hold"/>
                                        <p:tgtEl>
                                          <p:spTgt spid="329731">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2973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329731">
                                            <p:txEl>
                                              <p:pRg st="3" end="3"/>
                                            </p:txEl>
                                          </p:spTgt>
                                        </p:tgtEl>
                                        <p:attrNameLst>
                                          <p:attrName>style.visibility</p:attrName>
                                        </p:attrNameLst>
                                      </p:cBhvr>
                                      <p:to>
                                        <p:strVal val="visible"/>
                                      </p:to>
                                    </p:set>
                                    <p:animEffect transition="in" filter="fade">
                                      <p:cBhvr>
                                        <p:cTn id="28" dur="500"/>
                                        <p:tgtEl>
                                          <p:spTgt spid="329731">
                                            <p:txEl>
                                              <p:pRg st="3" end="3"/>
                                            </p:txEl>
                                          </p:spTgt>
                                        </p:tgtEl>
                                      </p:cBhvr>
                                    </p:animEffect>
                                    <p:anim calcmode="lin" valueType="num">
                                      <p:cBhvr>
                                        <p:cTn id="29" dur="500" fill="hold"/>
                                        <p:tgtEl>
                                          <p:spTgt spid="329731">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29731">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indefinite" fill="hold">
                                          <p:stCondLst>
                                            <p:cond delay="0"/>
                                          </p:stCondLst>
                                        </p:cTn>
                                        <p:tgtEl>
                                          <p:spTgt spid="329731">
                                            <p:txEl>
                                              <p:pRg st="4" end="4"/>
                                            </p:txEl>
                                          </p:spTgt>
                                        </p:tgtEl>
                                        <p:attrNameLst>
                                          <p:attrName>style.visibility</p:attrName>
                                        </p:attrNameLst>
                                      </p:cBhvr>
                                      <p:to>
                                        <p:strVal val="visible"/>
                                      </p:to>
                                    </p:set>
                                    <p:animEffect transition="in" filter="fade">
                                      <p:cBhvr>
                                        <p:cTn id="35" dur="500"/>
                                        <p:tgtEl>
                                          <p:spTgt spid="329731">
                                            <p:txEl>
                                              <p:pRg st="4" end="4"/>
                                            </p:txEl>
                                          </p:spTgt>
                                        </p:tgtEl>
                                      </p:cBhvr>
                                    </p:animEffect>
                                    <p:anim calcmode="lin" valueType="num">
                                      <p:cBhvr>
                                        <p:cTn id="36" dur="500" fill="hold"/>
                                        <p:tgtEl>
                                          <p:spTgt spid="329731">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29731">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indefinite" fill="hold">
                                          <p:stCondLst>
                                            <p:cond delay="0"/>
                                          </p:stCondLst>
                                        </p:cTn>
                                        <p:tgtEl>
                                          <p:spTgt spid="329731">
                                            <p:txEl>
                                              <p:pRg st="5" end="5"/>
                                            </p:txEl>
                                          </p:spTgt>
                                        </p:tgtEl>
                                        <p:attrNameLst>
                                          <p:attrName>style.visibility</p:attrName>
                                        </p:attrNameLst>
                                      </p:cBhvr>
                                      <p:to>
                                        <p:strVal val="visible"/>
                                      </p:to>
                                    </p:set>
                                    <p:animEffect transition="in" filter="fade">
                                      <p:cBhvr>
                                        <p:cTn id="42" dur="500"/>
                                        <p:tgtEl>
                                          <p:spTgt spid="329731">
                                            <p:txEl>
                                              <p:pRg st="5" end="5"/>
                                            </p:txEl>
                                          </p:spTgt>
                                        </p:tgtEl>
                                      </p:cBhvr>
                                    </p:animEffect>
                                    <p:anim calcmode="lin" valueType="num">
                                      <p:cBhvr>
                                        <p:cTn id="43" dur="500" fill="hold"/>
                                        <p:tgtEl>
                                          <p:spTgt spid="329731">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29731">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uiExpand="1"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8027988" y="6165850"/>
            <a:ext cx="84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19841EC-586D-446F-B2DE-BD0B5396FBAE}" type="slidenum">
              <a:rPr kumimoji="1" lang="en-US" altLang="zh-CN" sz="1600">
                <a:ea typeface="ˎ̥"/>
                <a:cs typeface="ˎ̥"/>
              </a:rPr>
            </a:fld>
            <a:r>
              <a:rPr kumimoji="1" lang="en-US" altLang="zh-CN" sz="1600" b="0">
                <a:ea typeface="华文楷体" panose="02010600040101010101" pitchFamily="2" charset="-122"/>
              </a:rPr>
              <a:t> </a:t>
            </a:r>
            <a:endParaRPr kumimoji="1" lang="en-US" altLang="zh-CN" sz="1600" b="0">
              <a:ea typeface="ˎ̥"/>
              <a:cs typeface="ˎ̥"/>
            </a:endParaRPr>
          </a:p>
        </p:txBody>
      </p:sp>
      <p:pic>
        <p:nvPicPr>
          <p:cNvPr id="33075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11213" y="765175"/>
            <a:ext cx="82169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extBox 1"/>
          <p:cNvSpPr txBox="1">
            <a:spLocks noChangeArrowheads="1"/>
          </p:cNvSpPr>
          <p:nvPr/>
        </p:nvSpPr>
        <p:spPr bwMode="auto">
          <a:xfrm>
            <a:off x="900113" y="179388"/>
            <a:ext cx="43195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FF"/>
                </a:solidFill>
                <a:ea typeface="华文楷体" panose="02010600040101010101" pitchFamily="2" charset="-122"/>
              </a:rPr>
              <a:t>NCl</a:t>
            </a:r>
            <a:r>
              <a:rPr lang="en-US" altLang="zh-CN" baseline="-25000">
                <a:solidFill>
                  <a:srgbClr val="0000FF"/>
                </a:solidFill>
                <a:ea typeface="华文楷体" panose="02010600040101010101" pitchFamily="2" charset="-122"/>
              </a:rPr>
              <a:t>3</a:t>
            </a:r>
            <a:r>
              <a:rPr lang="zh-CN" altLang="en-US">
                <a:solidFill>
                  <a:srgbClr val="0000FF"/>
                </a:solidFill>
                <a:ea typeface="华文楷体" panose="02010600040101010101" pitchFamily="2" charset="-122"/>
              </a:rPr>
              <a:t>的水解反应机理：</a:t>
            </a:r>
            <a:endParaRPr lang="zh-CN" altLang="en-US">
              <a:solidFill>
                <a:srgbClr val="0000FF"/>
              </a:solidFill>
              <a:ea typeface="华文楷体" panose="02010600040101010101" pitchFamily="2" charset="-122"/>
            </a:endParaRPr>
          </a:p>
        </p:txBody>
      </p:sp>
      <p:pic>
        <p:nvPicPr>
          <p:cNvPr id="205828" name="Picture 6" descr="b16">
            <a:hlinkClick r:id="rId2" action="ppaction://hlinksldjump"/>
          </p:cNvPr>
          <p:cNvPicPr>
            <a:picLocks noChangeAspect="1" noChangeArrowheads="1" noCrop="1"/>
          </p:cNvPicPr>
          <p:nvPr/>
        </p:nvPicPr>
        <p:blipFill>
          <a:blip r:embed="rId3"/>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0755"/>
                                        </p:tgtEl>
                                        <p:attrNameLst>
                                          <p:attrName>style.visibility</p:attrName>
                                        </p:attrNameLst>
                                      </p:cBhvr>
                                      <p:to>
                                        <p:strVal val="visible"/>
                                      </p:to>
                                    </p:set>
                                    <p:animEffect transition="in" filter="blinds(horizontal)">
                                      <p:cBhvr>
                                        <p:cTn id="7" dur="500"/>
                                        <p:tgtEl>
                                          <p:spTgt spid="330755"/>
                                        </p:tgtEl>
                                      </p:cBhvr>
                                    </p:animEffect>
                                  </p:childTnLst>
                                  <p:subTnLst>
                                    <p:set>
                                      <p:cBhvr override="childStyle">
                                        <p:cTn dur="1" fill="hold" display="0" masterRel="nextClick" afterEffect="1"/>
                                        <p:tgtEl>
                                          <p:spTgt spid="33075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Rot="1" noChangeArrowheads="1"/>
          </p:cNvSpPr>
          <p:nvPr/>
        </p:nvSpPr>
        <p:spPr bwMode="auto">
          <a:xfrm>
            <a:off x="982663" y="1125538"/>
            <a:ext cx="805338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buClr>
                <a:schemeClr val="accent1"/>
              </a:buClr>
              <a:buSzPct val="90000"/>
              <a:buFont typeface="Wingdings" panose="05000000000000000000" pitchFamily="2" charset="2"/>
              <a:buNone/>
            </a:pPr>
            <a:r>
              <a:rPr kumimoji="1" lang="zh-CN" altLang="en-US" dirty="0">
                <a:solidFill>
                  <a:srgbClr val="0000FF"/>
                </a:solidFill>
                <a:ea typeface="华文楷体" panose="02010600040101010101" pitchFamily="2" charset="-122"/>
              </a:rPr>
              <a:t>氢能源的优点有哪些？目前开发中的困难？</a:t>
            </a:r>
            <a:endParaRPr kumimoji="1" lang="zh-CN" altLang="en-US" dirty="0">
              <a:solidFill>
                <a:srgbClr val="0000FF"/>
              </a:solidFill>
              <a:ea typeface="华文楷体" panose="02010600040101010101" pitchFamily="2" charset="-122"/>
            </a:endParaRPr>
          </a:p>
          <a:p>
            <a:pPr>
              <a:lnSpc>
                <a:spcPct val="125000"/>
              </a:lnSpc>
              <a:buClr>
                <a:schemeClr val="accent1"/>
              </a:buClr>
              <a:buSzPct val="90000"/>
              <a:buFont typeface="Monotype Sorts"/>
              <a:buNone/>
            </a:pPr>
            <a:r>
              <a:rPr kumimoji="1" lang="zh-CN" altLang="en-US" dirty="0">
                <a:solidFill>
                  <a:srgbClr val="0000FF"/>
                </a:solidFill>
                <a:ea typeface="华文楷体" panose="02010600040101010101" pitchFamily="2" charset="-122"/>
              </a:rPr>
              <a:t>特点： </a:t>
            </a:r>
            <a:r>
              <a:rPr kumimoji="1" lang="en-US" altLang="zh-CN" dirty="0">
                <a:solidFill>
                  <a:srgbClr val="080808"/>
                </a:solidFill>
                <a:ea typeface="华文楷体" panose="02010600040101010101" pitchFamily="2" charset="-122"/>
              </a:rPr>
              <a:t>(</a:t>
            </a:r>
            <a:r>
              <a:rPr kumimoji="1" lang="en-US" altLang="zh-CN" dirty="0">
                <a:ea typeface="华文楷体" panose="02010600040101010101" pitchFamily="2" charset="-122"/>
              </a:rPr>
              <a:t>1) </a:t>
            </a:r>
            <a:r>
              <a:rPr kumimoji="1" lang="zh-CN" altLang="en-US" dirty="0">
                <a:ea typeface="华文楷体" panose="02010600040101010101" pitchFamily="2" charset="-122"/>
              </a:rPr>
              <a:t>来源丰富；</a:t>
            </a:r>
            <a:endParaRPr kumimoji="1" lang="zh-CN" altLang="en-US" dirty="0">
              <a:ea typeface="华文楷体" panose="02010600040101010101" pitchFamily="2" charset="-122"/>
            </a:endParaRPr>
          </a:p>
          <a:p>
            <a:pPr>
              <a:lnSpc>
                <a:spcPct val="125000"/>
              </a:lnSpc>
              <a:buClr>
                <a:schemeClr val="accent1"/>
              </a:buClr>
              <a:buSzPct val="90000"/>
              <a:buFont typeface="Monotype Sorts"/>
              <a:buNone/>
            </a:pPr>
            <a:r>
              <a:rPr kumimoji="1" lang="zh-CN" altLang="en-US" dirty="0">
                <a:ea typeface="华文楷体" panose="02010600040101010101" pitchFamily="2" charset="-122"/>
              </a:rPr>
              <a:t>             </a:t>
            </a:r>
            <a:r>
              <a:rPr kumimoji="1" lang="en-US" altLang="zh-CN" dirty="0">
                <a:ea typeface="华文楷体" panose="02010600040101010101" pitchFamily="2" charset="-122"/>
              </a:rPr>
              <a:t>(2) </a:t>
            </a:r>
            <a:r>
              <a:rPr kumimoji="1" lang="zh-CN" altLang="en-US" dirty="0">
                <a:ea typeface="华文楷体" panose="02010600040101010101" pitchFamily="2" charset="-122"/>
              </a:rPr>
              <a:t>燃烧时放出大量热量；</a:t>
            </a:r>
            <a:endParaRPr kumimoji="1" lang="zh-CN" altLang="en-US" dirty="0">
              <a:ea typeface="华文楷体" panose="02010600040101010101" pitchFamily="2" charset="-122"/>
            </a:endParaRPr>
          </a:p>
          <a:p>
            <a:pPr>
              <a:lnSpc>
                <a:spcPct val="125000"/>
              </a:lnSpc>
              <a:buClr>
                <a:schemeClr val="accent1"/>
              </a:buClr>
              <a:buSzPct val="90000"/>
              <a:buFont typeface="Monotype Sorts"/>
              <a:buNone/>
            </a:pPr>
            <a:r>
              <a:rPr kumimoji="1" lang="zh-CN" altLang="en-US" dirty="0">
                <a:ea typeface="华文楷体" panose="02010600040101010101" pitchFamily="2" charset="-122"/>
              </a:rPr>
              <a:t>             </a:t>
            </a:r>
            <a:r>
              <a:rPr kumimoji="1" lang="en-US" altLang="zh-CN" dirty="0">
                <a:ea typeface="华文楷体" panose="02010600040101010101" pitchFamily="2" charset="-122"/>
              </a:rPr>
              <a:t>(3) </a:t>
            </a:r>
            <a:r>
              <a:rPr kumimoji="1" lang="zh-CN" altLang="en-US" dirty="0">
                <a:ea typeface="华文楷体" panose="02010600040101010101" pitchFamily="2" charset="-122"/>
              </a:rPr>
              <a:t>生成物是水，不污染环境</a:t>
            </a:r>
            <a:endParaRPr kumimoji="1" lang="zh-CN" altLang="en-US" dirty="0">
              <a:ea typeface="华文楷体" panose="02010600040101010101" pitchFamily="2" charset="-122"/>
            </a:endParaRPr>
          </a:p>
          <a:p>
            <a:pPr>
              <a:lnSpc>
                <a:spcPct val="125000"/>
              </a:lnSpc>
              <a:buClr>
                <a:schemeClr val="accent1"/>
              </a:buClr>
              <a:buSzPct val="90000"/>
              <a:buFont typeface="Monotype Sorts"/>
              <a:buNone/>
            </a:pPr>
            <a:r>
              <a:rPr kumimoji="1" lang="zh-CN" altLang="en-US" dirty="0">
                <a:ea typeface="华文楷体" panose="02010600040101010101" pitchFamily="2" charset="-122"/>
              </a:rPr>
              <a:t>             </a:t>
            </a:r>
            <a:r>
              <a:rPr kumimoji="1" lang="en-US" altLang="zh-CN" dirty="0">
                <a:ea typeface="华文楷体" panose="02010600040101010101" pitchFamily="2" charset="-122"/>
              </a:rPr>
              <a:t>(4)  </a:t>
            </a:r>
            <a:r>
              <a:rPr kumimoji="1" lang="zh-CN" altLang="en-US" dirty="0">
                <a:ea typeface="华文楷体" panose="02010600040101010101" pitchFamily="2" charset="-122"/>
              </a:rPr>
              <a:t>可实现存储、高效经济的输送</a:t>
            </a:r>
            <a:endParaRPr kumimoji="1" lang="zh-CN" altLang="en-US" dirty="0">
              <a:ea typeface="华文楷体" panose="02010600040101010101" pitchFamily="2" charset="-122"/>
            </a:endParaRPr>
          </a:p>
          <a:p>
            <a:pPr>
              <a:lnSpc>
                <a:spcPct val="125000"/>
              </a:lnSpc>
              <a:buClr>
                <a:schemeClr val="accent1"/>
              </a:buClr>
              <a:buSzPct val="90000"/>
              <a:buFont typeface="Monotype Sorts"/>
              <a:buNone/>
            </a:pPr>
            <a:endParaRPr kumimoji="1" lang="en-US" altLang="zh-CN" dirty="0">
              <a:solidFill>
                <a:srgbClr val="0000FF"/>
              </a:solidFill>
              <a:ea typeface="华文楷体" panose="02010600040101010101" pitchFamily="2" charset="-122"/>
            </a:endParaRPr>
          </a:p>
          <a:p>
            <a:pPr>
              <a:lnSpc>
                <a:spcPct val="125000"/>
              </a:lnSpc>
              <a:buClr>
                <a:schemeClr val="accent1"/>
              </a:buClr>
              <a:buSzPct val="90000"/>
              <a:buFont typeface="Monotype Sorts"/>
              <a:buNone/>
            </a:pPr>
            <a:r>
              <a:rPr kumimoji="1" lang="zh-CN" altLang="en-US" dirty="0">
                <a:solidFill>
                  <a:srgbClr val="0000FF"/>
                </a:solidFill>
                <a:ea typeface="华文楷体" panose="02010600040101010101" pitchFamily="2" charset="-122"/>
              </a:rPr>
              <a:t>开发中的困难：  </a:t>
            </a:r>
            <a:endParaRPr kumimoji="1" lang="zh-CN" altLang="en-US" dirty="0">
              <a:solidFill>
                <a:srgbClr val="0000FF"/>
              </a:solidFill>
              <a:ea typeface="华文楷体" panose="02010600040101010101" pitchFamily="2" charset="-122"/>
            </a:endParaRPr>
          </a:p>
          <a:p>
            <a:pPr>
              <a:lnSpc>
                <a:spcPct val="125000"/>
              </a:lnSpc>
              <a:buClr>
                <a:schemeClr val="accent1"/>
              </a:buClr>
              <a:buSzPct val="90000"/>
              <a:buFont typeface="Monotype Sorts"/>
              <a:buNone/>
            </a:pPr>
            <a:r>
              <a:rPr kumimoji="1" lang="zh-CN" altLang="en-US" dirty="0">
                <a:ea typeface="华文楷体" panose="02010600040101010101" pitchFamily="2" charset="-122"/>
              </a:rPr>
              <a:t>     氢气的发生、储备和利用</a:t>
            </a:r>
            <a:endParaRPr kumimoji="1" lang="zh-CN" altLang="en-US" dirty="0">
              <a:ea typeface="华文楷体" panose="02010600040101010101" pitchFamily="2" charset="-122"/>
            </a:endParaRPr>
          </a:p>
        </p:txBody>
      </p:sp>
      <p:sp>
        <p:nvSpPr>
          <p:cNvPr id="47106" name="Rectangle 30"/>
          <p:cNvSpPr>
            <a:spLocks noChangeArrowheads="1"/>
          </p:cNvSpPr>
          <p:nvPr/>
        </p:nvSpPr>
        <p:spPr bwMode="auto">
          <a:xfrm>
            <a:off x="1004888" y="161925"/>
            <a:ext cx="3295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8.1.2 </a:t>
            </a:r>
            <a:r>
              <a:rPr lang="zh-CN" altLang="en-US" sz="4000">
                <a:solidFill>
                  <a:srgbClr val="0000FF"/>
                </a:solidFill>
                <a:ea typeface="华文楷体" panose="02010600040101010101" pitchFamily="2" charset="-122"/>
                <a:cs typeface="Times New Roman" panose="02020603050405020304" pitchFamily="18" charset="0"/>
              </a:rPr>
              <a:t>氢能源</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47107" name="Rectangle 18"/>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C3C9C38-E76E-4B6E-ACC1-70ECCFEBDAA4}"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FC8E291-7E04-461C-B599-563535027DB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06850" name="Rectangle 5"/>
          <p:cNvSpPr>
            <a:spLocks noChangeArrowheads="1"/>
          </p:cNvSpPr>
          <p:nvPr/>
        </p:nvSpPr>
        <p:spPr bwMode="auto">
          <a:xfrm>
            <a:off x="1475656" y="3645024"/>
            <a:ext cx="72644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kumimoji="1" lang="zh-CN" altLang="en-US" dirty="0">
                <a:solidFill>
                  <a:srgbClr val="0000FF"/>
                </a:solidFill>
                <a:ea typeface="华文楷体" panose="02010600040101010101" pitchFamily="2" charset="-122"/>
              </a:rPr>
              <a:t>单质磷</a:t>
            </a:r>
            <a:r>
              <a:rPr kumimoji="1" lang="zh-CN" altLang="en-US" dirty="0">
                <a:ea typeface="华文楷体" panose="02010600040101010101" pitchFamily="2" charset="-122"/>
              </a:rPr>
              <a:t>：</a:t>
            </a:r>
            <a:r>
              <a:rPr kumimoji="1" lang="en-US" altLang="zh-CN" dirty="0">
                <a:ea typeface="华文楷体" panose="02010600040101010101" pitchFamily="2" charset="-122"/>
              </a:rPr>
              <a:t>P</a:t>
            </a:r>
            <a:r>
              <a:rPr kumimoji="1" lang="zh-CN" altLang="en-US" dirty="0">
                <a:ea typeface="华文楷体" panose="02010600040101010101" pitchFamily="2" charset="-122"/>
              </a:rPr>
              <a:t>形成</a:t>
            </a:r>
            <a:r>
              <a:rPr kumimoji="1" lang="en-US" altLang="zh-CN" dirty="0">
                <a:ea typeface="华文楷体" panose="02010600040101010101" pitchFamily="2" charset="-122"/>
              </a:rPr>
              <a:t>p-p</a:t>
            </a:r>
            <a:r>
              <a:rPr kumimoji="1" lang="en-US" altLang="zh-CN" dirty="0">
                <a:ea typeface="华文楷体" panose="02010600040101010101" pitchFamily="2" charset="-122"/>
                <a:sym typeface="Symbol" panose="05050102010706020507" pitchFamily="18" charset="2"/>
              </a:rPr>
              <a:t></a:t>
            </a:r>
            <a:r>
              <a:rPr kumimoji="1" lang="zh-CN" altLang="en-US" dirty="0">
                <a:ea typeface="华文楷体" panose="02010600040101010101" pitchFamily="2" charset="-122"/>
                <a:sym typeface="Symbol" panose="05050102010706020507" pitchFamily="18" charset="2"/>
              </a:rPr>
              <a:t>能力弱，以单键形成多原子分子。</a:t>
            </a:r>
            <a:r>
              <a:rPr kumimoji="1" lang="zh-CN" altLang="en-US" dirty="0">
                <a:ea typeface="华文楷体" panose="02010600040101010101" pitchFamily="2" charset="-122"/>
              </a:rPr>
              <a:t>同素异形体种类多，</a:t>
            </a:r>
            <a:r>
              <a:rPr kumimoji="1" lang="zh-CN" altLang="en-US" dirty="0">
                <a:ea typeface="华文楷体" panose="02010600040101010101" pitchFamily="2" charset="-122"/>
                <a:sym typeface="Symbol" panose="05050102010706020507" pitchFamily="18" charset="2"/>
              </a:rPr>
              <a:t>如白磷、红磷、黑磷等</a:t>
            </a:r>
            <a:endParaRPr kumimoji="1" lang="zh-CN" altLang="en-US" dirty="0">
              <a:ea typeface="华文楷体" panose="02010600040101010101" pitchFamily="2" charset="-122"/>
              <a:sym typeface="Symbol" panose="05050102010706020507" pitchFamily="18" charset="2"/>
            </a:endParaRPr>
          </a:p>
        </p:txBody>
      </p:sp>
      <p:sp>
        <p:nvSpPr>
          <p:cNvPr id="206851" name="Text Box 17"/>
          <p:cNvSpPr txBox="1">
            <a:spLocks noChangeArrowheads="1"/>
          </p:cNvSpPr>
          <p:nvPr/>
        </p:nvSpPr>
        <p:spPr bwMode="auto">
          <a:xfrm>
            <a:off x="1331913" y="1196975"/>
            <a:ext cx="7264400" cy="223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zh-CN" altLang="en-US" dirty="0">
                <a:ea typeface="华文楷体" panose="02010600040101010101" pitchFamily="2" charset="-122"/>
              </a:rPr>
              <a:t>磷在自然界中主要以 </a:t>
            </a:r>
            <a:r>
              <a:rPr lang="zh-CN" altLang="en-US" dirty="0">
                <a:solidFill>
                  <a:srgbClr val="0000FF"/>
                </a:solidFill>
                <a:ea typeface="华文楷体" panose="02010600040101010101" pitchFamily="2" charset="-122"/>
              </a:rPr>
              <a:t>磷灰石</a:t>
            </a:r>
            <a:r>
              <a:rPr lang="en-US" altLang="zh-CN" dirty="0">
                <a:solidFill>
                  <a:srgbClr val="0000FF"/>
                </a:solidFill>
                <a:ea typeface="华文楷体" panose="02010600040101010101" pitchFamily="2" charset="-122"/>
              </a:rPr>
              <a:t>(</a:t>
            </a:r>
            <a:r>
              <a:rPr lang="zh-CN" altLang="en-US" dirty="0">
                <a:solidFill>
                  <a:srgbClr val="0000FF"/>
                </a:solidFill>
                <a:ea typeface="华文楷体" panose="02010600040101010101" pitchFamily="2" charset="-122"/>
              </a:rPr>
              <a:t>氟</a:t>
            </a:r>
            <a:r>
              <a:rPr lang="zh-CN" altLang="en-US" dirty="0" smtClean="0">
                <a:solidFill>
                  <a:srgbClr val="0000FF"/>
                </a:solidFill>
                <a:ea typeface="华文楷体" panose="02010600040101010101" pitchFamily="2" charset="-122"/>
              </a:rPr>
              <a:t>磷灰石</a:t>
            </a:r>
            <a:r>
              <a:rPr lang="en-US" altLang="zh-CN" dirty="0" smtClean="0">
                <a:ea typeface="华文楷体" panose="02010600040101010101" pitchFamily="2" charset="-122"/>
              </a:rPr>
              <a:t>Ca</a:t>
            </a:r>
            <a:r>
              <a:rPr lang="en-US" altLang="zh-CN" baseline="-25000" dirty="0" smtClean="0">
                <a:ea typeface="华文楷体" panose="02010600040101010101" pitchFamily="2" charset="-122"/>
              </a:rPr>
              <a:t>5</a:t>
            </a:r>
            <a:r>
              <a:rPr lang="en-US" altLang="zh-CN" dirty="0" smtClean="0">
                <a:ea typeface="华文楷体" panose="02010600040101010101" pitchFamily="2" charset="-122"/>
              </a:rPr>
              <a:t>F(PO</a:t>
            </a:r>
            <a:r>
              <a:rPr lang="en-US" altLang="zh-CN" baseline="-25000" dirty="0" smtClean="0">
                <a:ea typeface="华文楷体" panose="02010600040101010101" pitchFamily="2" charset="-122"/>
              </a:rPr>
              <a:t>4</a:t>
            </a:r>
            <a:r>
              <a:rPr lang="en-US" altLang="zh-CN" dirty="0" smtClean="0">
                <a:ea typeface="华文楷体" panose="02010600040101010101" pitchFamily="2" charset="-122"/>
              </a:rPr>
              <a:t>)</a:t>
            </a:r>
            <a:r>
              <a:rPr lang="en-US" altLang="zh-CN" baseline="-25000" dirty="0" smtClean="0">
                <a:ea typeface="华文楷体" panose="02010600040101010101" pitchFamily="2" charset="-122"/>
              </a:rPr>
              <a:t>3 </a:t>
            </a:r>
            <a:r>
              <a:rPr lang="en-US" altLang="zh-CN" dirty="0" smtClean="0">
                <a:solidFill>
                  <a:srgbClr val="0000FF"/>
                </a:solidFill>
                <a:ea typeface="华文楷体" panose="02010600040101010101" pitchFamily="2" charset="-122"/>
              </a:rPr>
              <a:t>/</a:t>
            </a:r>
            <a:r>
              <a:rPr lang="zh-CN" altLang="en-US" dirty="0" smtClean="0">
                <a:solidFill>
                  <a:srgbClr val="0000FF"/>
                </a:solidFill>
                <a:ea typeface="华文楷体" panose="02010600040101010101" pitchFamily="2" charset="-122"/>
              </a:rPr>
              <a:t>羟基磷灰石</a:t>
            </a:r>
            <a:r>
              <a:rPr lang="en-US" altLang="zh-CN" dirty="0" smtClean="0">
                <a:ea typeface="华文楷体" panose="02010600040101010101" pitchFamily="2" charset="-122"/>
              </a:rPr>
              <a:t>Ca</a:t>
            </a:r>
            <a:r>
              <a:rPr lang="en-US" altLang="zh-CN" baseline="-25000" dirty="0" smtClean="0">
                <a:ea typeface="华文楷体" panose="02010600040101010101" pitchFamily="2" charset="-122"/>
              </a:rPr>
              <a:t>5</a:t>
            </a:r>
            <a:r>
              <a:rPr lang="en-US" altLang="zh-CN" dirty="0" smtClean="0">
                <a:ea typeface="华文楷体" panose="02010600040101010101" pitchFamily="2" charset="-122"/>
              </a:rPr>
              <a:t>(PO</a:t>
            </a:r>
            <a:r>
              <a:rPr lang="en-US" altLang="zh-CN" baseline="-25000" dirty="0" smtClean="0">
                <a:ea typeface="华文楷体" panose="02010600040101010101" pitchFamily="2" charset="-122"/>
              </a:rPr>
              <a:t>4</a:t>
            </a:r>
            <a:r>
              <a:rPr lang="en-US" altLang="zh-CN" dirty="0" smtClean="0">
                <a:ea typeface="华文楷体" panose="02010600040101010101" pitchFamily="2" charset="-122"/>
              </a:rPr>
              <a:t>)</a:t>
            </a:r>
            <a:r>
              <a:rPr lang="en-US" altLang="zh-CN" baseline="-25000" dirty="0" smtClean="0">
                <a:ea typeface="华文楷体" panose="02010600040101010101" pitchFamily="2" charset="-122"/>
              </a:rPr>
              <a:t>3</a:t>
            </a:r>
            <a:r>
              <a:rPr lang="en-US" altLang="zh-CN" dirty="0" smtClean="0">
                <a:ea typeface="华文楷体" panose="02010600040101010101" pitchFamily="2" charset="-122"/>
              </a:rPr>
              <a:t>OH</a:t>
            </a:r>
            <a:r>
              <a:rPr lang="en-US" altLang="zh-CN" dirty="0" smtClean="0">
                <a:solidFill>
                  <a:srgbClr val="0000FF"/>
                </a:solidFill>
                <a:ea typeface="华文楷体" panose="02010600040101010101" pitchFamily="2" charset="-122"/>
              </a:rPr>
              <a:t>) </a:t>
            </a:r>
            <a:r>
              <a:rPr lang="zh-CN" altLang="en-US" dirty="0">
                <a:ea typeface="华文楷体" panose="02010600040101010101" pitchFamily="2" charset="-122"/>
              </a:rPr>
              <a:t>形式存在</a:t>
            </a:r>
            <a:r>
              <a:rPr lang="zh-CN" altLang="en-US" dirty="0" smtClean="0">
                <a:ea typeface="华文楷体" panose="02010600040101010101" pitchFamily="2" charset="-122"/>
              </a:rPr>
              <a:t>，磷酸钙</a:t>
            </a:r>
            <a:r>
              <a:rPr lang="en-US" altLang="zh-CN" dirty="0">
                <a:ea typeface="华文楷体" panose="02010600040101010101" pitchFamily="2" charset="-122"/>
              </a:rPr>
              <a:t>: Ca</a:t>
            </a:r>
            <a:r>
              <a:rPr lang="en-US" altLang="zh-CN" baseline="-25000" dirty="0">
                <a:ea typeface="华文楷体" panose="02010600040101010101" pitchFamily="2" charset="-122"/>
              </a:rPr>
              <a:t>3</a:t>
            </a:r>
            <a:r>
              <a:rPr lang="en-US" altLang="zh-CN" dirty="0">
                <a:ea typeface="华文楷体" panose="02010600040101010101" pitchFamily="2" charset="-122"/>
              </a:rPr>
              <a:t>(PO</a:t>
            </a:r>
            <a:r>
              <a:rPr lang="en-US" altLang="zh-CN" baseline="-25000" dirty="0">
                <a:ea typeface="华文楷体" panose="02010600040101010101" pitchFamily="2" charset="-122"/>
              </a:rPr>
              <a:t>4</a:t>
            </a:r>
            <a:r>
              <a:rPr lang="en-US" altLang="zh-CN" dirty="0">
                <a:ea typeface="华文楷体" panose="02010600040101010101" pitchFamily="2" charset="-122"/>
              </a:rPr>
              <a:t>)</a:t>
            </a:r>
            <a:r>
              <a:rPr lang="en-US" altLang="zh-CN" baseline="-25000" dirty="0">
                <a:ea typeface="华文楷体" panose="02010600040101010101" pitchFamily="2" charset="-122"/>
              </a:rPr>
              <a:t>2    </a:t>
            </a:r>
            <a:r>
              <a:rPr lang="zh-CN" altLang="en-US" dirty="0">
                <a:ea typeface="华文楷体" panose="02010600040101010101" pitchFamily="2" charset="-122"/>
              </a:rPr>
              <a:t>少见</a:t>
            </a:r>
            <a:endParaRPr lang="zh-CN" altLang="en-US" dirty="0">
              <a:ea typeface="华文楷体" panose="02010600040101010101" pitchFamily="2" charset="-122"/>
            </a:endParaRPr>
          </a:p>
        </p:txBody>
      </p:sp>
      <p:sp>
        <p:nvSpPr>
          <p:cNvPr id="7" name="Rectangle 4"/>
          <p:cNvSpPr>
            <a:spLocks noChangeArrowheads="1"/>
          </p:cNvSpPr>
          <p:nvPr/>
        </p:nvSpPr>
        <p:spPr bwMode="auto">
          <a:xfrm>
            <a:off x="1103313" y="257175"/>
            <a:ext cx="4108450" cy="647700"/>
          </a:xfrm>
          <a:prstGeom prst="rect">
            <a:avLst/>
          </a:prstGeom>
          <a:noFill/>
          <a:ln>
            <a:noFill/>
          </a:ln>
          <a:effectLst/>
        </p:spPr>
        <p:txBody>
          <a:bodyPr wrap="none" anchor="ctr">
            <a:spAutoFit/>
          </a:bodyPr>
          <a:lstStyle/>
          <a:p>
            <a:pPr>
              <a:defRPr/>
            </a:pPr>
            <a:r>
              <a:rPr lang="en-US" altLang="zh-CN" sz="3600" dirty="0">
                <a:solidFill>
                  <a:srgbClr val="0000FF"/>
                </a:solidFill>
                <a:latin typeface="+mn-lt"/>
                <a:ea typeface="+mn-ea"/>
              </a:rPr>
              <a:t>8.5.1 </a:t>
            </a:r>
            <a:r>
              <a:rPr lang="zh-CN" altLang="en-US" sz="3600" dirty="0">
                <a:solidFill>
                  <a:srgbClr val="0000FF"/>
                </a:solidFill>
                <a:latin typeface="+mn-lt"/>
                <a:ea typeface="+mn-ea"/>
              </a:rPr>
              <a:t>磷和砷的单质 </a:t>
            </a:r>
            <a:endParaRPr lang="zh-CN" altLang="en-US" sz="3600" dirty="0">
              <a:solidFill>
                <a:srgbClr val="0000FF"/>
              </a:solidFill>
              <a:latin typeface="+mn-lt"/>
              <a:ea typeface="+mn-ea"/>
            </a:endParaRPr>
          </a:p>
        </p:txBody>
      </p:sp>
    </p:spTree>
  </p:cSld>
  <p:clrMapOvr>
    <a:masterClrMapping/>
  </p:clrMapOvr>
  <p:transition>
    <p:wip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6" name="Rectangle 6"/>
          <p:cNvSpPr>
            <a:spLocks noChangeArrowheads="1"/>
          </p:cNvSpPr>
          <p:nvPr/>
        </p:nvSpPr>
        <p:spPr bwMode="auto">
          <a:xfrm>
            <a:off x="952424" y="1274101"/>
            <a:ext cx="2451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kumimoji="0" lang="zh-CN" altLang="en-US" dirty="0" smtClean="0">
                <a:solidFill>
                  <a:srgbClr val="080808"/>
                </a:solidFill>
                <a:latin typeface="楷体" panose="02010609060101010101" pitchFamily="49" charset="-122"/>
                <a:ea typeface="楷体" panose="02010609060101010101" pitchFamily="49" charset="-122"/>
              </a:rPr>
              <a:t>同素异形体 </a:t>
            </a:r>
            <a:endParaRPr kumimoji="0" lang="zh-CN" altLang="en-US" dirty="0">
              <a:solidFill>
                <a:srgbClr val="080808"/>
              </a:solidFill>
              <a:latin typeface="楷体" panose="02010609060101010101" pitchFamily="49" charset="-122"/>
              <a:ea typeface="楷体" panose="02010609060101010101" pitchFamily="49" charset="-122"/>
            </a:endParaRPr>
          </a:p>
        </p:txBody>
      </p:sp>
      <p:sp>
        <p:nvSpPr>
          <p:cNvPr id="6150" name="Text Box 7"/>
          <p:cNvSpPr txBox="1">
            <a:spLocks noChangeArrowheads="1"/>
          </p:cNvSpPr>
          <p:nvPr/>
        </p:nvSpPr>
        <p:spPr bwMode="auto">
          <a:xfrm>
            <a:off x="539750" y="260350"/>
            <a:ext cx="4105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zh-CN" altLang="en-US" sz="3600" dirty="0">
                <a:latin typeface="楷体" panose="02010609060101010101" pitchFamily="49" charset="-122"/>
                <a:ea typeface="楷体" panose="02010609060101010101" pitchFamily="49" charset="-122"/>
              </a:rPr>
              <a:t>二：磷单质</a:t>
            </a:r>
            <a:endParaRPr lang="zh-CN" altLang="en-US" sz="3600" dirty="0">
              <a:latin typeface="楷体" panose="02010609060101010101" pitchFamily="49" charset="-122"/>
              <a:ea typeface="楷体" panose="02010609060101010101" pitchFamily="49" charset="-122"/>
            </a:endParaRPr>
          </a:p>
        </p:txBody>
      </p:sp>
      <p:sp>
        <p:nvSpPr>
          <p:cNvPr id="9" name="Rectangle 8"/>
          <p:cNvSpPr>
            <a:spLocks noChangeArrowheads="1"/>
          </p:cNvSpPr>
          <p:nvPr/>
        </p:nvSpPr>
        <p:spPr bwMode="auto">
          <a:xfrm>
            <a:off x="3171825" y="4340225"/>
            <a:ext cx="1006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0000"/>
              </a:lnSpc>
              <a:spcBef>
                <a:spcPct val="0"/>
              </a:spcBef>
              <a:buFontTx/>
              <a:buNone/>
            </a:pPr>
            <a:r>
              <a:rPr lang="en-US" altLang="zh-CN" sz="2400">
                <a:solidFill>
                  <a:srgbClr val="000000"/>
                </a:solidFill>
                <a:ea typeface="华文楷体" panose="02010600040101010101" pitchFamily="2" charset="-122"/>
              </a:rPr>
              <a:t>473 K</a:t>
            </a:r>
            <a:endParaRPr lang="en-US" altLang="zh-CN" sz="2400">
              <a:solidFill>
                <a:srgbClr val="000000"/>
              </a:solidFill>
              <a:ea typeface="华文楷体" panose="02010600040101010101" pitchFamily="2" charset="-122"/>
            </a:endParaRPr>
          </a:p>
          <a:p>
            <a:pPr eaLnBrk="1" hangingPunct="1">
              <a:lnSpc>
                <a:spcPct val="110000"/>
              </a:lnSpc>
              <a:spcBef>
                <a:spcPct val="0"/>
              </a:spcBef>
              <a:buFontTx/>
              <a:buNone/>
            </a:pPr>
            <a:r>
              <a:rPr lang="zh-CN" altLang="en-US" sz="2400">
                <a:solidFill>
                  <a:srgbClr val="000000"/>
                </a:solidFill>
                <a:ea typeface="华文楷体" panose="02010600040101010101" pitchFamily="2" charset="-122"/>
              </a:rPr>
              <a:t>高压</a:t>
            </a:r>
            <a:endParaRPr lang="en-US" altLang="zh-CN" sz="2400">
              <a:solidFill>
                <a:srgbClr val="000000"/>
              </a:solidFill>
              <a:ea typeface="华文楷体" panose="02010600040101010101" pitchFamily="2" charset="-122"/>
            </a:endParaRPr>
          </a:p>
        </p:txBody>
      </p:sp>
      <p:cxnSp>
        <p:nvCxnSpPr>
          <p:cNvPr id="3" name="直接箭头连接符 2"/>
          <p:cNvCxnSpPr>
            <a:cxnSpLocks noChangeShapeType="1"/>
          </p:cNvCxnSpPr>
          <p:nvPr/>
        </p:nvCxnSpPr>
        <p:spPr bwMode="auto">
          <a:xfrm>
            <a:off x="3228975" y="4437063"/>
            <a:ext cx="911225" cy="360362"/>
          </a:xfrm>
          <a:prstGeom prst="straightConnector1">
            <a:avLst/>
          </a:prstGeom>
          <a:noFill/>
          <a:ln w="38100" algn="ctr">
            <a:solidFill>
              <a:schemeClr val="tx1"/>
            </a:solidFill>
            <a:round/>
            <a:tailEnd type="arrow" w="med" len="med"/>
          </a:ln>
          <a:extLst>
            <a:ext uri="{909E8E84-426E-40DD-AFC4-6F175D3DCCD1}">
              <a14:hiddenFill xmlns:a14="http://schemas.microsoft.com/office/drawing/2010/main">
                <a:noFill/>
              </a14:hiddenFill>
            </a:ext>
          </a:extLst>
        </p:spPr>
      </p:cxnSp>
      <p:cxnSp>
        <p:nvCxnSpPr>
          <p:cNvPr id="13" name="直接箭头连接符 12"/>
          <p:cNvCxnSpPr>
            <a:cxnSpLocks noChangeShapeType="1"/>
          </p:cNvCxnSpPr>
          <p:nvPr/>
        </p:nvCxnSpPr>
        <p:spPr bwMode="auto">
          <a:xfrm flipV="1">
            <a:off x="3675062" y="2349501"/>
            <a:ext cx="392113" cy="144462"/>
          </a:xfrm>
          <a:prstGeom prst="straightConnector1">
            <a:avLst/>
          </a:prstGeom>
          <a:noFill/>
          <a:ln w="38100" algn="ctr">
            <a:solidFill>
              <a:schemeClr val="tx1"/>
            </a:solidFill>
            <a:round/>
            <a:tailEnd type="arrow" w="med" len="med"/>
          </a:ln>
          <a:extLst>
            <a:ext uri="{909E8E84-426E-40DD-AFC4-6F175D3DCCD1}">
              <a14:hiddenFill xmlns:a14="http://schemas.microsoft.com/office/drawing/2010/main">
                <a:noFill/>
              </a14:hiddenFill>
            </a:ext>
          </a:extLst>
        </p:spPr>
      </p:cxnSp>
      <p:cxnSp>
        <p:nvCxnSpPr>
          <p:cNvPr id="10" name="直接箭头连接符 9"/>
          <p:cNvCxnSpPr/>
          <p:nvPr/>
        </p:nvCxnSpPr>
        <p:spPr>
          <a:xfrm flipV="1">
            <a:off x="2592387" y="2421732"/>
            <a:ext cx="1835597" cy="5024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483972" y="692150"/>
            <a:ext cx="8448891" cy="5781675"/>
            <a:chOff x="483972" y="692150"/>
            <a:chExt cx="8448891" cy="5781675"/>
          </a:xfrm>
        </p:grpSpPr>
        <p:pic>
          <p:nvPicPr>
            <p:cNvPr id="476162" name="Picture 2" descr="CI2D0017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3972" y="2276872"/>
              <a:ext cx="2246468" cy="25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164" name="Picture 4" descr="CI2D001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3644900"/>
              <a:ext cx="46482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p:nvPr/>
          </p:nvGrpSpPr>
          <p:grpSpPr bwMode="auto">
            <a:xfrm>
              <a:off x="4284663" y="692150"/>
              <a:ext cx="4648200" cy="2689225"/>
              <a:chOff x="2832" y="436"/>
              <a:chExt cx="2928" cy="1694"/>
            </a:xfrm>
          </p:grpSpPr>
          <p:pic>
            <p:nvPicPr>
              <p:cNvPr id="6155" name="Picture 3" descr="CI2D001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2" y="436"/>
                <a:ext cx="2928" cy="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5"/>
              <p:cNvSpPr txBox="1">
                <a:spLocks noChangeArrowheads="1"/>
              </p:cNvSpPr>
              <p:nvPr/>
            </p:nvSpPr>
            <p:spPr bwMode="auto">
              <a:xfrm>
                <a:off x="3742" y="1842"/>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kumimoji="0" lang="zh-CN" altLang="en-US" sz="2400" b="0" dirty="0">
                    <a:solidFill>
                      <a:srgbClr val="080808"/>
                    </a:solidFill>
                    <a:latin typeface="Arial" panose="020B0604020202020204" pitchFamily="34" charset="0"/>
                    <a:ea typeface="宋体" panose="02010600030101010101" pitchFamily="2" charset="-122"/>
                  </a:rPr>
                  <a:t>红磷的结构</a:t>
                </a:r>
                <a:endParaRPr kumimoji="0" lang="zh-CN" altLang="en-US" sz="1800" dirty="0">
                  <a:solidFill>
                    <a:srgbClr val="080808"/>
                  </a:solidFill>
                  <a:latin typeface="Arial" panose="020B0604020202020204" pitchFamily="34" charset="0"/>
                  <a:ea typeface="宋体" panose="02010600030101010101" pitchFamily="2" charset="-122"/>
                </a:endParaRPr>
              </a:p>
            </p:txBody>
          </p:sp>
        </p:grpSp>
        <p:sp>
          <p:nvSpPr>
            <p:cNvPr id="12" name="Rectangle 8"/>
            <p:cNvSpPr>
              <a:spLocks noChangeArrowheads="1"/>
            </p:cNvSpPr>
            <p:nvPr/>
          </p:nvSpPr>
          <p:spPr bwMode="auto">
            <a:xfrm>
              <a:off x="2733675" y="2493963"/>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0000"/>
                </a:lnSpc>
                <a:spcBef>
                  <a:spcPct val="0"/>
                </a:spcBef>
                <a:buFontTx/>
                <a:buNone/>
              </a:pPr>
              <a:r>
                <a:rPr lang="en-US" altLang="zh-CN" sz="2400" dirty="0">
                  <a:solidFill>
                    <a:srgbClr val="000000"/>
                  </a:solidFill>
                  <a:ea typeface="华文楷体" panose="02010600040101010101" pitchFamily="2" charset="-122"/>
                </a:rPr>
                <a:t>533 K</a:t>
              </a:r>
              <a:endParaRPr lang="en-US" altLang="zh-CN" sz="2400" dirty="0">
                <a:solidFill>
                  <a:srgbClr val="000000"/>
                </a:solidFill>
                <a:ea typeface="华文楷体" panose="02010600040101010101" pitchFamily="2" charset="-122"/>
              </a:endParaRPr>
            </a:p>
            <a:p>
              <a:pPr eaLnBrk="1" hangingPunct="1">
                <a:lnSpc>
                  <a:spcPct val="110000"/>
                </a:lnSpc>
                <a:spcBef>
                  <a:spcPct val="0"/>
                </a:spcBef>
                <a:buFontTx/>
                <a:buNone/>
              </a:pPr>
              <a:endParaRPr lang="en-US" altLang="zh-CN" sz="2400" dirty="0">
                <a:solidFill>
                  <a:srgbClr val="000000"/>
                </a:solidFill>
                <a:ea typeface="华文楷体" panose="02010600040101010101" pitchFamily="2" charset="-122"/>
              </a:endParaRPr>
            </a:p>
            <a:p>
              <a:pPr eaLnBrk="1" hangingPunct="1">
                <a:lnSpc>
                  <a:spcPct val="110000"/>
                </a:lnSpc>
                <a:spcBef>
                  <a:spcPct val="0"/>
                </a:spcBef>
                <a:buFontTx/>
                <a:buNone/>
              </a:pPr>
              <a:r>
                <a:rPr lang="zh-CN" altLang="en-US" sz="2400" dirty="0">
                  <a:solidFill>
                    <a:srgbClr val="000000"/>
                  </a:solidFill>
                  <a:ea typeface="华文楷体" panose="02010600040101010101" pitchFamily="2" charset="-122"/>
                </a:rPr>
                <a:t>隔绝空气</a:t>
              </a:r>
              <a:endParaRPr lang="en-US" altLang="zh-CN" sz="2400" dirty="0">
                <a:solidFill>
                  <a:srgbClr val="000000"/>
                </a:solidFill>
                <a:ea typeface="华文楷体" panose="02010600040101010101" pitchFamily="2" charset="-122"/>
              </a:endParaRPr>
            </a:p>
          </p:txBody>
        </p:sp>
        <p:cxnSp>
          <p:nvCxnSpPr>
            <p:cNvPr id="15" name="直接箭头连接符 14"/>
            <p:cNvCxnSpPr/>
            <p:nvPr/>
          </p:nvCxnSpPr>
          <p:spPr>
            <a:xfrm flipV="1">
              <a:off x="2733675" y="4568825"/>
              <a:ext cx="1406525" cy="484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000807" y="550364"/>
            <a:ext cx="1420582" cy="584775"/>
          </a:xfrm>
          <a:prstGeom prst="rect">
            <a:avLst/>
          </a:prstGeom>
          <a:noFill/>
        </p:spPr>
        <p:txBody>
          <a:bodyPr wrap="none" rtlCol="0">
            <a:spAutoFit/>
          </a:bodyPr>
          <a:lstStyle/>
          <a:p>
            <a:r>
              <a:rPr lang="zh-CN" altLang="en-US" dirty="0" smtClean="0"/>
              <a:t>单质磷</a:t>
            </a:r>
            <a:endParaRPr lang="zh-CN" altLang="en-US" dirty="0"/>
          </a:p>
        </p:txBody>
      </p:sp>
      <p:sp>
        <p:nvSpPr>
          <p:cNvPr id="18" name="TextBox 17"/>
          <p:cNvSpPr txBox="1"/>
          <p:nvPr/>
        </p:nvSpPr>
        <p:spPr>
          <a:xfrm>
            <a:off x="974003" y="6021288"/>
            <a:ext cx="3892412" cy="584775"/>
          </a:xfrm>
          <a:prstGeom prst="rect">
            <a:avLst/>
          </a:prstGeom>
          <a:noFill/>
        </p:spPr>
        <p:txBody>
          <a:bodyPr wrap="none" rtlCol="0">
            <a:spAutoFit/>
          </a:bodyPr>
          <a:lstStyle/>
          <a:p>
            <a:r>
              <a:rPr lang="zh-CN" altLang="en-US" dirty="0">
                <a:solidFill>
                  <a:srgbClr val="FF0000"/>
                </a:solidFill>
              </a:rPr>
              <a:t>从</a:t>
            </a:r>
            <a:r>
              <a:rPr lang="zh-CN" altLang="en-US" dirty="0" smtClean="0">
                <a:solidFill>
                  <a:srgbClr val="FF0000"/>
                </a:solidFill>
              </a:rPr>
              <a:t>结构分析稳定性？</a:t>
            </a:r>
            <a:endParaRPr lang="zh-CN" altLang="en-US" dirty="0">
              <a:solidFill>
                <a:srgbClr val="FF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6166"/>
                                        </p:tgtEl>
                                        <p:attrNameLst>
                                          <p:attrName>style.visibility</p:attrName>
                                        </p:attrNameLst>
                                      </p:cBhvr>
                                      <p:to>
                                        <p:strVal val="visible"/>
                                      </p:to>
                                    </p:set>
                                    <p:animEffect transition="in" filter="wipe(left)">
                                      <p:cBhvr>
                                        <p:cTn id="7" dur="500"/>
                                        <p:tgtEl>
                                          <p:spTgt spid="47616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 calcmode="lin" valueType="num">
                                      <p:cBhvr additive="base">
                                        <p:cTn id="2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6" grpId="0"/>
      <p:bldP spid="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EAB4F7B-BABA-422F-9F79-053A6E874A8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10946" name="Rectangle 3"/>
          <p:cNvSpPr>
            <a:spLocks noChangeArrowheads="1"/>
          </p:cNvSpPr>
          <p:nvPr/>
        </p:nvSpPr>
        <p:spPr bwMode="auto">
          <a:xfrm>
            <a:off x="900113" y="204788"/>
            <a:ext cx="797560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dirty="0">
                <a:solidFill>
                  <a:srgbClr val="E3052A"/>
                </a:solidFill>
                <a:ea typeface="华文楷体" panose="02010600040101010101" pitchFamily="2" charset="-122"/>
              </a:rPr>
              <a:t>  </a:t>
            </a:r>
            <a:r>
              <a:rPr lang="zh-CN" altLang="en-US" dirty="0">
                <a:solidFill>
                  <a:srgbClr val="0000FF"/>
                </a:solidFill>
                <a:ea typeface="华文楷体" panose="02010600040101010101" pitchFamily="2" charset="-122"/>
              </a:rPr>
              <a:t>化学活泼性：白磷 </a:t>
            </a:r>
            <a:r>
              <a:rPr lang="en-US" altLang="zh-CN" dirty="0">
                <a:solidFill>
                  <a:srgbClr val="0000FF"/>
                </a:solidFill>
                <a:ea typeface="华文楷体" panose="02010600040101010101" pitchFamily="2" charset="-122"/>
              </a:rPr>
              <a:t>&gt; </a:t>
            </a:r>
            <a:r>
              <a:rPr lang="zh-CN" altLang="en-US" dirty="0">
                <a:solidFill>
                  <a:srgbClr val="0000FF"/>
                </a:solidFill>
                <a:ea typeface="华文楷体" panose="02010600040101010101" pitchFamily="2" charset="-122"/>
              </a:rPr>
              <a:t>红磷 </a:t>
            </a:r>
            <a:r>
              <a:rPr lang="en-US" altLang="zh-CN" dirty="0">
                <a:solidFill>
                  <a:srgbClr val="0000FF"/>
                </a:solidFill>
                <a:ea typeface="华文楷体" panose="02010600040101010101" pitchFamily="2" charset="-122"/>
              </a:rPr>
              <a:t>&gt; </a:t>
            </a:r>
            <a:r>
              <a:rPr lang="zh-CN" altLang="en-US" dirty="0">
                <a:solidFill>
                  <a:srgbClr val="0000FF"/>
                </a:solidFill>
                <a:ea typeface="华文楷体" panose="02010600040101010101" pitchFamily="2" charset="-122"/>
              </a:rPr>
              <a:t>黑磷</a:t>
            </a:r>
            <a:endParaRPr lang="zh-CN" altLang="en-US" dirty="0">
              <a:solidFill>
                <a:srgbClr val="0000FF"/>
              </a:solidFill>
              <a:ea typeface="华文楷体" panose="02010600040101010101" pitchFamily="2" charset="-122"/>
            </a:endParaRPr>
          </a:p>
          <a:p>
            <a:pPr>
              <a:lnSpc>
                <a:spcPct val="125000"/>
              </a:lnSpc>
            </a:pPr>
            <a:r>
              <a:rPr lang="zh-CN" altLang="en-US" sz="2400" dirty="0">
                <a:ea typeface="华文楷体" panose="02010600040101010101" pitchFamily="2" charset="-122"/>
              </a:rPr>
              <a:t>     </a:t>
            </a:r>
            <a:r>
              <a:rPr lang="zh-CN" altLang="en-US" sz="3600" dirty="0">
                <a:ea typeface="华文楷体" panose="02010600040101010101" pitchFamily="2" charset="-122"/>
              </a:rPr>
              <a:t>白磷</a:t>
            </a:r>
            <a:r>
              <a:rPr lang="en-US" altLang="zh-CN" sz="3600" dirty="0">
                <a:ea typeface="华文楷体" panose="02010600040101010101" pitchFamily="2" charset="-122"/>
              </a:rPr>
              <a:t>(</a:t>
            </a:r>
            <a:r>
              <a:rPr lang="zh-CN" altLang="en-US" sz="2800" dirty="0">
                <a:ea typeface="华文楷体" panose="02010600040101010101" pitchFamily="2" charset="-122"/>
              </a:rPr>
              <a:t> </a:t>
            </a:r>
            <a:r>
              <a:rPr lang="en-US" altLang="zh-CN" dirty="0">
                <a:ea typeface="华文楷体" panose="02010600040101010101" pitchFamily="2" charset="-122"/>
              </a:rPr>
              <a:t>P</a:t>
            </a:r>
            <a:r>
              <a:rPr lang="en-US" altLang="zh-CN" baseline="-25000" dirty="0">
                <a:ea typeface="华文楷体" panose="02010600040101010101" pitchFamily="2" charset="-122"/>
              </a:rPr>
              <a:t>4</a:t>
            </a:r>
            <a:r>
              <a:rPr lang="en-US" altLang="zh-CN" dirty="0">
                <a:ea typeface="华文楷体" panose="02010600040101010101" pitchFamily="2" charset="-122"/>
              </a:rPr>
              <a:t>)</a:t>
            </a:r>
            <a:r>
              <a:rPr lang="zh-CN" altLang="en-US" dirty="0">
                <a:ea typeface="华文楷体" panose="02010600040101010101" pitchFamily="2" charset="-122"/>
              </a:rPr>
              <a:t>为四面体 结构，</a:t>
            </a:r>
            <a:r>
              <a:rPr lang="zh-CN" altLang="en-US" dirty="0">
                <a:solidFill>
                  <a:srgbClr val="0000FF"/>
                </a:solidFill>
                <a:ea typeface="华文楷体" panose="02010600040101010101" pitchFamily="2" charset="-122"/>
              </a:rPr>
              <a:t>每个</a:t>
            </a:r>
            <a:r>
              <a:rPr lang="en-US" altLang="zh-CN" dirty="0">
                <a:solidFill>
                  <a:srgbClr val="0000FF"/>
                </a:solidFill>
                <a:ea typeface="华文楷体" panose="02010600040101010101" pitchFamily="2" charset="-122"/>
              </a:rPr>
              <a:t>P</a:t>
            </a:r>
            <a:r>
              <a:rPr lang="zh-CN" altLang="en-US" dirty="0">
                <a:solidFill>
                  <a:srgbClr val="0000FF"/>
                </a:solidFill>
                <a:ea typeface="华文楷体" panose="02010600040101010101" pitchFamily="2" charset="-122"/>
              </a:rPr>
              <a:t>原子通过</a:t>
            </a:r>
            <a:r>
              <a:rPr lang="en-US" altLang="zh-CN" dirty="0">
                <a:solidFill>
                  <a:srgbClr val="0000FF"/>
                </a:solidFill>
                <a:ea typeface="华文楷体" panose="02010600040101010101" pitchFamily="2" charset="-122"/>
              </a:rPr>
              <a:t>p</a:t>
            </a:r>
            <a:r>
              <a:rPr lang="zh-CN" altLang="en-US" dirty="0">
                <a:solidFill>
                  <a:srgbClr val="0000FF"/>
                </a:solidFill>
                <a:ea typeface="华文楷体" panose="02010600040101010101" pitchFamily="2" charset="-122"/>
              </a:rPr>
              <a:t>轨道以单键与三个相邻的磷原子相连</a:t>
            </a:r>
            <a:r>
              <a:rPr lang="zh-CN" altLang="en-US" dirty="0">
                <a:ea typeface="华文楷体" panose="02010600040101010101" pitchFamily="2" charset="-122"/>
              </a:rPr>
              <a:t>。键角为</a:t>
            </a:r>
            <a:r>
              <a:rPr lang="en-US" altLang="zh-CN" dirty="0">
                <a:ea typeface="华文楷体" panose="02010600040101010101" pitchFamily="2" charset="-122"/>
              </a:rPr>
              <a:t>60</a:t>
            </a:r>
            <a:r>
              <a:rPr lang="en-US" altLang="zh-CN" dirty="0">
                <a:ea typeface="华文楷体" panose="02010600040101010101" pitchFamily="2" charset="-122"/>
                <a:sym typeface="Symbol" panose="05050102010706020507" pitchFamily="18" charset="2"/>
              </a:rPr>
              <a:t></a:t>
            </a:r>
            <a:r>
              <a:rPr lang="zh-CN" altLang="en-US" dirty="0">
                <a:ea typeface="华文楷体" panose="02010600040101010101" pitchFamily="2" charset="-122"/>
              </a:rPr>
              <a:t>，张力大，</a:t>
            </a:r>
            <a:r>
              <a:rPr lang="en-US" altLang="zh-CN" dirty="0">
                <a:ea typeface="华文楷体" panose="02010600040101010101" pitchFamily="2" charset="-122"/>
              </a:rPr>
              <a:t>P</a:t>
            </a:r>
            <a:r>
              <a:rPr lang="zh-CN" altLang="en-US" dirty="0">
                <a:ea typeface="华文楷体" panose="02010600040101010101" pitchFamily="2" charset="-122"/>
              </a:rPr>
              <a:t>－</a:t>
            </a:r>
            <a:r>
              <a:rPr lang="en-US" altLang="zh-CN" dirty="0">
                <a:ea typeface="华文楷体" panose="02010600040101010101" pitchFamily="2" charset="-122"/>
              </a:rPr>
              <a:t>P</a:t>
            </a:r>
            <a:r>
              <a:rPr lang="zh-CN" altLang="en-US" dirty="0">
                <a:ea typeface="华文楷体" panose="02010600040101010101" pitchFamily="2" charset="-122"/>
              </a:rPr>
              <a:t>键弱，易于断裂</a:t>
            </a:r>
            <a:r>
              <a:rPr lang="zh-CN" altLang="en-US" dirty="0" smtClean="0">
                <a:ea typeface="华文楷体" panose="02010600040101010101" pitchFamily="2" charset="-122"/>
              </a:rPr>
              <a:t>，白磷特别</a:t>
            </a:r>
            <a:r>
              <a:rPr lang="zh-CN" altLang="en-US" dirty="0">
                <a:ea typeface="华文楷体" panose="02010600040101010101" pitchFamily="2" charset="-122"/>
              </a:rPr>
              <a:t>不稳定，在常温下活泼性高；</a:t>
            </a:r>
            <a:endParaRPr lang="en-US" altLang="zh-CN" dirty="0">
              <a:ea typeface="华文楷体" panose="02010600040101010101" pitchFamily="2" charset="-122"/>
            </a:endParaRPr>
          </a:p>
          <a:p>
            <a:pPr>
              <a:lnSpc>
                <a:spcPct val="125000"/>
              </a:lnSpc>
            </a:pPr>
            <a:r>
              <a:rPr lang="en-US" altLang="zh-CN" dirty="0" smtClean="0">
                <a:ea typeface="华文楷体" panose="02010600040101010101" pitchFamily="2" charset="-122"/>
              </a:rPr>
              <a:t>      </a:t>
            </a:r>
            <a:r>
              <a:rPr lang="zh-CN" altLang="en-US" dirty="0" smtClean="0">
                <a:ea typeface="华文楷体" panose="02010600040101010101" pitchFamily="2" charset="-122"/>
              </a:rPr>
              <a:t>在</a:t>
            </a:r>
            <a:r>
              <a:rPr lang="zh-CN" altLang="en-US" dirty="0">
                <a:ea typeface="华文楷体" panose="02010600040101010101" pitchFamily="2" charset="-122"/>
              </a:rPr>
              <a:t>红</a:t>
            </a:r>
            <a:r>
              <a:rPr lang="en-US" altLang="zh-CN" dirty="0">
                <a:ea typeface="华文楷体" panose="02010600040101010101" pitchFamily="2" charset="-122"/>
              </a:rPr>
              <a:t>/</a:t>
            </a:r>
            <a:r>
              <a:rPr lang="zh-CN" altLang="en-US" dirty="0">
                <a:ea typeface="华文楷体" panose="02010600040101010101" pitchFamily="2" charset="-122"/>
              </a:rPr>
              <a:t>黑磷中</a:t>
            </a:r>
            <a:r>
              <a:rPr lang="zh-CN" altLang="en-US" dirty="0" smtClean="0">
                <a:ea typeface="华文楷体" panose="02010600040101010101" pitchFamily="2" charset="-122"/>
              </a:rPr>
              <a:t>，张力得到缓和，</a:t>
            </a:r>
            <a:r>
              <a:rPr lang="zh-CN" altLang="en-US" dirty="0">
                <a:ea typeface="华文楷体" panose="02010600040101010101" pitchFamily="2" charset="-122"/>
              </a:rPr>
              <a:t>其活泼性降低，稳定性增加。</a:t>
            </a:r>
            <a:endParaRPr lang="zh-CN" altLang="en-US" dirty="0">
              <a:ea typeface="华文楷体" panose="02010600040101010101" pitchFamily="2" charset="-122"/>
            </a:endParaRPr>
          </a:p>
        </p:txBody>
      </p:sp>
      <p:pic>
        <p:nvPicPr>
          <p:cNvPr id="210947" name="Picture 4" descr="str1101"/>
          <p:cNvPicPr>
            <a:picLocks noChangeAspect="1" noChangeArrowheads="1"/>
          </p:cNvPicPr>
          <p:nvPr/>
        </p:nvPicPr>
        <p:blipFill>
          <a:blip r:embed="rId1" cstate="print">
            <a:extLst>
              <a:ext uri="{28A0092B-C50C-407E-A947-70E740481C1C}">
                <a14:useLocalDpi xmlns:a14="http://schemas.microsoft.com/office/drawing/2010/main" val="0"/>
              </a:ext>
            </a:extLst>
          </a:blip>
          <a:srcRect b="6897"/>
          <a:stretch>
            <a:fillRect/>
          </a:stretch>
        </p:blipFill>
        <p:spPr bwMode="auto">
          <a:xfrm>
            <a:off x="4656138" y="4149725"/>
            <a:ext cx="244792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899592" y="402144"/>
            <a:ext cx="4406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kumimoji="0" lang="zh-CN" altLang="en-US" dirty="0" smtClean="0">
                <a:solidFill>
                  <a:srgbClr val="080808"/>
                </a:solidFill>
                <a:ea typeface="楷体" panose="02010609060101010101" pitchFamily="49" charset="-122"/>
              </a:rPr>
              <a:t>同素异形体</a:t>
            </a:r>
            <a:r>
              <a:rPr kumimoji="0" lang="zh-CN" altLang="en-US" dirty="0">
                <a:solidFill>
                  <a:srgbClr val="080808"/>
                </a:solidFill>
                <a:ea typeface="楷体" panose="02010609060101010101" pitchFamily="49" charset="-122"/>
              </a:rPr>
              <a:t>的性质比较 </a:t>
            </a:r>
            <a:endParaRPr kumimoji="0" lang="zh-CN" altLang="en-US" dirty="0">
              <a:solidFill>
                <a:srgbClr val="080808"/>
              </a:solidFill>
              <a:ea typeface="楷体" panose="02010609060101010101" pitchFamily="49" charset="-122"/>
            </a:endParaRPr>
          </a:p>
        </p:txBody>
      </p:sp>
      <p:graphicFrame>
        <p:nvGraphicFramePr>
          <p:cNvPr id="410642" name="Group 18"/>
          <p:cNvGraphicFramePr>
            <a:graphicFrameLocks noGrp="1"/>
          </p:cNvGraphicFramePr>
          <p:nvPr>
            <p:ph/>
          </p:nvPr>
        </p:nvGraphicFramePr>
        <p:xfrm>
          <a:off x="539750" y="1125538"/>
          <a:ext cx="7878762" cy="4054475"/>
        </p:xfrm>
        <a:graphic>
          <a:graphicData uri="http://schemas.openxmlformats.org/drawingml/2006/table">
            <a:tbl>
              <a:tblPr/>
              <a:tblGrid>
                <a:gridCol w="2738437"/>
                <a:gridCol w="2514600"/>
                <a:gridCol w="2625725"/>
              </a:tblGrid>
              <a:tr h="718857">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10000"/>
                        </a:lnSpc>
                        <a:spcBef>
                          <a:spcPct val="0"/>
                        </a:spcBef>
                        <a:spcAft>
                          <a:spcPct val="0"/>
                        </a:spcAft>
                        <a:buClrTx/>
                        <a:buSzTx/>
                        <a:buFontTx/>
                        <a:buNone/>
                      </a:pP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白磷</a:t>
                      </a:r>
                      <a:endParaRPr kumimoji="0" lang="zh-CN" altLang="en-US" sz="3200" b="0"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endParaRPr>
                    </a:p>
                  </a:txBody>
                  <a:tcPr marT="45702" marB="45702"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10000"/>
                        </a:lnSpc>
                        <a:spcBef>
                          <a:spcPct val="0"/>
                        </a:spcBef>
                        <a:spcAft>
                          <a:spcPct val="0"/>
                        </a:spcAft>
                        <a:buClrTx/>
                        <a:buSzTx/>
                        <a:buFontTx/>
                        <a:buNone/>
                      </a:pPr>
                      <a:r>
                        <a:rPr kumimoji="0" lang="zh-CN" altLang="en-US" sz="3200" b="1" i="0" u="none" strike="noStrike" cap="none" normalizeH="0" baseline="0" smtClean="0">
                          <a:ln>
                            <a:noFill/>
                          </a:ln>
                          <a:solidFill>
                            <a:srgbClr val="080808"/>
                          </a:solidFill>
                          <a:effectLst/>
                          <a:latin typeface="Times New Roman" panose="02020603050405020304" pitchFamily="18" charset="0"/>
                          <a:ea typeface="楷体" panose="02010609060101010101" pitchFamily="49" charset="-122"/>
                        </a:rPr>
                        <a:t>红磷</a:t>
                      </a:r>
                      <a:endParaRPr kumimoji="0" lang="zh-CN" altLang="en-US" sz="3200" b="0" i="0" u="none" strike="noStrike" cap="none" normalizeH="0" baseline="0" smtClean="0">
                        <a:ln>
                          <a:noFill/>
                        </a:ln>
                        <a:solidFill>
                          <a:srgbClr val="080808"/>
                        </a:solidFill>
                        <a:effectLst/>
                        <a:latin typeface="Times New Roman" panose="02020603050405020304" pitchFamily="18" charset="0"/>
                        <a:ea typeface="楷体" panose="02010609060101010101" pitchFamily="49" charset="-122"/>
                      </a:endParaRPr>
                    </a:p>
                  </a:txBody>
                  <a:tcPr marT="45702" marB="45702"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10000"/>
                        </a:lnSpc>
                        <a:spcBef>
                          <a:spcPct val="0"/>
                        </a:spcBef>
                        <a:spcAft>
                          <a:spcPct val="0"/>
                        </a:spcAft>
                        <a:buClrTx/>
                        <a:buSzTx/>
                        <a:buFontTx/>
                        <a:buNone/>
                      </a:pPr>
                      <a:r>
                        <a:rPr kumimoji="0" lang="zh-CN" altLang="en-US" sz="3200" b="1" i="0" u="none" strike="noStrike" cap="none" normalizeH="0" baseline="0" smtClean="0">
                          <a:ln>
                            <a:noFill/>
                          </a:ln>
                          <a:solidFill>
                            <a:srgbClr val="080808"/>
                          </a:solidFill>
                          <a:effectLst/>
                          <a:latin typeface="Times New Roman" panose="02020603050405020304" pitchFamily="18" charset="0"/>
                          <a:ea typeface="楷体" panose="02010609060101010101" pitchFamily="49" charset="-122"/>
                        </a:rPr>
                        <a:t>黑磷</a:t>
                      </a:r>
                      <a:endParaRPr kumimoji="0" lang="zh-CN" altLang="en-US" sz="3200" b="0" i="0" u="none" strike="noStrike" cap="none" normalizeH="0" baseline="0" smtClean="0">
                        <a:ln>
                          <a:noFill/>
                        </a:ln>
                        <a:solidFill>
                          <a:srgbClr val="080808"/>
                        </a:solidFill>
                        <a:effectLst/>
                        <a:latin typeface="Times New Roman" panose="02020603050405020304" pitchFamily="18" charset="0"/>
                        <a:ea typeface="楷体" panose="02010609060101010101" pitchFamily="49" charset="-122"/>
                      </a:endParaRPr>
                    </a:p>
                  </a:txBody>
                  <a:tcPr marT="45702" marB="45702"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r h="3335618">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10000"/>
                        </a:lnSpc>
                        <a:spcBef>
                          <a:spcPct val="0"/>
                        </a:spcBef>
                        <a:spcAft>
                          <a:spcPct val="0"/>
                        </a:spcAft>
                        <a:buClrTx/>
                        <a:buSzTx/>
                        <a:buFontTx/>
                        <a:buNone/>
                      </a:pP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   </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不溶于水</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易溶于</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CS</a:t>
                      </a:r>
                      <a:r>
                        <a:rPr kumimoji="0" lang="en-US" altLang="zh-CN" sz="3200" b="1" i="0" u="none" strike="noStrike" cap="none" normalizeH="0" baseline="-30000" dirty="0" smtClean="0">
                          <a:ln>
                            <a:noFill/>
                          </a:ln>
                          <a:solidFill>
                            <a:srgbClr val="080808"/>
                          </a:solidFill>
                          <a:effectLst/>
                          <a:latin typeface="Times New Roman" panose="02020603050405020304" pitchFamily="18" charset="0"/>
                          <a:ea typeface="楷体" panose="02010609060101010101" pitchFamily="49" charset="-122"/>
                        </a:rPr>
                        <a:t>2</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剧毒</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室温下自燃</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有很高化学活性</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endParaRPr kumimoji="0" lang="en-US" altLang="zh-CN" sz="3200" b="0"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endParaRPr>
                    </a:p>
                  </a:txBody>
                  <a:tcPr marT="45702" marB="45702"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10000"/>
                        </a:lnSpc>
                        <a:spcBef>
                          <a:spcPct val="0"/>
                        </a:spcBef>
                        <a:spcAft>
                          <a:spcPct val="0"/>
                        </a:spcAft>
                        <a:buClrTx/>
                        <a:buSzTx/>
                        <a:buFontTx/>
                        <a:buNone/>
                      </a:pP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   </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不溶于水</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碱和</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CS</a:t>
                      </a:r>
                      <a:r>
                        <a:rPr kumimoji="0" lang="en-US" altLang="zh-CN" sz="3200" b="1" i="0" u="none" strike="noStrike" cap="none" normalizeH="0" baseline="-30000" dirty="0" smtClean="0">
                          <a:ln>
                            <a:noFill/>
                          </a:ln>
                          <a:solidFill>
                            <a:srgbClr val="080808"/>
                          </a:solidFill>
                          <a:effectLst/>
                          <a:latin typeface="Times New Roman" panose="02020603050405020304" pitchFamily="18" charset="0"/>
                          <a:ea typeface="楷体" panose="02010609060101010101" pitchFamily="49" charset="-122"/>
                        </a:rPr>
                        <a:t>2</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中</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没有毒性</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在空气中慢慢吸潮</a:t>
                      </a: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a:t>
                      </a:r>
                      <a:endParaRPr kumimoji="0" lang="en-US" altLang="zh-CN" sz="3200" b="0"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endParaRPr>
                    </a:p>
                  </a:txBody>
                  <a:tcPr marT="45702" marB="45702"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10000"/>
                        </a:lnSpc>
                        <a:spcBef>
                          <a:spcPct val="0"/>
                        </a:spcBef>
                        <a:spcAft>
                          <a:spcPct val="0"/>
                        </a:spcAft>
                        <a:buClrTx/>
                        <a:buSzTx/>
                        <a:buFontTx/>
                        <a:buNone/>
                      </a:pPr>
                      <a:r>
                        <a:rPr kumimoji="0" lang="en-US" altLang="zh-CN"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   </a:t>
                      </a:r>
                      <a:r>
                        <a:rPr kumimoji="0" lang="zh-CN" altLang="en-US" sz="3200" b="1"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rPr>
                        <a:t>不溶于有机溶剂，一般不容易发生化学反应，但能导电。</a:t>
                      </a:r>
                      <a:endParaRPr kumimoji="0" lang="zh-CN" altLang="en-US" sz="3200" b="0" i="0" u="none" strike="noStrike" cap="none" normalizeH="0" baseline="0" dirty="0" smtClean="0">
                        <a:ln>
                          <a:noFill/>
                        </a:ln>
                        <a:solidFill>
                          <a:srgbClr val="080808"/>
                        </a:solidFill>
                        <a:effectLst/>
                        <a:latin typeface="Times New Roman" panose="02020603050405020304" pitchFamily="18" charset="0"/>
                        <a:ea typeface="楷体" panose="02010609060101010101" pitchFamily="49" charset="-122"/>
                      </a:endParaRPr>
                    </a:p>
                  </a:txBody>
                  <a:tcPr marT="45702" marB="45702"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bl>
          </a:graphicData>
        </a:graphic>
      </p:graphicFrame>
      <p:sp>
        <p:nvSpPr>
          <p:cNvPr id="4" name="Rectangle 5"/>
          <p:cNvSpPr>
            <a:spLocks noChangeArrowheads="1"/>
          </p:cNvSpPr>
          <p:nvPr/>
        </p:nvSpPr>
        <p:spPr bwMode="auto">
          <a:xfrm>
            <a:off x="449263" y="4868863"/>
            <a:ext cx="2779712" cy="585787"/>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zh-CN" altLang="en-US">
                <a:solidFill>
                  <a:srgbClr val="000000"/>
                </a:solidFill>
                <a:ea typeface="华文楷体" panose="02010600040101010101" pitchFamily="2" charset="-122"/>
              </a:rPr>
              <a:t>以还原性为主</a:t>
            </a:r>
            <a:endParaRPr lang="zh-CN" altLang="en-US">
              <a:solidFill>
                <a:srgbClr val="000000"/>
              </a:solidFill>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642"/>
                                        </p:tgtEl>
                                        <p:attrNameLst>
                                          <p:attrName>style.visibility</p:attrName>
                                        </p:attrNameLst>
                                      </p:cBhvr>
                                      <p:to>
                                        <p:strVal val="visible"/>
                                      </p:to>
                                    </p:set>
                                    <p:animEffect transition="in" filter="blinds(horizontal)">
                                      <p:cBhvr>
                                        <p:cTn id="7" dur="500"/>
                                        <p:tgtEl>
                                          <p:spTgt spid="4106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2752B7E-F95E-460C-A4B5-EA11636D540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11970" name="Rectangle 3"/>
          <p:cNvSpPr>
            <a:spLocks noChangeArrowheads="1"/>
          </p:cNvSpPr>
          <p:nvPr/>
        </p:nvSpPr>
        <p:spPr bwMode="auto">
          <a:xfrm>
            <a:off x="828675" y="44450"/>
            <a:ext cx="38877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zh-CN" altLang="en-US" sz="3600">
                <a:solidFill>
                  <a:srgbClr val="FF0000"/>
                </a:solidFill>
                <a:ea typeface="华文楷体" panose="02010600040101010101" pitchFamily="2" charset="-122"/>
              </a:rPr>
              <a:t>白磷的化学性质</a:t>
            </a:r>
            <a:r>
              <a:rPr lang="zh-CN" altLang="en-US" sz="3600">
                <a:solidFill>
                  <a:srgbClr val="E3052A"/>
                </a:solidFill>
                <a:ea typeface="华文楷体" panose="02010600040101010101" pitchFamily="2" charset="-122"/>
              </a:rPr>
              <a:t>：</a:t>
            </a:r>
            <a:endParaRPr lang="zh-CN" altLang="en-US" sz="3600">
              <a:solidFill>
                <a:srgbClr val="E3052A"/>
              </a:solidFill>
              <a:ea typeface="华文楷体" panose="02010600040101010101" pitchFamily="2" charset="-122"/>
            </a:endParaRPr>
          </a:p>
        </p:txBody>
      </p:sp>
      <p:sp>
        <p:nvSpPr>
          <p:cNvPr id="211971" name="Rectangle 4"/>
          <p:cNvSpPr>
            <a:spLocks noChangeArrowheads="1"/>
          </p:cNvSpPr>
          <p:nvPr/>
        </p:nvSpPr>
        <p:spPr bwMode="auto">
          <a:xfrm>
            <a:off x="1187450" y="981075"/>
            <a:ext cx="698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a:solidFill>
                  <a:srgbClr val="0000FF"/>
                </a:solidFill>
                <a:ea typeface="华文楷体" panose="02010600040101010101" pitchFamily="2" charset="-122"/>
              </a:rPr>
              <a:t>1) </a:t>
            </a:r>
            <a:r>
              <a:rPr kumimoji="1" lang="zh-CN" altLang="en-US">
                <a:solidFill>
                  <a:srgbClr val="0000FF"/>
                </a:solidFill>
                <a:ea typeface="华文楷体" panose="02010600040101010101" pitchFamily="2" charset="-122"/>
              </a:rPr>
              <a:t>与氧气、硫和卤素等单质激烈反应</a:t>
            </a:r>
            <a:endParaRPr kumimoji="1" lang="zh-CN" altLang="en-US">
              <a:solidFill>
                <a:srgbClr val="0000FF"/>
              </a:solidFill>
              <a:ea typeface="华文楷体" panose="02010600040101010101" pitchFamily="2" charset="-122"/>
            </a:endParaRPr>
          </a:p>
        </p:txBody>
      </p:sp>
      <p:sp>
        <p:nvSpPr>
          <p:cNvPr id="211972" name="Rectangle 5"/>
          <p:cNvSpPr>
            <a:spLocks noChangeArrowheads="1"/>
          </p:cNvSpPr>
          <p:nvPr/>
        </p:nvSpPr>
        <p:spPr bwMode="auto">
          <a:xfrm>
            <a:off x="4672013" y="200025"/>
            <a:ext cx="2779712" cy="5857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a:ea typeface="华文楷体" panose="02010600040101010101" pitchFamily="2" charset="-122"/>
              </a:rPr>
              <a:t>以还原性为主</a:t>
            </a:r>
            <a:endParaRPr kumimoji="1" lang="zh-CN" altLang="en-US">
              <a:ea typeface="华文楷体" panose="02010600040101010101" pitchFamily="2" charset="-122"/>
            </a:endParaRPr>
          </a:p>
        </p:txBody>
      </p:sp>
      <p:sp>
        <p:nvSpPr>
          <p:cNvPr id="334854" name="Rectangle 6"/>
          <p:cNvSpPr>
            <a:spLocks noChangeArrowheads="1"/>
          </p:cNvSpPr>
          <p:nvPr/>
        </p:nvSpPr>
        <p:spPr bwMode="auto">
          <a:xfrm>
            <a:off x="1187450" y="1557338"/>
            <a:ext cx="467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a:solidFill>
                  <a:srgbClr val="0000FF"/>
                </a:solidFill>
                <a:ea typeface="华文楷体" panose="02010600040101010101" pitchFamily="2" charset="-122"/>
              </a:rPr>
              <a:t>2)  </a:t>
            </a:r>
            <a:r>
              <a:rPr kumimoji="1" lang="zh-CN" altLang="en-US">
                <a:solidFill>
                  <a:srgbClr val="0000FF"/>
                </a:solidFill>
                <a:ea typeface="华文楷体" panose="02010600040101010101" pitchFamily="2" charset="-122"/>
              </a:rPr>
              <a:t>典型的还原反应：</a:t>
            </a:r>
            <a:endParaRPr kumimoji="1" lang="zh-CN" altLang="en-US">
              <a:solidFill>
                <a:srgbClr val="0000FF"/>
              </a:solidFill>
              <a:ea typeface="华文楷体" panose="02010600040101010101" pitchFamily="2" charset="-122"/>
            </a:endParaRPr>
          </a:p>
        </p:txBody>
      </p:sp>
      <p:sp>
        <p:nvSpPr>
          <p:cNvPr id="334855" name="Rectangle 7"/>
          <p:cNvSpPr>
            <a:spLocks noChangeArrowheads="1"/>
          </p:cNvSpPr>
          <p:nvPr/>
        </p:nvSpPr>
        <p:spPr bwMode="auto">
          <a:xfrm>
            <a:off x="1042988" y="2108200"/>
            <a:ext cx="7256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2800">
                <a:ea typeface="华文楷体" panose="02010600040101010101" pitchFamily="2" charset="-122"/>
              </a:rPr>
              <a:t>P</a:t>
            </a:r>
            <a:r>
              <a:rPr kumimoji="1" lang="en-US" altLang="zh-CN" sz="2800" baseline="-25000">
                <a:ea typeface="华文楷体" panose="02010600040101010101" pitchFamily="2" charset="-122"/>
              </a:rPr>
              <a:t>4  </a:t>
            </a:r>
            <a:r>
              <a:rPr kumimoji="1" lang="en-US" altLang="zh-CN" sz="2800">
                <a:ea typeface="华文楷体" panose="02010600040101010101" pitchFamily="2" charset="-122"/>
              </a:rPr>
              <a:t>+  10 I</a:t>
            </a:r>
            <a:r>
              <a:rPr kumimoji="1" lang="en-US" altLang="zh-CN" sz="2800" baseline="-25000">
                <a:ea typeface="华文楷体" panose="02010600040101010101" pitchFamily="2" charset="-122"/>
              </a:rPr>
              <a:t>2 </a:t>
            </a:r>
            <a:r>
              <a:rPr kumimoji="1" lang="en-US" altLang="zh-CN" sz="2800">
                <a:ea typeface="华文楷体" panose="02010600040101010101" pitchFamily="2" charset="-122"/>
              </a:rPr>
              <a:t>+ 16 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  </a:t>
            </a:r>
            <a:r>
              <a:rPr kumimoji="1" lang="zh-CN" altLang="en-US" sz="2800">
                <a:ea typeface="华文楷体" panose="02010600040101010101" pitchFamily="2" charset="-122"/>
              </a:rPr>
              <a:t>＝   </a:t>
            </a:r>
            <a:r>
              <a:rPr kumimoji="1" lang="en-US" altLang="zh-CN" sz="2800">
                <a:ea typeface="华文楷体" panose="02010600040101010101" pitchFamily="2" charset="-122"/>
              </a:rPr>
              <a:t>4 H</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PO</a:t>
            </a:r>
            <a:r>
              <a:rPr kumimoji="1" lang="en-US" altLang="zh-CN" sz="2800" baseline="-25000">
                <a:ea typeface="华文楷体" panose="02010600040101010101" pitchFamily="2" charset="-122"/>
              </a:rPr>
              <a:t>4  </a:t>
            </a:r>
            <a:r>
              <a:rPr kumimoji="1" lang="en-US" altLang="zh-CN" sz="2800">
                <a:ea typeface="华文楷体" panose="02010600040101010101" pitchFamily="2" charset="-122"/>
              </a:rPr>
              <a:t>+ 20 HI</a:t>
            </a:r>
            <a:endParaRPr kumimoji="1" lang="en-US" altLang="zh-CN" sz="2800">
              <a:ea typeface="华文楷体" panose="02010600040101010101" pitchFamily="2" charset="-122"/>
            </a:endParaRPr>
          </a:p>
        </p:txBody>
      </p:sp>
      <p:sp>
        <p:nvSpPr>
          <p:cNvPr id="334856" name="Text Box 8"/>
          <p:cNvSpPr txBox="1">
            <a:spLocks noChangeArrowheads="1"/>
          </p:cNvSpPr>
          <p:nvPr/>
        </p:nvSpPr>
        <p:spPr bwMode="auto">
          <a:xfrm>
            <a:off x="1270000" y="3697288"/>
            <a:ext cx="693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a:ea typeface="华文楷体" panose="02010600040101010101" pitchFamily="2" charset="-122"/>
              </a:rPr>
              <a:t>将 </a:t>
            </a:r>
            <a:r>
              <a:rPr lang="en-US" altLang="zh-CN" sz="2800">
                <a:ea typeface="华文楷体" panose="02010600040101010101" pitchFamily="2" charset="-122"/>
              </a:rPr>
              <a:t>Au</a:t>
            </a:r>
            <a:r>
              <a:rPr lang="en-US" altLang="zh-CN" sz="2800" baseline="30000">
                <a:ea typeface="华文楷体" panose="02010600040101010101" pitchFamily="2" charset="-122"/>
              </a:rPr>
              <a:t>3+</a:t>
            </a:r>
            <a:r>
              <a:rPr lang="en-US" altLang="zh-CN" sz="2800">
                <a:ea typeface="华文楷体" panose="02010600040101010101" pitchFamily="2" charset="-122"/>
              </a:rPr>
              <a:t>,Ag</a:t>
            </a:r>
            <a:r>
              <a:rPr lang="en-US" altLang="zh-CN" sz="2800" baseline="30000">
                <a:ea typeface="华文楷体" panose="02010600040101010101" pitchFamily="2" charset="-122"/>
              </a:rPr>
              <a:t>+</a:t>
            </a:r>
            <a:r>
              <a:rPr lang="en-US" altLang="zh-CN" sz="2800">
                <a:ea typeface="华文楷体" panose="02010600040101010101" pitchFamily="2" charset="-122"/>
              </a:rPr>
              <a:t>,Cu</a:t>
            </a:r>
            <a:r>
              <a:rPr lang="en-US" altLang="zh-CN" sz="2800" baseline="30000">
                <a:ea typeface="华文楷体" panose="02010600040101010101" pitchFamily="2" charset="-122"/>
              </a:rPr>
              <a:t>2+</a:t>
            </a:r>
            <a:r>
              <a:rPr lang="en-US" altLang="zh-CN" sz="2800">
                <a:ea typeface="华文楷体" panose="02010600040101010101" pitchFamily="2" charset="-122"/>
              </a:rPr>
              <a:t>,Pb</a:t>
            </a:r>
            <a:r>
              <a:rPr lang="en-US" altLang="zh-CN" sz="2800" baseline="30000">
                <a:ea typeface="华文楷体" panose="02010600040101010101" pitchFamily="2" charset="-122"/>
              </a:rPr>
              <a:t>2+</a:t>
            </a:r>
            <a:r>
              <a:rPr lang="zh-CN" altLang="en-US" sz="2800">
                <a:ea typeface="华文楷体" panose="02010600040101010101" pitchFamily="2" charset="-122"/>
              </a:rPr>
              <a:t>等还原为金属</a:t>
            </a:r>
            <a:endParaRPr lang="zh-CN" altLang="en-US" sz="2800">
              <a:ea typeface="华文楷体" panose="02010600040101010101" pitchFamily="2" charset="-122"/>
            </a:endParaRPr>
          </a:p>
        </p:txBody>
      </p:sp>
      <p:sp>
        <p:nvSpPr>
          <p:cNvPr id="334857" name="Rectangle 9"/>
          <p:cNvSpPr>
            <a:spLocks noChangeArrowheads="1"/>
          </p:cNvSpPr>
          <p:nvPr/>
        </p:nvSpPr>
        <p:spPr bwMode="auto">
          <a:xfrm>
            <a:off x="971550" y="2636838"/>
            <a:ext cx="807085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2600">
                <a:ea typeface="华文楷体" panose="02010600040101010101" pitchFamily="2" charset="-122"/>
              </a:rPr>
              <a:t>P</a:t>
            </a:r>
            <a:r>
              <a:rPr kumimoji="1" lang="en-US" altLang="zh-CN" sz="2600" baseline="-25000">
                <a:ea typeface="华文楷体" panose="02010600040101010101" pitchFamily="2" charset="-122"/>
              </a:rPr>
              <a:t>4 </a:t>
            </a:r>
            <a:r>
              <a:rPr kumimoji="1" lang="en-US" altLang="zh-CN" sz="2600">
                <a:ea typeface="华文楷体" panose="02010600040101010101" pitchFamily="2" charset="-122"/>
              </a:rPr>
              <a:t>+10 </a:t>
            </a:r>
            <a:r>
              <a:rPr kumimoji="1" lang="en-US" altLang="zh-CN" sz="2600">
                <a:solidFill>
                  <a:srgbClr val="0000FF"/>
                </a:solidFill>
                <a:ea typeface="华文楷体" panose="02010600040101010101" pitchFamily="2" charset="-122"/>
              </a:rPr>
              <a:t>CuSO</a:t>
            </a:r>
            <a:r>
              <a:rPr kumimoji="1" lang="en-US" altLang="zh-CN" sz="2600" baseline="-25000">
                <a:solidFill>
                  <a:srgbClr val="0000FF"/>
                </a:solidFill>
                <a:ea typeface="华文楷体" panose="02010600040101010101" pitchFamily="2" charset="-122"/>
              </a:rPr>
              <a:t>4 </a:t>
            </a:r>
            <a:r>
              <a:rPr kumimoji="1" lang="en-US" altLang="zh-CN" sz="2600">
                <a:ea typeface="华文楷体" panose="02010600040101010101" pitchFamily="2" charset="-122"/>
              </a:rPr>
              <a:t>+ 16 H</a:t>
            </a:r>
            <a:r>
              <a:rPr kumimoji="1" lang="en-US" altLang="zh-CN" sz="2600" baseline="-25000">
                <a:ea typeface="华文楷体" panose="02010600040101010101" pitchFamily="2" charset="-122"/>
              </a:rPr>
              <a:t>2</a:t>
            </a:r>
            <a:r>
              <a:rPr kumimoji="1" lang="en-US" altLang="zh-CN" sz="2600">
                <a:ea typeface="华文楷体" panose="02010600040101010101" pitchFamily="2" charset="-122"/>
              </a:rPr>
              <a:t>O</a:t>
            </a:r>
            <a:r>
              <a:rPr kumimoji="1" lang="zh-CN" altLang="en-US" sz="2600">
                <a:ea typeface="华文楷体" panose="02010600040101010101" pitchFamily="2" charset="-122"/>
              </a:rPr>
              <a:t>＝</a:t>
            </a:r>
            <a:r>
              <a:rPr kumimoji="1" lang="en-US" altLang="zh-CN" sz="2600">
                <a:ea typeface="华文楷体" panose="02010600040101010101" pitchFamily="2" charset="-122"/>
              </a:rPr>
              <a:t>10  Cu + 4H</a:t>
            </a:r>
            <a:r>
              <a:rPr kumimoji="1" lang="en-US" altLang="zh-CN" sz="2600" baseline="-25000">
                <a:ea typeface="华文楷体" panose="02010600040101010101" pitchFamily="2" charset="-122"/>
              </a:rPr>
              <a:t>3</a:t>
            </a:r>
            <a:r>
              <a:rPr kumimoji="1" lang="en-US" altLang="zh-CN" sz="2600">
                <a:ea typeface="华文楷体" panose="02010600040101010101" pitchFamily="2" charset="-122"/>
              </a:rPr>
              <a:t>PO</a:t>
            </a:r>
            <a:r>
              <a:rPr kumimoji="1" lang="en-US" altLang="zh-CN" sz="2600" baseline="-25000">
                <a:ea typeface="华文楷体" panose="02010600040101010101" pitchFamily="2" charset="-122"/>
              </a:rPr>
              <a:t>4 </a:t>
            </a:r>
            <a:r>
              <a:rPr kumimoji="1" lang="en-US" altLang="zh-CN" sz="2600">
                <a:ea typeface="华文楷体" panose="02010600040101010101" pitchFamily="2" charset="-122"/>
              </a:rPr>
              <a:t>+ 10 H</a:t>
            </a:r>
            <a:r>
              <a:rPr kumimoji="1" lang="en-US" altLang="zh-CN" sz="2600" baseline="-25000">
                <a:ea typeface="华文楷体" panose="02010600040101010101" pitchFamily="2" charset="-122"/>
              </a:rPr>
              <a:t>2</a:t>
            </a:r>
            <a:r>
              <a:rPr kumimoji="1" lang="en-US" altLang="zh-CN" sz="2600">
                <a:ea typeface="华文楷体" panose="02010600040101010101" pitchFamily="2" charset="-122"/>
              </a:rPr>
              <a:t>SO</a:t>
            </a:r>
            <a:r>
              <a:rPr kumimoji="1" lang="en-US" altLang="zh-CN" sz="2600" baseline="-25000">
                <a:ea typeface="华文楷体" panose="02010600040101010101" pitchFamily="2" charset="-122"/>
              </a:rPr>
              <a:t>4</a:t>
            </a:r>
            <a:r>
              <a:rPr kumimoji="1" lang="en-US" altLang="zh-CN" sz="2600">
                <a:ea typeface="华文楷体" panose="02010600040101010101" pitchFamily="2" charset="-122"/>
              </a:rPr>
              <a:t>  </a:t>
            </a:r>
            <a:endParaRPr kumimoji="1" lang="en-US" altLang="zh-CN" sz="2600">
              <a:ea typeface="华文楷体" panose="02010600040101010101" pitchFamily="2" charset="-122"/>
            </a:endParaRPr>
          </a:p>
          <a:p>
            <a:pPr>
              <a:lnSpc>
                <a:spcPct val="110000"/>
              </a:lnSpc>
            </a:pPr>
            <a:r>
              <a:rPr kumimoji="1" lang="en-US" altLang="zh-CN" sz="2800">
                <a:ea typeface="华文楷体" panose="02010600040101010101" pitchFamily="2" charset="-122"/>
              </a:rPr>
              <a:t>            (</a:t>
            </a:r>
            <a:r>
              <a:rPr kumimoji="1" lang="zh-CN" altLang="en-US" sz="2800">
                <a:ea typeface="华文楷体" panose="02010600040101010101" pitchFamily="2" charset="-122"/>
              </a:rPr>
              <a:t>解白磷毒</a:t>
            </a:r>
            <a:r>
              <a:rPr kumimoji="1" lang="en-US" altLang="zh-CN" sz="2800">
                <a:ea typeface="华文楷体" panose="02010600040101010101" pitchFamily="2" charset="-122"/>
              </a:rPr>
              <a:t>)             Cu</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P</a:t>
            </a:r>
            <a:endParaRPr kumimoji="1" lang="en-US" altLang="zh-CN" sz="2800">
              <a:ea typeface="华文楷体" panose="02010600040101010101" pitchFamily="2" charset="-122"/>
            </a:endParaRPr>
          </a:p>
        </p:txBody>
      </p:sp>
      <p:sp>
        <p:nvSpPr>
          <p:cNvPr id="334858" name="Rectangle 10"/>
          <p:cNvSpPr>
            <a:spLocks noChangeArrowheads="1"/>
          </p:cNvSpPr>
          <p:nvPr/>
        </p:nvSpPr>
        <p:spPr bwMode="auto">
          <a:xfrm>
            <a:off x="1187450" y="4508500"/>
            <a:ext cx="648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a:solidFill>
                  <a:srgbClr val="0000FF"/>
                </a:solidFill>
                <a:ea typeface="华文楷体" panose="02010600040101010101" pitchFamily="2" charset="-122"/>
              </a:rPr>
              <a:t>3) </a:t>
            </a:r>
            <a:r>
              <a:rPr kumimoji="1" lang="zh-CN" altLang="en-US">
                <a:solidFill>
                  <a:srgbClr val="0000FF"/>
                </a:solidFill>
                <a:ea typeface="华文楷体" panose="02010600040101010101" pitchFamily="2" charset="-122"/>
              </a:rPr>
              <a:t>在热浓碱液中发生岐化</a:t>
            </a:r>
            <a:endParaRPr kumimoji="1" lang="zh-CN" altLang="en-US">
              <a:solidFill>
                <a:srgbClr val="0000FF"/>
              </a:solidFill>
              <a:ea typeface="华文楷体" panose="02010600040101010101" pitchFamily="2" charset="-122"/>
            </a:endParaRPr>
          </a:p>
        </p:txBody>
      </p:sp>
      <p:sp>
        <p:nvSpPr>
          <p:cNvPr id="334859" name="Rectangle 11"/>
          <p:cNvSpPr>
            <a:spLocks noChangeArrowheads="1"/>
          </p:cNvSpPr>
          <p:nvPr/>
        </p:nvSpPr>
        <p:spPr bwMode="auto">
          <a:xfrm>
            <a:off x="1187450" y="5132388"/>
            <a:ext cx="7777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2600" dirty="0">
                <a:ea typeface="华文楷体" panose="02010600040101010101" pitchFamily="2" charset="-122"/>
              </a:rPr>
              <a:t>P</a:t>
            </a:r>
            <a:r>
              <a:rPr kumimoji="1" lang="en-US" altLang="zh-CN" sz="2600" baseline="-25000" dirty="0">
                <a:ea typeface="华文楷体" panose="02010600040101010101" pitchFamily="2" charset="-122"/>
              </a:rPr>
              <a:t>4 </a:t>
            </a:r>
            <a:r>
              <a:rPr kumimoji="1" lang="en-US" altLang="zh-CN" sz="2600" dirty="0">
                <a:ea typeface="华文楷体" panose="02010600040101010101" pitchFamily="2" charset="-122"/>
              </a:rPr>
              <a:t>+ 3NaOH</a:t>
            </a:r>
            <a:r>
              <a:rPr kumimoji="1" lang="en-US" altLang="zh-CN" sz="2600" baseline="-25000" dirty="0">
                <a:ea typeface="华文楷体" panose="02010600040101010101" pitchFamily="2" charset="-122"/>
              </a:rPr>
              <a:t> </a:t>
            </a:r>
            <a:r>
              <a:rPr kumimoji="1" lang="en-US" altLang="zh-CN" sz="2600" dirty="0">
                <a:ea typeface="华文楷体" panose="02010600040101010101" pitchFamily="2" charset="-122"/>
              </a:rPr>
              <a:t>+ 3H</a:t>
            </a:r>
            <a:r>
              <a:rPr kumimoji="1" lang="en-US" altLang="zh-CN" sz="2600" baseline="-25000" dirty="0">
                <a:ea typeface="华文楷体" panose="02010600040101010101" pitchFamily="2" charset="-122"/>
              </a:rPr>
              <a:t>2</a:t>
            </a:r>
            <a:r>
              <a:rPr kumimoji="1" lang="en-US" altLang="zh-CN" sz="2600" dirty="0">
                <a:ea typeface="华文楷体" panose="02010600040101010101" pitchFamily="2" charset="-122"/>
              </a:rPr>
              <a:t>O</a:t>
            </a:r>
            <a:r>
              <a:rPr kumimoji="1" lang="zh-CN" altLang="en-US" sz="2600" dirty="0">
                <a:solidFill>
                  <a:srgbClr val="080808"/>
                </a:solidFill>
                <a:ea typeface="华文楷体" panose="02010600040101010101" pitchFamily="2" charset="-122"/>
              </a:rPr>
              <a:t>＝ </a:t>
            </a:r>
            <a:r>
              <a:rPr kumimoji="1" lang="en-US" altLang="zh-CN" sz="2600" dirty="0">
                <a:solidFill>
                  <a:srgbClr val="080808"/>
                </a:solidFill>
                <a:ea typeface="华文楷体" panose="02010600040101010101" pitchFamily="2" charset="-122"/>
              </a:rPr>
              <a:t>PH</a:t>
            </a:r>
            <a:r>
              <a:rPr kumimoji="1" lang="en-US" altLang="zh-CN" sz="2600" baseline="-25000" dirty="0">
                <a:solidFill>
                  <a:srgbClr val="080808"/>
                </a:solidFill>
                <a:ea typeface="华文楷体" panose="02010600040101010101" pitchFamily="2" charset="-122"/>
              </a:rPr>
              <a:t>3</a:t>
            </a:r>
            <a:r>
              <a:rPr kumimoji="1" lang="en-US" altLang="zh-CN" sz="2600" dirty="0">
                <a:solidFill>
                  <a:srgbClr val="080808"/>
                </a:solidFill>
                <a:ea typeface="华文楷体" panose="02010600040101010101" pitchFamily="2" charset="-122"/>
              </a:rPr>
              <a:t> + 3 NaH</a:t>
            </a:r>
            <a:r>
              <a:rPr kumimoji="1" lang="en-US" altLang="zh-CN" sz="2600" baseline="-25000" dirty="0">
                <a:solidFill>
                  <a:srgbClr val="080808"/>
                </a:solidFill>
                <a:ea typeface="华文楷体" panose="02010600040101010101" pitchFamily="2" charset="-122"/>
              </a:rPr>
              <a:t>2</a:t>
            </a:r>
            <a:r>
              <a:rPr kumimoji="1" lang="en-US" altLang="zh-CN" sz="2600" dirty="0">
                <a:solidFill>
                  <a:srgbClr val="080808"/>
                </a:solidFill>
                <a:ea typeface="华文楷体" panose="02010600040101010101" pitchFamily="2" charset="-122"/>
              </a:rPr>
              <a:t>PO</a:t>
            </a:r>
            <a:r>
              <a:rPr kumimoji="1" lang="en-US" altLang="zh-CN" sz="2600" baseline="-25000" dirty="0">
                <a:solidFill>
                  <a:srgbClr val="080808"/>
                </a:solidFill>
                <a:ea typeface="华文楷体" panose="02010600040101010101" pitchFamily="2" charset="-122"/>
              </a:rPr>
              <a:t>2   </a:t>
            </a:r>
            <a:r>
              <a:rPr kumimoji="1" lang="en-US" altLang="zh-CN" sz="2600" dirty="0">
                <a:ea typeface="华文楷体" panose="02010600040101010101" pitchFamily="2" charset="-122"/>
              </a:rPr>
              <a:t>(</a:t>
            </a:r>
            <a:r>
              <a:rPr kumimoji="1" lang="zh-CN" altLang="en-US" sz="2600" dirty="0">
                <a:ea typeface="华文楷体" panose="02010600040101010101" pitchFamily="2" charset="-122"/>
              </a:rPr>
              <a:t>次磷酸盐</a:t>
            </a:r>
            <a:r>
              <a:rPr kumimoji="1" lang="en-US" altLang="zh-CN" sz="2600" dirty="0">
                <a:ea typeface="华文楷体" panose="02010600040101010101" pitchFamily="2" charset="-122"/>
              </a:rPr>
              <a:t>)</a:t>
            </a:r>
            <a:endParaRPr kumimoji="1" lang="en-US" altLang="zh-CN" sz="2600" dirty="0">
              <a:ea typeface="华文楷体" panose="02010600040101010101" pitchFamily="2" charset="-122"/>
            </a:endParaRPr>
          </a:p>
        </p:txBody>
      </p:sp>
      <p:sp>
        <p:nvSpPr>
          <p:cNvPr id="334860" name="Rectangle 12"/>
          <p:cNvSpPr>
            <a:spLocks noChangeArrowheads="1"/>
          </p:cNvSpPr>
          <p:nvPr/>
        </p:nvSpPr>
        <p:spPr bwMode="auto">
          <a:xfrm>
            <a:off x="1187450" y="5805488"/>
            <a:ext cx="7351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2600">
                <a:ea typeface="华文楷体" panose="02010600040101010101" pitchFamily="2" charset="-122"/>
              </a:rPr>
              <a:t>2 P</a:t>
            </a:r>
            <a:r>
              <a:rPr kumimoji="1" lang="en-US" altLang="zh-CN" sz="2600" baseline="-25000">
                <a:ea typeface="华文楷体" panose="02010600040101010101" pitchFamily="2" charset="-122"/>
              </a:rPr>
              <a:t>4 </a:t>
            </a:r>
            <a:r>
              <a:rPr kumimoji="1" lang="en-US" altLang="zh-CN" sz="2600">
                <a:ea typeface="华文楷体" panose="02010600040101010101" pitchFamily="2" charset="-122"/>
              </a:rPr>
              <a:t>+ 3Ca(OH)</a:t>
            </a:r>
            <a:r>
              <a:rPr kumimoji="1" lang="en-US" altLang="zh-CN" sz="2600" baseline="-25000">
                <a:ea typeface="华文楷体" panose="02010600040101010101" pitchFamily="2" charset="-122"/>
              </a:rPr>
              <a:t>2 </a:t>
            </a:r>
            <a:r>
              <a:rPr kumimoji="1" lang="en-US" altLang="zh-CN" sz="2600">
                <a:ea typeface="华文楷体" panose="02010600040101010101" pitchFamily="2" charset="-122"/>
              </a:rPr>
              <a:t>+ 6H</a:t>
            </a:r>
            <a:r>
              <a:rPr kumimoji="1" lang="en-US" altLang="zh-CN" sz="2600" baseline="-25000">
                <a:ea typeface="华文楷体" panose="02010600040101010101" pitchFamily="2" charset="-122"/>
              </a:rPr>
              <a:t>2</a:t>
            </a:r>
            <a:r>
              <a:rPr kumimoji="1" lang="en-US" altLang="zh-CN" sz="2600">
                <a:ea typeface="华文楷体" panose="02010600040101010101" pitchFamily="2" charset="-122"/>
              </a:rPr>
              <a:t>O </a:t>
            </a:r>
            <a:r>
              <a:rPr kumimoji="1" lang="zh-CN" altLang="en-US" sz="2600">
                <a:ea typeface="华文楷体" panose="02010600040101010101" pitchFamily="2" charset="-122"/>
              </a:rPr>
              <a:t>＝</a:t>
            </a:r>
            <a:r>
              <a:rPr kumimoji="1" lang="en-US" altLang="zh-CN" sz="2600">
                <a:ea typeface="华文楷体" panose="02010600040101010101" pitchFamily="2" charset="-122"/>
              </a:rPr>
              <a:t>2 PH</a:t>
            </a:r>
            <a:r>
              <a:rPr kumimoji="1" lang="en-US" altLang="zh-CN" sz="2600" baseline="-25000">
                <a:ea typeface="华文楷体" panose="02010600040101010101" pitchFamily="2" charset="-122"/>
              </a:rPr>
              <a:t>3 </a:t>
            </a:r>
            <a:r>
              <a:rPr kumimoji="1" lang="en-US" altLang="zh-CN" sz="2600">
                <a:ea typeface="华文楷体" panose="02010600040101010101" pitchFamily="2" charset="-122"/>
              </a:rPr>
              <a:t>+ 3 Ca(H</a:t>
            </a:r>
            <a:r>
              <a:rPr kumimoji="1" lang="en-US" altLang="zh-CN" sz="2600" baseline="-25000">
                <a:ea typeface="华文楷体" panose="02010600040101010101" pitchFamily="2" charset="-122"/>
              </a:rPr>
              <a:t>2</a:t>
            </a:r>
            <a:r>
              <a:rPr kumimoji="1" lang="en-US" altLang="zh-CN" sz="2600">
                <a:ea typeface="华文楷体" panose="02010600040101010101" pitchFamily="2" charset="-122"/>
              </a:rPr>
              <a:t>PO</a:t>
            </a:r>
            <a:r>
              <a:rPr kumimoji="1" lang="en-US" altLang="zh-CN" sz="2600" baseline="-25000">
                <a:ea typeface="华文楷体" panose="02010600040101010101" pitchFamily="2" charset="-122"/>
              </a:rPr>
              <a:t>2</a:t>
            </a:r>
            <a:r>
              <a:rPr kumimoji="1" lang="en-US" altLang="zh-CN" sz="2600">
                <a:ea typeface="华文楷体" panose="02010600040101010101" pitchFamily="2" charset="-122"/>
              </a:rPr>
              <a:t>)</a:t>
            </a:r>
            <a:r>
              <a:rPr kumimoji="1" lang="en-US" altLang="zh-CN" sz="2600" baseline="-25000">
                <a:ea typeface="华文楷体" panose="02010600040101010101" pitchFamily="2" charset="-122"/>
              </a:rPr>
              <a:t>2</a:t>
            </a:r>
            <a:endParaRPr kumimoji="1" lang="en-US" altLang="zh-CN" sz="260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34857"/>
                                        </p:tgtEl>
                                        <p:attrNameLst>
                                          <p:attrName>style.visibility</p:attrName>
                                        </p:attrNameLst>
                                      </p:cBhvr>
                                      <p:to>
                                        <p:strVal val="visible"/>
                                      </p:to>
                                    </p:set>
                                    <p:anim calcmode="lin" valueType="num">
                                      <p:cBhvr>
                                        <p:cTn id="7" dur="1000" fill="hold"/>
                                        <p:tgtEl>
                                          <p:spTgt spid="334857"/>
                                        </p:tgtEl>
                                        <p:attrNameLst>
                                          <p:attrName>ppt_x</p:attrName>
                                        </p:attrNameLst>
                                      </p:cBhvr>
                                      <p:tavLst>
                                        <p:tav tm="0">
                                          <p:val>
                                            <p:strVal val="#ppt_x-.2"/>
                                          </p:val>
                                        </p:tav>
                                        <p:tav tm="100000">
                                          <p:val>
                                            <p:strVal val="#ppt_x"/>
                                          </p:val>
                                        </p:tav>
                                      </p:tavLst>
                                    </p:anim>
                                    <p:anim calcmode="lin" valueType="num">
                                      <p:cBhvr>
                                        <p:cTn id="8" dur="1000" fill="hold"/>
                                        <p:tgtEl>
                                          <p:spTgt spid="334857"/>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485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34856"/>
                                        </p:tgtEl>
                                        <p:attrNameLst>
                                          <p:attrName>style.visibility</p:attrName>
                                        </p:attrNameLst>
                                      </p:cBhvr>
                                      <p:to>
                                        <p:strVal val="visible"/>
                                      </p:to>
                                    </p:set>
                                    <p:anim calcmode="lin" valueType="num">
                                      <p:cBhvr>
                                        <p:cTn id="12" dur="1000" fill="hold"/>
                                        <p:tgtEl>
                                          <p:spTgt spid="334856"/>
                                        </p:tgtEl>
                                        <p:attrNameLst>
                                          <p:attrName>ppt_x</p:attrName>
                                        </p:attrNameLst>
                                      </p:cBhvr>
                                      <p:tavLst>
                                        <p:tav tm="0">
                                          <p:val>
                                            <p:strVal val="#ppt_x-.2"/>
                                          </p:val>
                                        </p:tav>
                                        <p:tav tm="100000">
                                          <p:val>
                                            <p:strVal val="#ppt_x"/>
                                          </p:val>
                                        </p:tav>
                                      </p:tavLst>
                                    </p:anim>
                                    <p:anim calcmode="lin" valueType="num">
                                      <p:cBhvr>
                                        <p:cTn id="13" dur="1000" fill="hold"/>
                                        <p:tgtEl>
                                          <p:spTgt spid="33485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3485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334855"/>
                                        </p:tgtEl>
                                        <p:attrNameLst>
                                          <p:attrName>style.visibility</p:attrName>
                                        </p:attrNameLst>
                                      </p:cBhvr>
                                      <p:to>
                                        <p:strVal val="visible"/>
                                      </p:to>
                                    </p:set>
                                    <p:anim calcmode="lin" valueType="num">
                                      <p:cBhvr>
                                        <p:cTn id="17" dur="1000" fill="hold"/>
                                        <p:tgtEl>
                                          <p:spTgt spid="334855"/>
                                        </p:tgtEl>
                                        <p:attrNameLst>
                                          <p:attrName>ppt_x</p:attrName>
                                        </p:attrNameLst>
                                      </p:cBhvr>
                                      <p:tavLst>
                                        <p:tav tm="0">
                                          <p:val>
                                            <p:strVal val="#ppt_x-.2"/>
                                          </p:val>
                                        </p:tav>
                                        <p:tav tm="100000">
                                          <p:val>
                                            <p:strVal val="#ppt_x"/>
                                          </p:val>
                                        </p:tav>
                                      </p:tavLst>
                                    </p:anim>
                                    <p:anim calcmode="lin" valueType="num">
                                      <p:cBhvr>
                                        <p:cTn id="18" dur="1000" fill="hold"/>
                                        <p:tgtEl>
                                          <p:spTgt spid="33485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3485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34854"/>
                                        </p:tgtEl>
                                        <p:attrNameLst>
                                          <p:attrName>style.visibility</p:attrName>
                                        </p:attrNameLst>
                                      </p:cBhvr>
                                      <p:to>
                                        <p:strVal val="visible"/>
                                      </p:to>
                                    </p:set>
                                    <p:anim calcmode="lin" valueType="num">
                                      <p:cBhvr>
                                        <p:cTn id="22" dur="1000" fill="hold"/>
                                        <p:tgtEl>
                                          <p:spTgt spid="334854"/>
                                        </p:tgtEl>
                                        <p:attrNameLst>
                                          <p:attrName>ppt_x</p:attrName>
                                        </p:attrNameLst>
                                      </p:cBhvr>
                                      <p:tavLst>
                                        <p:tav tm="0">
                                          <p:val>
                                            <p:strVal val="#ppt_x-.2"/>
                                          </p:val>
                                        </p:tav>
                                        <p:tav tm="100000">
                                          <p:val>
                                            <p:strVal val="#ppt_x"/>
                                          </p:val>
                                        </p:tav>
                                      </p:tavLst>
                                    </p:anim>
                                    <p:anim calcmode="lin" valueType="num">
                                      <p:cBhvr>
                                        <p:cTn id="23" dur="1000" fill="hold"/>
                                        <p:tgtEl>
                                          <p:spTgt spid="33485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3485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334858"/>
                                        </p:tgtEl>
                                        <p:attrNameLst>
                                          <p:attrName>style.visibility</p:attrName>
                                        </p:attrNameLst>
                                      </p:cBhvr>
                                      <p:to>
                                        <p:strVal val="visible"/>
                                      </p:to>
                                    </p:set>
                                    <p:animEffect transition="in" filter="barn(inHorizontal)">
                                      <p:cBhvr>
                                        <p:cTn id="29" dur="500"/>
                                        <p:tgtEl>
                                          <p:spTgt spid="334858"/>
                                        </p:tgtEl>
                                      </p:cBhvr>
                                    </p:animEffect>
                                  </p:childTnLst>
                                </p:cTn>
                              </p:par>
                              <p:par>
                                <p:cTn id="30" presetID="16" presetClass="entr" presetSubtype="26" fill="hold" grpId="0" nodeType="withEffect">
                                  <p:stCondLst>
                                    <p:cond delay="0"/>
                                  </p:stCondLst>
                                  <p:childTnLst>
                                    <p:set>
                                      <p:cBhvr>
                                        <p:cTn id="31" dur="1" fill="hold">
                                          <p:stCondLst>
                                            <p:cond delay="0"/>
                                          </p:stCondLst>
                                        </p:cTn>
                                        <p:tgtEl>
                                          <p:spTgt spid="334859"/>
                                        </p:tgtEl>
                                        <p:attrNameLst>
                                          <p:attrName>style.visibility</p:attrName>
                                        </p:attrNameLst>
                                      </p:cBhvr>
                                      <p:to>
                                        <p:strVal val="visible"/>
                                      </p:to>
                                    </p:set>
                                    <p:animEffect transition="in" filter="barn(inHorizontal)">
                                      <p:cBhvr>
                                        <p:cTn id="32" dur="500"/>
                                        <p:tgtEl>
                                          <p:spTgt spid="334859"/>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334860"/>
                                        </p:tgtEl>
                                        <p:attrNameLst>
                                          <p:attrName>style.visibility</p:attrName>
                                        </p:attrNameLst>
                                      </p:cBhvr>
                                      <p:to>
                                        <p:strVal val="visible"/>
                                      </p:to>
                                    </p:set>
                                    <p:animEffect transition="in" filter="barn(inHorizontal)">
                                      <p:cBhvr>
                                        <p:cTn id="35" dur="500"/>
                                        <p:tgtEl>
                                          <p:spTgt spid="334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p:bldP spid="334855" grpId="0"/>
      <p:bldP spid="334856" grpId="0"/>
      <p:bldP spid="334857" grpId="0"/>
      <p:bldP spid="334858" grpId="0"/>
      <p:bldP spid="334859" grpId="0"/>
      <p:bldP spid="33486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8" name="Rectangle 4"/>
          <p:cNvSpPr>
            <a:spLocks noChangeArrowheads="1"/>
          </p:cNvSpPr>
          <p:nvPr/>
        </p:nvSpPr>
        <p:spPr bwMode="auto">
          <a:xfrm>
            <a:off x="1144588" y="115888"/>
            <a:ext cx="1690687" cy="646112"/>
          </a:xfrm>
          <a:prstGeom prst="rect">
            <a:avLst/>
          </a:prstGeom>
          <a:noFill/>
          <a:ln>
            <a:noFill/>
          </a:ln>
          <a:effectLst/>
        </p:spPr>
        <p:txBody>
          <a:bodyPr wrap="none" anchor="ctr">
            <a:spAutoFit/>
          </a:bodyPr>
          <a:lstStyle/>
          <a:p>
            <a:pPr>
              <a:defRPr/>
            </a:pPr>
            <a:r>
              <a:rPr lang="zh-CN" altLang="en-US" sz="3600" dirty="0">
                <a:solidFill>
                  <a:srgbClr val="FF0000"/>
                </a:solidFill>
                <a:latin typeface="+mn-lt"/>
                <a:ea typeface="+mn-ea"/>
              </a:rPr>
              <a:t>砷单质 </a:t>
            </a:r>
            <a:endParaRPr lang="zh-CN" altLang="en-US" sz="3600" dirty="0">
              <a:solidFill>
                <a:srgbClr val="FF0000"/>
              </a:solidFill>
              <a:latin typeface="+mn-lt"/>
              <a:ea typeface="+mn-ea"/>
            </a:endParaRPr>
          </a:p>
        </p:txBody>
      </p:sp>
      <p:sp>
        <p:nvSpPr>
          <p:cNvPr id="477189" name="Text Box 5"/>
          <p:cNvSpPr txBox="1">
            <a:spLocks noChangeArrowheads="1"/>
          </p:cNvSpPr>
          <p:nvPr/>
        </p:nvSpPr>
        <p:spPr bwMode="auto">
          <a:xfrm>
            <a:off x="1046163" y="620713"/>
            <a:ext cx="7848600" cy="3784600"/>
          </a:xfrm>
          <a:prstGeom prst="rect">
            <a:avLst/>
          </a:prstGeom>
          <a:noFill/>
          <a:ln>
            <a:noFill/>
          </a:ln>
          <a:effectLst/>
        </p:spPr>
        <p:txBody>
          <a:bodyPr>
            <a:spAutoFit/>
          </a:bodyPr>
          <a:lstStyle/>
          <a:p>
            <a:pPr>
              <a:lnSpc>
                <a:spcPct val="125000"/>
              </a:lnSpc>
              <a:spcBef>
                <a:spcPts val="0"/>
              </a:spcBef>
              <a:defRPr/>
            </a:pPr>
            <a:r>
              <a:rPr lang="zh-CN" altLang="en-US" dirty="0">
                <a:latin typeface="+mn-lt"/>
                <a:ea typeface="+mn-ea"/>
              </a:rPr>
              <a:t>     黄、灰、黑砷等同素异形体，</a:t>
            </a:r>
            <a:endParaRPr lang="en-US" altLang="zh-CN" dirty="0">
              <a:latin typeface="+mn-lt"/>
              <a:ea typeface="+mn-ea"/>
            </a:endParaRPr>
          </a:p>
          <a:p>
            <a:pPr>
              <a:lnSpc>
                <a:spcPct val="125000"/>
              </a:lnSpc>
              <a:spcBef>
                <a:spcPts val="0"/>
              </a:spcBef>
              <a:defRPr/>
            </a:pPr>
            <a:r>
              <a:rPr lang="en-US" altLang="zh-CN" dirty="0">
                <a:latin typeface="+mn-lt"/>
                <a:ea typeface="+mn-ea"/>
              </a:rPr>
              <a:t>     </a:t>
            </a:r>
            <a:r>
              <a:rPr lang="zh-CN" altLang="en-US" dirty="0">
                <a:solidFill>
                  <a:srgbClr val="FF0000"/>
                </a:solidFill>
                <a:latin typeface="+mn-lt"/>
                <a:ea typeface="+mn-ea"/>
              </a:rPr>
              <a:t>灰砷</a:t>
            </a:r>
            <a:r>
              <a:rPr lang="en-US" altLang="zh-CN" dirty="0">
                <a:solidFill>
                  <a:srgbClr val="FF0000"/>
                </a:solidFill>
                <a:latin typeface="+mn-lt"/>
                <a:ea typeface="+mn-ea"/>
              </a:rPr>
              <a:t>(</a:t>
            </a:r>
            <a:r>
              <a:rPr lang="en-US" altLang="zh-CN" dirty="0">
                <a:solidFill>
                  <a:srgbClr val="FF0000"/>
                </a:solidFill>
                <a:latin typeface="+mn-lt"/>
                <a:ea typeface="+mn-ea"/>
                <a:sym typeface="Symbol" panose="05050102010706020507" pitchFamily="18" charset="2"/>
              </a:rPr>
              <a:t></a:t>
            </a:r>
            <a:r>
              <a:rPr lang="en-US" altLang="zh-CN" dirty="0">
                <a:solidFill>
                  <a:srgbClr val="FF0000"/>
                </a:solidFill>
                <a:latin typeface="+mn-lt"/>
                <a:ea typeface="+mn-ea"/>
              </a:rPr>
              <a:t>–As)</a:t>
            </a:r>
            <a:r>
              <a:rPr lang="zh-CN" altLang="en-US" dirty="0">
                <a:latin typeface="+mn-lt"/>
                <a:ea typeface="+mn-ea"/>
              </a:rPr>
              <a:t>具有片层结构，最稳定，具有金属光泽，能传热、导电，但性脆、熔点低、易挥发。</a:t>
            </a:r>
            <a:endParaRPr lang="en-US" altLang="zh-CN" dirty="0">
              <a:latin typeface="+mn-lt"/>
              <a:ea typeface="+mn-ea"/>
            </a:endParaRPr>
          </a:p>
          <a:p>
            <a:pPr>
              <a:lnSpc>
                <a:spcPct val="125000"/>
              </a:lnSpc>
              <a:spcBef>
                <a:spcPts val="0"/>
              </a:spcBef>
              <a:defRPr/>
            </a:pPr>
            <a:r>
              <a:rPr lang="en-US" altLang="zh-CN" dirty="0">
                <a:latin typeface="+mn-lt"/>
                <a:ea typeface="+mn-ea"/>
              </a:rPr>
              <a:t>     </a:t>
            </a:r>
            <a:r>
              <a:rPr lang="zh-CN" altLang="en-US" dirty="0">
                <a:solidFill>
                  <a:srgbClr val="0000FF"/>
                </a:solidFill>
                <a:latin typeface="+mn-lt"/>
                <a:ea typeface="+mn-ea"/>
              </a:rPr>
              <a:t>黄砷为分子晶体，</a:t>
            </a:r>
            <a:r>
              <a:rPr lang="zh-CN" altLang="en-US" dirty="0">
                <a:latin typeface="+mn-lt"/>
                <a:ea typeface="+mn-ea"/>
              </a:rPr>
              <a:t>基本单元为</a:t>
            </a:r>
            <a:r>
              <a:rPr lang="en-US" altLang="zh-CN" dirty="0">
                <a:solidFill>
                  <a:srgbClr val="0000FF"/>
                </a:solidFill>
                <a:latin typeface="+mn-lt"/>
                <a:ea typeface="+mn-ea"/>
              </a:rPr>
              <a:t>As</a:t>
            </a:r>
            <a:r>
              <a:rPr lang="en-US" altLang="zh-CN" baseline="-25000" dirty="0">
                <a:solidFill>
                  <a:srgbClr val="0000FF"/>
                </a:solidFill>
                <a:latin typeface="+mn-lt"/>
                <a:ea typeface="+mn-ea"/>
              </a:rPr>
              <a:t>4</a:t>
            </a:r>
            <a:r>
              <a:rPr lang="zh-CN" altLang="en-US" dirty="0">
                <a:latin typeface="+mn-lt"/>
                <a:ea typeface="+mn-ea"/>
              </a:rPr>
              <a:t>，不溶于水，易溶于</a:t>
            </a:r>
            <a:r>
              <a:rPr lang="en-US" altLang="zh-CN" dirty="0">
                <a:latin typeface="+mn-lt"/>
                <a:ea typeface="+mn-ea"/>
              </a:rPr>
              <a:t>CS</a:t>
            </a:r>
            <a:r>
              <a:rPr lang="en-US" altLang="zh-CN" baseline="-25000" dirty="0">
                <a:latin typeface="+mn-lt"/>
                <a:ea typeface="+mn-ea"/>
              </a:rPr>
              <a:t>2</a:t>
            </a:r>
            <a:r>
              <a:rPr lang="zh-CN" altLang="en-US" dirty="0">
                <a:latin typeface="+mn-lt"/>
                <a:ea typeface="+mn-ea"/>
              </a:rPr>
              <a:t>，见光很快转变为灰砷。  </a:t>
            </a:r>
            <a:endParaRPr lang="zh-CN" altLang="en-US" dirty="0">
              <a:latin typeface="+mn-lt"/>
              <a:ea typeface="+mn-ea"/>
            </a:endParaRPr>
          </a:p>
        </p:txBody>
      </p:sp>
      <p:sp>
        <p:nvSpPr>
          <p:cNvPr id="477190" name="Text Box 6"/>
          <p:cNvSpPr txBox="1">
            <a:spLocks noChangeArrowheads="1"/>
          </p:cNvSpPr>
          <p:nvPr/>
        </p:nvSpPr>
        <p:spPr bwMode="auto">
          <a:xfrm>
            <a:off x="1144588" y="4606925"/>
            <a:ext cx="7493000" cy="1938338"/>
          </a:xfrm>
          <a:prstGeom prst="rect">
            <a:avLst/>
          </a:prstGeom>
          <a:noFill/>
          <a:ln>
            <a:noFill/>
          </a:ln>
          <a:effectLst/>
        </p:spPr>
        <p:txBody>
          <a:bodyPr>
            <a:spAutoFit/>
          </a:bodyPr>
          <a:lstStyle/>
          <a:p>
            <a:pPr>
              <a:lnSpc>
                <a:spcPct val="125000"/>
              </a:lnSpc>
              <a:spcBef>
                <a:spcPts val="0"/>
              </a:spcBef>
              <a:defRPr/>
            </a:pPr>
            <a:r>
              <a:rPr lang="en-US" altLang="zh-CN" dirty="0">
                <a:latin typeface="+mn-lt"/>
                <a:ea typeface="+mn-ea"/>
              </a:rPr>
              <a:t>   </a:t>
            </a:r>
            <a:r>
              <a:rPr lang="zh-CN" altLang="en-US" dirty="0">
                <a:latin typeface="+mn-lt"/>
                <a:ea typeface="+mn-ea"/>
              </a:rPr>
              <a:t>在常温下，</a:t>
            </a:r>
            <a:r>
              <a:rPr lang="zh-CN" altLang="en-US" dirty="0">
                <a:solidFill>
                  <a:srgbClr val="0000FF"/>
                </a:solidFill>
                <a:latin typeface="+mn-lt"/>
                <a:ea typeface="+mn-ea"/>
              </a:rPr>
              <a:t>砷的化学性质稳定</a:t>
            </a:r>
            <a:r>
              <a:rPr lang="zh-CN" altLang="en-US" dirty="0">
                <a:latin typeface="+mn-lt"/>
                <a:ea typeface="+mn-ea"/>
              </a:rPr>
              <a:t>。它难溶于非氧化性稀酸，但能溶于</a:t>
            </a:r>
            <a:r>
              <a:rPr lang="en-US" altLang="zh-CN" dirty="0">
                <a:latin typeface="+mn-lt"/>
                <a:ea typeface="+mn-ea"/>
              </a:rPr>
              <a:t>HNO</a:t>
            </a:r>
            <a:r>
              <a:rPr lang="en-US" altLang="zh-CN" baseline="-25000" dirty="0">
                <a:latin typeface="+mn-lt"/>
                <a:ea typeface="+mn-ea"/>
              </a:rPr>
              <a:t>3</a:t>
            </a:r>
            <a:r>
              <a:rPr lang="zh-CN" altLang="en-US" dirty="0">
                <a:latin typeface="+mn-lt"/>
                <a:ea typeface="+mn-ea"/>
              </a:rPr>
              <a:t>、热的</a:t>
            </a:r>
            <a:r>
              <a:rPr lang="en-US" altLang="zh-CN" dirty="0">
                <a:latin typeface="+mn-lt"/>
                <a:ea typeface="+mn-ea"/>
              </a:rPr>
              <a:t>H</a:t>
            </a:r>
            <a:r>
              <a:rPr lang="en-US" altLang="zh-CN" baseline="-25000" dirty="0">
                <a:latin typeface="+mn-lt"/>
                <a:ea typeface="+mn-ea"/>
              </a:rPr>
              <a:t>2</a:t>
            </a:r>
            <a:r>
              <a:rPr lang="en-US" altLang="zh-CN" dirty="0">
                <a:latin typeface="+mn-lt"/>
                <a:ea typeface="+mn-ea"/>
              </a:rPr>
              <a:t>SO</a:t>
            </a:r>
            <a:r>
              <a:rPr lang="en-US" altLang="zh-CN" baseline="-25000" dirty="0">
                <a:latin typeface="+mn-lt"/>
                <a:ea typeface="+mn-ea"/>
              </a:rPr>
              <a:t>4</a:t>
            </a:r>
            <a:r>
              <a:rPr lang="zh-CN" altLang="en-US" dirty="0">
                <a:latin typeface="+mn-lt"/>
                <a:ea typeface="+mn-ea"/>
              </a:rPr>
              <a:t>和熔融的</a:t>
            </a:r>
            <a:r>
              <a:rPr lang="en-US" altLang="zh-CN" dirty="0" err="1">
                <a:latin typeface="+mn-lt"/>
                <a:ea typeface="+mn-ea"/>
              </a:rPr>
              <a:t>NaOH</a:t>
            </a:r>
            <a:r>
              <a:rPr lang="zh-CN" altLang="en-US" dirty="0">
                <a:latin typeface="+mn-lt"/>
                <a:ea typeface="+mn-ea"/>
              </a:rPr>
              <a:t>。 </a:t>
            </a:r>
            <a:endParaRPr lang="zh-CN" altLang="en-US" dirty="0">
              <a:latin typeface="+mn-lt"/>
              <a:ea typeface="+mn-ea"/>
            </a:endParaRPr>
          </a:p>
        </p:txBody>
      </p:sp>
      <p:sp>
        <p:nvSpPr>
          <p:cNvPr id="6" name="Rectangle 2"/>
          <p:cNvSpPr>
            <a:spLocks noChangeArrowheads="1"/>
          </p:cNvSpPr>
          <p:nvPr/>
        </p:nvSpPr>
        <p:spPr bwMode="auto">
          <a:xfrm>
            <a:off x="7885113" y="6165850"/>
            <a:ext cx="990600" cy="457200"/>
          </a:xfrm>
          <a:prstGeom prst="rect">
            <a:avLst/>
          </a:prstGeom>
          <a:noFill/>
          <a:ln>
            <a:noFill/>
          </a:ln>
          <a:effectLst/>
        </p:spPr>
        <p:txBody>
          <a:bodyPr/>
          <a:lstStyle/>
          <a:p>
            <a:pPr algn="r">
              <a:defRPr/>
            </a:pPr>
            <a:fld id="{FD01E179-04F7-4376-9E8F-F03FC1B58F97}" type="slidenum">
              <a:rPr kumimoji="1" lang="en-US" altLang="zh-CN" sz="1600">
                <a:latin typeface="+mn-lt"/>
                <a:ea typeface="+mn-ea"/>
                <a:cs typeface="ˎ̥"/>
              </a:rPr>
            </a:fld>
            <a:r>
              <a:rPr kumimoji="1" lang="en-US" altLang="zh-CN" sz="1600" b="0" dirty="0">
                <a:latin typeface="+mn-lt"/>
                <a:ea typeface="+mn-ea"/>
                <a:cs typeface="ˎ̥"/>
              </a:rPr>
              <a:t> </a:t>
            </a:r>
            <a:endParaRPr kumimoji="1" lang="en-US" altLang="zh-CN" sz="1600" b="0" dirty="0">
              <a:latin typeface="+mn-lt"/>
              <a:ea typeface="+mn-ea"/>
              <a:cs typeface="ˎ̥"/>
            </a:endParaRPr>
          </a:p>
        </p:txBody>
      </p:sp>
      <p:pic>
        <p:nvPicPr>
          <p:cNvPr id="212997"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wipe(left)">
                                      <p:cBhvr>
                                        <p:cTn id="7" dur="500"/>
                                        <p:tgtEl>
                                          <p:spTgt spid="477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7190"/>
                                        </p:tgtEl>
                                        <p:attrNameLst>
                                          <p:attrName>style.visibility</p:attrName>
                                        </p:attrNameLst>
                                      </p:cBhvr>
                                      <p:to>
                                        <p:strVal val="visible"/>
                                      </p:to>
                                    </p:set>
                                    <p:animEffect transition="in" filter="wipe(left)">
                                      <p:cBhvr>
                                        <p:cTn id="12" dur="500"/>
                                        <p:tgtEl>
                                          <p:spTgt spid="47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p:bldP spid="477190"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4F980AF-0227-427F-BDED-C67BFEB6434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14018" name="Rectangle 4"/>
          <p:cNvSpPr>
            <a:spLocks noChangeArrowheads="1"/>
          </p:cNvSpPr>
          <p:nvPr/>
        </p:nvSpPr>
        <p:spPr bwMode="auto">
          <a:xfrm>
            <a:off x="1089025" y="996950"/>
            <a:ext cx="40830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a:ea typeface="华文楷体" panose="02010600040101010101" pitchFamily="2" charset="-122"/>
              </a:rPr>
              <a:t>1</a:t>
            </a:r>
            <a:r>
              <a:rPr kumimoji="1" lang="zh-CN" altLang="en-US">
                <a:ea typeface="华文楷体" panose="02010600040101010101" pitchFamily="2" charset="-122"/>
              </a:rPr>
              <a:t>、磷化氢及其衍生物</a:t>
            </a:r>
            <a:endParaRPr kumimoji="1" lang="zh-CN" altLang="en-US">
              <a:ea typeface="华文楷体" panose="02010600040101010101" pitchFamily="2" charset="-122"/>
            </a:endParaRPr>
          </a:p>
        </p:txBody>
      </p:sp>
      <p:sp>
        <p:nvSpPr>
          <p:cNvPr id="214019" name="Rectangle 5"/>
          <p:cNvSpPr>
            <a:spLocks noChangeArrowheads="1"/>
          </p:cNvSpPr>
          <p:nvPr/>
        </p:nvSpPr>
        <p:spPr bwMode="auto">
          <a:xfrm>
            <a:off x="1089025" y="1817688"/>
            <a:ext cx="80422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a:ea typeface="华文楷体" panose="02010600040101010101" pitchFamily="2" charset="-122"/>
              </a:rPr>
              <a:t>   </a:t>
            </a:r>
            <a:r>
              <a:rPr kumimoji="1" lang="zh-CN" altLang="en-US">
                <a:ea typeface="华文楷体" panose="02010600040101010101" pitchFamily="2" charset="-122"/>
              </a:rPr>
              <a:t>磷的氢化物有</a:t>
            </a:r>
            <a:r>
              <a:rPr kumimoji="1" lang="en-US" altLang="zh-CN">
                <a:solidFill>
                  <a:srgbClr val="0000FF"/>
                </a:solidFill>
                <a:ea typeface="华文楷体" panose="02010600040101010101" pitchFamily="2" charset="-122"/>
              </a:rPr>
              <a:t>PH</a:t>
            </a:r>
            <a:r>
              <a:rPr kumimoji="1" lang="en-US" altLang="zh-CN" baseline="-25000">
                <a:solidFill>
                  <a:srgbClr val="0000FF"/>
                </a:solidFill>
                <a:ea typeface="华文楷体" panose="02010600040101010101" pitchFamily="2" charset="-122"/>
              </a:rPr>
              <a:t>3 </a:t>
            </a:r>
            <a:r>
              <a:rPr kumimoji="1" lang="en-US" altLang="zh-CN">
                <a:solidFill>
                  <a:srgbClr val="0000FF"/>
                </a:solidFill>
                <a:ea typeface="华文楷体" panose="02010600040101010101" pitchFamily="2" charset="-122"/>
              </a:rPr>
              <a:t>(</a:t>
            </a:r>
            <a:r>
              <a:rPr kumimoji="1" lang="zh-CN" altLang="en-US">
                <a:solidFill>
                  <a:srgbClr val="0000FF"/>
                </a:solidFill>
                <a:ea typeface="华文楷体" panose="02010600040101010101" pitchFamily="2" charset="-122"/>
              </a:rPr>
              <a:t>膦</a:t>
            </a:r>
            <a:r>
              <a:rPr kumimoji="1" lang="en-US" altLang="zh-CN">
                <a:solidFill>
                  <a:srgbClr val="0000FF"/>
                </a:solidFill>
                <a:ea typeface="华文楷体" panose="02010600040101010101" pitchFamily="2" charset="-122"/>
              </a:rPr>
              <a:t>)</a:t>
            </a:r>
            <a:r>
              <a:rPr kumimoji="1" lang="zh-CN" altLang="en-US">
                <a:solidFill>
                  <a:srgbClr val="0000FF"/>
                </a:solidFill>
                <a:ea typeface="华文楷体" panose="02010600040101010101" pitchFamily="2" charset="-122"/>
              </a:rPr>
              <a:t>、</a:t>
            </a:r>
            <a:r>
              <a:rPr kumimoji="1" lang="en-US" altLang="zh-CN">
                <a:ea typeface="华文楷体" panose="02010600040101010101" pitchFamily="2" charset="-122"/>
              </a:rPr>
              <a:t>P</a:t>
            </a:r>
            <a:r>
              <a:rPr kumimoji="1" lang="en-US" altLang="zh-CN" baseline="-25000">
                <a:ea typeface="华文楷体" panose="02010600040101010101" pitchFamily="2" charset="-122"/>
              </a:rPr>
              <a:t>2</a:t>
            </a:r>
            <a:r>
              <a:rPr kumimoji="1" lang="en-US" altLang="zh-CN">
                <a:ea typeface="华文楷体" panose="02010600040101010101" pitchFamily="2" charset="-122"/>
              </a:rPr>
              <a:t>H</a:t>
            </a:r>
            <a:r>
              <a:rPr kumimoji="1" lang="en-US" altLang="zh-CN" baseline="-25000">
                <a:ea typeface="华文楷体" panose="02010600040101010101" pitchFamily="2" charset="-122"/>
              </a:rPr>
              <a:t>4 </a:t>
            </a:r>
            <a:r>
              <a:rPr kumimoji="1" lang="zh-CN" altLang="en-US">
                <a:ea typeface="华文楷体" panose="02010600040101010101" pitchFamily="2" charset="-122"/>
              </a:rPr>
              <a:t>和 </a:t>
            </a:r>
            <a:r>
              <a:rPr kumimoji="1" lang="en-US" altLang="zh-CN">
                <a:ea typeface="华文楷体" panose="02010600040101010101" pitchFamily="2" charset="-122"/>
              </a:rPr>
              <a:t>P</a:t>
            </a:r>
            <a:r>
              <a:rPr kumimoji="1" lang="en-US" altLang="zh-CN" baseline="-25000">
                <a:ea typeface="华文楷体" panose="02010600040101010101" pitchFamily="2" charset="-122"/>
              </a:rPr>
              <a:t>12</a:t>
            </a:r>
            <a:r>
              <a:rPr kumimoji="1" lang="en-US" altLang="zh-CN">
                <a:ea typeface="华文楷体" panose="02010600040101010101" pitchFamily="2" charset="-122"/>
              </a:rPr>
              <a:t>H</a:t>
            </a:r>
            <a:r>
              <a:rPr kumimoji="1" lang="en-US" altLang="zh-CN" baseline="-25000">
                <a:ea typeface="华文楷体" panose="02010600040101010101" pitchFamily="2" charset="-122"/>
              </a:rPr>
              <a:t>16 </a:t>
            </a:r>
            <a:r>
              <a:rPr kumimoji="1" lang="zh-CN" altLang="en-US">
                <a:ea typeface="华文楷体" panose="02010600040101010101" pitchFamily="2" charset="-122"/>
              </a:rPr>
              <a:t>等</a:t>
            </a:r>
            <a:endParaRPr kumimoji="1" lang="en-US" altLang="zh-CN" baseline="-25000">
              <a:ea typeface="华文楷体" panose="02010600040101010101" pitchFamily="2" charset="-122"/>
            </a:endParaRPr>
          </a:p>
        </p:txBody>
      </p:sp>
      <p:sp>
        <p:nvSpPr>
          <p:cNvPr id="336902" name="Rectangle 6"/>
          <p:cNvSpPr>
            <a:spLocks noChangeArrowheads="1"/>
          </p:cNvSpPr>
          <p:nvPr/>
        </p:nvSpPr>
        <p:spPr bwMode="auto">
          <a:xfrm>
            <a:off x="1258888" y="2708275"/>
            <a:ext cx="445928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a:solidFill>
                  <a:srgbClr val="0000FF"/>
                </a:solidFill>
                <a:ea typeface="华文楷体" panose="02010600040101010101" pitchFamily="2" charset="-122"/>
              </a:rPr>
              <a:t>PH</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制备</a:t>
            </a:r>
            <a:r>
              <a:rPr kumimoji="1" lang="en-US" altLang="zh-CN">
                <a:solidFill>
                  <a:srgbClr val="0000FF"/>
                </a:solidFill>
                <a:ea typeface="华文楷体" panose="02010600040101010101" pitchFamily="2" charset="-122"/>
              </a:rPr>
              <a:t>:  </a:t>
            </a:r>
            <a:r>
              <a:rPr kumimoji="1" lang="zh-CN" altLang="en-US">
                <a:solidFill>
                  <a:srgbClr val="0000FF"/>
                </a:solidFill>
                <a:ea typeface="华文楷体" panose="02010600040101010101" pitchFamily="2" charset="-122"/>
              </a:rPr>
              <a:t>与</a:t>
            </a:r>
            <a:r>
              <a:rPr kumimoji="1" lang="en-US" altLang="zh-CN">
                <a:solidFill>
                  <a:srgbClr val="0000FF"/>
                </a:solidFill>
                <a:ea typeface="华文楷体" panose="02010600040101010101" pitchFamily="2" charset="-122"/>
              </a:rPr>
              <a:t>NH</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类似</a:t>
            </a:r>
            <a:endParaRPr kumimoji="1" lang="zh-CN" altLang="en-US" baseline="-25000">
              <a:solidFill>
                <a:srgbClr val="0000FF"/>
              </a:solidFill>
              <a:ea typeface="华文楷体" panose="02010600040101010101" pitchFamily="2" charset="-122"/>
            </a:endParaRPr>
          </a:p>
        </p:txBody>
      </p:sp>
      <p:sp>
        <p:nvSpPr>
          <p:cNvPr id="336904" name="Rectangle 8"/>
          <p:cNvSpPr>
            <a:spLocks noChangeArrowheads="1"/>
          </p:cNvSpPr>
          <p:nvPr/>
        </p:nvSpPr>
        <p:spPr bwMode="auto">
          <a:xfrm>
            <a:off x="900113" y="3600450"/>
            <a:ext cx="78946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kumimoji="1" lang="en-US" altLang="zh-CN" sz="2600" dirty="0">
                <a:ea typeface="华文楷体" panose="02010600040101010101" pitchFamily="2" charset="-122"/>
              </a:rPr>
              <a:t>(1)  P</a:t>
            </a:r>
            <a:r>
              <a:rPr kumimoji="1" lang="en-US" altLang="zh-CN" sz="2600" baseline="-25000" dirty="0">
                <a:ea typeface="华文楷体" panose="02010600040101010101" pitchFamily="2" charset="-122"/>
              </a:rPr>
              <a:t>4</a:t>
            </a:r>
            <a:r>
              <a:rPr kumimoji="1" lang="en-US" altLang="zh-CN" sz="2600" dirty="0">
                <a:ea typeface="华文楷体" panose="02010600040101010101" pitchFamily="2" charset="-122"/>
              </a:rPr>
              <a:t>(s) + 3OH</a:t>
            </a:r>
            <a:r>
              <a:rPr kumimoji="1" lang="en-US" altLang="zh-CN" sz="2600" baseline="30000" dirty="0">
                <a:ea typeface="华文楷体" panose="02010600040101010101" pitchFamily="2" charset="-122"/>
              </a:rPr>
              <a:t>- </a:t>
            </a:r>
            <a:r>
              <a:rPr kumimoji="1" lang="en-US" altLang="zh-CN" sz="2600" dirty="0">
                <a:ea typeface="华文楷体" panose="02010600040101010101" pitchFamily="2" charset="-122"/>
              </a:rPr>
              <a:t>+ 3H</a:t>
            </a:r>
            <a:r>
              <a:rPr kumimoji="1" lang="en-US" altLang="zh-CN" sz="2600" baseline="-25000" dirty="0">
                <a:ea typeface="华文楷体" panose="02010600040101010101" pitchFamily="2" charset="-122"/>
              </a:rPr>
              <a:t>2</a:t>
            </a:r>
            <a:r>
              <a:rPr kumimoji="1" lang="en-US" altLang="zh-CN" sz="2600" dirty="0">
                <a:ea typeface="华文楷体" panose="02010600040101010101" pitchFamily="2" charset="-122"/>
              </a:rPr>
              <a:t>O</a:t>
            </a:r>
            <a:r>
              <a:rPr kumimoji="1" lang="zh-CN" altLang="en-US" sz="2600" dirty="0">
                <a:ea typeface="华文楷体" panose="02010600040101010101" pitchFamily="2" charset="-122"/>
              </a:rPr>
              <a:t>＝ </a:t>
            </a:r>
            <a:r>
              <a:rPr kumimoji="1" lang="en-US" altLang="zh-CN" sz="2600" dirty="0">
                <a:ea typeface="华文楷体" panose="02010600040101010101" pitchFamily="2" charset="-122"/>
              </a:rPr>
              <a:t>3H</a:t>
            </a:r>
            <a:r>
              <a:rPr kumimoji="1" lang="en-US" altLang="zh-CN" sz="2600" baseline="-25000" dirty="0">
                <a:ea typeface="华文楷体" panose="02010600040101010101" pitchFamily="2" charset="-122"/>
              </a:rPr>
              <a:t>2</a:t>
            </a:r>
            <a:r>
              <a:rPr kumimoji="1" lang="en-US" altLang="zh-CN" sz="2600" dirty="0">
                <a:ea typeface="华文楷体" panose="02010600040101010101" pitchFamily="2" charset="-122"/>
              </a:rPr>
              <a:t>PO</a:t>
            </a:r>
            <a:r>
              <a:rPr kumimoji="1" lang="en-US" altLang="zh-CN" sz="2600" baseline="-25000" dirty="0">
                <a:ea typeface="华文楷体" panose="02010600040101010101" pitchFamily="2" charset="-122"/>
              </a:rPr>
              <a:t>4</a:t>
            </a:r>
            <a:r>
              <a:rPr kumimoji="1" lang="en-US" altLang="zh-CN" sz="2600" baseline="30000" dirty="0">
                <a:ea typeface="华文楷体" panose="02010600040101010101" pitchFamily="2" charset="-122"/>
              </a:rPr>
              <a:t>-</a:t>
            </a:r>
            <a:r>
              <a:rPr kumimoji="1" lang="en-US" altLang="zh-CN" sz="2600" dirty="0">
                <a:ea typeface="华文楷体" panose="02010600040101010101" pitchFamily="2" charset="-122"/>
              </a:rPr>
              <a:t> + </a:t>
            </a:r>
            <a:r>
              <a:rPr kumimoji="1" lang="en-US" altLang="zh-CN" sz="2600" dirty="0">
                <a:solidFill>
                  <a:srgbClr val="FF0000"/>
                </a:solidFill>
                <a:ea typeface="华文楷体" panose="02010600040101010101" pitchFamily="2" charset="-122"/>
              </a:rPr>
              <a:t>PH</a:t>
            </a:r>
            <a:r>
              <a:rPr kumimoji="1" lang="en-US" altLang="zh-CN" sz="2600" baseline="-25000" dirty="0">
                <a:solidFill>
                  <a:srgbClr val="FF0000"/>
                </a:solidFill>
                <a:ea typeface="华文楷体" panose="02010600040101010101" pitchFamily="2" charset="-122"/>
              </a:rPr>
              <a:t>3</a:t>
            </a:r>
            <a:r>
              <a:rPr kumimoji="1" lang="en-US" altLang="zh-CN" sz="2600" baseline="-25000" dirty="0">
                <a:ea typeface="华文楷体" panose="02010600040101010101" pitchFamily="2" charset="-122"/>
              </a:rPr>
              <a:t>   </a:t>
            </a:r>
            <a:r>
              <a:rPr kumimoji="1" lang="en-US" altLang="zh-CN" sz="2600" dirty="0">
                <a:ea typeface="华文楷体" panose="02010600040101010101" pitchFamily="2" charset="-122"/>
              </a:rPr>
              <a:t>(</a:t>
            </a:r>
            <a:r>
              <a:rPr kumimoji="1" lang="zh-CN" altLang="en-US" sz="2600" dirty="0">
                <a:ea typeface="华文楷体" panose="02010600040101010101" pitchFamily="2" charset="-122"/>
              </a:rPr>
              <a:t>白磷歧化</a:t>
            </a:r>
            <a:r>
              <a:rPr kumimoji="1" lang="en-US" altLang="zh-CN" sz="2600" dirty="0">
                <a:ea typeface="华文楷体" panose="02010600040101010101" pitchFamily="2" charset="-122"/>
              </a:rPr>
              <a:t>)</a:t>
            </a:r>
            <a:endParaRPr kumimoji="1" lang="en-US" altLang="zh-CN" sz="2600" dirty="0">
              <a:ea typeface="华文楷体" panose="02010600040101010101" pitchFamily="2" charset="-122"/>
            </a:endParaRPr>
          </a:p>
          <a:p>
            <a:pPr>
              <a:lnSpc>
                <a:spcPct val="150000"/>
              </a:lnSpc>
            </a:pPr>
            <a:r>
              <a:rPr kumimoji="1" lang="en-US" altLang="zh-CN" sz="2600" dirty="0">
                <a:ea typeface="华文楷体" panose="02010600040101010101" pitchFamily="2" charset="-122"/>
              </a:rPr>
              <a:t>(2)  Ca</a:t>
            </a:r>
            <a:r>
              <a:rPr kumimoji="1" lang="en-US" altLang="zh-CN" sz="2600" baseline="-25000" dirty="0">
                <a:ea typeface="华文楷体" panose="02010600040101010101" pitchFamily="2" charset="-122"/>
              </a:rPr>
              <a:t>3</a:t>
            </a:r>
            <a:r>
              <a:rPr kumimoji="1" lang="en-US" altLang="zh-CN" sz="2600" dirty="0">
                <a:ea typeface="华文楷体" panose="02010600040101010101" pitchFamily="2" charset="-122"/>
              </a:rPr>
              <a:t>P</a:t>
            </a:r>
            <a:r>
              <a:rPr kumimoji="1" lang="en-US" altLang="zh-CN" sz="2600" baseline="-25000" dirty="0">
                <a:ea typeface="华文楷体" panose="02010600040101010101" pitchFamily="2" charset="-122"/>
              </a:rPr>
              <a:t>2</a:t>
            </a:r>
            <a:r>
              <a:rPr kumimoji="1" lang="en-US" altLang="zh-CN" sz="2600" dirty="0">
                <a:ea typeface="华文楷体" panose="02010600040101010101" pitchFamily="2" charset="-122"/>
              </a:rPr>
              <a:t> + 6H</a:t>
            </a:r>
            <a:r>
              <a:rPr kumimoji="1" lang="en-US" altLang="zh-CN" sz="2600" baseline="-25000" dirty="0">
                <a:ea typeface="华文楷体" panose="02010600040101010101" pitchFamily="2" charset="-122"/>
              </a:rPr>
              <a:t>2</a:t>
            </a:r>
            <a:r>
              <a:rPr kumimoji="1" lang="en-US" altLang="zh-CN" sz="2600" dirty="0">
                <a:ea typeface="华文楷体" panose="02010600040101010101" pitchFamily="2" charset="-122"/>
              </a:rPr>
              <a:t>O </a:t>
            </a:r>
            <a:r>
              <a:rPr kumimoji="1" lang="zh-CN" altLang="en-US" sz="2600" dirty="0">
                <a:ea typeface="华文楷体" panose="02010600040101010101" pitchFamily="2" charset="-122"/>
              </a:rPr>
              <a:t>＝</a:t>
            </a:r>
            <a:r>
              <a:rPr kumimoji="1" lang="en-US" altLang="zh-CN" sz="2600" dirty="0">
                <a:ea typeface="华文楷体" panose="02010600040101010101" pitchFamily="2" charset="-122"/>
              </a:rPr>
              <a:t>3Ca(OH)</a:t>
            </a:r>
            <a:r>
              <a:rPr kumimoji="1" lang="en-US" altLang="zh-CN" sz="2600" baseline="-25000" dirty="0">
                <a:ea typeface="华文楷体" panose="02010600040101010101" pitchFamily="2" charset="-122"/>
              </a:rPr>
              <a:t>2</a:t>
            </a:r>
            <a:r>
              <a:rPr kumimoji="1" lang="en-US" altLang="zh-CN" sz="2600" dirty="0">
                <a:ea typeface="华文楷体" panose="02010600040101010101" pitchFamily="2" charset="-122"/>
              </a:rPr>
              <a:t> + 2</a:t>
            </a:r>
            <a:r>
              <a:rPr kumimoji="1" lang="en-US" altLang="zh-CN" sz="2600" dirty="0">
                <a:solidFill>
                  <a:srgbClr val="FF0000"/>
                </a:solidFill>
                <a:ea typeface="华文楷体" panose="02010600040101010101" pitchFamily="2" charset="-122"/>
              </a:rPr>
              <a:t>PH</a:t>
            </a:r>
            <a:r>
              <a:rPr kumimoji="1" lang="en-US" altLang="zh-CN" sz="2600" baseline="-25000" dirty="0">
                <a:solidFill>
                  <a:srgbClr val="FF0000"/>
                </a:solidFill>
                <a:ea typeface="华文楷体" panose="02010600040101010101" pitchFamily="2" charset="-122"/>
              </a:rPr>
              <a:t>3</a:t>
            </a:r>
            <a:r>
              <a:rPr kumimoji="1" lang="en-US" altLang="zh-CN" sz="2600" baseline="-25000" dirty="0">
                <a:ea typeface="华文楷体" panose="02010600040101010101" pitchFamily="2" charset="-122"/>
              </a:rPr>
              <a:t>  </a:t>
            </a:r>
            <a:r>
              <a:rPr kumimoji="1" lang="en-US" altLang="zh-CN" sz="2600" dirty="0">
                <a:ea typeface="华文楷体" panose="02010600040101010101" pitchFamily="2" charset="-122"/>
              </a:rPr>
              <a:t>(</a:t>
            </a:r>
            <a:r>
              <a:rPr kumimoji="1" lang="zh-CN" altLang="en-US" sz="2600" dirty="0">
                <a:ea typeface="华文楷体" panose="02010600040101010101" pitchFamily="2" charset="-122"/>
              </a:rPr>
              <a:t>磷化物水解</a:t>
            </a:r>
            <a:r>
              <a:rPr kumimoji="1" lang="en-US" altLang="zh-CN" sz="2600" dirty="0">
                <a:ea typeface="华文楷体" panose="02010600040101010101" pitchFamily="2" charset="-122"/>
              </a:rPr>
              <a:t>)</a:t>
            </a:r>
            <a:endParaRPr kumimoji="1" lang="en-US" altLang="zh-CN" sz="2600" dirty="0">
              <a:ea typeface="华文楷体" panose="02010600040101010101" pitchFamily="2" charset="-122"/>
            </a:endParaRPr>
          </a:p>
          <a:p>
            <a:pPr>
              <a:lnSpc>
                <a:spcPct val="150000"/>
              </a:lnSpc>
            </a:pPr>
            <a:r>
              <a:rPr kumimoji="1" lang="en-US" altLang="zh-CN" sz="2600" dirty="0">
                <a:ea typeface="华文楷体" panose="02010600040101010101" pitchFamily="2" charset="-122"/>
              </a:rPr>
              <a:t>(3)  </a:t>
            </a:r>
            <a:r>
              <a:rPr kumimoji="1" lang="en-US" altLang="zh-CN" sz="2600" dirty="0">
                <a:solidFill>
                  <a:srgbClr val="080808"/>
                </a:solidFill>
                <a:ea typeface="华文楷体" panose="02010600040101010101" pitchFamily="2" charset="-122"/>
              </a:rPr>
              <a:t>PH</a:t>
            </a:r>
            <a:r>
              <a:rPr kumimoji="1" lang="en-US" altLang="zh-CN" sz="2600" baseline="-25000" dirty="0">
                <a:solidFill>
                  <a:srgbClr val="080808"/>
                </a:solidFill>
                <a:ea typeface="华文楷体" panose="02010600040101010101" pitchFamily="2" charset="-122"/>
              </a:rPr>
              <a:t>4</a:t>
            </a:r>
            <a:r>
              <a:rPr kumimoji="1" lang="en-US" altLang="zh-CN" sz="2600" dirty="0">
                <a:solidFill>
                  <a:srgbClr val="080808"/>
                </a:solidFill>
                <a:ea typeface="华文楷体" panose="02010600040101010101" pitchFamily="2" charset="-122"/>
              </a:rPr>
              <a:t>I + </a:t>
            </a:r>
            <a:r>
              <a:rPr kumimoji="1" lang="en-US" altLang="zh-CN" sz="2600" dirty="0" err="1">
                <a:solidFill>
                  <a:srgbClr val="080808"/>
                </a:solidFill>
                <a:ea typeface="华文楷体" panose="02010600040101010101" pitchFamily="2" charset="-122"/>
              </a:rPr>
              <a:t>NaOH</a:t>
            </a:r>
            <a:r>
              <a:rPr kumimoji="1" lang="en-US" altLang="zh-CN" sz="2600" dirty="0">
                <a:solidFill>
                  <a:srgbClr val="080808"/>
                </a:solidFill>
                <a:ea typeface="华文楷体" panose="02010600040101010101" pitchFamily="2" charset="-122"/>
              </a:rPr>
              <a:t> </a:t>
            </a:r>
            <a:r>
              <a:rPr kumimoji="1" lang="zh-CN" altLang="en-US" sz="2600" dirty="0">
                <a:solidFill>
                  <a:srgbClr val="080808"/>
                </a:solidFill>
                <a:ea typeface="华文楷体" panose="02010600040101010101" pitchFamily="2" charset="-122"/>
              </a:rPr>
              <a:t>＝ </a:t>
            </a:r>
            <a:r>
              <a:rPr kumimoji="1" lang="en-US" altLang="zh-CN" sz="2600" dirty="0" err="1">
                <a:solidFill>
                  <a:srgbClr val="080808"/>
                </a:solidFill>
                <a:ea typeface="华文楷体" panose="02010600040101010101" pitchFamily="2" charset="-122"/>
              </a:rPr>
              <a:t>NaI</a:t>
            </a:r>
            <a:r>
              <a:rPr kumimoji="1" lang="en-US" altLang="zh-CN" sz="2600" dirty="0">
                <a:solidFill>
                  <a:srgbClr val="080808"/>
                </a:solidFill>
                <a:ea typeface="华文楷体" panose="02010600040101010101" pitchFamily="2" charset="-122"/>
              </a:rPr>
              <a:t> + H</a:t>
            </a:r>
            <a:r>
              <a:rPr kumimoji="1" lang="en-US" altLang="zh-CN" sz="2600" baseline="-25000" dirty="0">
                <a:solidFill>
                  <a:srgbClr val="080808"/>
                </a:solidFill>
                <a:ea typeface="华文楷体" panose="02010600040101010101" pitchFamily="2" charset="-122"/>
              </a:rPr>
              <a:t>2</a:t>
            </a:r>
            <a:r>
              <a:rPr kumimoji="1" lang="en-US" altLang="zh-CN" sz="2600" dirty="0">
                <a:solidFill>
                  <a:srgbClr val="080808"/>
                </a:solidFill>
                <a:ea typeface="华文楷体" panose="02010600040101010101" pitchFamily="2" charset="-122"/>
              </a:rPr>
              <a:t>O +</a:t>
            </a:r>
            <a:r>
              <a:rPr kumimoji="1" lang="en-US" altLang="zh-CN" sz="2600" dirty="0">
                <a:solidFill>
                  <a:srgbClr val="0000CC"/>
                </a:solidFill>
                <a:ea typeface="华文楷体" panose="02010600040101010101" pitchFamily="2" charset="-122"/>
              </a:rPr>
              <a:t> </a:t>
            </a:r>
            <a:r>
              <a:rPr kumimoji="1" lang="en-US" altLang="zh-CN" sz="2600" dirty="0">
                <a:solidFill>
                  <a:srgbClr val="FF0000"/>
                </a:solidFill>
                <a:ea typeface="华文楷体" panose="02010600040101010101" pitchFamily="2" charset="-122"/>
              </a:rPr>
              <a:t>PH</a:t>
            </a:r>
            <a:r>
              <a:rPr kumimoji="1" lang="en-US" altLang="zh-CN" sz="2600" baseline="-25000" dirty="0">
                <a:solidFill>
                  <a:srgbClr val="FF0000"/>
                </a:solidFill>
                <a:ea typeface="华文楷体" panose="02010600040101010101" pitchFamily="2" charset="-122"/>
              </a:rPr>
              <a:t>3</a:t>
            </a:r>
            <a:endParaRPr kumimoji="1" lang="en-US" altLang="zh-CN" sz="2600" dirty="0">
              <a:solidFill>
                <a:srgbClr val="FF0000"/>
              </a:solidFill>
              <a:ea typeface="华文楷体" panose="02010600040101010101" pitchFamily="2" charset="-122"/>
            </a:endParaRPr>
          </a:p>
        </p:txBody>
      </p:sp>
      <p:sp>
        <p:nvSpPr>
          <p:cNvPr id="8" name="Rectangle 4"/>
          <p:cNvSpPr>
            <a:spLocks noChangeArrowheads="1"/>
          </p:cNvSpPr>
          <p:nvPr/>
        </p:nvSpPr>
        <p:spPr bwMode="auto">
          <a:xfrm>
            <a:off x="954088" y="227013"/>
            <a:ext cx="4454525" cy="646112"/>
          </a:xfrm>
          <a:prstGeom prst="rect">
            <a:avLst/>
          </a:prstGeom>
          <a:noFill/>
          <a:ln>
            <a:noFill/>
          </a:ln>
          <a:effectLst/>
        </p:spPr>
        <p:txBody>
          <a:bodyPr wrap="none" anchor="ctr">
            <a:spAutoFit/>
          </a:bodyPr>
          <a:lstStyle/>
          <a:p>
            <a:pPr>
              <a:defRPr/>
            </a:pPr>
            <a:r>
              <a:rPr lang="en-US" altLang="zh-CN" sz="3600" dirty="0">
                <a:solidFill>
                  <a:srgbClr val="0000FF"/>
                </a:solidFill>
                <a:latin typeface="+mn-lt"/>
                <a:ea typeface="+mn-ea"/>
              </a:rPr>
              <a:t>8.5.2 </a:t>
            </a:r>
            <a:r>
              <a:rPr lang="zh-CN" altLang="en-US" sz="3600" dirty="0">
                <a:solidFill>
                  <a:srgbClr val="0000FF"/>
                </a:solidFill>
                <a:latin typeface="+mn-lt"/>
                <a:ea typeface="+mn-ea"/>
              </a:rPr>
              <a:t>磷和砷的氢化物</a:t>
            </a:r>
            <a:endParaRPr lang="zh-CN" altLang="en-US" sz="3600" dirty="0">
              <a:solidFill>
                <a:srgbClr val="0000FF"/>
              </a:solidFill>
              <a:latin typeface="+mn-lt"/>
              <a:ea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36904"/>
                                        </p:tgtEl>
                                        <p:attrNameLst>
                                          <p:attrName>style.visibility</p:attrName>
                                        </p:attrNameLst>
                                      </p:cBhvr>
                                      <p:to>
                                        <p:strVal val="visible"/>
                                      </p:to>
                                    </p:set>
                                    <p:animEffect transition="in" filter="slide(fromBottom)">
                                      <p:cBhvr>
                                        <p:cTn id="7" dur="500"/>
                                        <p:tgtEl>
                                          <p:spTgt spid="33690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36902"/>
                                        </p:tgtEl>
                                        <p:attrNameLst>
                                          <p:attrName>style.visibility</p:attrName>
                                        </p:attrNameLst>
                                      </p:cBhvr>
                                      <p:to>
                                        <p:strVal val="visible"/>
                                      </p:to>
                                    </p:set>
                                    <p:animEffect transition="in" filter="slide(fromBottom)">
                                      <p:cBhvr>
                                        <p:cTn id="10" dur="500"/>
                                        <p:tgtEl>
                                          <p:spTgt spid="336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2" grpId="0"/>
      <p:bldP spid="33690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97C02E2-0FB6-4CED-9815-33EE24F17290}"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89794" name="Rectangle 3"/>
          <p:cNvSpPr>
            <a:spLocks noChangeArrowheads="1"/>
          </p:cNvSpPr>
          <p:nvPr/>
        </p:nvSpPr>
        <p:spPr bwMode="auto">
          <a:xfrm>
            <a:off x="871538" y="122238"/>
            <a:ext cx="295433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zh-CN" altLang="en-US" sz="3600">
                <a:solidFill>
                  <a:srgbClr val="0000CC"/>
                </a:solidFill>
                <a:ea typeface="华文楷体" panose="02010600040101010101" pitchFamily="2" charset="-122"/>
              </a:rPr>
              <a:t>磷化氢的性质</a:t>
            </a:r>
            <a:endParaRPr kumimoji="1" lang="en-US" altLang="zh-CN" sz="3600">
              <a:solidFill>
                <a:srgbClr val="0000CC"/>
              </a:solidFill>
              <a:ea typeface="华文楷体" panose="02010600040101010101" pitchFamily="2" charset="-122"/>
            </a:endParaRPr>
          </a:p>
          <a:p>
            <a:pPr>
              <a:lnSpc>
                <a:spcPct val="110000"/>
              </a:lnSpc>
            </a:pPr>
            <a:r>
              <a:rPr kumimoji="1" lang="en-US" altLang="zh-CN" sz="3600">
                <a:solidFill>
                  <a:srgbClr val="0000CC"/>
                </a:solidFill>
                <a:ea typeface="华文楷体" panose="02010600040101010101" pitchFamily="2" charset="-122"/>
              </a:rPr>
              <a:t>   p </a:t>
            </a:r>
            <a:r>
              <a:rPr kumimoji="1" lang="en-US" altLang="zh-CN" sz="3600" baseline="-25000">
                <a:solidFill>
                  <a:srgbClr val="0000CC"/>
                </a:solidFill>
                <a:ea typeface="华文楷体" panose="02010600040101010101" pitchFamily="2" charset="-122"/>
              </a:rPr>
              <a:t>249</a:t>
            </a:r>
            <a:endParaRPr kumimoji="1" lang="zh-CN" altLang="en-US" sz="3600" baseline="-25000">
              <a:solidFill>
                <a:srgbClr val="0000CC"/>
              </a:solidFill>
              <a:ea typeface="华文楷体" panose="02010600040101010101" pitchFamily="2" charset="-122"/>
            </a:endParaRPr>
          </a:p>
        </p:txBody>
      </p:sp>
      <p:sp>
        <p:nvSpPr>
          <p:cNvPr id="403462" name="Rectangle 6"/>
          <p:cNvSpPr>
            <a:spLocks noChangeArrowheads="1"/>
          </p:cNvSpPr>
          <p:nvPr/>
        </p:nvSpPr>
        <p:spPr bwMode="auto">
          <a:xfrm>
            <a:off x="885825" y="2393950"/>
            <a:ext cx="798988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dirty="0">
                <a:ea typeface="华文楷体" panose="02010600040101010101" pitchFamily="2" charset="-122"/>
              </a:rPr>
              <a:t>●  </a:t>
            </a:r>
            <a:r>
              <a:rPr kumimoji="1" lang="zh-CN" altLang="en-US" dirty="0">
                <a:solidFill>
                  <a:srgbClr val="00B050"/>
                </a:solidFill>
                <a:ea typeface="华文楷体" panose="02010600040101010101" pitchFamily="2" charset="-122"/>
              </a:rPr>
              <a:t>无色剧毒，</a:t>
            </a:r>
            <a:r>
              <a:rPr kumimoji="1" lang="zh-CN" altLang="en-US" dirty="0">
                <a:ea typeface="华文楷体" panose="02010600040101010101" pitchFamily="2" charset="-122"/>
              </a:rPr>
              <a:t>类似大蒜臭味，空气中易燃</a:t>
            </a:r>
            <a:endParaRPr kumimoji="1" lang="zh-CN" altLang="en-US" dirty="0">
              <a:ea typeface="华文楷体" panose="02010600040101010101" pitchFamily="2" charset="-122"/>
            </a:endParaRPr>
          </a:p>
          <a:p>
            <a:pPr>
              <a:lnSpc>
                <a:spcPct val="140000"/>
              </a:lnSpc>
            </a:pPr>
            <a:r>
              <a:rPr kumimoji="1" lang="zh-CN" altLang="en-US" dirty="0">
                <a:ea typeface="华文楷体" panose="02010600040101010101" pitchFamily="2" charset="-122"/>
              </a:rPr>
              <a:t>● 取代</a:t>
            </a:r>
            <a:r>
              <a:rPr kumimoji="1" lang="en-US" altLang="zh-CN" dirty="0">
                <a:ea typeface="华文楷体" panose="02010600040101010101" pitchFamily="2" charset="-122"/>
              </a:rPr>
              <a:t>H</a:t>
            </a:r>
            <a:r>
              <a:rPr kumimoji="1" lang="zh-CN" altLang="en-US" dirty="0">
                <a:ea typeface="华文楷体" panose="02010600040101010101" pitchFamily="2" charset="-122"/>
              </a:rPr>
              <a:t>原子，生成衍生物 </a:t>
            </a:r>
            <a:r>
              <a:rPr kumimoji="1" lang="en-US" altLang="zh-CN" dirty="0">
                <a:ea typeface="华文楷体" panose="02010600040101010101" pitchFamily="2" charset="-122"/>
              </a:rPr>
              <a:t>(</a:t>
            </a:r>
            <a:r>
              <a:rPr kumimoji="1" lang="zh-CN" altLang="en-US" dirty="0">
                <a:ea typeface="华文楷体" panose="02010600040101010101" pitchFamily="2" charset="-122"/>
              </a:rPr>
              <a:t>如</a:t>
            </a:r>
            <a:r>
              <a:rPr kumimoji="1" lang="en-US" altLang="zh-CN" dirty="0">
                <a:ea typeface="华文楷体" panose="02010600040101010101" pitchFamily="2" charset="-122"/>
              </a:rPr>
              <a:t>PPh</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a:t>
            </a:r>
            <a:endParaRPr kumimoji="1" lang="en-US" altLang="zh-CN" dirty="0">
              <a:ea typeface="华文楷体" panose="02010600040101010101" pitchFamily="2" charset="-122"/>
            </a:endParaRPr>
          </a:p>
          <a:p>
            <a:pPr>
              <a:lnSpc>
                <a:spcPct val="140000"/>
              </a:lnSpc>
            </a:pPr>
            <a:r>
              <a:rPr kumimoji="1" lang="en-US" altLang="zh-CN" dirty="0">
                <a:ea typeface="华文楷体" panose="02010600040101010101" pitchFamily="2" charset="-122"/>
              </a:rPr>
              <a:t>● P</a:t>
            </a:r>
            <a:r>
              <a:rPr kumimoji="1" lang="zh-CN" altLang="en-US" dirty="0">
                <a:ea typeface="华文楷体" panose="02010600040101010101" pitchFamily="2" charset="-122"/>
              </a:rPr>
              <a:t>有孤对电子，良好的配位体</a:t>
            </a:r>
            <a:endParaRPr kumimoji="1" lang="zh-CN" altLang="en-US" dirty="0">
              <a:ea typeface="华文楷体" panose="02010600040101010101" pitchFamily="2" charset="-122"/>
            </a:endParaRPr>
          </a:p>
          <a:p>
            <a:pPr>
              <a:lnSpc>
                <a:spcPct val="140000"/>
              </a:lnSpc>
            </a:pPr>
            <a:r>
              <a:rPr kumimoji="1" lang="zh-CN" altLang="en-US" dirty="0">
                <a:ea typeface="华文楷体" panose="02010600040101010101" pitchFamily="2" charset="-122"/>
              </a:rPr>
              <a:t>● 强还原剂，将</a:t>
            </a:r>
            <a:r>
              <a:rPr kumimoji="1" lang="en-US" altLang="zh-CN" dirty="0">
                <a:ea typeface="华文楷体" panose="02010600040101010101" pitchFamily="2" charset="-122"/>
              </a:rPr>
              <a:t>Cu</a:t>
            </a:r>
            <a:r>
              <a:rPr kumimoji="1" lang="en-US" altLang="zh-CN" baseline="30000" dirty="0">
                <a:ea typeface="华文楷体" panose="02010600040101010101" pitchFamily="2" charset="-122"/>
              </a:rPr>
              <a:t>2+ </a:t>
            </a:r>
            <a:r>
              <a:rPr kumimoji="1" lang="en-US" altLang="zh-CN" dirty="0">
                <a:ea typeface="华文楷体" panose="02010600040101010101" pitchFamily="2" charset="-122"/>
              </a:rPr>
              <a:t>/ Ag</a:t>
            </a:r>
            <a:r>
              <a:rPr kumimoji="1" lang="en-US" altLang="zh-CN" baseline="30000" dirty="0">
                <a:ea typeface="华文楷体" panose="02010600040101010101" pitchFamily="2" charset="-122"/>
              </a:rPr>
              <a:t>+</a:t>
            </a:r>
            <a:r>
              <a:rPr kumimoji="1" lang="zh-CN" altLang="en-US" dirty="0">
                <a:ea typeface="华文楷体" panose="02010600040101010101" pitchFamily="2" charset="-122"/>
              </a:rPr>
              <a:t>等还原为金属</a:t>
            </a:r>
            <a:endParaRPr kumimoji="1" lang="en-US" altLang="zh-CN" dirty="0">
              <a:ea typeface="华文楷体" panose="02010600040101010101" pitchFamily="2" charset="-122"/>
            </a:endParaRPr>
          </a:p>
          <a:p>
            <a:pPr>
              <a:lnSpc>
                <a:spcPct val="140000"/>
              </a:lnSpc>
            </a:pPr>
            <a:r>
              <a:rPr kumimoji="1" lang="en-US" altLang="zh-CN" dirty="0">
                <a:ea typeface="华文楷体" panose="02010600040101010101" pitchFamily="2" charset="-122"/>
              </a:rPr>
              <a:t> 8 CuSO</a:t>
            </a:r>
            <a:r>
              <a:rPr kumimoji="1" lang="en-US" altLang="zh-CN" baseline="-25000" dirty="0">
                <a:ea typeface="华文楷体" panose="02010600040101010101" pitchFamily="2" charset="-122"/>
              </a:rPr>
              <a:t>4</a:t>
            </a:r>
            <a:r>
              <a:rPr kumimoji="1" lang="en-US" altLang="zh-CN" dirty="0">
                <a:ea typeface="华文楷体" panose="02010600040101010101" pitchFamily="2" charset="-122"/>
              </a:rPr>
              <a:t> + 2PH</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 + 8H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O</a:t>
            </a:r>
            <a:endParaRPr kumimoji="1" lang="en-US" altLang="zh-CN" dirty="0">
              <a:ea typeface="华文楷体" panose="02010600040101010101" pitchFamily="2" charset="-122"/>
            </a:endParaRPr>
          </a:p>
          <a:p>
            <a:pPr>
              <a:lnSpc>
                <a:spcPct val="140000"/>
              </a:lnSpc>
            </a:pPr>
            <a:r>
              <a:rPr kumimoji="1" lang="en-US" altLang="zh-CN" dirty="0">
                <a:ea typeface="华文楷体" panose="02010600040101010101" pitchFamily="2" charset="-122"/>
              </a:rPr>
              <a:t>              === 8Cu + 8 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SO</a:t>
            </a:r>
            <a:r>
              <a:rPr kumimoji="1" lang="en-US" altLang="zh-CN" baseline="-25000" dirty="0">
                <a:ea typeface="华文楷体" panose="02010600040101010101" pitchFamily="2" charset="-122"/>
              </a:rPr>
              <a:t>4</a:t>
            </a:r>
            <a:r>
              <a:rPr kumimoji="1" lang="en-US" altLang="zh-CN" dirty="0">
                <a:ea typeface="华文楷体" panose="02010600040101010101" pitchFamily="2" charset="-122"/>
              </a:rPr>
              <a:t> + 2H</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PO</a:t>
            </a:r>
            <a:r>
              <a:rPr kumimoji="1" lang="en-US" altLang="zh-CN" baseline="-25000" dirty="0">
                <a:ea typeface="华文楷体" panose="02010600040101010101" pitchFamily="2" charset="-122"/>
              </a:rPr>
              <a:t>4</a:t>
            </a:r>
            <a:r>
              <a:rPr kumimoji="1" lang="en-US" altLang="zh-CN" dirty="0">
                <a:ea typeface="华文楷体" panose="02010600040101010101" pitchFamily="2" charset="-122"/>
              </a:rPr>
              <a:t> </a:t>
            </a:r>
            <a:endParaRPr kumimoji="1" lang="en-US" altLang="zh-CN" dirty="0">
              <a:ea typeface="华文楷体" panose="02010600040101010101" pitchFamily="2" charset="-122"/>
            </a:endParaRPr>
          </a:p>
        </p:txBody>
      </p:sp>
      <p:pic>
        <p:nvPicPr>
          <p:cNvPr id="403464" name="Picture 8" descr="PH3">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688" y="850900"/>
            <a:ext cx="17367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Picture 2" descr="https://imgsa.baidu.com/baike/crop%3D0%2C41%2C600%2C396%3Bc0%3Dbaike80%2C5%2C5%2C80%2C26/sign=4c3b3806193853439880dd61ae239c4a/203fb80e7bec54e74fc0d174b0389b504fc26aa8.jp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788" y="476250"/>
            <a:ext cx="22336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8" name="Picture 4" descr="https://imgsa.baidu.com/baike/c0%3Dbaike80%2C5%2C5%2C80%2C26/sign=953f5947a0d3fd1f2204aa6851274e7a/e824b899a9014c0879b2e2cc027b02087af4f4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6213" y="476250"/>
            <a:ext cx="2455862"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3462"/>
                                        </p:tgtEl>
                                        <p:attrNameLst>
                                          <p:attrName>style.visibility</p:attrName>
                                        </p:attrNameLst>
                                      </p:cBhvr>
                                      <p:to>
                                        <p:strVal val="visible"/>
                                      </p:to>
                                    </p:set>
                                    <p:animEffect transition="in" filter="dissolve">
                                      <p:cBhvr>
                                        <p:cTn id="7" dur="500"/>
                                        <p:tgtEl>
                                          <p:spTgt spid="403462"/>
                                        </p:tgtEl>
                                      </p:cBhvr>
                                    </p:animEffect>
                                  </p:childTnLst>
                                </p:cTn>
                              </p:par>
                              <p:par>
                                <p:cTn id="8" presetID="9" presetClass="entr" presetSubtype="0" fill="hold" nodeType="withEffect">
                                  <p:stCondLst>
                                    <p:cond delay="0"/>
                                  </p:stCondLst>
                                  <p:childTnLst>
                                    <p:set>
                                      <p:cBhvr>
                                        <p:cTn id="9" dur="1" fill="hold">
                                          <p:stCondLst>
                                            <p:cond delay="0"/>
                                          </p:stCondLst>
                                        </p:cTn>
                                        <p:tgtEl>
                                          <p:spTgt spid="403464"/>
                                        </p:tgtEl>
                                        <p:attrNameLst>
                                          <p:attrName>style.visibility</p:attrName>
                                        </p:attrNameLst>
                                      </p:cBhvr>
                                      <p:to>
                                        <p:strVal val="visible"/>
                                      </p:to>
                                    </p:set>
                                    <p:animEffect transition="in" filter="dissolve">
                                      <p:cBhvr>
                                        <p:cTn id="10" dur="500"/>
                                        <p:tgtEl>
                                          <p:spTgt spid="40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4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FB6A4EF-91D3-4541-BDBB-59B66EA5262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37924" name="Rectangle 4"/>
          <p:cNvSpPr>
            <a:spLocks noChangeArrowheads="1"/>
          </p:cNvSpPr>
          <p:nvPr/>
        </p:nvSpPr>
        <p:spPr bwMode="auto">
          <a:xfrm>
            <a:off x="962025" y="2852738"/>
            <a:ext cx="80740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dirty="0">
                <a:solidFill>
                  <a:srgbClr val="FF0000"/>
                </a:solidFill>
                <a:ea typeface="华文楷体" panose="02010600040101010101" pitchFamily="2" charset="-122"/>
              </a:rPr>
              <a:t>(b)</a:t>
            </a:r>
            <a:r>
              <a:rPr lang="zh-CN" altLang="en-US" dirty="0">
                <a:solidFill>
                  <a:srgbClr val="FF0000"/>
                </a:solidFill>
                <a:ea typeface="华文楷体" panose="02010600040101010101" pitchFamily="2" charset="-122"/>
              </a:rPr>
              <a:t>还原性：</a:t>
            </a:r>
            <a:r>
              <a:rPr lang="en-US" altLang="zh-CN" dirty="0">
                <a:ea typeface="华文楷体" panose="02010600040101010101" pitchFamily="2" charset="-122"/>
              </a:rPr>
              <a:t>PH</a:t>
            </a:r>
            <a:r>
              <a:rPr lang="en-US" altLang="zh-CN" baseline="-25000" dirty="0">
                <a:ea typeface="华文楷体" panose="02010600040101010101" pitchFamily="2" charset="-122"/>
              </a:rPr>
              <a:t>3 </a:t>
            </a:r>
            <a:r>
              <a:rPr lang="en-US" altLang="zh-CN" dirty="0">
                <a:ea typeface="华文楷体" panose="02010600040101010101" pitchFamily="2" charset="-122"/>
              </a:rPr>
              <a:t>&gt;NH</a:t>
            </a:r>
            <a:r>
              <a:rPr lang="en-US" altLang="zh-CN" baseline="-25000" dirty="0">
                <a:ea typeface="华文楷体" panose="02010600040101010101" pitchFamily="2" charset="-122"/>
              </a:rPr>
              <a:t>3</a:t>
            </a:r>
            <a:r>
              <a:rPr lang="zh-CN" altLang="en-US" dirty="0">
                <a:ea typeface="华文楷体" panose="02010600040101010101" pitchFamily="2" charset="-122"/>
              </a:rPr>
              <a:t>。</a:t>
            </a:r>
            <a:r>
              <a:rPr lang="en-US" altLang="zh-CN" dirty="0">
                <a:solidFill>
                  <a:srgbClr val="000000"/>
                </a:solidFill>
                <a:ea typeface="华文楷体" panose="02010600040101010101" pitchFamily="2" charset="-122"/>
              </a:rPr>
              <a:t>PH</a:t>
            </a:r>
            <a:r>
              <a:rPr lang="en-US" altLang="zh-CN" baseline="-25000" dirty="0">
                <a:solidFill>
                  <a:srgbClr val="000000"/>
                </a:solidFill>
                <a:ea typeface="华文楷体" panose="02010600040101010101" pitchFamily="2" charset="-122"/>
              </a:rPr>
              <a:t>3</a:t>
            </a:r>
            <a:r>
              <a:rPr lang="zh-CN" altLang="en-US" dirty="0">
                <a:solidFill>
                  <a:srgbClr val="000000"/>
                </a:solidFill>
                <a:ea typeface="华文楷体" panose="02010600040101010101" pitchFamily="2" charset="-122"/>
              </a:rPr>
              <a:t>与金属离子反应</a:t>
            </a:r>
            <a:endParaRPr lang="en-US" altLang="zh-CN" dirty="0">
              <a:solidFill>
                <a:srgbClr val="0070C0"/>
              </a:solidFill>
              <a:ea typeface="华文楷体" panose="02010600040101010101" pitchFamily="2" charset="-122"/>
            </a:endParaRPr>
          </a:p>
          <a:p>
            <a:pPr>
              <a:lnSpc>
                <a:spcPct val="120000"/>
              </a:lnSpc>
            </a:pPr>
            <a:endParaRPr kumimoji="1" lang="en-US" altLang="zh-CN" dirty="0">
              <a:solidFill>
                <a:srgbClr val="0070C0"/>
              </a:solidFill>
              <a:ea typeface="华文楷体" panose="02010600040101010101" pitchFamily="2" charset="-122"/>
            </a:endParaRPr>
          </a:p>
          <a:p>
            <a:pPr>
              <a:lnSpc>
                <a:spcPct val="120000"/>
              </a:lnSpc>
            </a:pPr>
            <a:endParaRPr kumimoji="1" lang="zh-CN" altLang="en-US" dirty="0">
              <a:solidFill>
                <a:srgbClr val="FF3300"/>
              </a:solidFill>
              <a:ea typeface="华文楷体" panose="02010600040101010101" pitchFamily="2" charset="-122"/>
            </a:endParaRPr>
          </a:p>
          <a:p>
            <a:pPr>
              <a:lnSpc>
                <a:spcPct val="120000"/>
              </a:lnSpc>
            </a:pPr>
            <a:r>
              <a:rPr lang="en-US" altLang="zh-CN" dirty="0">
                <a:solidFill>
                  <a:srgbClr val="FF0000"/>
                </a:solidFill>
                <a:ea typeface="华文楷体" panose="02010600040101010101" pitchFamily="2" charset="-122"/>
              </a:rPr>
              <a:t>(c) </a:t>
            </a:r>
            <a:r>
              <a:rPr lang="zh-CN" altLang="en-US" dirty="0">
                <a:solidFill>
                  <a:srgbClr val="FF0000"/>
                </a:solidFill>
                <a:ea typeface="华文楷体" panose="02010600040101010101" pitchFamily="2" charset="-122"/>
              </a:rPr>
              <a:t>配位能力：</a:t>
            </a:r>
            <a:r>
              <a:rPr lang="zh-CN" altLang="en-US" dirty="0">
                <a:ea typeface="华文楷体" panose="02010600040101010101" pitchFamily="2" charset="-122"/>
              </a:rPr>
              <a:t> </a:t>
            </a:r>
            <a:r>
              <a:rPr lang="en-US" altLang="zh-CN" dirty="0">
                <a:ea typeface="华文楷体" panose="02010600040101010101" pitchFamily="2" charset="-122"/>
              </a:rPr>
              <a:t>PH</a:t>
            </a:r>
            <a:r>
              <a:rPr lang="en-US" altLang="zh-CN" baseline="-25000" dirty="0">
                <a:ea typeface="华文楷体" panose="02010600040101010101" pitchFamily="2" charset="-122"/>
              </a:rPr>
              <a:t>3 </a:t>
            </a:r>
            <a:r>
              <a:rPr lang="en-US" altLang="zh-CN" dirty="0">
                <a:ea typeface="华文楷体" panose="02010600040101010101" pitchFamily="2" charset="-122"/>
              </a:rPr>
              <a:t>&gt; NH</a:t>
            </a:r>
            <a:r>
              <a:rPr lang="en-US" altLang="zh-CN" baseline="-25000" dirty="0">
                <a:ea typeface="华文楷体" panose="02010600040101010101" pitchFamily="2" charset="-122"/>
              </a:rPr>
              <a:t>3</a:t>
            </a:r>
            <a:r>
              <a:rPr lang="zh-CN" altLang="en-US" dirty="0">
                <a:ea typeface="华文楷体" panose="02010600040101010101" pitchFamily="2" charset="-122"/>
              </a:rPr>
              <a:t>，</a:t>
            </a:r>
            <a:r>
              <a:rPr lang="en-US" altLang="zh-CN" dirty="0">
                <a:ea typeface="华文楷体" panose="02010600040101010101" pitchFamily="2" charset="-122"/>
              </a:rPr>
              <a:t>P</a:t>
            </a:r>
            <a:r>
              <a:rPr lang="zh-CN" altLang="en-US" dirty="0">
                <a:ea typeface="华文楷体" panose="02010600040101010101" pitchFamily="2" charset="-122"/>
              </a:rPr>
              <a:t>有</a:t>
            </a:r>
            <a:r>
              <a:rPr lang="en-US" altLang="zh-CN" dirty="0">
                <a:ea typeface="华文楷体" panose="02010600040101010101" pitchFamily="2" charset="-122"/>
              </a:rPr>
              <a:t>3d</a:t>
            </a:r>
            <a:r>
              <a:rPr lang="zh-CN" altLang="en-US" dirty="0">
                <a:ea typeface="华文楷体" panose="02010600040101010101" pitchFamily="2" charset="-122"/>
              </a:rPr>
              <a:t>空轨道形成</a:t>
            </a:r>
            <a:r>
              <a:rPr lang="zh-CN" altLang="en-US" dirty="0">
                <a:solidFill>
                  <a:srgbClr val="0000CC"/>
                </a:solidFill>
                <a:ea typeface="华文楷体" panose="02010600040101010101" pitchFamily="2" charset="-122"/>
              </a:rPr>
              <a:t>反馈键</a:t>
            </a:r>
            <a:r>
              <a:rPr lang="zh-CN" altLang="en-US" dirty="0">
                <a:ea typeface="华文楷体" panose="02010600040101010101" pitchFamily="2" charset="-122"/>
              </a:rPr>
              <a:t>，加强了中心原子与</a:t>
            </a:r>
            <a:r>
              <a:rPr lang="en-US" altLang="zh-CN" dirty="0">
                <a:ea typeface="华文楷体" panose="02010600040101010101" pitchFamily="2" charset="-122"/>
              </a:rPr>
              <a:t>PH</a:t>
            </a:r>
            <a:r>
              <a:rPr lang="en-US" altLang="zh-CN" baseline="-25000" dirty="0">
                <a:ea typeface="华文楷体" panose="02010600040101010101" pitchFamily="2" charset="-122"/>
              </a:rPr>
              <a:t>3</a:t>
            </a:r>
            <a:r>
              <a:rPr lang="zh-CN" altLang="en-US" dirty="0">
                <a:ea typeface="华文楷体" panose="02010600040101010101" pitchFamily="2" charset="-122"/>
              </a:rPr>
              <a:t>的作用</a:t>
            </a:r>
            <a:endParaRPr lang="en-US" altLang="zh-CN" dirty="0">
              <a:ea typeface="华文楷体" panose="02010600040101010101" pitchFamily="2" charset="-122"/>
            </a:endParaRPr>
          </a:p>
        </p:txBody>
      </p:sp>
      <p:sp>
        <p:nvSpPr>
          <p:cNvPr id="337923" name="Rectangle 3"/>
          <p:cNvSpPr>
            <a:spLocks noRot="1" noChangeArrowheads="1"/>
          </p:cNvSpPr>
          <p:nvPr/>
        </p:nvSpPr>
        <p:spPr bwMode="auto">
          <a:xfrm>
            <a:off x="962025" y="241300"/>
            <a:ext cx="79136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buClr>
                <a:schemeClr val="tx2"/>
              </a:buClr>
              <a:buSzPct val="70000"/>
              <a:buFont typeface="Wingdings" panose="05000000000000000000" pitchFamily="2" charset="2"/>
              <a:buNone/>
            </a:pPr>
            <a:r>
              <a:rPr lang="zh-CN" altLang="en-US" sz="3600" dirty="0">
                <a:solidFill>
                  <a:srgbClr val="0000FF"/>
                </a:solidFill>
                <a:ea typeface="华文楷体" panose="02010600040101010101" pitchFamily="2" charset="-122"/>
              </a:rPr>
              <a:t>对比</a:t>
            </a:r>
            <a:r>
              <a:rPr lang="en-US" altLang="zh-CN" sz="3600" dirty="0">
                <a:solidFill>
                  <a:srgbClr val="FF0000"/>
                </a:solidFill>
                <a:ea typeface="华文楷体" panose="02010600040101010101" pitchFamily="2" charset="-122"/>
              </a:rPr>
              <a:t>PH</a:t>
            </a:r>
            <a:r>
              <a:rPr lang="en-US" altLang="zh-CN" sz="3600" baseline="-25000" dirty="0">
                <a:solidFill>
                  <a:srgbClr val="FF0000"/>
                </a:solidFill>
                <a:ea typeface="华文楷体" panose="02010600040101010101" pitchFamily="2" charset="-122"/>
              </a:rPr>
              <a:t>3</a:t>
            </a:r>
            <a:r>
              <a:rPr lang="zh-CN" altLang="en-US" sz="3600" dirty="0">
                <a:solidFill>
                  <a:srgbClr val="FF0000"/>
                </a:solidFill>
                <a:ea typeface="华文楷体" panose="02010600040101010101" pitchFamily="2" charset="-122"/>
              </a:rPr>
              <a:t>与</a:t>
            </a:r>
            <a:r>
              <a:rPr lang="en-US" altLang="zh-CN" sz="3600" dirty="0">
                <a:solidFill>
                  <a:srgbClr val="FF0000"/>
                </a:solidFill>
                <a:ea typeface="华文楷体" panose="02010600040101010101" pitchFamily="2" charset="-122"/>
              </a:rPr>
              <a:t>NH</a:t>
            </a:r>
            <a:r>
              <a:rPr lang="en-US" altLang="zh-CN" sz="3600" baseline="-25000" dirty="0">
                <a:solidFill>
                  <a:srgbClr val="FF0000"/>
                </a:solidFill>
                <a:ea typeface="华文楷体" panose="02010600040101010101" pitchFamily="2" charset="-122"/>
              </a:rPr>
              <a:t>3</a:t>
            </a:r>
            <a:r>
              <a:rPr lang="zh-CN" altLang="en-US" sz="3600" dirty="0">
                <a:ea typeface="华文楷体" panose="02010600040101010101" pitchFamily="2" charset="-122"/>
              </a:rPr>
              <a:t>的性质</a:t>
            </a:r>
            <a:endParaRPr lang="zh-CN" altLang="en-US" sz="3600" dirty="0">
              <a:ea typeface="华文楷体" panose="02010600040101010101" pitchFamily="2" charset="-122"/>
            </a:endParaRPr>
          </a:p>
          <a:p>
            <a:pPr>
              <a:lnSpc>
                <a:spcPct val="120000"/>
              </a:lnSpc>
              <a:buClr>
                <a:schemeClr val="tx2"/>
              </a:buClr>
              <a:buSzPct val="70000"/>
              <a:buFont typeface="Wingdings" panose="05000000000000000000" pitchFamily="2" charset="2"/>
              <a:buNone/>
            </a:pPr>
            <a:r>
              <a:rPr lang="zh-CN" altLang="en-US" sz="2800" dirty="0">
                <a:solidFill>
                  <a:srgbClr val="FF0000"/>
                </a:solidFill>
                <a:ea typeface="华文楷体" panose="02010600040101010101" pitchFamily="2" charset="-122"/>
              </a:rPr>
              <a:t> </a:t>
            </a:r>
            <a:r>
              <a:rPr lang="en-US" altLang="zh-CN" dirty="0">
                <a:solidFill>
                  <a:srgbClr val="FF0000"/>
                </a:solidFill>
                <a:ea typeface="华文楷体" panose="02010600040101010101" pitchFamily="2" charset="-122"/>
              </a:rPr>
              <a:t>(a) </a:t>
            </a:r>
            <a:r>
              <a:rPr lang="zh-CN" altLang="en-US" dirty="0">
                <a:solidFill>
                  <a:srgbClr val="FF0000"/>
                </a:solidFill>
                <a:ea typeface="华文楷体" panose="02010600040101010101" pitchFamily="2" charset="-122"/>
              </a:rPr>
              <a:t>碱性：</a:t>
            </a:r>
            <a:r>
              <a:rPr lang="zh-CN" altLang="en-US" dirty="0">
                <a:ea typeface="华文楷体" panose="02010600040101010101" pitchFamily="2" charset="-122"/>
              </a:rPr>
              <a:t> </a:t>
            </a:r>
            <a:r>
              <a:rPr lang="en-US" altLang="zh-CN" dirty="0">
                <a:solidFill>
                  <a:srgbClr val="0070C0"/>
                </a:solidFill>
                <a:ea typeface="华文楷体" panose="02010600040101010101" pitchFamily="2" charset="-122"/>
              </a:rPr>
              <a:t>PH</a:t>
            </a:r>
            <a:r>
              <a:rPr lang="en-US" altLang="zh-CN" baseline="-25000" dirty="0">
                <a:solidFill>
                  <a:srgbClr val="0070C0"/>
                </a:solidFill>
                <a:ea typeface="华文楷体" panose="02010600040101010101" pitchFamily="2" charset="-122"/>
              </a:rPr>
              <a:t>3 </a:t>
            </a:r>
            <a:r>
              <a:rPr lang="en-US" altLang="zh-CN" dirty="0">
                <a:solidFill>
                  <a:srgbClr val="0070C0"/>
                </a:solidFill>
                <a:ea typeface="华文楷体" panose="02010600040101010101" pitchFamily="2" charset="-122"/>
              </a:rPr>
              <a:t>&lt; NH</a:t>
            </a:r>
            <a:r>
              <a:rPr lang="en-US" altLang="zh-CN" baseline="-25000" dirty="0">
                <a:solidFill>
                  <a:srgbClr val="0070C0"/>
                </a:solidFill>
                <a:ea typeface="华文楷体" panose="02010600040101010101" pitchFamily="2" charset="-122"/>
              </a:rPr>
              <a:t>3</a:t>
            </a:r>
            <a:r>
              <a:rPr lang="zh-CN" altLang="en-US" dirty="0">
                <a:ea typeface="华文楷体" panose="02010600040101010101" pitchFamily="2" charset="-122"/>
              </a:rPr>
              <a:t>，</a:t>
            </a:r>
            <a:endParaRPr lang="zh-CN" altLang="en-US" dirty="0">
              <a:ea typeface="华文楷体" panose="02010600040101010101" pitchFamily="2" charset="-122"/>
            </a:endParaRPr>
          </a:p>
          <a:p>
            <a:pPr>
              <a:lnSpc>
                <a:spcPct val="120000"/>
              </a:lnSpc>
              <a:buClr>
                <a:schemeClr val="tx2"/>
              </a:buClr>
              <a:buSzPct val="70000"/>
              <a:buFont typeface="Wingdings" panose="05000000000000000000" pitchFamily="2" charset="2"/>
              <a:buNone/>
            </a:pPr>
            <a:r>
              <a:rPr lang="zh-CN" altLang="en-US" dirty="0">
                <a:ea typeface="华文楷体" panose="02010600040101010101" pitchFamily="2" charset="-122"/>
              </a:rPr>
              <a:t>  </a:t>
            </a:r>
            <a:r>
              <a:rPr lang="en-US" altLang="zh-CN" dirty="0">
                <a:ea typeface="华文楷体" panose="02010600040101010101" pitchFamily="2" charset="-122"/>
              </a:rPr>
              <a:t>P</a:t>
            </a:r>
            <a:r>
              <a:rPr lang="zh-CN" altLang="en-US" dirty="0">
                <a:ea typeface="华文楷体" panose="02010600040101010101" pitchFamily="2" charset="-122"/>
              </a:rPr>
              <a:t>原子半径大，电负性小，与</a:t>
            </a:r>
            <a:r>
              <a:rPr lang="en-US" altLang="zh-CN" dirty="0">
                <a:ea typeface="华文楷体" panose="02010600040101010101" pitchFamily="2" charset="-122"/>
              </a:rPr>
              <a:t>H</a:t>
            </a:r>
            <a:r>
              <a:rPr lang="zh-CN" altLang="en-US" dirty="0">
                <a:ea typeface="华文楷体" panose="02010600040101010101" pitchFamily="2" charset="-122"/>
              </a:rPr>
              <a:t>结合成</a:t>
            </a:r>
            <a:r>
              <a:rPr lang="en-US" altLang="zh-CN" dirty="0">
                <a:ea typeface="华文楷体" panose="02010600040101010101" pitchFamily="2" charset="-122"/>
              </a:rPr>
              <a:t>PH</a:t>
            </a:r>
            <a:r>
              <a:rPr lang="en-US" altLang="zh-CN" baseline="-25000" dirty="0">
                <a:ea typeface="华文楷体" panose="02010600040101010101" pitchFamily="2" charset="-122"/>
              </a:rPr>
              <a:t>4</a:t>
            </a:r>
            <a:r>
              <a:rPr lang="en-US" altLang="zh-CN" baseline="30000" dirty="0">
                <a:ea typeface="华文楷体" panose="02010600040101010101" pitchFamily="2" charset="-122"/>
              </a:rPr>
              <a:t>+</a:t>
            </a:r>
            <a:r>
              <a:rPr lang="zh-CN" altLang="en-US" dirty="0">
                <a:ea typeface="华文楷体" panose="02010600040101010101" pitchFamily="2" charset="-122"/>
              </a:rPr>
              <a:t>的能力弱；  </a:t>
            </a:r>
            <a:r>
              <a:rPr lang="en-US" altLang="zh-CN" dirty="0">
                <a:ea typeface="华文楷体" panose="02010600040101010101" pitchFamily="2" charset="-122"/>
              </a:rPr>
              <a:t>PH</a:t>
            </a:r>
            <a:r>
              <a:rPr lang="en-US" altLang="zh-CN" baseline="-25000" dirty="0">
                <a:ea typeface="华文楷体" panose="02010600040101010101" pitchFamily="2" charset="-122"/>
              </a:rPr>
              <a:t>3</a:t>
            </a:r>
            <a:r>
              <a:rPr lang="zh-CN" altLang="en-US" dirty="0">
                <a:ea typeface="华文楷体" panose="02010600040101010101" pitchFamily="2" charset="-122"/>
              </a:rPr>
              <a:t>：</a:t>
            </a:r>
            <a:r>
              <a:rPr lang="zh-CN" altLang="en-US" i="1" dirty="0">
                <a:ea typeface="华文楷体" panose="02010600040101010101" pitchFamily="2" charset="-122"/>
              </a:rPr>
              <a:t> </a:t>
            </a:r>
            <a:r>
              <a:rPr lang="en-US" altLang="zh-CN" i="1" dirty="0">
                <a:ea typeface="华文楷体" panose="02010600040101010101" pitchFamily="2" charset="-122"/>
              </a:rPr>
              <a:t>K</a:t>
            </a:r>
            <a:r>
              <a:rPr lang="en-US" altLang="zh-CN" i="1" baseline="-25000" dirty="0">
                <a:ea typeface="华文楷体" panose="02010600040101010101" pitchFamily="2" charset="-122"/>
              </a:rPr>
              <a:t>b</a:t>
            </a:r>
            <a:r>
              <a:rPr lang="ru-RU" altLang="zh-CN" i="1" baseline="30000" dirty="0">
                <a:ea typeface="华文楷体" panose="02010600040101010101" pitchFamily="2" charset="-122"/>
              </a:rPr>
              <a:t>Ө</a:t>
            </a:r>
            <a:r>
              <a:rPr lang="en-US" altLang="zh-CN" baseline="30000" dirty="0">
                <a:ea typeface="华文楷体" panose="02010600040101010101" pitchFamily="2" charset="-122"/>
              </a:rPr>
              <a:t> </a:t>
            </a:r>
            <a:r>
              <a:rPr lang="en-US" altLang="zh-CN" dirty="0">
                <a:ea typeface="华文楷体" panose="02010600040101010101" pitchFamily="2" charset="-122"/>
                <a:sym typeface="Symbol" panose="05050102010706020507" pitchFamily="18" charset="2"/>
              </a:rPr>
              <a:t> </a:t>
            </a:r>
            <a:r>
              <a:rPr lang="en-US" altLang="zh-CN" dirty="0">
                <a:ea typeface="华文楷体" panose="02010600040101010101" pitchFamily="2" charset="-122"/>
              </a:rPr>
              <a:t>10</a:t>
            </a:r>
            <a:r>
              <a:rPr lang="en-US" altLang="zh-CN" baseline="30000" dirty="0">
                <a:ea typeface="华文楷体" panose="02010600040101010101" pitchFamily="2" charset="-122"/>
              </a:rPr>
              <a:t>-26</a:t>
            </a:r>
            <a:r>
              <a:rPr lang="en-US" altLang="zh-CN" dirty="0">
                <a:ea typeface="华文楷体" panose="02010600040101010101" pitchFamily="2" charset="-122"/>
              </a:rPr>
              <a:t>    </a:t>
            </a:r>
            <a:r>
              <a:rPr lang="en-US" altLang="zh-CN" i="1" dirty="0" err="1">
                <a:ea typeface="华文楷体" panose="02010600040101010101" pitchFamily="2" charset="-122"/>
              </a:rPr>
              <a:t>K</a:t>
            </a:r>
            <a:r>
              <a:rPr lang="en-US" altLang="zh-CN" i="1" baseline="-25000" dirty="0" err="1">
                <a:ea typeface="华文楷体" panose="02010600040101010101" pitchFamily="2" charset="-122"/>
              </a:rPr>
              <a:t>a</a:t>
            </a:r>
            <a:r>
              <a:rPr lang="ru-RU" altLang="zh-CN" i="1" baseline="30000" dirty="0">
                <a:ea typeface="华文楷体" panose="02010600040101010101" pitchFamily="2" charset="-122"/>
              </a:rPr>
              <a:t>Ө</a:t>
            </a:r>
            <a:r>
              <a:rPr lang="en-US" altLang="zh-CN" dirty="0">
                <a:ea typeface="华文楷体" panose="02010600040101010101" pitchFamily="2" charset="-122"/>
              </a:rPr>
              <a:t> =10</a:t>
            </a:r>
            <a:r>
              <a:rPr lang="en-US" altLang="zh-CN" baseline="30000" dirty="0">
                <a:ea typeface="华文楷体" panose="02010600040101010101" pitchFamily="2" charset="-122"/>
              </a:rPr>
              <a:t>-29</a:t>
            </a:r>
            <a:endParaRPr lang="en-US" altLang="zh-CN" sz="2800" baseline="30000" dirty="0">
              <a:ea typeface="华文楷体" panose="02010600040101010101" pitchFamily="2" charset="-122"/>
            </a:endParaRPr>
          </a:p>
        </p:txBody>
      </p:sp>
      <p:graphicFrame>
        <p:nvGraphicFramePr>
          <p:cNvPr id="337925" name="Object 26"/>
          <p:cNvGraphicFramePr>
            <a:graphicFrameLocks noChangeAspect="1"/>
          </p:cNvGraphicFramePr>
          <p:nvPr/>
        </p:nvGraphicFramePr>
        <p:xfrm>
          <a:off x="2728595" y="4081621"/>
          <a:ext cx="3686810" cy="588645"/>
        </p:xfrm>
        <a:graphic>
          <a:graphicData uri="http://schemas.openxmlformats.org/presentationml/2006/ole">
            <mc:AlternateContent xmlns:mc="http://schemas.openxmlformats.org/markup-compatibility/2006">
              <mc:Choice xmlns:v="urn:schemas-microsoft-com:vml" Requires="v">
                <p:oleObj spid="_x0000_s158817" name="公式" r:id="rId1" imgW="1498600" imgH="241300" progId="Equation.3">
                  <p:embed/>
                </p:oleObj>
              </mc:Choice>
              <mc:Fallback>
                <p:oleObj name="公式" r:id="rId1" imgW="1498600" imgH="241300" progId="Equation.3">
                  <p:embed/>
                  <p:pic>
                    <p:nvPicPr>
                      <p:cNvPr id="0" name="Picture 78"/>
                      <p:cNvPicPr>
                        <a:picLocks noChangeAspect="1" noChangeArrowheads="1"/>
                      </p:cNvPicPr>
                      <p:nvPr/>
                    </p:nvPicPr>
                    <p:blipFill>
                      <a:blip r:embed="rId2"/>
                      <a:srcRect/>
                      <a:stretch>
                        <a:fillRect/>
                      </a:stretch>
                    </p:blipFill>
                    <p:spPr bwMode="auto">
                      <a:xfrm>
                        <a:off x="2728595" y="4081621"/>
                        <a:ext cx="3686810" cy="5886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文本框 3"/>
          <p:cNvSpPr txBox="1"/>
          <p:nvPr/>
        </p:nvSpPr>
        <p:spPr>
          <a:xfrm>
            <a:off x="1776730" y="3559810"/>
            <a:ext cx="6970395" cy="521970"/>
          </a:xfrm>
          <a:prstGeom prst="rect">
            <a:avLst/>
          </a:prstGeom>
          <a:noFill/>
        </p:spPr>
        <p:txBody>
          <a:bodyPr wrap="none" rtlCol="0">
            <a:spAutoFit/>
          </a:bodyPr>
          <a:lstStyle/>
          <a:p>
            <a:r>
              <a:rPr lang="en-US" altLang="zh-CN" sz="2800" b="0"/>
              <a:t>2PH</a:t>
            </a:r>
            <a:r>
              <a:rPr lang="en-US" altLang="zh-CN" sz="2800" b="0" baseline="-25000">
                <a:solidFill>
                  <a:srgbClr val="000000"/>
                </a:solidFill>
                <a:uFillTx/>
              </a:rPr>
              <a:t>3 </a:t>
            </a:r>
            <a:r>
              <a:rPr lang="en-US" altLang="zh-CN" sz="2800" b="0"/>
              <a:t>+ 8CuSO</a:t>
            </a:r>
            <a:r>
              <a:rPr lang="en-US" altLang="zh-CN" sz="2800" b="0" baseline="-25000">
                <a:solidFill>
                  <a:srgbClr val="000000"/>
                </a:solidFill>
                <a:uFillTx/>
              </a:rPr>
              <a:t>4</a:t>
            </a:r>
            <a:r>
              <a:rPr lang="en-US" altLang="zh-CN" sz="2800" b="0"/>
              <a:t> +8H</a:t>
            </a:r>
            <a:r>
              <a:rPr lang="en-US" altLang="zh-CN" sz="2800" b="0" baseline="-25000">
                <a:solidFill>
                  <a:srgbClr val="000000"/>
                </a:solidFill>
                <a:uFillTx/>
              </a:rPr>
              <a:t>2</a:t>
            </a:r>
            <a:r>
              <a:rPr lang="en-US" altLang="zh-CN" sz="2800" b="0"/>
              <a:t>O =H</a:t>
            </a:r>
            <a:r>
              <a:rPr lang="en-US" altLang="zh-CN" sz="2800" b="0" baseline="-25000">
                <a:solidFill>
                  <a:srgbClr val="000000"/>
                </a:solidFill>
                <a:uFillTx/>
              </a:rPr>
              <a:t>3</a:t>
            </a:r>
            <a:r>
              <a:rPr lang="en-US" altLang="zh-CN" sz="2800" b="0"/>
              <a:t>PO</a:t>
            </a:r>
            <a:r>
              <a:rPr lang="en-US" altLang="zh-CN" sz="2800" b="0" baseline="-25000">
                <a:solidFill>
                  <a:srgbClr val="000000"/>
                </a:solidFill>
                <a:uFillTx/>
              </a:rPr>
              <a:t>4</a:t>
            </a:r>
            <a:r>
              <a:rPr lang="en-US" altLang="zh-CN" sz="2800" b="0"/>
              <a:t> + H</a:t>
            </a:r>
            <a:r>
              <a:rPr lang="en-US" altLang="zh-CN" sz="2800" b="0" baseline="-25000">
                <a:solidFill>
                  <a:srgbClr val="000000"/>
                </a:solidFill>
                <a:uFillTx/>
              </a:rPr>
              <a:t>2</a:t>
            </a:r>
            <a:r>
              <a:rPr lang="en-US" altLang="zh-CN" sz="2800" b="0"/>
              <a:t>SO</a:t>
            </a:r>
            <a:r>
              <a:rPr lang="en-US" altLang="zh-CN" sz="2800" b="0" baseline="-25000">
                <a:solidFill>
                  <a:srgbClr val="000000"/>
                </a:solidFill>
                <a:uFillTx/>
              </a:rPr>
              <a:t>4</a:t>
            </a:r>
            <a:r>
              <a:rPr lang="en-US" altLang="zh-CN" sz="2800" b="0"/>
              <a:t> +8Cu</a:t>
            </a:r>
            <a:endParaRPr lang="en-US" altLang="zh-CN" sz="2800" b="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2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2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24">
                                            <p:txEl>
                                              <p:pRg st="0" end="0"/>
                                            </p:txEl>
                                          </p:spTgt>
                                        </p:tgtEl>
                                        <p:attrNameLst>
                                          <p:attrName>style.visibility</p:attrName>
                                        </p:attrNameLst>
                                      </p:cBhvr>
                                      <p:to>
                                        <p:strVal val="visible"/>
                                      </p:to>
                                    </p:set>
                                    <p:anim calcmode="lin" valueType="num">
                                      <p:cBhvr additive="base">
                                        <p:cTn id="13" dur="500" fill="hold"/>
                                        <p:tgtEl>
                                          <p:spTgt spid="3379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98"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EF3B81D-3202-46F0-8850-BC6E9404BC5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59799" name="Rectangle 6"/>
          <p:cNvSpPr>
            <a:spLocks noChangeArrowheads="1"/>
          </p:cNvSpPr>
          <p:nvPr/>
        </p:nvSpPr>
        <p:spPr bwMode="auto">
          <a:xfrm>
            <a:off x="1039813" y="360363"/>
            <a:ext cx="5097462"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a:solidFill>
                  <a:srgbClr val="FF0000"/>
                </a:solidFill>
                <a:ea typeface="华文楷体" panose="02010600040101010101" pitchFamily="2" charset="-122"/>
              </a:rPr>
              <a:t>2. </a:t>
            </a:r>
            <a:r>
              <a:rPr kumimoji="1" lang="zh-CN" altLang="en-US">
                <a:solidFill>
                  <a:srgbClr val="FF0000"/>
                </a:solidFill>
                <a:ea typeface="华文楷体" panose="02010600040101010101" pitchFamily="2" charset="-122"/>
              </a:rPr>
              <a:t>砷化氢 </a:t>
            </a:r>
            <a:r>
              <a:rPr kumimoji="1" lang="en-US" altLang="zh-CN">
                <a:solidFill>
                  <a:srgbClr val="FF0000"/>
                </a:solidFill>
                <a:ea typeface="华文楷体" panose="02010600040101010101" pitchFamily="2" charset="-122"/>
              </a:rPr>
              <a:t>(AsH</a:t>
            </a:r>
            <a:r>
              <a:rPr kumimoji="1" lang="en-US" altLang="zh-CN" baseline="-25000">
                <a:solidFill>
                  <a:srgbClr val="FF0000"/>
                </a:solidFill>
                <a:ea typeface="华文楷体" panose="02010600040101010101" pitchFamily="2" charset="-122"/>
              </a:rPr>
              <a:t>3</a:t>
            </a:r>
            <a:r>
              <a:rPr kumimoji="1" lang="en-US" altLang="zh-CN">
                <a:solidFill>
                  <a:srgbClr val="FF0000"/>
                </a:solidFill>
                <a:ea typeface="华文楷体" panose="02010600040101010101" pitchFamily="2" charset="-122"/>
              </a:rPr>
              <a:t>)</a:t>
            </a:r>
            <a:endParaRPr kumimoji="1" lang="en-US" altLang="zh-CN">
              <a:solidFill>
                <a:srgbClr val="FF0000"/>
              </a:solidFill>
              <a:ea typeface="华文楷体" panose="02010600040101010101" pitchFamily="2" charset="-122"/>
            </a:endParaRPr>
          </a:p>
          <a:p>
            <a:pPr>
              <a:lnSpc>
                <a:spcPct val="110000"/>
              </a:lnSpc>
            </a:pPr>
            <a:endParaRPr kumimoji="1" lang="en-US" altLang="zh-CN">
              <a:solidFill>
                <a:srgbClr val="FF0000"/>
              </a:solidFill>
              <a:ea typeface="华文楷体" panose="02010600040101010101" pitchFamily="2" charset="-122"/>
            </a:endParaRPr>
          </a:p>
          <a:p>
            <a:pPr>
              <a:lnSpc>
                <a:spcPct val="110000"/>
              </a:lnSpc>
            </a:pPr>
            <a:r>
              <a:rPr kumimoji="1" lang="en-US" altLang="zh-CN">
                <a:ea typeface="华文楷体" panose="02010600040101010101" pitchFamily="2" charset="-122"/>
              </a:rPr>
              <a:t>     </a:t>
            </a:r>
            <a:r>
              <a:rPr kumimoji="1" lang="zh-CN" altLang="en-US">
                <a:ea typeface="华文楷体" panose="02010600040101010101" pitchFamily="2" charset="-122"/>
              </a:rPr>
              <a:t>砷与氢形成</a:t>
            </a:r>
            <a:r>
              <a:rPr kumimoji="1" lang="en-US" altLang="zh-CN">
                <a:ea typeface="华文楷体" panose="02010600040101010101" pitchFamily="2" charset="-122"/>
              </a:rPr>
              <a:t>AsH</a:t>
            </a:r>
            <a:r>
              <a:rPr kumimoji="1" lang="en-US" altLang="zh-CN" baseline="-25000">
                <a:ea typeface="华文楷体" panose="02010600040101010101" pitchFamily="2" charset="-122"/>
              </a:rPr>
              <a:t>3</a:t>
            </a:r>
            <a:r>
              <a:rPr kumimoji="1" lang="en-US" altLang="zh-CN">
                <a:ea typeface="华文楷体" panose="02010600040101010101" pitchFamily="2" charset="-122"/>
              </a:rPr>
              <a:t>(</a:t>
            </a:r>
            <a:r>
              <a:rPr kumimoji="1" lang="zh-CN" altLang="en-US">
                <a:ea typeface="华文楷体" panose="02010600040101010101" pitchFamily="2" charset="-122"/>
              </a:rPr>
              <a:t>胂</a:t>
            </a:r>
            <a:r>
              <a:rPr kumimoji="1" lang="en-US" altLang="zh-CN">
                <a:ea typeface="华文楷体" panose="02010600040101010101" pitchFamily="2" charset="-122"/>
              </a:rPr>
              <a:t>)</a:t>
            </a:r>
            <a:r>
              <a:rPr kumimoji="1" lang="zh-CN" altLang="en-US">
                <a:ea typeface="华文楷体" panose="02010600040101010101" pitchFamily="2" charset="-122"/>
              </a:rPr>
              <a:t>，无色气体，呈三角锥</a:t>
            </a:r>
            <a:endParaRPr kumimoji="1" lang="zh-CN" altLang="en-US">
              <a:ea typeface="华文楷体" panose="02010600040101010101" pitchFamily="2" charset="-122"/>
            </a:endParaRPr>
          </a:p>
        </p:txBody>
      </p:sp>
      <p:sp>
        <p:nvSpPr>
          <p:cNvPr id="159800" name="Rectangle 7"/>
          <p:cNvSpPr>
            <a:spLocks noChangeArrowheads="1"/>
          </p:cNvSpPr>
          <p:nvPr/>
        </p:nvSpPr>
        <p:spPr bwMode="auto">
          <a:xfrm>
            <a:off x="1089025" y="3462338"/>
            <a:ext cx="7543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kumimoji="1" lang="en-US" altLang="zh-CN" sz="2800">
                <a:ea typeface="华文楷体" panose="02010600040101010101" pitchFamily="2" charset="-122"/>
              </a:rPr>
              <a:t>● </a:t>
            </a:r>
            <a:r>
              <a:rPr kumimoji="1" lang="zh-CN" altLang="en-US" sz="2800">
                <a:ea typeface="华文楷体" panose="02010600040101010101" pitchFamily="2" charset="-122"/>
              </a:rPr>
              <a:t>剧毒、热不稳定性，受热后分解为 </a:t>
            </a:r>
            <a:r>
              <a:rPr kumimoji="1" lang="en-US" altLang="zh-CN" sz="2800">
                <a:ea typeface="华文楷体" panose="02010600040101010101" pitchFamily="2" charset="-122"/>
              </a:rPr>
              <a:t>As   </a:t>
            </a:r>
            <a:endParaRPr kumimoji="1" lang="en-US" altLang="zh-CN" sz="2800">
              <a:ea typeface="华文楷体" panose="02010600040101010101" pitchFamily="2" charset="-122"/>
            </a:endParaRPr>
          </a:p>
        </p:txBody>
      </p:sp>
      <p:sp>
        <p:nvSpPr>
          <p:cNvPr id="159801" name="Rectangle 8"/>
          <p:cNvSpPr>
            <a:spLocks noChangeArrowheads="1"/>
          </p:cNvSpPr>
          <p:nvPr/>
        </p:nvSpPr>
        <p:spPr bwMode="auto">
          <a:xfrm>
            <a:off x="1042988" y="2943225"/>
            <a:ext cx="754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a:ea typeface="华文楷体" panose="02010600040101010101" pitchFamily="2" charset="-122"/>
              </a:rPr>
              <a:t>● </a:t>
            </a:r>
            <a:r>
              <a:rPr kumimoji="1" lang="zh-CN" altLang="en-US" sz="2800">
                <a:ea typeface="华文楷体" panose="02010600040101010101" pitchFamily="2" charset="-122"/>
              </a:rPr>
              <a:t>制备： 用还原剂还原砷化合物或砷化物水解</a:t>
            </a:r>
            <a:endParaRPr kumimoji="1" lang="zh-CN" altLang="en-US" sz="2800" baseline="-25000">
              <a:ea typeface="华文楷体" panose="02010600040101010101" pitchFamily="2" charset="-122"/>
            </a:endParaRPr>
          </a:p>
        </p:txBody>
      </p:sp>
      <p:graphicFrame>
        <p:nvGraphicFramePr>
          <p:cNvPr id="362505" name="Object 52"/>
          <p:cNvGraphicFramePr>
            <a:graphicFrameLocks noChangeAspect="1"/>
          </p:cNvGraphicFramePr>
          <p:nvPr/>
        </p:nvGraphicFramePr>
        <p:xfrm>
          <a:off x="2746375" y="5118100"/>
          <a:ext cx="6119813" cy="647700"/>
        </p:xfrm>
        <a:graphic>
          <a:graphicData uri="http://schemas.openxmlformats.org/presentationml/2006/ole">
            <mc:AlternateContent xmlns:mc="http://schemas.openxmlformats.org/markup-compatibility/2006">
              <mc:Choice xmlns:v="urn:schemas-microsoft-com:vml" Requires="v">
                <p:oleObj spid="_x0000_s159934" name="公式" r:id="rId1" imgW="2197100" imgH="241300" progId="Equation.3">
                  <p:embed/>
                </p:oleObj>
              </mc:Choice>
              <mc:Fallback>
                <p:oleObj name="公式" r:id="rId1" imgW="2197100" imgH="241300" progId="Equation.3">
                  <p:embed/>
                  <p:pic>
                    <p:nvPicPr>
                      <p:cNvPr id="0" name="Picture 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75" y="5118100"/>
                        <a:ext cx="6119813"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2506" name="Rectangle 10"/>
          <p:cNvSpPr>
            <a:spLocks noChangeArrowheads="1"/>
          </p:cNvSpPr>
          <p:nvPr/>
        </p:nvSpPr>
        <p:spPr bwMode="auto">
          <a:xfrm>
            <a:off x="1090613" y="5191125"/>
            <a:ext cx="1447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80000"/>
              </a:lnSpc>
              <a:spcBef>
                <a:spcPct val="50000"/>
              </a:spcBef>
            </a:pPr>
            <a:r>
              <a:rPr kumimoji="1" lang="zh-CN" altLang="en-US">
                <a:ea typeface="华文楷体" panose="02010600040101010101" pitchFamily="2" charset="-122"/>
              </a:rPr>
              <a:t>自燃：</a:t>
            </a:r>
            <a:endParaRPr kumimoji="1" lang="zh-CN" altLang="en-US">
              <a:ea typeface="华文楷体" panose="02010600040101010101" pitchFamily="2" charset="-122"/>
            </a:endParaRPr>
          </a:p>
        </p:txBody>
      </p:sp>
      <p:sp>
        <p:nvSpPr>
          <p:cNvPr id="362507" name="Rectangle 11"/>
          <p:cNvSpPr>
            <a:spLocks noChangeArrowheads="1"/>
          </p:cNvSpPr>
          <p:nvPr/>
        </p:nvSpPr>
        <p:spPr bwMode="auto">
          <a:xfrm>
            <a:off x="1104900" y="4325938"/>
            <a:ext cx="2216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a:ea typeface="华文楷体" panose="02010600040101010101" pitchFamily="2" charset="-122"/>
              </a:rPr>
              <a:t>缺氧分解：</a:t>
            </a:r>
            <a:endParaRPr kumimoji="1" lang="zh-CN" altLang="en-US">
              <a:ea typeface="华文楷体" panose="02010600040101010101" pitchFamily="2" charset="-122"/>
            </a:endParaRPr>
          </a:p>
        </p:txBody>
      </p:sp>
      <p:graphicFrame>
        <p:nvGraphicFramePr>
          <p:cNvPr id="362508" name="Object 53"/>
          <p:cNvGraphicFramePr>
            <a:graphicFrameLocks noChangeAspect="1"/>
          </p:cNvGraphicFramePr>
          <p:nvPr/>
        </p:nvGraphicFramePr>
        <p:xfrm>
          <a:off x="3321050" y="4327525"/>
          <a:ext cx="3816350" cy="647700"/>
        </p:xfrm>
        <a:graphic>
          <a:graphicData uri="http://schemas.openxmlformats.org/presentationml/2006/ole">
            <mc:AlternateContent xmlns:mc="http://schemas.openxmlformats.org/markup-compatibility/2006">
              <mc:Choice xmlns:v="urn:schemas-microsoft-com:vml" Requires="v">
                <p:oleObj spid="_x0000_s159935" name="公式" r:id="rId3" imgW="1524000" imgH="254000" progId="Equation.3">
                  <p:embed/>
                </p:oleObj>
              </mc:Choice>
              <mc:Fallback>
                <p:oleObj name="公式" r:id="rId3" imgW="1524000" imgH="254000" progId="Equation.3">
                  <p:embed/>
                  <p:pic>
                    <p:nvPicPr>
                      <p:cNvPr id="0" name="Picture 1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050" y="4327525"/>
                        <a:ext cx="381635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9804" name="Group 12"/>
          <p:cNvGrpSpPr/>
          <p:nvPr/>
        </p:nvGrpSpPr>
        <p:grpSpPr bwMode="auto">
          <a:xfrm>
            <a:off x="6138863" y="381000"/>
            <a:ext cx="2160587" cy="2278063"/>
            <a:chOff x="4241" y="255"/>
            <a:chExt cx="1361" cy="1680"/>
          </a:xfrm>
        </p:grpSpPr>
        <p:pic>
          <p:nvPicPr>
            <p:cNvPr id="159805" name="Picture 10" descr="AsH3"/>
            <p:cNvPicPr>
              <a:picLocks noChangeAspect="1" noChangeArrowheads="1"/>
            </p:cNvPicPr>
            <p:nvPr/>
          </p:nvPicPr>
          <p:blipFill>
            <a:blip r:embed="rId5" cstate="print">
              <a:extLst>
                <a:ext uri="{28A0092B-C50C-407E-A947-70E740481C1C}">
                  <a14:useLocalDpi xmlns:a14="http://schemas.microsoft.com/office/drawing/2010/main" val="0"/>
                </a:ext>
              </a:extLst>
            </a:blip>
            <a:srcRect l="18336" t="23045" r="19702" b="17386"/>
            <a:stretch>
              <a:fillRect/>
            </a:stretch>
          </p:blipFill>
          <p:spPr bwMode="auto">
            <a:xfrm>
              <a:off x="4241" y="255"/>
              <a:ext cx="1361"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806" name="Rectangle 11"/>
            <p:cNvSpPr>
              <a:spLocks noChangeArrowheads="1"/>
            </p:cNvSpPr>
            <p:nvPr/>
          </p:nvSpPr>
          <p:spPr bwMode="auto">
            <a:xfrm>
              <a:off x="4558" y="1570"/>
              <a:ext cx="90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AsH</a:t>
              </a:r>
              <a:r>
                <a:rPr lang="en-US" altLang="zh-CN" baseline="-25000">
                  <a:ea typeface="华文楷体" panose="02010600040101010101" pitchFamily="2" charset="-122"/>
                </a:rPr>
                <a:t>3</a:t>
              </a:r>
              <a:endParaRPr lang="en-US" altLang="zh-CN" baseline="-25000">
                <a:ea typeface="华文楷体" panose="02010600040101010101" pitchFamily="2" charset="-122"/>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2507"/>
                                        </p:tgtEl>
                                        <p:attrNameLst>
                                          <p:attrName>style.visibility</p:attrName>
                                        </p:attrNameLst>
                                      </p:cBhvr>
                                      <p:to>
                                        <p:strVal val="visible"/>
                                      </p:to>
                                    </p:set>
                                    <p:animEffect transition="in" filter="wipe(left)">
                                      <p:cBhvr>
                                        <p:cTn id="7" dur="500"/>
                                        <p:tgtEl>
                                          <p:spTgt spid="3625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2508"/>
                                        </p:tgtEl>
                                        <p:attrNameLst>
                                          <p:attrName>style.visibility</p:attrName>
                                        </p:attrNameLst>
                                      </p:cBhvr>
                                      <p:to>
                                        <p:strVal val="visible"/>
                                      </p:to>
                                    </p:set>
                                    <p:animEffect transition="in" filter="wipe(left)">
                                      <p:cBhvr>
                                        <p:cTn id="12" dur="500"/>
                                        <p:tgtEl>
                                          <p:spTgt spid="36250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2506"/>
                                        </p:tgtEl>
                                        <p:attrNameLst>
                                          <p:attrName>style.visibility</p:attrName>
                                        </p:attrNameLst>
                                      </p:cBhvr>
                                      <p:to>
                                        <p:strVal val="visible"/>
                                      </p:to>
                                    </p:set>
                                    <p:animEffect transition="in" filter="wipe(left)">
                                      <p:cBhvr>
                                        <p:cTn id="17" dur="500"/>
                                        <p:tgtEl>
                                          <p:spTgt spid="3625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2505"/>
                                        </p:tgtEl>
                                        <p:attrNameLst>
                                          <p:attrName>style.visibility</p:attrName>
                                        </p:attrNameLst>
                                      </p:cBhvr>
                                      <p:to>
                                        <p:strVal val="visible"/>
                                      </p:to>
                                    </p:set>
                                    <p:animEffect transition="in" filter="wipe(left)">
                                      <p:cBhvr>
                                        <p:cTn id="22" dur="500"/>
                                        <p:tgtEl>
                                          <p:spTgt spid="362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6" grpId="0" autoUpdateAnimBg="0"/>
      <p:bldP spid="36250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6140" y="915670"/>
            <a:ext cx="2273935" cy="1143000"/>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zh-CN" altLang="en-US" sz="3200" b="1">
                <a:solidFill>
                  <a:srgbClr val="000000"/>
                </a:solidFill>
                <a:effectLst/>
                <a:cs typeface="+mj-lt"/>
                <a:sym typeface="+mn-ea"/>
              </a:rPr>
              <a:t>现代的工业产氢方法</a:t>
            </a:r>
            <a:r>
              <a:rPr lang="en-US" altLang="zh-CN" sz="3200" b="1" baseline="30000">
                <a:solidFill>
                  <a:srgbClr val="000000"/>
                </a:solidFill>
                <a:effectLst/>
                <a:cs typeface="+mj-lt"/>
                <a:sym typeface="+mn-ea"/>
              </a:rPr>
              <a:t>[5]</a:t>
            </a:r>
            <a:endParaRPr lang="en-US" altLang="zh-CN" sz="3200" b="1" baseline="30000">
              <a:solidFill>
                <a:srgbClr val="000000"/>
              </a:solidFill>
              <a:effectLst/>
              <a:cs typeface="+mj-lt"/>
              <a:sym typeface="+mn-ea"/>
            </a:endParaRPr>
          </a:p>
        </p:txBody>
      </p:sp>
      <p:grpSp>
        <p:nvGrpSpPr>
          <p:cNvPr id="9" name="组合 8"/>
          <p:cNvGrpSpPr/>
          <p:nvPr/>
        </p:nvGrpSpPr>
        <p:grpSpPr>
          <a:xfrm>
            <a:off x="3284855" y="461010"/>
            <a:ext cx="5450205" cy="2306907"/>
            <a:chOff x="3968" y="615"/>
            <a:chExt cx="8583" cy="3616"/>
          </a:xfrm>
        </p:grpSpPr>
        <p:sp>
          <p:nvSpPr>
            <p:cNvPr id="5" name="文本框 4"/>
            <p:cNvSpPr txBox="1"/>
            <p:nvPr/>
          </p:nvSpPr>
          <p:spPr>
            <a:xfrm>
              <a:off x="4785" y="615"/>
              <a:ext cx="7766" cy="3616"/>
            </a:xfrm>
            <a:prstGeom prst="rect">
              <a:avLst/>
            </a:prstGeom>
            <a:noFill/>
          </p:spPr>
          <p:txBody>
            <a:bodyPr wrap="square" rtlCol="0" anchor="t">
              <a:spAutoFit/>
              <a:scene3d>
                <a:camera prst="orthographicFront"/>
                <a:lightRig rig="harsh" dir="t"/>
              </a:scene3d>
              <a:sp3d extrusionH="57150" prstMaterial="matte">
                <a:bevelT w="63500" h="12700" prst="angle"/>
                <a:contourClr>
                  <a:schemeClr val="bg1">
                    <a:lumMod val="65000"/>
                  </a:schemeClr>
                </a:contourClr>
              </a:sp3d>
            </a:bodyPr>
            <a:lstStyle/>
            <a:p>
              <a:pPr eaLnBrk="1" latinLnBrk="0" hangingPunct="1">
                <a:lnSpc>
                  <a:spcPct val="150000"/>
                </a:lnSpc>
              </a:pPr>
              <a:r>
                <a:rPr lang="zh-CN" altLang="en-US">
                  <a:solidFill>
                    <a:srgbClr val="000000"/>
                  </a:solidFill>
                  <a:effectLst/>
                  <a:latin typeface="+mj-lt"/>
                  <a:cs typeface="+mj-lt"/>
                  <a:sym typeface="+mn-ea"/>
                </a:rPr>
                <a:t>steam methane reforming</a:t>
              </a:r>
              <a:endParaRPr lang="zh-CN" altLang="en-US">
                <a:solidFill>
                  <a:srgbClr val="000000"/>
                </a:solidFill>
                <a:effectLst/>
                <a:latin typeface="+mj-lt"/>
                <a:cs typeface="+mj-lt"/>
                <a:sym typeface="+mn-ea"/>
              </a:endParaRPr>
            </a:p>
            <a:p>
              <a:pPr eaLnBrk="1" latinLnBrk="0" hangingPunct="1">
                <a:lnSpc>
                  <a:spcPct val="150000"/>
                </a:lnSpc>
              </a:pPr>
              <a:r>
                <a:rPr lang="zh-CN" altLang="en-US">
                  <a:solidFill>
                    <a:srgbClr val="000000"/>
                  </a:solidFill>
                  <a:effectLst/>
                  <a:latin typeface="+mj-lt"/>
                  <a:cs typeface="+mj-lt"/>
                  <a:sym typeface="+mn-ea"/>
                </a:rPr>
                <a:t>coal gasification </a:t>
              </a:r>
              <a:endParaRPr lang="zh-CN" altLang="en-US">
                <a:solidFill>
                  <a:srgbClr val="000000"/>
                </a:solidFill>
                <a:effectLst/>
                <a:latin typeface="+mj-lt"/>
                <a:cs typeface="+mj-lt"/>
                <a:sym typeface="+mn-ea"/>
              </a:endParaRPr>
            </a:p>
            <a:p>
              <a:pPr eaLnBrk="1" latinLnBrk="0" hangingPunct="1">
                <a:lnSpc>
                  <a:spcPct val="150000"/>
                </a:lnSpc>
              </a:pPr>
              <a:r>
                <a:rPr lang="zh-CN" altLang="en-US">
                  <a:solidFill>
                    <a:srgbClr val="000000"/>
                  </a:solidFill>
                  <a:effectLst/>
                  <a:latin typeface="+mj-lt"/>
                  <a:cs typeface="+mj-lt"/>
                  <a:sym typeface="+mn-ea"/>
                </a:rPr>
                <a:t>water electrolysis </a:t>
              </a:r>
              <a:endParaRPr lang="zh-CN" altLang="en-US">
                <a:solidFill>
                  <a:srgbClr val="000000"/>
                </a:solidFill>
                <a:effectLst/>
                <a:latin typeface="+mj-lt"/>
                <a:cs typeface="+mj-lt"/>
                <a:sym typeface="+mn-ea"/>
              </a:endParaRPr>
            </a:p>
          </p:txBody>
        </p:sp>
        <p:sp>
          <p:nvSpPr>
            <p:cNvPr id="6" name="左大括号 5"/>
            <p:cNvSpPr/>
            <p:nvPr/>
          </p:nvSpPr>
          <p:spPr>
            <a:xfrm>
              <a:off x="3968" y="667"/>
              <a:ext cx="610" cy="35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0000"/>
                </a:solidFill>
              </a:endParaRPr>
            </a:p>
          </p:txBody>
        </p:sp>
      </p:grpSp>
      <p:sp>
        <p:nvSpPr>
          <p:cNvPr id="7" name="文本框 6"/>
          <p:cNvSpPr txBox="1"/>
          <p:nvPr/>
        </p:nvSpPr>
        <p:spPr>
          <a:xfrm>
            <a:off x="866140" y="4026535"/>
            <a:ext cx="7169150" cy="1568450"/>
          </a:xfrm>
          <a:prstGeom prst="rect">
            <a:avLst/>
          </a:prstGeom>
          <a:noFill/>
        </p:spPr>
        <p:txBody>
          <a:bodyPr wrap="square" rtlCol="0">
            <a:spAutoFit/>
          </a:bodyPr>
          <a:lstStyle/>
          <a:p>
            <a:pPr eaLnBrk="1" latinLnBrk="0" hangingPunct="1">
              <a:lnSpc>
                <a:spcPct val="150000"/>
              </a:lnSpc>
            </a:pPr>
            <a:r>
              <a:rPr lang="zh-CN" altLang="en-US"/>
              <a:t>半导体材料光催化产氢成为解决能源和环境问题的一种重要方法</a:t>
            </a:r>
            <a:r>
              <a:rPr lang="en-US" altLang="zh-CN"/>
              <a:t>.</a:t>
            </a:r>
            <a:endParaRPr lang="en-US" altLang="zh-CN"/>
          </a:p>
        </p:txBody>
      </p:sp>
      <p:sp>
        <p:nvSpPr>
          <p:cNvPr id="10" name="文本框 9"/>
          <p:cNvSpPr txBox="1"/>
          <p:nvPr/>
        </p:nvSpPr>
        <p:spPr>
          <a:xfrm>
            <a:off x="724535" y="2884805"/>
            <a:ext cx="8564245" cy="706755"/>
          </a:xfrm>
          <a:prstGeom prst="rect">
            <a:avLst/>
          </a:prstGeom>
          <a:noFill/>
        </p:spPr>
        <p:txBody>
          <a:bodyPr wrap="square" rtlCol="0">
            <a:spAutoFit/>
          </a:bodyPr>
          <a:lstStyle/>
          <a:p>
            <a:pPr algn="l"/>
            <a:r>
              <a:rPr lang="en-US" altLang="zh-CN" sz="2000"/>
              <a:t>[</a:t>
            </a:r>
            <a:r>
              <a:rPr lang="zh-CN" altLang="en-US" sz="2000"/>
              <a:t>5] X.X. Zou, Y. Zhang, Noble metal-free hydrogen evolution catalysts for water splitting,Chem. Soc. Rev. 44 (2015) 5148–5180</a:t>
            </a:r>
            <a:endParaRPr lang="zh-CN" altLang="en-US" sz="200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92D70F5-809E-474C-B6E9-492D88790072}"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299010" name="Rectangle 3"/>
          <p:cNvSpPr>
            <a:spLocks noChangeArrowheads="1"/>
          </p:cNvSpPr>
          <p:nvPr/>
        </p:nvSpPr>
        <p:spPr bwMode="auto">
          <a:xfrm>
            <a:off x="827088" y="260350"/>
            <a:ext cx="8166100" cy="6350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zh-CN" altLang="en-US">
                <a:solidFill>
                  <a:srgbClr val="0000FF"/>
                </a:solidFill>
                <a:ea typeface="华文楷体" panose="02010600040101010101" pitchFamily="2" charset="-122"/>
              </a:rPr>
              <a:t>马氏试砷法 </a:t>
            </a:r>
            <a:r>
              <a:rPr kumimoji="1" lang="en-US" altLang="zh-CN">
                <a:solidFill>
                  <a:srgbClr val="0000FF"/>
                </a:solidFill>
                <a:ea typeface="华文楷体" panose="02010600040101010101" pitchFamily="2" charset="-122"/>
              </a:rPr>
              <a:t>(Marsh test)  (</a:t>
            </a:r>
            <a:r>
              <a:rPr kumimoji="1" lang="zh-CN" altLang="en-US">
                <a:solidFill>
                  <a:srgbClr val="0000FF"/>
                </a:solidFill>
                <a:ea typeface="华文楷体" panose="02010600040101010101" pitchFamily="2" charset="-122"/>
              </a:rPr>
              <a:t>检出 </a:t>
            </a:r>
            <a:r>
              <a:rPr kumimoji="1" lang="en-US" altLang="zh-CN">
                <a:solidFill>
                  <a:srgbClr val="0000FF"/>
                </a:solidFill>
                <a:ea typeface="华文楷体" panose="02010600040101010101" pitchFamily="2" charset="-122"/>
              </a:rPr>
              <a:t>0.007 mg)</a:t>
            </a:r>
            <a:endParaRPr kumimoji="1" lang="en-US" altLang="zh-CN">
              <a:solidFill>
                <a:srgbClr val="0000FF"/>
              </a:solidFill>
              <a:ea typeface="华文楷体" panose="02010600040101010101" pitchFamily="2" charset="-122"/>
            </a:endParaRPr>
          </a:p>
        </p:txBody>
      </p:sp>
      <p:sp>
        <p:nvSpPr>
          <p:cNvPr id="363524" name="Rectangle 4"/>
          <p:cNvSpPr>
            <a:spLocks noChangeArrowheads="1"/>
          </p:cNvSpPr>
          <p:nvPr/>
        </p:nvSpPr>
        <p:spPr bwMode="auto">
          <a:xfrm>
            <a:off x="1277262" y="2496959"/>
            <a:ext cx="68961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u="sng" dirty="0">
                <a:ea typeface="华文楷体" panose="02010600040101010101" pitchFamily="2" charset="-122"/>
              </a:rPr>
              <a:t> </a:t>
            </a:r>
            <a:r>
              <a:rPr kumimoji="1" lang="zh-CN" altLang="en-US" dirty="0">
                <a:ea typeface="华文楷体" panose="02010600040101010101" pitchFamily="2" charset="-122"/>
              </a:rPr>
              <a:t> 形成</a:t>
            </a:r>
            <a:r>
              <a:rPr kumimoji="1" lang="zh-CN" altLang="en-US" dirty="0">
                <a:solidFill>
                  <a:srgbClr val="FF0000"/>
                </a:solidFill>
                <a:ea typeface="华文楷体" panose="02010600040101010101" pitchFamily="2" charset="-122"/>
              </a:rPr>
              <a:t>亮黑色“砷镜</a:t>
            </a:r>
            <a:r>
              <a:rPr kumimoji="1" lang="en-US" altLang="zh-CN" dirty="0">
                <a:solidFill>
                  <a:srgbClr val="FF0000"/>
                </a:solidFill>
                <a:ea typeface="华文楷体" panose="02010600040101010101" pitchFamily="2" charset="-122"/>
              </a:rPr>
              <a:t>”, </a:t>
            </a:r>
            <a:r>
              <a:rPr kumimoji="1" lang="zh-CN" altLang="en-US" dirty="0">
                <a:solidFill>
                  <a:srgbClr val="FF0000"/>
                </a:solidFill>
                <a:ea typeface="华文楷体" panose="02010600040101010101" pitchFamily="2" charset="-122"/>
              </a:rPr>
              <a:t>溶于</a:t>
            </a:r>
            <a:r>
              <a:rPr kumimoji="1" lang="en-US" altLang="zh-CN" dirty="0" err="1">
                <a:solidFill>
                  <a:srgbClr val="FF0000"/>
                </a:solidFill>
                <a:ea typeface="华文楷体" panose="02010600040101010101" pitchFamily="2" charset="-122"/>
              </a:rPr>
              <a:t>NaClO</a:t>
            </a:r>
            <a:r>
              <a:rPr kumimoji="1" lang="zh-CN" altLang="en-US" dirty="0">
                <a:solidFill>
                  <a:srgbClr val="FF0000"/>
                </a:solidFill>
                <a:ea typeface="华文楷体" panose="02010600040101010101" pitchFamily="2" charset="-122"/>
              </a:rPr>
              <a:t>溶液</a:t>
            </a:r>
            <a:endParaRPr kumimoji="1" lang="en-US" altLang="zh-CN" dirty="0">
              <a:solidFill>
                <a:srgbClr val="FF0000"/>
              </a:solidFill>
              <a:ea typeface="华文楷体" panose="02010600040101010101" pitchFamily="2" charset="-122"/>
            </a:endParaRPr>
          </a:p>
          <a:p>
            <a:r>
              <a:rPr kumimoji="1" lang="en-US" altLang="zh-CN" dirty="0">
                <a:ea typeface="华文楷体" panose="02010600040101010101" pitchFamily="2" charset="-122"/>
              </a:rPr>
              <a:t>         </a:t>
            </a:r>
            <a:r>
              <a:rPr kumimoji="1" lang="zh-CN" altLang="en-US" dirty="0">
                <a:ea typeface="华文楷体" panose="02010600040101010101" pitchFamily="2" charset="-122"/>
              </a:rPr>
              <a:t>锑镜：不溶于</a:t>
            </a:r>
            <a:r>
              <a:rPr kumimoji="1" lang="en-US" altLang="zh-CN" dirty="0" err="1">
                <a:ea typeface="华文楷体" panose="02010600040101010101" pitchFamily="2" charset="-122"/>
              </a:rPr>
              <a:t>NaClO</a:t>
            </a:r>
            <a:r>
              <a:rPr kumimoji="1" lang="zh-CN" altLang="en-US" dirty="0">
                <a:ea typeface="华文楷体" panose="02010600040101010101" pitchFamily="2" charset="-122"/>
              </a:rPr>
              <a:t>溶液</a:t>
            </a:r>
            <a:endParaRPr kumimoji="1" lang="zh-CN" altLang="en-US" dirty="0">
              <a:ea typeface="华文楷体" panose="02010600040101010101" pitchFamily="2" charset="-122"/>
            </a:endParaRPr>
          </a:p>
        </p:txBody>
      </p:sp>
      <p:sp>
        <p:nvSpPr>
          <p:cNvPr id="299012" name="Rectangle 5"/>
          <p:cNvSpPr>
            <a:spLocks noChangeArrowheads="1"/>
          </p:cNvSpPr>
          <p:nvPr/>
        </p:nvSpPr>
        <p:spPr bwMode="auto">
          <a:xfrm>
            <a:off x="976313" y="1125538"/>
            <a:ext cx="7772400"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sz="2800">
                <a:ea typeface="华文楷体" panose="02010600040101010101" pitchFamily="2" charset="-122"/>
              </a:rPr>
              <a:t>As</a:t>
            </a:r>
            <a:r>
              <a:rPr kumimoji="1" lang="en-US" altLang="zh-CN" sz="2800" baseline="-25000">
                <a:ea typeface="华文楷体" panose="02010600040101010101" pitchFamily="2" charset="-122"/>
              </a:rPr>
              <a:t>4</a:t>
            </a:r>
            <a:r>
              <a:rPr kumimoji="1" lang="en-US" altLang="zh-CN" sz="2800">
                <a:ea typeface="华文楷体" panose="02010600040101010101" pitchFamily="2" charset="-122"/>
              </a:rPr>
              <a:t>O</a:t>
            </a:r>
            <a:r>
              <a:rPr kumimoji="1" lang="en-US" altLang="zh-CN" sz="2800" baseline="-25000">
                <a:ea typeface="华文楷体" panose="02010600040101010101" pitchFamily="2" charset="-122"/>
              </a:rPr>
              <a:t>6</a:t>
            </a:r>
            <a:r>
              <a:rPr kumimoji="1" lang="en-US" altLang="zh-CN" sz="2800">
                <a:ea typeface="华文楷体" panose="02010600040101010101" pitchFamily="2" charset="-122"/>
              </a:rPr>
              <a:t>+12Zn +24HCl == 4AsH</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 +12ZnCl</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 + 6H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endParaRPr kumimoji="1" lang="en-US" altLang="zh-CN" sz="2800">
              <a:ea typeface="华文楷体" panose="02010600040101010101" pitchFamily="2" charset="-122"/>
            </a:endParaRPr>
          </a:p>
          <a:p>
            <a:pPr>
              <a:lnSpc>
                <a:spcPct val="130000"/>
              </a:lnSpc>
            </a:pPr>
            <a:r>
              <a:rPr kumimoji="1" lang="en-US" altLang="zh-CN" sz="2800">
                <a:ea typeface="华文楷体" panose="02010600040101010101" pitchFamily="2" charset="-122"/>
              </a:rPr>
              <a:t>      2AsH</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 === 2As↓ + 3H</a:t>
            </a:r>
            <a:r>
              <a:rPr kumimoji="1" lang="en-US" altLang="zh-CN" sz="2800" baseline="-25000">
                <a:ea typeface="华文楷体" panose="02010600040101010101" pitchFamily="2" charset="-122"/>
              </a:rPr>
              <a:t>2 </a:t>
            </a:r>
            <a:endParaRPr kumimoji="1" lang="en-US" altLang="zh-CN" sz="2800" baseline="-25000">
              <a:solidFill>
                <a:schemeClr val="bg1"/>
              </a:solidFill>
              <a:ea typeface="华文楷体" panose="02010600040101010101" pitchFamily="2" charset="-122"/>
            </a:endParaRPr>
          </a:p>
        </p:txBody>
      </p:sp>
      <p:sp>
        <p:nvSpPr>
          <p:cNvPr id="299013" name="Rectangle 6"/>
          <p:cNvSpPr>
            <a:spLocks noChangeArrowheads="1"/>
          </p:cNvSpPr>
          <p:nvPr/>
        </p:nvSpPr>
        <p:spPr bwMode="auto">
          <a:xfrm>
            <a:off x="2700338" y="1547813"/>
            <a:ext cx="762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1600">
                <a:ea typeface="华文楷体" panose="02010600040101010101" pitchFamily="2" charset="-122"/>
              </a:rPr>
              <a:t>△</a:t>
            </a:r>
            <a:endParaRPr kumimoji="1" lang="en-US" altLang="zh-CN" sz="1600">
              <a:ea typeface="华文楷体" panose="02010600040101010101" pitchFamily="2" charset="-122"/>
            </a:endParaRPr>
          </a:p>
          <a:p>
            <a:pPr>
              <a:lnSpc>
                <a:spcPct val="140000"/>
              </a:lnSpc>
            </a:pPr>
            <a:r>
              <a:rPr kumimoji="1" lang="zh-CN" altLang="en-US" sz="1600">
                <a:ea typeface="华文楷体" panose="02010600040101010101" pitchFamily="2" charset="-122"/>
              </a:rPr>
              <a:t>无</a:t>
            </a:r>
            <a:r>
              <a:rPr kumimoji="1" lang="en-US" altLang="zh-CN" sz="1600">
                <a:ea typeface="华文楷体" panose="02010600040101010101" pitchFamily="2" charset="-122"/>
              </a:rPr>
              <a:t>O</a:t>
            </a:r>
            <a:r>
              <a:rPr kumimoji="1" lang="en-US" altLang="zh-CN" sz="1600" baseline="-25000">
                <a:ea typeface="华文楷体" panose="02010600040101010101" pitchFamily="2" charset="-122"/>
              </a:rPr>
              <a:t>2</a:t>
            </a:r>
            <a:r>
              <a:rPr kumimoji="1" lang="en-US" altLang="zh-CN" baseline="-25000">
                <a:ea typeface="华文楷体" panose="02010600040101010101" pitchFamily="2" charset="-122"/>
              </a:rPr>
              <a:t>        </a:t>
            </a:r>
            <a:endParaRPr kumimoji="1" lang="en-US" altLang="zh-CN" baseline="-25000">
              <a:ea typeface="华文楷体" panose="02010600040101010101" pitchFamily="2" charset="-122"/>
            </a:endParaRPr>
          </a:p>
        </p:txBody>
      </p:sp>
      <p:sp>
        <p:nvSpPr>
          <p:cNvPr id="363527" name="Rectangle 7"/>
          <p:cNvSpPr>
            <a:spLocks noChangeArrowheads="1"/>
          </p:cNvSpPr>
          <p:nvPr/>
        </p:nvSpPr>
        <p:spPr bwMode="auto">
          <a:xfrm>
            <a:off x="808972" y="4365104"/>
            <a:ext cx="30257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dirty="0">
                <a:solidFill>
                  <a:srgbClr val="FF0000"/>
                </a:solidFill>
                <a:ea typeface="华文楷体" panose="02010600040101010101" pitchFamily="2" charset="-122"/>
              </a:rPr>
              <a:t>● </a:t>
            </a:r>
            <a:r>
              <a:rPr kumimoji="1" lang="zh-CN" altLang="en-US" dirty="0">
                <a:solidFill>
                  <a:srgbClr val="FF0000"/>
                </a:solidFill>
                <a:ea typeface="华文楷体" panose="02010600040101010101" pitchFamily="2" charset="-122"/>
              </a:rPr>
              <a:t>强还原性   </a:t>
            </a:r>
            <a:endParaRPr kumimoji="1" lang="zh-CN" altLang="en-US" baseline="-25000" dirty="0">
              <a:solidFill>
                <a:srgbClr val="FF0000"/>
              </a:solidFill>
              <a:ea typeface="华文楷体" panose="02010600040101010101" pitchFamily="2" charset="-122"/>
            </a:endParaRPr>
          </a:p>
        </p:txBody>
      </p:sp>
      <p:sp>
        <p:nvSpPr>
          <p:cNvPr id="363529" name="Rectangle 9"/>
          <p:cNvSpPr>
            <a:spLocks noChangeArrowheads="1"/>
          </p:cNvSpPr>
          <p:nvPr/>
        </p:nvSpPr>
        <p:spPr bwMode="auto">
          <a:xfrm>
            <a:off x="1208368" y="5103509"/>
            <a:ext cx="6821488" cy="60888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zh-CN" altLang="en-US" u="sng" dirty="0">
                <a:solidFill>
                  <a:srgbClr val="0000CC"/>
                </a:solidFill>
                <a:ea typeface="华文楷体" panose="02010600040101010101" pitchFamily="2" charset="-122"/>
              </a:rPr>
              <a:t>古氏试验 </a:t>
            </a:r>
            <a:r>
              <a:rPr kumimoji="1" lang="en-US" altLang="zh-CN" u="sng" dirty="0">
                <a:solidFill>
                  <a:srgbClr val="0000CC"/>
                </a:solidFill>
                <a:ea typeface="华文楷体" panose="02010600040101010101" pitchFamily="2" charset="-122"/>
              </a:rPr>
              <a:t>(Gooch test)  (</a:t>
            </a:r>
            <a:r>
              <a:rPr kumimoji="1" lang="zh-CN" altLang="en-US" u="sng" dirty="0">
                <a:solidFill>
                  <a:srgbClr val="0000CC"/>
                </a:solidFill>
                <a:ea typeface="华文楷体" panose="02010600040101010101" pitchFamily="2" charset="-122"/>
              </a:rPr>
              <a:t>检出</a:t>
            </a:r>
            <a:r>
              <a:rPr kumimoji="1" lang="en-US" altLang="zh-CN" u="sng" dirty="0">
                <a:solidFill>
                  <a:srgbClr val="0000CC"/>
                </a:solidFill>
                <a:ea typeface="华文楷体" panose="02010600040101010101" pitchFamily="2" charset="-122"/>
              </a:rPr>
              <a:t>0.005 mg)</a:t>
            </a:r>
            <a:endParaRPr kumimoji="1" lang="en-US" altLang="zh-CN" u="sng" dirty="0">
              <a:solidFill>
                <a:srgbClr val="0000CC"/>
              </a:solidFill>
              <a:ea typeface="华文楷体" panose="02010600040101010101" pitchFamily="2" charset="-122"/>
            </a:endParaRPr>
          </a:p>
        </p:txBody>
      </p:sp>
      <p:sp>
        <p:nvSpPr>
          <p:cNvPr id="363530" name="Rectangle 10"/>
          <p:cNvSpPr>
            <a:spLocks noChangeArrowheads="1"/>
          </p:cNvSpPr>
          <p:nvPr/>
        </p:nvSpPr>
        <p:spPr bwMode="auto">
          <a:xfrm>
            <a:off x="808972" y="5818193"/>
            <a:ext cx="84978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2800" dirty="0">
                <a:ea typeface="华文楷体" panose="02010600040101010101" pitchFamily="2" charset="-122"/>
              </a:rPr>
              <a:t>4AsH</a:t>
            </a:r>
            <a:r>
              <a:rPr kumimoji="1" lang="en-US" altLang="zh-CN" sz="2800" baseline="-25000" dirty="0">
                <a:ea typeface="华文楷体" panose="02010600040101010101" pitchFamily="2" charset="-122"/>
              </a:rPr>
              <a:t>3</a:t>
            </a:r>
            <a:r>
              <a:rPr kumimoji="1" lang="en-US" altLang="zh-CN" sz="2800" dirty="0">
                <a:ea typeface="华文楷体" panose="02010600040101010101" pitchFamily="2" charset="-122"/>
              </a:rPr>
              <a:t>+24AgNO</a:t>
            </a:r>
            <a:r>
              <a:rPr kumimoji="1" lang="en-US" altLang="zh-CN" sz="2800" baseline="-25000" dirty="0">
                <a:ea typeface="华文楷体" panose="02010600040101010101" pitchFamily="2" charset="-122"/>
              </a:rPr>
              <a:t>3</a:t>
            </a:r>
            <a:r>
              <a:rPr kumimoji="1" lang="en-US" altLang="zh-CN" sz="2800" dirty="0">
                <a:ea typeface="华文楷体" panose="02010600040101010101" pitchFamily="2" charset="-122"/>
              </a:rPr>
              <a:t>+4H</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 </a:t>
            </a:r>
            <a:r>
              <a:rPr kumimoji="1" lang="zh-CN" altLang="en-US" sz="2800" dirty="0">
                <a:ea typeface="华文楷体" panose="02010600040101010101" pitchFamily="2" charset="-122"/>
              </a:rPr>
              <a:t>＝</a:t>
            </a:r>
            <a:r>
              <a:rPr kumimoji="1" lang="en-US" altLang="zh-CN" sz="2800" dirty="0">
                <a:ea typeface="华文楷体" panose="02010600040101010101" pitchFamily="2" charset="-122"/>
              </a:rPr>
              <a:t>As</a:t>
            </a:r>
            <a:r>
              <a:rPr kumimoji="1" lang="en-US" altLang="zh-CN" sz="2800" baseline="-25000" dirty="0">
                <a:ea typeface="华文楷体" panose="02010600040101010101" pitchFamily="2" charset="-122"/>
              </a:rPr>
              <a:t>4</a:t>
            </a:r>
            <a:r>
              <a:rPr kumimoji="1" lang="en-US" altLang="zh-CN" sz="2800" dirty="0">
                <a:ea typeface="华文楷体" panose="02010600040101010101" pitchFamily="2" charset="-122"/>
              </a:rPr>
              <a:t>O</a:t>
            </a:r>
            <a:r>
              <a:rPr kumimoji="1" lang="en-US" altLang="zh-CN" sz="2800" baseline="-25000" dirty="0">
                <a:ea typeface="华文楷体" panose="02010600040101010101" pitchFamily="2" charset="-122"/>
              </a:rPr>
              <a:t>6 </a:t>
            </a:r>
            <a:r>
              <a:rPr kumimoji="1" lang="en-US" altLang="zh-CN" sz="2800" dirty="0">
                <a:ea typeface="华文楷体" panose="02010600040101010101" pitchFamily="2" charset="-122"/>
              </a:rPr>
              <a:t>+ 24HNO</a:t>
            </a:r>
            <a:r>
              <a:rPr kumimoji="1" lang="en-US" altLang="zh-CN" sz="2800" baseline="-25000" dirty="0">
                <a:ea typeface="华文楷体" panose="02010600040101010101" pitchFamily="2" charset="-122"/>
              </a:rPr>
              <a:t>3 </a:t>
            </a:r>
            <a:r>
              <a:rPr kumimoji="1" lang="en-US" altLang="zh-CN" sz="2800" dirty="0">
                <a:ea typeface="华文楷体" panose="02010600040101010101" pitchFamily="2" charset="-122"/>
              </a:rPr>
              <a:t>+ 24Ag ↓</a:t>
            </a:r>
            <a:endParaRPr kumimoji="1" lang="en-US" altLang="zh-CN" sz="2800" dirty="0">
              <a:ea typeface="华文楷体" panose="02010600040101010101" pitchFamily="2" charset="-122"/>
            </a:endParaRPr>
          </a:p>
        </p:txBody>
      </p:sp>
      <p:pic>
        <p:nvPicPr>
          <p:cNvPr id="299017"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96403" y="3637584"/>
            <a:ext cx="7800533" cy="523220"/>
          </a:xfrm>
          <a:prstGeom prst="rect">
            <a:avLst/>
          </a:prstGeom>
          <a:noFill/>
        </p:spPr>
        <p:txBody>
          <a:bodyPr wrap="none" rtlCol="0">
            <a:spAutoFit/>
          </a:bodyPr>
          <a:lstStyle/>
          <a:p>
            <a:r>
              <a:rPr kumimoji="1" lang="pt-BR" altLang="zh-CN" sz="2800" dirty="0">
                <a:solidFill>
                  <a:srgbClr val="080808"/>
                </a:solidFill>
                <a:ea typeface="楷体" panose="02010609060101010101" pitchFamily="49" charset="-122"/>
              </a:rPr>
              <a:t>2As+5NaClO+6NaOH==2Na</a:t>
            </a:r>
            <a:r>
              <a:rPr kumimoji="1" lang="pt-BR" altLang="zh-CN" sz="2800" baseline="-25000" dirty="0">
                <a:solidFill>
                  <a:srgbClr val="080808"/>
                </a:solidFill>
                <a:ea typeface="楷体" panose="02010609060101010101" pitchFamily="49" charset="-122"/>
              </a:rPr>
              <a:t>3</a:t>
            </a:r>
            <a:r>
              <a:rPr kumimoji="1" lang="pt-BR" altLang="zh-CN" sz="2800" dirty="0">
                <a:solidFill>
                  <a:srgbClr val="080808"/>
                </a:solidFill>
                <a:ea typeface="楷体" panose="02010609060101010101" pitchFamily="49" charset="-122"/>
              </a:rPr>
              <a:t>AsO</a:t>
            </a:r>
            <a:r>
              <a:rPr kumimoji="1" lang="pt-BR" altLang="zh-CN" sz="2800" baseline="-25000" dirty="0">
                <a:solidFill>
                  <a:srgbClr val="080808"/>
                </a:solidFill>
                <a:ea typeface="楷体" panose="02010609060101010101" pitchFamily="49" charset="-122"/>
              </a:rPr>
              <a:t>4</a:t>
            </a:r>
            <a:r>
              <a:rPr kumimoji="1" lang="pt-BR" altLang="zh-CN" sz="2800" dirty="0">
                <a:solidFill>
                  <a:srgbClr val="080808"/>
                </a:solidFill>
                <a:ea typeface="楷体" panose="02010609060101010101" pitchFamily="49" charset="-122"/>
              </a:rPr>
              <a:t>+5NaCl+3H</a:t>
            </a:r>
            <a:r>
              <a:rPr kumimoji="1" lang="pt-BR" altLang="zh-CN" sz="2800" baseline="-25000" dirty="0">
                <a:solidFill>
                  <a:srgbClr val="080808"/>
                </a:solidFill>
                <a:ea typeface="楷体" panose="02010609060101010101" pitchFamily="49" charset="-122"/>
              </a:rPr>
              <a:t>2</a:t>
            </a:r>
            <a:r>
              <a:rPr kumimoji="1" lang="pt-BR" altLang="zh-CN" sz="2800" dirty="0">
                <a:solidFill>
                  <a:srgbClr val="080808"/>
                </a:solidFill>
                <a:ea typeface="楷体" panose="02010609060101010101" pitchFamily="49" charset="-122"/>
              </a:rPr>
              <a:t>O</a:t>
            </a:r>
            <a:endParaRPr lang="zh-CN" altLang="en-US" dirty="0">
              <a:solidFill>
                <a:srgbClr val="080808"/>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35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35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527" grpId="0"/>
      <p:bldP spid="363529" grpId="0" animBg="1"/>
      <p:bldP spid="363530" grpId="0"/>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1048F52-26C6-41D2-BFC6-EBC073E741C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345092" name="Picture 4" descr="tu7"/>
          <p:cNvPicPr>
            <a:picLocks noChangeAspect="1" noChangeArrowheads="1"/>
          </p:cNvPicPr>
          <p:nvPr/>
        </p:nvPicPr>
        <p:blipFill>
          <a:blip r:embed="rId1" cstate="print">
            <a:extLst>
              <a:ext uri="{28A0092B-C50C-407E-A947-70E740481C1C}">
                <a14:useLocalDpi xmlns:a14="http://schemas.microsoft.com/office/drawing/2010/main" val="0"/>
              </a:ext>
            </a:extLst>
          </a:blip>
          <a:srcRect b="8862"/>
          <a:stretch>
            <a:fillRect/>
          </a:stretch>
        </p:blipFill>
        <p:spPr bwMode="auto">
          <a:xfrm>
            <a:off x="3708400" y="1557338"/>
            <a:ext cx="4125913"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Rectangle 6"/>
          <p:cNvSpPr>
            <a:spLocks noChangeArrowheads="1"/>
          </p:cNvSpPr>
          <p:nvPr/>
        </p:nvSpPr>
        <p:spPr bwMode="auto">
          <a:xfrm>
            <a:off x="996950" y="1052513"/>
            <a:ext cx="315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ea typeface="华文楷体" panose="02010600040101010101" pitchFamily="2" charset="-122"/>
              </a:rPr>
              <a:t>1</a:t>
            </a:r>
            <a:r>
              <a:rPr kumimoji="1" lang="zh-CN" altLang="en-US" sz="3600">
                <a:ea typeface="华文楷体" panose="02010600040101010101" pitchFamily="2" charset="-122"/>
              </a:rPr>
              <a:t>、磷的氧化物</a:t>
            </a:r>
            <a:endParaRPr kumimoji="1" lang="zh-CN" altLang="en-US" sz="3600">
              <a:ea typeface="华文楷体" panose="02010600040101010101" pitchFamily="2" charset="-122"/>
            </a:endParaRPr>
          </a:p>
        </p:txBody>
      </p:sp>
      <p:sp>
        <p:nvSpPr>
          <p:cNvPr id="345097" name="Rectangle 9"/>
          <p:cNvSpPr>
            <a:spLocks noChangeArrowheads="1"/>
          </p:cNvSpPr>
          <p:nvPr/>
        </p:nvSpPr>
        <p:spPr bwMode="auto">
          <a:xfrm>
            <a:off x="3790950" y="5257800"/>
            <a:ext cx="3959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a:ea typeface="华文楷体" panose="02010600040101010101" pitchFamily="2" charset="-122"/>
              </a:rPr>
              <a:t> P</a:t>
            </a:r>
            <a:r>
              <a:rPr kumimoji="1" lang="en-US" altLang="zh-CN" sz="2800" baseline="-25000">
                <a:ea typeface="华文楷体" panose="02010600040101010101" pitchFamily="2" charset="-122"/>
              </a:rPr>
              <a:t>4</a:t>
            </a:r>
            <a:r>
              <a:rPr kumimoji="1" lang="en-US" altLang="zh-CN" sz="2800">
                <a:ea typeface="华文楷体" panose="02010600040101010101" pitchFamily="2" charset="-122"/>
              </a:rPr>
              <a:t>O</a:t>
            </a:r>
            <a:r>
              <a:rPr kumimoji="1" lang="en-US" altLang="zh-CN" sz="2800" baseline="-25000">
                <a:ea typeface="华文楷体" panose="02010600040101010101" pitchFamily="2" charset="-122"/>
              </a:rPr>
              <a:t>6</a:t>
            </a:r>
            <a:r>
              <a:rPr kumimoji="1" lang="en-US" altLang="zh-CN" sz="2800">
                <a:ea typeface="华文楷体" panose="02010600040101010101" pitchFamily="2" charset="-122"/>
              </a:rPr>
              <a:t>                 P</a:t>
            </a:r>
            <a:r>
              <a:rPr kumimoji="1" lang="en-US" altLang="zh-CN" sz="2800" baseline="-25000">
                <a:ea typeface="华文楷体" panose="02010600040101010101" pitchFamily="2" charset="-122"/>
              </a:rPr>
              <a:t>4</a:t>
            </a:r>
            <a:r>
              <a:rPr kumimoji="1" lang="en-US" altLang="zh-CN" sz="2800">
                <a:ea typeface="华文楷体" panose="02010600040101010101" pitchFamily="2" charset="-122"/>
              </a:rPr>
              <a:t>O</a:t>
            </a:r>
            <a:r>
              <a:rPr kumimoji="1" lang="en-US" altLang="zh-CN" sz="2800" baseline="-25000">
                <a:ea typeface="华文楷体" panose="02010600040101010101" pitchFamily="2" charset="-122"/>
              </a:rPr>
              <a:t>10</a:t>
            </a:r>
            <a:endParaRPr kumimoji="1" lang="en-US" altLang="zh-CN" sz="2800">
              <a:ea typeface="华文楷体" panose="02010600040101010101" pitchFamily="2" charset="-122"/>
            </a:endParaRPr>
          </a:p>
        </p:txBody>
      </p:sp>
      <p:sp>
        <p:nvSpPr>
          <p:cNvPr id="9" name="Rectangle 4"/>
          <p:cNvSpPr>
            <a:spLocks noChangeArrowheads="1"/>
          </p:cNvSpPr>
          <p:nvPr/>
        </p:nvSpPr>
        <p:spPr bwMode="auto">
          <a:xfrm>
            <a:off x="996950" y="261938"/>
            <a:ext cx="4454525" cy="646112"/>
          </a:xfrm>
          <a:prstGeom prst="rect">
            <a:avLst/>
          </a:prstGeom>
          <a:noFill/>
          <a:ln>
            <a:noFill/>
          </a:ln>
          <a:effectLst/>
        </p:spPr>
        <p:txBody>
          <a:bodyPr wrap="none" anchor="ctr">
            <a:spAutoFit/>
          </a:bodyPr>
          <a:lstStyle/>
          <a:p>
            <a:pPr>
              <a:defRPr/>
            </a:pPr>
            <a:r>
              <a:rPr lang="en-US" altLang="zh-CN" sz="3600" dirty="0">
                <a:solidFill>
                  <a:srgbClr val="0000FF"/>
                </a:solidFill>
                <a:latin typeface="+mn-lt"/>
                <a:ea typeface="+mn-ea"/>
              </a:rPr>
              <a:t>8.5.3 </a:t>
            </a:r>
            <a:r>
              <a:rPr lang="zh-CN" altLang="en-US" sz="3600" dirty="0">
                <a:solidFill>
                  <a:srgbClr val="0000FF"/>
                </a:solidFill>
                <a:latin typeface="+mn-lt"/>
                <a:ea typeface="+mn-ea"/>
              </a:rPr>
              <a:t>磷和砷的氧化物</a:t>
            </a:r>
            <a:endParaRPr lang="zh-CN" altLang="en-US" sz="3600" dirty="0">
              <a:solidFill>
                <a:srgbClr val="0000FF"/>
              </a:solidFill>
              <a:latin typeface="+mn-lt"/>
              <a:ea typeface="+mn-ea"/>
            </a:endParaRPr>
          </a:p>
        </p:txBody>
      </p:sp>
      <p:sp>
        <p:nvSpPr>
          <p:cNvPr id="301062" name="矩形 1"/>
          <p:cNvSpPr>
            <a:spLocks noChangeArrowheads="1"/>
          </p:cNvSpPr>
          <p:nvPr/>
        </p:nvSpPr>
        <p:spPr bwMode="auto">
          <a:xfrm>
            <a:off x="2670175" y="2060575"/>
            <a:ext cx="1601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a:solidFill>
                  <a:srgbClr val="FF0000"/>
                </a:solidFill>
                <a:ea typeface="华文楷体" panose="02010600040101010101" pitchFamily="2" charset="-122"/>
              </a:rPr>
              <a:t>P</a:t>
            </a:r>
            <a:r>
              <a:rPr kumimoji="1" lang="en-US" altLang="zh-CN" sz="2800" baseline="-25000">
                <a:solidFill>
                  <a:srgbClr val="FF0000"/>
                </a:solidFill>
                <a:ea typeface="华文楷体" panose="02010600040101010101" pitchFamily="2" charset="-122"/>
              </a:rPr>
              <a:t>4</a:t>
            </a:r>
            <a:r>
              <a:rPr kumimoji="1" lang="zh-CN" altLang="en-US" sz="2800">
                <a:solidFill>
                  <a:srgbClr val="FF0000"/>
                </a:solidFill>
                <a:ea typeface="华文楷体" panose="02010600040101010101" pitchFamily="2" charset="-122"/>
              </a:rPr>
              <a:t>四面体</a:t>
            </a:r>
            <a:endParaRPr kumimoji="1" lang="en-US" altLang="zh-CN" sz="280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45092"/>
                                        </p:tgtEl>
                                        <p:attrNameLst>
                                          <p:attrName>style.visibility</p:attrName>
                                        </p:attrNameLst>
                                      </p:cBhvr>
                                      <p:to>
                                        <p:strVal val="visible"/>
                                      </p:to>
                                    </p:set>
                                    <p:animEffect transition="in" filter="diamond(in)">
                                      <p:cBhvr>
                                        <p:cTn id="7" dur="2000"/>
                                        <p:tgtEl>
                                          <p:spTgt spid="3450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45097"/>
                                        </p:tgtEl>
                                        <p:attrNameLst>
                                          <p:attrName>style.visibility</p:attrName>
                                        </p:attrNameLst>
                                      </p:cBhvr>
                                      <p:to>
                                        <p:strVal val="visible"/>
                                      </p:to>
                                    </p:set>
                                    <p:animEffect transition="in" filter="box(in)">
                                      <p:cBhvr>
                                        <p:cTn id="12" dur="500"/>
                                        <p:tgtEl>
                                          <p:spTgt spid="345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4D6646C-94DF-4FF3-AD44-9C59C3930C33}"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22210" name="Rectangle 3"/>
          <p:cNvSpPr>
            <a:spLocks noChangeArrowheads="1"/>
          </p:cNvSpPr>
          <p:nvPr/>
        </p:nvSpPr>
        <p:spPr bwMode="auto">
          <a:xfrm>
            <a:off x="935038" y="311150"/>
            <a:ext cx="794067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a:solidFill>
                  <a:srgbClr val="0000FF"/>
                </a:solidFill>
                <a:ea typeface="华文楷体" panose="02010600040101010101" pitchFamily="2" charset="-122"/>
              </a:rPr>
              <a:t>P</a:t>
            </a:r>
            <a:r>
              <a:rPr kumimoji="1" lang="en-US" altLang="zh-CN" baseline="-25000">
                <a:solidFill>
                  <a:srgbClr val="0000FF"/>
                </a:solidFill>
                <a:ea typeface="华文楷体" panose="02010600040101010101" pitchFamily="2" charset="-122"/>
              </a:rPr>
              <a:t>4</a:t>
            </a:r>
            <a:r>
              <a:rPr kumimoji="1" lang="en-US" altLang="zh-CN">
                <a:solidFill>
                  <a:srgbClr val="0000FF"/>
                </a:solidFill>
                <a:ea typeface="华文楷体" panose="02010600040101010101" pitchFamily="2" charset="-122"/>
              </a:rPr>
              <a:t>O</a:t>
            </a:r>
            <a:r>
              <a:rPr kumimoji="1" lang="en-US" altLang="zh-CN" baseline="-25000">
                <a:solidFill>
                  <a:srgbClr val="0000FF"/>
                </a:solidFill>
                <a:ea typeface="华文楷体" panose="02010600040101010101" pitchFamily="2" charset="-122"/>
              </a:rPr>
              <a:t>6</a:t>
            </a:r>
            <a:r>
              <a:rPr kumimoji="1" lang="zh-CN" altLang="en-US">
                <a:solidFill>
                  <a:srgbClr val="0000FF"/>
                </a:solidFill>
                <a:ea typeface="华文楷体" panose="02010600040101010101" pitchFamily="2" charset="-122"/>
              </a:rPr>
              <a:t>性质</a:t>
            </a:r>
            <a:r>
              <a:rPr kumimoji="1" lang="en-US" altLang="zh-CN" b="0">
                <a:solidFill>
                  <a:srgbClr val="0000FF"/>
                </a:solidFill>
                <a:ea typeface="华文楷体" panose="02010600040101010101" pitchFamily="2" charset="-122"/>
              </a:rPr>
              <a:t>——</a:t>
            </a:r>
            <a:r>
              <a:rPr kumimoji="1" lang="zh-CN" altLang="en-US">
                <a:solidFill>
                  <a:srgbClr val="0000FF"/>
                </a:solidFill>
                <a:ea typeface="华文楷体" panose="02010600040101010101" pitchFamily="2" charset="-122"/>
              </a:rPr>
              <a:t>磷不完全氧化产物</a:t>
            </a:r>
            <a:endParaRPr kumimoji="1" lang="zh-CN" altLang="en-US">
              <a:solidFill>
                <a:srgbClr val="0000FF"/>
              </a:solidFill>
              <a:ea typeface="华文楷体" panose="02010600040101010101" pitchFamily="2" charset="-122"/>
            </a:endParaRPr>
          </a:p>
          <a:p>
            <a:pPr>
              <a:lnSpc>
                <a:spcPct val="130000"/>
              </a:lnSpc>
            </a:pPr>
            <a:r>
              <a:rPr kumimoji="1" lang="zh-CN" altLang="en-US">
                <a:solidFill>
                  <a:srgbClr val="0000CC"/>
                </a:solidFill>
                <a:ea typeface="华文楷体" panose="02010600040101010101" pitchFamily="2" charset="-122"/>
              </a:rPr>
              <a:t>    球状结构容易滑动 </a:t>
            </a:r>
            <a:r>
              <a:rPr kumimoji="1" lang="en-US" altLang="zh-CN">
                <a:ea typeface="华文楷体" panose="02010600040101010101" pitchFamily="2" charset="-122"/>
              </a:rPr>
              <a:t>(</a:t>
            </a:r>
            <a:r>
              <a:rPr kumimoji="1" lang="zh-CN" altLang="en-US">
                <a:ea typeface="华文楷体" panose="02010600040101010101" pitchFamily="2" charset="-122"/>
              </a:rPr>
              <a:t>滑腻性</a:t>
            </a:r>
            <a:r>
              <a:rPr kumimoji="1" lang="en-US" altLang="zh-CN">
                <a:ea typeface="华文楷体" panose="02010600040101010101" pitchFamily="2" charset="-122"/>
              </a:rPr>
              <a:t>)</a:t>
            </a:r>
            <a:r>
              <a:rPr kumimoji="1" lang="zh-CN" altLang="en-US">
                <a:ea typeface="华文楷体" panose="02010600040101010101" pitchFamily="2" charset="-122"/>
              </a:rPr>
              <a:t>，为白色吸湿性蜡状固体，剧毒，溶于苯、</a:t>
            </a:r>
            <a:r>
              <a:rPr kumimoji="1" lang="en-US" altLang="zh-CN">
                <a:ea typeface="华文楷体" panose="02010600040101010101" pitchFamily="2" charset="-122"/>
              </a:rPr>
              <a:t>CS</a:t>
            </a:r>
            <a:r>
              <a:rPr kumimoji="1" lang="en-US" altLang="zh-CN" baseline="-25000">
                <a:ea typeface="华文楷体" panose="02010600040101010101" pitchFamily="2" charset="-122"/>
              </a:rPr>
              <a:t>2</a:t>
            </a:r>
            <a:r>
              <a:rPr kumimoji="1" lang="zh-CN" altLang="en-US">
                <a:ea typeface="华文楷体" panose="02010600040101010101" pitchFamily="2" charset="-122"/>
              </a:rPr>
              <a:t>和氯仿等溶剂。</a:t>
            </a:r>
            <a:endParaRPr kumimoji="1" lang="en-US" altLang="zh-CN">
              <a:ea typeface="华文楷体" panose="02010600040101010101" pitchFamily="2" charset="-122"/>
            </a:endParaRPr>
          </a:p>
          <a:p>
            <a:pPr>
              <a:lnSpc>
                <a:spcPct val="130000"/>
              </a:lnSpc>
            </a:pPr>
            <a:r>
              <a:rPr kumimoji="1" lang="en-US" altLang="zh-CN">
                <a:solidFill>
                  <a:srgbClr val="FF0000"/>
                </a:solidFill>
                <a:ea typeface="华文楷体" panose="02010600040101010101" pitchFamily="2" charset="-122"/>
              </a:rPr>
              <a:t>     P</a:t>
            </a:r>
            <a:r>
              <a:rPr kumimoji="1" lang="en-US" altLang="zh-CN" baseline="-25000">
                <a:solidFill>
                  <a:srgbClr val="FF0000"/>
                </a:solidFill>
                <a:ea typeface="华文楷体" panose="02010600040101010101" pitchFamily="2" charset="-122"/>
              </a:rPr>
              <a:t>4</a:t>
            </a:r>
            <a:r>
              <a:rPr kumimoji="1" lang="en-US" altLang="zh-CN">
                <a:solidFill>
                  <a:srgbClr val="FF0000"/>
                </a:solidFill>
                <a:ea typeface="华文楷体" panose="02010600040101010101" pitchFamily="2" charset="-122"/>
              </a:rPr>
              <a:t>O</a:t>
            </a:r>
            <a:r>
              <a:rPr kumimoji="1" lang="en-US" altLang="zh-CN" baseline="-25000">
                <a:solidFill>
                  <a:srgbClr val="FF0000"/>
                </a:solidFill>
                <a:ea typeface="华文楷体" panose="02010600040101010101" pitchFamily="2" charset="-122"/>
              </a:rPr>
              <a:t>6</a:t>
            </a:r>
            <a:r>
              <a:rPr kumimoji="1" lang="zh-CN" altLang="en-US">
                <a:solidFill>
                  <a:srgbClr val="FF0000"/>
                </a:solidFill>
                <a:ea typeface="华文楷体" panose="02010600040101010101" pitchFamily="2" charset="-122"/>
              </a:rPr>
              <a:t>是亚磷酸的酸酐</a:t>
            </a:r>
            <a:r>
              <a:rPr kumimoji="1" lang="zh-CN" altLang="en-US">
                <a:ea typeface="华文楷体" panose="02010600040101010101" pitchFamily="2" charset="-122"/>
              </a:rPr>
              <a:t>，与冷水或碱溶液反应缓慢生成</a:t>
            </a:r>
            <a:r>
              <a:rPr kumimoji="1" lang="zh-CN" altLang="en-US">
                <a:solidFill>
                  <a:srgbClr val="0000CC"/>
                </a:solidFill>
                <a:ea typeface="华文楷体" panose="02010600040101010101" pitchFamily="2" charset="-122"/>
              </a:rPr>
              <a:t>亚磷酸或亚磷酸盐，</a:t>
            </a:r>
            <a:r>
              <a:rPr kumimoji="1" lang="zh-CN" altLang="en-US">
                <a:ea typeface="华文楷体" panose="02010600040101010101" pitchFamily="2" charset="-122"/>
              </a:rPr>
              <a:t>在热水中发生强烈的</a:t>
            </a:r>
            <a:r>
              <a:rPr kumimoji="1" lang="zh-CN" altLang="en-US">
                <a:solidFill>
                  <a:srgbClr val="FF0000"/>
                </a:solidFill>
                <a:ea typeface="华文楷体" panose="02010600040101010101" pitchFamily="2" charset="-122"/>
              </a:rPr>
              <a:t>歧化反应</a:t>
            </a:r>
            <a:endParaRPr kumimoji="1" lang="en-US" altLang="zh-CN">
              <a:ea typeface="华文楷体" panose="02010600040101010101" pitchFamily="2" charset="-122"/>
            </a:endParaRPr>
          </a:p>
          <a:p>
            <a:pPr>
              <a:lnSpc>
                <a:spcPct val="130000"/>
              </a:lnSpc>
            </a:pPr>
            <a:r>
              <a:rPr kumimoji="1" lang="en-US" altLang="zh-CN">
                <a:ea typeface="华文楷体" panose="02010600040101010101" pitchFamily="2" charset="-122"/>
              </a:rPr>
              <a:t>      P</a:t>
            </a:r>
            <a:r>
              <a:rPr kumimoji="1" lang="en-US" altLang="zh-CN" baseline="-25000">
                <a:ea typeface="华文楷体" panose="02010600040101010101" pitchFamily="2" charset="-122"/>
              </a:rPr>
              <a:t>4</a:t>
            </a:r>
            <a:r>
              <a:rPr kumimoji="1" lang="en-US" altLang="zh-CN">
                <a:ea typeface="华文楷体" panose="02010600040101010101" pitchFamily="2" charset="-122"/>
              </a:rPr>
              <a:t>O</a:t>
            </a:r>
            <a:r>
              <a:rPr kumimoji="1" lang="en-US" altLang="zh-CN" baseline="-25000">
                <a:ea typeface="华文楷体" panose="02010600040101010101" pitchFamily="2" charset="-122"/>
              </a:rPr>
              <a:t>6 </a:t>
            </a:r>
            <a:r>
              <a:rPr kumimoji="1" lang="en-US" altLang="zh-CN">
                <a:ea typeface="华文楷体" panose="02010600040101010101" pitchFamily="2" charset="-122"/>
              </a:rPr>
              <a:t>+ 6H</a:t>
            </a:r>
            <a:r>
              <a:rPr kumimoji="1" lang="en-US" altLang="zh-CN" baseline="-25000">
                <a:ea typeface="华文楷体" panose="02010600040101010101" pitchFamily="2" charset="-122"/>
              </a:rPr>
              <a:t>2</a:t>
            </a:r>
            <a:r>
              <a:rPr kumimoji="1" lang="en-US" altLang="zh-CN">
                <a:ea typeface="华文楷体" panose="02010600040101010101" pitchFamily="2" charset="-122"/>
              </a:rPr>
              <a:t>O (</a:t>
            </a:r>
            <a:r>
              <a:rPr kumimoji="1" lang="zh-CN" altLang="en-US">
                <a:ea typeface="华文楷体" panose="02010600040101010101" pitchFamily="2" charset="-122"/>
              </a:rPr>
              <a:t>冷</a:t>
            </a:r>
            <a:r>
              <a:rPr kumimoji="1" lang="en-US" altLang="zh-CN">
                <a:ea typeface="华文楷体" panose="02010600040101010101" pitchFamily="2" charset="-122"/>
              </a:rPr>
              <a:t>) </a:t>
            </a:r>
            <a:r>
              <a:rPr kumimoji="1" lang="zh-CN" altLang="en-US">
                <a:ea typeface="华文楷体" panose="02010600040101010101" pitchFamily="2" charset="-122"/>
              </a:rPr>
              <a:t>＝ </a:t>
            </a:r>
            <a:r>
              <a:rPr kumimoji="1" lang="en-US" altLang="zh-CN">
                <a:ea typeface="华文楷体" panose="02010600040101010101" pitchFamily="2" charset="-122"/>
              </a:rPr>
              <a:t>4H</a:t>
            </a:r>
            <a:r>
              <a:rPr kumimoji="1" lang="en-US" altLang="zh-CN" baseline="-25000">
                <a:ea typeface="华文楷体" panose="02010600040101010101" pitchFamily="2" charset="-122"/>
              </a:rPr>
              <a:t>3</a:t>
            </a:r>
            <a:r>
              <a:rPr kumimoji="1" lang="en-US" altLang="zh-CN">
                <a:ea typeface="华文楷体" panose="02010600040101010101" pitchFamily="2" charset="-122"/>
              </a:rPr>
              <a:t>PO</a:t>
            </a:r>
            <a:r>
              <a:rPr kumimoji="1" lang="en-US" altLang="zh-CN" baseline="-25000">
                <a:ea typeface="华文楷体" panose="02010600040101010101" pitchFamily="2" charset="-122"/>
              </a:rPr>
              <a:t>3</a:t>
            </a:r>
            <a:endParaRPr kumimoji="1" lang="en-US" altLang="zh-CN" baseline="-25000">
              <a:ea typeface="华文楷体" panose="02010600040101010101" pitchFamily="2" charset="-122"/>
            </a:endParaRPr>
          </a:p>
          <a:p>
            <a:pPr>
              <a:lnSpc>
                <a:spcPct val="130000"/>
              </a:lnSpc>
            </a:pPr>
            <a:r>
              <a:rPr kumimoji="1" lang="en-US" altLang="zh-CN">
                <a:ea typeface="华文楷体" panose="02010600040101010101" pitchFamily="2" charset="-122"/>
              </a:rPr>
              <a:t>      P</a:t>
            </a:r>
            <a:r>
              <a:rPr kumimoji="1" lang="en-US" altLang="zh-CN" baseline="-25000">
                <a:ea typeface="华文楷体" panose="02010600040101010101" pitchFamily="2" charset="-122"/>
              </a:rPr>
              <a:t>4</a:t>
            </a:r>
            <a:r>
              <a:rPr kumimoji="1" lang="en-US" altLang="zh-CN">
                <a:ea typeface="华文楷体" panose="02010600040101010101" pitchFamily="2" charset="-122"/>
              </a:rPr>
              <a:t>O</a:t>
            </a:r>
            <a:r>
              <a:rPr kumimoji="1" lang="en-US" altLang="zh-CN" baseline="-25000">
                <a:ea typeface="华文楷体" panose="02010600040101010101" pitchFamily="2" charset="-122"/>
              </a:rPr>
              <a:t>6 </a:t>
            </a:r>
            <a:r>
              <a:rPr kumimoji="1" lang="en-US" altLang="zh-CN">
                <a:ea typeface="华文楷体" panose="02010600040101010101" pitchFamily="2" charset="-122"/>
              </a:rPr>
              <a:t>+ 6H</a:t>
            </a:r>
            <a:r>
              <a:rPr kumimoji="1" lang="en-US" altLang="zh-CN" baseline="-25000">
                <a:ea typeface="华文楷体" panose="02010600040101010101" pitchFamily="2" charset="-122"/>
              </a:rPr>
              <a:t>2</a:t>
            </a:r>
            <a:r>
              <a:rPr kumimoji="1" lang="en-US" altLang="zh-CN">
                <a:ea typeface="华文楷体" panose="02010600040101010101" pitchFamily="2" charset="-122"/>
              </a:rPr>
              <a:t>O (</a:t>
            </a:r>
            <a:r>
              <a:rPr kumimoji="1" lang="zh-CN" altLang="en-US">
                <a:ea typeface="华文楷体" panose="02010600040101010101" pitchFamily="2" charset="-122"/>
              </a:rPr>
              <a:t>热</a:t>
            </a:r>
            <a:r>
              <a:rPr kumimoji="1" lang="en-US" altLang="zh-CN">
                <a:ea typeface="华文楷体" panose="02010600040101010101" pitchFamily="2" charset="-122"/>
              </a:rPr>
              <a:t>) </a:t>
            </a:r>
            <a:r>
              <a:rPr kumimoji="1" lang="zh-CN" altLang="en-US">
                <a:ea typeface="华文楷体" panose="02010600040101010101" pitchFamily="2" charset="-122"/>
              </a:rPr>
              <a:t>＝ </a:t>
            </a:r>
            <a:r>
              <a:rPr kumimoji="1" lang="en-US" altLang="zh-CN">
                <a:ea typeface="华文楷体" panose="02010600040101010101" pitchFamily="2" charset="-122"/>
              </a:rPr>
              <a:t>3H</a:t>
            </a:r>
            <a:r>
              <a:rPr kumimoji="1" lang="en-US" altLang="zh-CN" baseline="-25000">
                <a:ea typeface="华文楷体" panose="02010600040101010101" pitchFamily="2" charset="-122"/>
              </a:rPr>
              <a:t>3</a:t>
            </a:r>
            <a:r>
              <a:rPr kumimoji="1" lang="en-US" altLang="zh-CN">
                <a:ea typeface="华文楷体" panose="02010600040101010101" pitchFamily="2" charset="-122"/>
              </a:rPr>
              <a:t>PO</a:t>
            </a:r>
            <a:r>
              <a:rPr kumimoji="1" lang="en-US" altLang="zh-CN" baseline="-25000">
                <a:ea typeface="华文楷体" panose="02010600040101010101" pitchFamily="2" charset="-122"/>
              </a:rPr>
              <a:t>4 </a:t>
            </a:r>
            <a:r>
              <a:rPr kumimoji="1" lang="en-US" altLang="zh-CN">
                <a:ea typeface="华文楷体" panose="02010600040101010101" pitchFamily="2" charset="-122"/>
              </a:rPr>
              <a:t>+ PH</a:t>
            </a:r>
            <a:r>
              <a:rPr kumimoji="1" lang="en-US" altLang="zh-CN" baseline="-25000">
                <a:ea typeface="华文楷体" panose="02010600040101010101" pitchFamily="2" charset="-122"/>
              </a:rPr>
              <a:t>3</a:t>
            </a:r>
            <a:r>
              <a:rPr kumimoji="1" lang="en-US" altLang="zh-CN">
                <a:ea typeface="华文楷体" panose="02010600040101010101" pitchFamily="2" charset="-122"/>
                <a:sym typeface="Symbol" panose="05050102010706020507" pitchFamily="18" charset="2"/>
              </a:rPr>
              <a:t></a:t>
            </a:r>
            <a:endParaRPr kumimoji="1" lang="en-US" altLang="zh-CN">
              <a:ea typeface="华文楷体" panose="02010600040101010101" pitchFamily="2" charset="-122"/>
              <a:sym typeface="Symbol" panose="05050102010706020507" pitchFamily="18" charset="2"/>
            </a:endParaRPr>
          </a:p>
        </p:txBody>
      </p:sp>
    </p:spTree>
  </p:cSld>
  <p:clrMapOvr>
    <a:masterClrMapping/>
  </p:clrMapOvr>
  <p:transition>
    <p:wip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5C61369-035D-40E1-8F8C-DBA32541D9C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47139" name="Rectangle 3"/>
          <p:cNvSpPr>
            <a:spLocks noChangeArrowheads="1"/>
          </p:cNvSpPr>
          <p:nvPr/>
        </p:nvSpPr>
        <p:spPr bwMode="auto">
          <a:xfrm>
            <a:off x="871538" y="260350"/>
            <a:ext cx="80930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a:solidFill>
                  <a:srgbClr val="0000FF"/>
                </a:solidFill>
                <a:ea typeface="华文楷体" panose="02010600040101010101" pitchFamily="2" charset="-122"/>
              </a:rPr>
              <a:t>P</a:t>
            </a:r>
            <a:r>
              <a:rPr lang="en-US" altLang="zh-CN" baseline="-25000">
                <a:solidFill>
                  <a:srgbClr val="0000FF"/>
                </a:solidFill>
                <a:ea typeface="华文楷体" panose="02010600040101010101" pitchFamily="2" charset="-122"/>
              </a:rPr>
              <a:t>4</a:t>
            </a:r>
            <a:r>
              <a:rPr lang="en-US" altLang="zh-CN">
                <a:solidFill>
                  <a:srgbClr val="0000FF"/>
                </a:solidFill>
                <a:ea typeface="华文楷体" panose="02010600040101010101" pitchFamily="2" charset="-122"/>
              </a:rPr>
              <a:t>O</a:t>
            </a:r>
            <a:r>
              <a:rPr lang="en-US" altLang="zh-CN" baseline="-25000">
                <a:solidFill>
                  <a:srgbClr val="0000FF"/>
                </a:solidFill>
                <a:ea typeface="华文楷体" panose="02010600040101010101" pitchFamily="2" charset="-122"/>
              </a:rPr>
              <a:t>10</a:t>
            </a:r>
            <a:r>
              <a:rPr lang="zh-CN" altLang="en-US">
                <a:solidFill>
                  <a:srgbClr val="0000FF"/>
                </a:solidFill>
                <a:ea typeface="华文楷体" panose="02010600040101010101" pitchFamily="2" charset="-122"/>
              </a:rPr>
              <a:t>性质：</a:t>
            </a:r>
            <a:r>
              <a:rPr lang="zh-CN" altLang="en-US">
                <a:ea typeface="华文楷体" panose="02010600040101010101" pitchFamily="2" charset="-122"/>
              </a:rPr>
              <a:t>白色雪状固体，易升华，吸湿性强，常用干燥剂，用于干燥酸性或中性物质；使硫酸</a:t>
            </a:r>
            <a:r>
              <a:rPr lang="en-US" altLang="zh-CN">
                <a:ea typeface="华文楷体" panose="02010600040101010101" pitchFamily="2" charset="-122"/>
              </a:rPr>
              <a:t>/</a:t>
            </a:r>
            <a:r>
              <a:rPr lang="zh-CN" altLang="en-US">
                <a:ea typeface="华文楷体" panose="02010600040101010101" pitchFamily="2" charset="-122"/>
              </a:rPr>
              <a:t>硝酸脱水变成酸酐。 </a:t>
            </a:r>
            <a:endParaRPr lang="zh-CN" altLang="en-US">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solidFill>
                  <a:srgbClr val="FF0000"/>
                </a:solidFill>
                <a:ea typeface="华文楷体" panose="02010600040101010101" pitchFamily="2" charset="-122"/>
              </a:rPr>
              <a:t>6H</a:t>
            </a:r>
            <a:r>
              <a:rPr lang="en-US" altLang="zh-CN" baseline="-25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SO</a:t>
            </a:r>
            <a:r>
              <a:rPr lang="en-US" altLang="zh-CN" baseline="-25000">
                <a:solidFill>
                  <a:srgbClr val="FF0000"/>
                </a:solidFill>
                <a:ea typeface="华文楷体" panose="02010600040101010101" pitchFamily="2" charset="-122"/>
              </a:rPr>
              <a:t>4 </a:t>
            </a:r>
            <a:r>
              <a:rPr lang="en-US" altLang="zh-CN">
                <a:solidFill>
                  <a:srgbClr val="FF0000"/>
                </a:solidFill>
                <a:ea typeface="华文楷体" panose="02010600040101010101" pitchFamily="2" charset="-122"/>
              </a:rPr>
              <a:t>+ P</a:t>
            </a:r>
            <a:r>
              <a:rPr lang="en-US" altLang="zh-CN" baseline="-25000">
                <a:solidFill>
                  <a:srgbClr val="FF0000"/>
                </a:solidFill>
                <a:ea typeface="华文楷体" panose="02010600040101010101" pitchFamily="2" charset="-122"/>
              </a:rPr>
              <a:t>4</a:t>
            </a:r>
            <a:r>
              <a:rPr lang="en-US" altLang="zh-CN">
                <a:solidFill>
                  <a:srgbClr val="FF0000"/>
                </a:solidFill>
                <a:ea typeface="华文楷体" panose="02010600040101010101" pitchFamily="2" charset="-122"/>
              </a:rPr>
              <a:t>O</a:t>
            </a:r>
            <a:r>
              <a:rPr lang="en-US" altLang="zh-CN" baseline="-25000">
                <a:solidFill>
                  <a:srgbClr val="FF0000"/>
                </a:solidFill>
                <a:ea typeface="华文楷体" panose="02010600040101010101" pitchFamily="2" charset="-122"/>
              </a:rPr>
              <a:t>10</a:t>
            </a:r>
            <a:r>
              <a:rPr lang="zh-CN" altLang="en-US">
                <a:solidFill>
                  <a:srgbClr val="FF0000"/>
                </a:solidFill>
                <a:ea typeface="华文楷体" panose="02010600040101010101" pitchFamily="2" charset="-122"/>
              </a:rPr>
              <a:t>＝ </a:t>
            </a:r>
            <a:r>
              <a:rPr lang="en-US" altLang="zh-CN">
                <a:solidFill>
                  <a:srgbClr val="FF0000"/>
                </a:solidFill>
                <a:ea typeface="华文楷体" panose="02010600040101010101" pitchFamily="2" charset="-122"/>
              </a:rPr>
              <a:t>6SO</a:t>
            </a:r>
            <a:r>
              <a:rPr lang="en-US" altLang="zh-CN" baseline="-25000">
                <a:solidFill>
                  <a:srgbClr val="FF0000"/>
                </a:solidFill>
                <a:ea typeface="华文楷体" panose="02010600040101010101" pitchFamily="2" charset="-122"/>
              </a:rPr>
              <a:t>3 </a:t>
            </a:r>
            <a:r>
              <a:rPr lang="en-US" altLang="zh-CN">
                <a:solidFill>
                  <a:srgbClr val="FF0000"/>
                </a:solidFill>
                <a:ea typeface="华文楷体" panose="02010600040101010101" pitchFamily="2" charset="-122"/>
              </a:rPr>
              <a:t>+ 4H</a:t>
            </a:r>
            <a:r>
              <a:rPr lang="en-US" altLang="zh-CN" baseline="-25000">
                <a:solidFill>
                  <a:srgbClr val="FF0000"/>
                </a:solidFill>
                <a:ea typeface="华文楷体" panose="02010600040101010101" pitchFamily="2" charset="-122"/>
              </a:rPr>
              <a:t>3</a:t>
            </a:r>
            <a:r>
              <a:rPr lang="en-US" altLang="zh-CN">
                <a:solidFill>
                  <a:srgbClr val="FF0000"/>
                </a:solidFill>
                <a:ea typeface="华文楷体" panose="02010600040101010101" pitchFamily="2" charset="-122"/>
              </a:rPr>
              <a:t>PO</a:t>
            </a:r>
            <a:r>
              <a:rPr lang="en-US" altLang="zh-CN" baseline="-25000">
                <a:solidFill>
                  <a:srgbClr val="FF0000"/>
                </a:solidFill>
                <a:ea typeface="华文楷体" panose="02010600040101010101" pitchFamily="2" charset="-122"/>
              </a:rPr>
              <a:t>4 </a:t>
            </a:r>
            <a:endParaRPr lang="en-US" altLang="zh-CN" baseline="-25000">
              <a:solidFill>
                <a:srgbClr val="FF0000"/>
              </a:solidFill>
              <a:ea typeface="华文楷体" panose="02010600040101010101" pitchFamily="2" charset="-122"/>
            </a:endParaRPr>
          </a:p>
        </p:txBody>
      </p:sp>
      <p:sp>
        <p:nvSpPr>
          <p:cNvPr id="6" name="Rectangle 5"/>
          <p:cNvSpPr>
            <a:spLocks noChangeArrowheads="1"/>
          </p:cNvSpPr>
          <p:nvPr/>
        </p:nvSpPr>
        <p:spPr bwMode="auto">
          <a:xfrm>
            <a:off x="755650" y="4392613"/>
            <a:ext cx="820896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zh-CN" altLang="en-US" sz="2200">
                <a:ea typeface="华文楷体" panose="02010600040101010101" pitchFamily="2" charset="-122"/>
              </a:rPr>
              <a:t>干燥剂      </a:t>
            </a:r>
            <a:r>
              <a:rPr kumimoji="1" lang="en-US" altLang="zh-CN" sz="2200">
                <a:solidFill>
                  <a:srgbClr val="0000CC"/>
                </a:solidFill>
                <a:ea typeface="华文楷体" panose="02010600040101010101" pitchFamily="2" charset="-122"/>
              </a:rPr>
              <a:t>CaCl</a:t>
            </a:r>
            <a:r>
              <a:rPr kumimoji="1" lang="en-US" altLang="zh-CN" sz="2200" baseline="-25000">
                <a:solidFill>
                  <a:srgbClr val="0000CC"/>
                </a:solidFill>
                <a:ea typeface="华文楷体" panose="02010600040101010101" pitchFamily="2" charset="-122"/>
              </a:rPr>
              <a:t>2</a:t>
            </a:r>
            <a:r>
              <a:rPr kumimoji="1" lang="en-US" altLang="zh-CN" sz="2200">
                <a:solidFill>
                  <a:srgbClr val="0000CC"/>
                </a:solidFill>
                <a:ea typeface="华文楷体" panose="02010600040101010101" pitchFamily="2" charset="-122"/>
              </a:rPr>
              <a:t>  </a:t>
            </a:r>
            <a:r>
              <a:rPr kumimoji="1" lang="en-US" altLang="zh-CN" sz="2200">
                <a:ea typeface="华文楷体" panose="02010600040101010101" pitchFamily="2" charset="-122"/>
              </a:rPr>
              <a:t>CaO  NaOH  </a:t>
            </a:r>
            <a:r>
              <a:rPr kumimoji="1" lang="zh-CN" altLang="en-US" sz="2200">
                <a:solidFill>
                  <a:srgbClr val="0000CC"/>
                </a:solidFill>
                <a:ea typeface="华文楷体" panose="02010600040101010101" pitchFamily="2" charset="-122"/>
              </a:rPr>
              <a:t>浓</a:t>
            </a:r>
            <a:r>
              <a:rPr kumimoji="1" lang="en-US" altLang="zh-CN" sz="2200">
                <a:solidFill>
                  <a:srgbClr val="0000CC"/>
                </a:solidFill>
                <a:ea typeface="华文楷体" panose="02010600040101010101" pitchFamily="2" charset="-122"/>
              </a:rPr>
              <a:t>H</a:t>
            </a:r>
            <a:r>
              <a:rPr kumimoji="1" lang="en-US" altLang="zh-CN" sz="2200" baseline="-25000">
                <a:solidFill>
                  <a:srgbClr val="0000CC"/>
                </a:solidFill>
                <a:ea typeface="华文楷体" panose="02010600040101010101" pitchFamily="2" charset="-122"/>
              </a:rPr>
              <a:t>2</a:t>
            </a:r>
            <a:r>
              <a:rPr kumimoji="1" lang="en-US" altLang="zh-CN" sz="2200">
                <a:solidFill>
                  <a:srgbClr val="0000CC"/>
                </a:solidFill>
                <a:ea typeface="华文楷体" panose="02010600040101010101" pitchFamily="2" charset="-122"/>
              </a:rPr>
              <a:t>SO</a:t>
            </a:r>
            <a:r>
              <a:rPr kumimoji="1" lang="en-US" altLang="zh-CN" sz="2200" baseline="-25000">
                <a:solidFill>
                  <a:srgbClr val="0000CC"/>
                </a:solidFill>
                <a:ea typeface="华文楷体" panose="02010600040101010101" pitchFamily="2" charset="-122"/>
              </a:rPr>
              <a:t>4</a:t>
            </a:r>
            <a:r>
              <a:rPr kumimoji="1" lang="en-US" altLang="zh-CN" sz="2200">
                <a:ea typeface="华文楷体" panose="02010600040101010101" pitchFamily="2" charset="-122"/>
              </a:rPr>
              <a:t>  </a:t>
            </a:r>
            <a:r>
              <a:rPr kumimoji="1" lang="en-US" altLang="zh-CN" sz="2200">
                <a:solidFill>
                  <a:srgbClr val="0000CC"/>
                </a:solidFill>
                <a:ea typeface="华文楷体" panose="02010600040101010101" pitchFamily="2" charset="-122"/>
              </a:rPr>
              <a:t>Mg(ClO</a:t>
            </a:r>
            <a:r>
              <a:rPr kumimoji="1" lang="en-US" altLang="zh-CN" sz="2200" baseline="-25000">
                <a:solidFill>
                  <a:srgbClr val="0000CC"/>
                </a:solidFill>
                <a:ea typeface="华文楷体" panose="02010600040101010101" pitchFamily="2" charset="-122"/>
              </a:rPr>
              <a:t>4</a:t>
            </a:r>
            <a:r>
              <a:rPr kumimoji="1" lang="en-US" altLang="zh-CN" sz="2200">
                <a:solidFill>
                  <a:srgbClr val="0000CC"/>
                </a:solidFill>
                <a:ea typeface="华文楷体" panose="02010600040101010101" pitchFamily="2" charset="-122"/>
              </a:rPr>
              <a:t>)</a:t>
            </a:r>
            <a:r>
              <a:rPr kumimoji="1" lang="en-US" altLang="zh-CN" sz="2200" baseline="-25000">
                <a:solidFill>
                  <a:srgbClr val="0000CC"/>
                </a:solidFill>
                <a:ea typeface="华文楷体" panose="02010600040101010101" pitchFamily="2" charset="-122"/>
              </a:rPr>
              <a:t>2</a:t>
            </a:r>
            <a:r>
              <a:rPr kumimoji="1" lang="en-US" altLang="zh-CN" sz="2200">
                <a:ea typeface="华文楷体" panose="02010600040101010101" pitchFamily="2" charset="-122"/>
              </a:rPr>
              <a:t>  </a:t>
            </a:r>
            <a:r>
              <a:rPr kumimoji="1" lang="zh-CN" altLang="en-US" sz="2200">
                <a:ea typeface="华文楷体" panose="02010600040101010101" pitchFamily="2" charset="-122"/>
              </a:rPr>
              <a:t>硅胶  </a:t>
            </a:r>
            <a:r>
              <a:rPr kumimoji="1" lang="en-US" altLang="zh-CN" sz="2200">
                <a:solidFill>
                  <a:srgbClr val="FF0000"/>
                </a:solidFill>
                <a:ea typeface="华文楷体" panose="02010600040101010101" pitchFamily="2" charset="-122"/>
              </a:rPr>
              <a:t>P</a:t>
            </a:r>
            <a:r>
              <a:rPr kumimoji="1" lang="en-US" altLang="zh-CN" sz="2200" baseline="-25000">
                <a:solidFill>
                  <a:srgbClr val="FF0000"/>
                </a:solidFill>
                <a:ea typeface="华文楷体" panose="02010600040101010101" pitchFamily="2" charset="-122"/>
              </a:rPr>
              <a:t>4</a:t>
            </a:r>
            <a:r>
              <a:rPr kumimoji="1" lang="en-US" altLang="zh-CN" sz="2200">
                <a:solidFill>
                  <a:srgbClr val="FF0000"/>
                </a:solidFill>
                <a:ea typeface="华文楷体" panose="02010600040101010101" pitchFamily="2" charset="-122"/>
              </a:rPr>
              <a:t>O</a:t>
            </a:r>
            <a:r>
              <a:rPr kumimoji="1" lang="en-US" altLang="zh-CN" sz="2200" baseline="-25000">
                <a:solidFill>
                  <a:srgbClr val="FF0000"/>
                </a:solidFill>
                <a:ea typeface="华文楷体" panose="02010600040101010101" pitchFamily="2" charset="-122"/>
              </a:rPr>
              <a:t>10</a:t>
            </a:r>
            <a:endParaRPr kumimoji="1" lang="en-US" altLang="zh-CN" sz="2200" baseline="-25000">
              <a:solidFill>
                <a:srgbClr val="FF0000"/>
              </a:solidFill>
              <a:ea typeface="华文楷体" panose="02010600040101010101" pitchFamily="2" charset="-122"/>
            </a:endParaRPr>
          </a:p>
          <a:p>
            <a:pPr>
              <a:lnSpc>
                <a:spcPct val="130000"/>
              </a:lnSpc>
            </a:pPr>
            <a:r>
              <a:rPr kumimoji="1" lang="zh-CN" altLang="en-US" sz="2200">
                <a:ea typeface="华文楷体" panose="02010600040101010101" pitchFamily="2" charset="-122"/>
              </a:rPr>
              <a:t>水蒸气含</a:t>
            </a:r>
            <a:endParaRPr kumimoji="1" lang="zh-CN" altLang="en-US" sz="2200" baseline="30000">
              <a:ea typeface="华文楷体" panose="02010600040101010101" pitchFamily="2" charset="-122"/>
            </a:endParaRPr>
          </a:p>
          <a:p>
            <a:pPr>
              <a:lnSpc>
                <a:spcPct val="130000"/>
              </a:lnSpc>
            </a:pPr>
            <a:r>
              <a:rPr kumimoji="1" lang="zh-CN" altLang="en-US" sz="2200">
                <a:ea typeface="华文楷体" panose="02010600040101010101" pitchFamily="2" charset="-122"/>
              </a:rPr>
              <a:t>量</a:t>
            </a:r>
            <a:r>
              <a:rPr kumimoji="1" lang="en-US" altLang="zh-CN" sz="2200">
                <a:ea typeface="华文楷体" panose="02010600040101010101" pitchFamily="2" charset="-122"/>
              </a:rPr>
              <a:t>/g·m</a:t>
            </a:r>
            <a:r>
              <a:rPr kumimoji="1" lang="en-US" altLang="zh-CN" sz="2200" baseline="30000">
                <a:ea typeface="华文楷体" panose="02010600040101010101" pitchFamily="2" charset="-122"/>
              </a:rPr>
              <a:t>-3     </a:t>
            </a:r>
            <a:r>
              <a:rPr kumimoji="1" lang="en-US" altLang="zh-CN" sz="2200">
                <a:ea typeface="华文楷体" panose="02010600040101010101" pitchFamily="2" charset="-122"/>
              </a:rPr>
              <a:t>0.34      0.20     0.16    </a:t>
            </a:r>
            <a:r>
              <a:rPr kumimoji="1" lang="en-US" altLang="zh-CN" sz="2200">
                <a:solidFill>
                  <a:srgbClr val="FF0000"/>
                </a:solidFill>
                <a:ea typeface="华文楷体" panose="02010600040101010101" pitchFamily="2" charset="-122"/>
              </a:rPr>
              <a:t>0.003     2×10</a:t>
            </a:r>
            <a:r>
              <a:rPr kumimoji="1" lang="en-US" altLang="zh-CN" sz="2200" baseline="30000">
                <a:solidFill>
                  <a:srgbClr val="FF0000"/>
                </a:solidFill>
                <a:ea typeface="华文楷体" panose="02010600040101010101" pitchFamily="2" charset="-122"/>
              </a:rPr>
              <a:t>-3</a:t>
            </a:r>
            <a:r>
              <a:rPr kumimoji="1" lang="en-US" altLang="zh-CN" sz="2200">
                <a:solidFill>
                  <a:srgbClr val="FF0000"/>
                </a:solidFill>
                <a:ea typeface="华文楷体" panose="02010600040101010101" pitchFamily="2" charset="-122"/>
              </a:rPr>
              <a:t>    </a:t>
            </a:r>
            <a:r>
              <a:rPr kumimoji="1" lang="en-US" altLang="zh-CN" sz="2200">
                <a:ea typeface="华文楷体" panose="02010600040101010101" pitchFamily="2" charset="-122"/>
              </a:rPr>
              <a:t>3×10</a:t>
            </a:r>
            <a:r>
              <a:rPr kumimoji="1" lang="en-US" altLang="zh-CN" sz="2200" baseline="30000">
                <a:ea typeface="华文楷体" panose="02010600040101010101" pitchFamily="2" charset="-122"/>
              </a:rPr>
              <a:t>-3     </a:t>
            </a:r>
            <a:r>
              <a:rPr kumimoji="1" lang="en-US" altLang="zh-CN" sz="2200">
                <a:ea typeface="华文楷体" panose="02010600040101010101" pitchFamily="2" charset="-122"/>
              </a:rPr>
              <a:t> </a:t>
            </a:r>
            <a:r>
              <a:rPr kumimoji="1" lang="en-US" altLang="zh-CN" sz="2200">
                <a:solidFill>
                  <a:srgbClr val="FF0000"/>
                </a:solidFill>
                <a:ea typeface="华文楷体" panose="02010600040101010101" pitchFamily="2" charset="-122"/>
              </a:rPr>
              <a:t>1×10</a:t>
            </a:r>
            <a:r>
              <a:rPr kumimoji="1" lang="en-US" altLang="zh-CN" sz="2200" baseline="30000">
                <a:solidFill>
                  <a:srgbClr val="FF0000"/>
                </a:solidFill>
                <a:ea typeface="华文楷体" panose="02010600040101010101" pitchFamily="2" charset="-122"/>
              </a:rPr>
              <a:t>-5</a:t>
            </a:r>
            <a:r>
              <a:rPr kumimoji="1" lang="en-US" altLang="zh-CN" sz="2200">
                <a:solidFill>
                  <a:srgbClr val="FF0000"/>
                </a:solidFill>
                <a:ea typeface="华文楷体" panose="02010600040101010101" pitchFamily="2" charset="-122"/>
              </a:rPr>
              <a:t> </a:t>
            </a:r>
            <a:endParaRPr kumimoji="1" lang="en-US" altLang="zh-CN" sz="2200">
              <a:solidFill>
                <a:srgbClr val="FF0000"/>
              </a:solidFill>
              <a:ea typeface="华文楷体" panose="02010600040101010101" pitchFamily="2" charset="-122"/>
            </a:endParaRPr>
          </a:p>
        </p:txBody>
      </p:sp>
      <p:sp>
        <p:nvSpPr>
          <p:cNvPr id="7" name="Rectangle 4"/>
          <p:cNvSpPr>
            <a:spLocks noChangeArrowheads="1"/>
          </p:cNvSpPr>
          <p:nvPr/>
        </p:nvSpPr>
        <p:spPr bwMode="auto">
          <a:xfrm>
            <a:off x="933450" y="3716338"/>
            <a:ext cx="75438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10000"/>
              </a:lnSpc>
            </a:pPr>
            <a:r>
              <a:rPr kumimoji="1" lang="zh-CN" altLang="en-US" sz="2400">
                <a:ea typeface="华文楷体" panose="02010600040101010101" pitchFamily="2" charset="-122"/>
              </a:rPr>
              <a:t>几种常用干燥剂的干燥效率</a:t>
            </a:r>
            <a:r>
              <a:rPr kumimoji="1" lang="en-US" altLang="zh-CN" sz="2400">
                <a:ea typeface="华文楷体" panose="02010600040101010101" pitchFamily="2" charset="-122"/>
              </a:rPr>
              <a:t>/298K</a:t>
            </a:r>
            <a:endParaRPr kumimoji="1" lang="en-US" altLang="zh-CN" sz="240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 calcmode="lin" valueType="num">
                                      <p:cBhvr>
                                        <p:cTn id="7" dur="500" fill="hold"/>
                                        <p:tgtEl>
                                          <p:spTgt spid="347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71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47139">
                                            <p:txEl>
                                              <p:pRg st="1" end="1"/>
                                            </p:txEl>
                                          </p:spTgt>
                                        </p:tgtEl>
                                        <p:attrNameLst>
                                          <p:attrName>style.visibility</p:attrName>
                                        </p:attrNameLst>
                                      </p:cBhvr>
                                      <p:to>
                                        <p:strVal val="visible"/>
                                      </p:to>
                                    </p:set>
                                    <p:anim calcmode="lin" valueType="num">
                                      <p:cBhvr>
                                        <p:cTn id="13" dur="500" fill="hold"/>
                                        <p:tgtEl>
                                          <p:spTgt spid="3471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47139">
                                            <p:txEl>
                                              <p:pRg st="1" end="1"/>
                                            </p:txEl>
                                          </p:spTgt>
                                        </p:tgtEl>
                                        <p:attrNameLst>
                                          <p:attrName>ppt_h</p:attrName>
                                        </p:attrNameLst>
                                      </p:cBhvr>
                                      <p:tavLst>
                                        <p:tav tm="0">
                                          <p:val>
                                            <p:fltVal val="0"/>
                                          </p:val>
                                        </p:tav>
                                        <p:tav tm="100000">
                                          <p:val>
                                            <p:strVal val="#ppt_h"/>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autoUpdateAnimBg="0" build="p"/>
      <p:bldP spid="6" grpId="0"/>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780F46A-7CE5-4AE9-8262-92C6A0DD4153}"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06178" name="Rectangle 3"/>
          <p:cNvSpPr>
            <a:spLocks noChangeArrowheads="1"/>
          </p:cNvSpPr>
          <p:nvPr/>
        </p:nvSpPr>
        <p:spPr bwMode="auto">
          <a:xfrm>
            <a:off x="1042988" y="223838"/>
            <a:ext cx="78644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30000"/>
              </a:spcBef>
            </a:pPr>
            <a:r>
              <a:rPr lang="en-US" altLang="zh-CN">
                <a:ea typeface="华文楷体" panose="02010600040101010101" pitchFamily="2" charset="-122"/>
              </a:rPr>
              <a:t>P</a:t>
            </a:r>
            <a:r>
              <a:rPr lang="en-US" altLang="zh-CN" baseline="-25000">
                <a:ea typeface="华文楷体" panose="02010600040101010101" pitchFamily="2" charset="-122"/>
              </a:rPr>
              <a:t>4</a:t>
            </a:r>
            <a:r>
              <a:rPr lang="en-US" altLang="zh-CN">
                <a:ea typeface="华文楷体" panose="02010600040101010101" pitchFamily="2" charset="-122"/>
              </a:rPr>
              <a:t>O</a:t>
            </a:r>
            <a:r>
              <a:rPr lang="en-US" altLang="zh-CN" baseline="-25000">
                <a:ea typeface="华文楷体" panose="02010600040101010101" pitchFamily="2" charset="-122"/>
              </a:rPr>
              <a:t>10</a:t>
            </a:r>
            <a:r>
              <a:rPr lang="zh-CN" altLang="en-US">
                <a:ea typeface="华文楷体" panose="02010600040101010101" pitchFamily="2" charset="-122"/>
              </a:rPr>
              <a:t>与水反应复杂，产物多样。</a:t>
            </a:r>
            <a:endParaRPr lang="en-US" altLang="zh-CN">
              <a:ea typeface="华文楷体" panose="02010600040101010101" pitchFamily="2" charset="-122"/>
            </a:endParaRPr>
          </a:p>
          <a:p>
            <a:pPr>
              <a:lnSpc>
                <a:spcPct val="120000"/>
              </a:lnSpc>
              <a:spcBef>
                <a:spcPct val="30000"/>
              </a:spcBef>
            </a:pPr>
            <a:r>
              <a:rPr lang="zh-CN" altLang="en-US">
                <a:ea typeface="华文楷体" panose="02010600040101010101" pitchFamily="2" charset="-122"/>
              </a:rPr>
              <a:t>在</a:t>
            </a:r>
            <a:r>
              <a:rPr lang="en-US" altLang="zh-CN">
                <a:ea typeface="华文楷体" panose="02010600040101010101" pitchFamily="2" charset="-122"/>
              </a:rPr>
              <a:t>P</a:t>
            </a:r>
            <a:r>
              <a:rPr lang="en-US" altLang="zh-CN" baseline="-25000">
                <a:ea typeface="华文楷体" panose="02010600040101010101" pitchFamily="2" charset="-122"/>
              </a:rPr>
              <a:t>4</a:t>
            </a:r>
            <a:r>
              <a:rPr lang="en-US" altLang="zh-CN">
                <a:ea typeface="华文楷体" panose="02010600040101010101" pitchFamily="2" charset="-122"/>
              </a:rPr>
              <a:t>O</a:t>
            </a:r>
            <a:r>
              <a:rPr lang="en-US" altLang="zh-CN" baseline="-25000">
                <a:ea typeface="华文楷体" panose="02010600040101010101" pitchFamily="2" charset="-122"/>
              </a:rPr>
              <a:t>10</a:t>
            </a:r>
            <a:r>
              <a:rPr lang="zh-CN" altLang="en-US">
                <a:ea typeface="华文楷体" panose="02010600040101010101" pitchFamily="2" charset="-122"/>
              </a:rPr>
              <a:t>与水的摩尔比超过</a:t>
            </a:r>
            <a:r>
              <a:rPr lang="en-US" altLang="zh-CN">
                <a:ea typeface="华文楷体" panose="02010600040101010101" pitchFamily="2" charset="-122"/>
              </a:rPr>
              <a:t>1:6</a:t>
            </a:r>
            <a:r>
              <a:rPr lang="zh-CN" altLang="en-US">
                <a:ea typeface="华文楷体" panose="02010600040101010101" pitchFamily="2" charset="-122"/>
              </a:rPr>
              <a:t>，特别是硝酸作催化剂时，</a:t>
            </a:r>
            <a:r>
              <a:rPr lang="en-US" altLang="zh-CN">
                <a:ea typeface="华文楷体" panose="02010600040101010101" pitchFamily="2" charset="-122"/>
              </a:rPr>
              <a:t>P</a:t>
            </a:r>
            <a:r>
              <a:rPr lang="en-US" altLang="zh-CN" baseline="-25000">
                <a:ea typeface="华文楷体" panose="02010600040101010101" pitchFamily="2" charset="-122"/>
              </a:rPr>
              <a:t>4</a:t>
            </a:r>
            <a:r>
              <a:rPr lang="en-US" altLang="zh-CN">
                <a:ea typeface="华文楷体" panose="02010600040101010101" pitchFamily="2" charset="-122"/>
              </a:rPr>
              <a:t>O</a:t>
            </a:r>
            <a:r>
              <a:rPr lang="en-US" altLang="zh-CN" baseline="-25000">
                <a:ea typeface="华文楷体" panose="02010600040101010101" pitchFamily="2" charset="-122"/>
              </a:rPr>
              <a:t>10</a:t>
            </a:r>
            <a:r>
              <a:rPr lang="zh-CN" altLang="en-US">
                <a:ea typeface="华文楷体" panose="02010600040101010101" pitchFamily="2" charset="-122"/>
              </a:rPr>
              <a:t>完全转化为</a:t>
            </a:r>
            <a:r>
              <a:rPr lang="zh-CN" altLang="en-US">
                <a:solidFill>
                  <a:srgbClr val="FF0000"/>
                </a:solidFill>
                <a:ea typeface="华文楷体" panose="02010600040101010101" pitchFamily="2" charset="-122"/>
              </a:rPr>
              <a:t>正磷酸</a:t>
            </a:r>
            <a:endParaRPr lang="zh-CN" altLang="en-US">
              <a:solidFill>
                <a:srgbClr val="FF0000"/>
              </a:solidFill>
              <a:ea typeface="华文楷体" panose="02010600040101010101" pitchFamily="2" charset="-122"/>
            </a:endParaRPr>
          </a:p>
        </p:txBody>
      </p:sp>
      <p:pic>
        <p:nvPicPr>
          <p:cNvPr id="348164"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85863" y="2276475"/>
            <a:ext cx="727392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348164"/>
                                        </p:tgtEl>
                                        <p:attrNameLst>
                                          <p:attrName>style.visibility</p:attrName>
                                        </p:attrNameLst>
                                      </p:cBhvr>
                                      <p:to>
                                        <p:strVal val="visible"/>
                                      </p:to>
                                    </p:set>
                                    <p:anim calcmode="lin" valueType="num">
                                      <p:cBhvr>
                                        <p:cTn id="7" dur="500" fill="hold"/>
                                        <p:tgtEl>
                                          <p:spTgt spid="348164"/>
                                        </p:tgtEl>
                                        <p:attrNameLst>
                                          <p:attrName>ppt_x</p:attrName>
                                        </p:attrNameLst>
                                      </p:cBhvr>
                                      <p:tavLst>
                                        <p:tav tm="0">
                                          <p:val>
                                            <p:strVal val="#ppt_x+#ppt_w/2"/>
                                          </p:val>
                                        </p:tav>
                                        <p:tav tm="100000">
                                          <p:val>
                                            <p:strVal val="#ppt_x"/>
                                          </p:val>
                                        </p:tav>
                                      </p:tavLst>
                                    </p:anim>
                                    <p:anim calcmode="lin" valueType="num">
                                      <p:cBhvr>
                                        <p:cTn id="8" dur="500" fill="hold"/>
                                        <p:tgtEl>
                                          <p:spTgt spid="348164"/>
                                        </p:tgtEl>
                                        <p:attrNameLst>
                                          <p:attrName>ppt_y</p:attrName>
                                        </p:attrNameLst>
                                      </p:cBhvr>
                                      <p:tavLst>
                                        <p:tav tm="0">
                                          <p:val>
                                            <p:strVal val="#ppt_y"/>
                                          </p:val>
                                        </p:tav>
                                        <p:tav tm="100000">
                                          <p:val>
                                            <p:strVal val="#ppt_y"/>
                                          </p:val>
                                        </p:tav>
                                      </p:tavLst>
                                    </p:anim>
                                    <p:anim calcmode="lin" valueType="num">
                                      <p:cBhvr>
                                        <p:cTn id="9" dur="500" fill="hold"/>
                                        <p:tgtEl>
                                          <p:spTgt spid="348164"/>
                                        </p:tgtEl>
                                        <p:attrNameLst>
                                          <p:attrName>ppt_w</p:attrName>
                                        </p:attrNameLst>
                                      </p:cBhvr>
                                      <p:tavLst>
                                        <p:tav tm="0">
                                          <p:val>
                                            <p:fltVal val="0"/>
                                          </p:val>
                                        </p:tav>
                                        <p:tav tm="100000">
                                          <p:val>
                                            <p:strVal val="#ppt_w"/>
                                          </p:val>
                                        </p:tav>
                                      </p:tavLst>
                                    </p:anim>
                                    <p:anim calcmode="lin" valueType="num">
                                      <p:cBhvr>
                                        <p:cTn id="10" dur="500" fill="hold"/>
                                        <p:tgtEl>
                                          <p:spTgt spid="348164"/>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34816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6AC082E-92B7-4FFF-9C5F-FB85034AD25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99010" name="Rectangle 5"/>
          <p:cNvSpPr>
            <a:spLocks noChangeArrowheads="1"/>
          </p:cNvSpPr>
          <p:nvPr/>
        </p:nvSpPr>
        <p:spPr bwMode="auto">
          <a:xfrm>
            <a:off x="922338" y="1689100"/>
            <a:ext cx="7962900" cy="4745038"/>
          </a:xfrm>
          <a:prstGeom prst="rect">
            <a:avLst/>
          </a:prstGeom>
          <a:noFill/>
          <a:ln>
            <a:noFill/>
          </a:ln>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defRPr/>
            </a:pPr>
            <a:r>
              <a:rPr kumimoji="1" lang="zh-CN" altLang="en-US" dirty="0">
                <a:ea typeface="华文楷体" panose="02010600040101010101" pitchFamily="2" charset="-122"/>
              </a:rPr>
              <a:t>最重要的砷化合物，</a:t>
            </a:r>
            <a:r>
              <a:rPr kumimoji="1" lang="en-US" altLang="zh-CN" dirty="0">
                <a:ea typeface="华文楷体" panose="02010600040101010101" pitchFamily="2" charset="-122"/>
              </a:rPr>
              <a:t> </a:t>
            </a:r>
            <a:r>
              <a:rPr kumimoji="1" lang="zh-CN" altLang="en-US" dirty="0">
                <a:ea typeface="华文楷体" panose="02010600040101010101" pitchFamily="2" charset="-122"/>
              </a:rPr>
              <a:t>白色粉末状剧毒物，微溶于水，在热水中溶解度稍大，溶解后生成亚砷酸</a:t>
            </a:r>
            <a:r>
              <a:rPr kumimoji="1" lang="en-US" altLang="zh-CN" dirty="0">
                <a:ea typeface="华文楷体" panose="02010600040101010101" pitchFamily="2" charset="-122"/>
              </a:rPr>
              <a:t>(H</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AsO</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a:t>
            </a:r>
            <a:r>
              <a:rPr kumimoji="1" lang="zh-CN" altLang="en-US" dirty="0">
                <a:ea typeface="华文楷体" panose="02010600040101010101" pitchFamily="2" charset="-122"/>
              </a:rPr>
              <a:t>溶液 </a:t>
            </a:r>
            <a:r>
              <a:rPr kumimoji="1" lang="en-US" altLang="zh-CN" dirty="0">
                <a:ea typeface="华文楷体" panose="02010600040101010101" pitchFamily="2" charset="-122"/>
              </a:rPr>
              <a:t>. </a:t>
            </a:r>
            <a:endParaRPr kumimoji="1" lang="en-US" altLang="zh-CN" dirty="0">
              <a:ea typeface="华文楷体" panose="02010600040101010101" pitchFamily="2" charset="-122"/>
            </a:endParaRPr>
          </a:p>
          <a:p>
            <a:pPr>
              <a:lnSpc>
                <a:spcPct val="140000"/>
              </a:lnSpc>
              <a:defRPr/>
            </a:pPr>
            <a:r>
              <a:rPr kumimoji="1" lang="zh-CN" altLang="en-US" dirty="0">
                <a:ea typeface="华文楷体" panose="02010600040101010101" pitchFamily="2" charset="-122"/>
              </a:rPr>
              <a:t>用</a:t>
            </a:r>
            <a:r>
              <a:rPr kumimoji="1" lang="zh-CN" altLang="en-US" dirty="0">
                <a:solidFill>
                  <a:srgbClr val="FF0000"/>
                </a:solidFill>
                <a:ea typeface="华文楷体" panose="02010600040101010101" pitchFamily="2" charset="-122"/>
              </a:rPr>
              <a:t>新制的</a:t>
            </a:r>
            <a:r>
              <a:rPr kumimoji="1" lang="en-US" altLang="zh-CN" dirty="0">
                <a:solidFill>
                  <a:srgbClr val="FF0000"/>
                </a:solidFill>
                <a:ea typeface="华文楷体" panose="02010600040101010101" pitchFamily="2" charset="-122"/>
              </a:rPr>
              <a:t>Fe(OH)</a:t>
            </a:r>
            <a:r>
              <a:rPr kumimoji="1" lang="en-US" altLang="zh-CN" baseline="-25000" dirty="0">
                <a:solidFill>
                  <a:srgbClr val="FF0000"/>
                </a:solidFill>
                <a:ea typeface="华文楷体" panose="02010600040101010101" pitchFamily="2" charset="-122"/>
              </a:rPr>
              <a:t>2</a:t>
            </a:r>
            <a:r>
              <a:rPr kumimoji="1" lang="zh-CN" altLang="en-US" dirty="0">
                <a:solidFill>
                  <a:srgbClr val="FF0000"/>
                </a:solidFill>
                <a:ea typeface="华文楷体" panose="02010600040101010101" pitchFamily="2" charset="-122"/>
              </a:rPr>
              <a:t>悬浮液解砒霜之毒</a:t>
            </a:r>
            <a:r>
              <a:rPr kumimoji="1" lang="en-US" altLang="zh-CN" dirty="0">
                <a:solidFill>
                  <a:srgbClr val="FF0000"/>
                </a:solidFill>
                <a:ea typeface="华文楷体" panose="02010600040101010101" pitchFamily="2" charset="-122"/>
              </a:rPr>
              <a:t>(p</a:t>
            </a:r>
            <a:r>
              <a:rPr kumimoji="1" lang="en-US" altLang="zh-CN" baseline="-25000" dirty="0">
                <a:solidFill>
                  <a:srgbClr val="FF0000"/>
                </a:solidFill>
                <a:ea typeface="华文楷体" panose="02010600040101010101" pitchFamily="2" charset="-122"/>
              </a:rPr>
              <a:t>250</a:t>
            </a:r>
            <a:r>
              <a:rPr kumimoji="1" lang="en-US" altLang="zh-CN" dirty="0">
                <a:solidFill>
                  <a:srgbClr val="FF0000"/>
                </a:solidFill>
                <a:ea typeface="华文楷体" panose="02010600040101010101" pitchFamily="2" charset="-122"/>
              </a:rPr>
              <a:t>)</a:t>
            </a:r>
            <a:r>
              <a:rPr kumimoji="1" lang="zh-CN" altLang="en-US" dirty="0">
                <a:solidFill>
                  <a:srgbClr val="FF0000"/>
                </a:solidFill>
                <a:ea typeface="华文楷体" panose="02010600040101010101" pitchFamily="2" charset="-122"/>
              </a:rPr>
              <a:t>。</a:t>
            </a:r>
            <a:endParaRPr kumimoji="1" lang="en-US" altLang="zh-CN" dirty="0">
              <a:solidFill>
                <a:srgbClr val="FF0000"/>
              </a:solidFill>
              <a:ea typeface="华文楷体" panose="02010600040101010101" pitchFamily="2" charset="-122"/>
            </a:endParaRPr>
          </a:p>
          <a:p>
            <a:pPr>
              <a:lnSpc>
                <a:spcPct val="140000"/>
              </a:lnSpc>
              <a:defRPr/>
            </a:pPr>
            <a:r>
              <a:rPr kumimoji="1" lang="en-US" altLang="zh-CN" dirty="0">
                <a:ea typeface="华文楷体" panose="02010600040101010101" pitchFamily="2" charset="-122"/>
              </a:rPr>
              <a:t>As</a:t>
            </a:r>
            <a:r>
              <a:rPr kumimoji="1" lang="en-US" altLang="zh-CN" baseline="-25000" dirty="0">
                <a:ea typeface="华文楷体" panose="02010600040101010101" pitchFamily="2" charset="-122"/>
              </a:rPr>
              <a:t>4</a:t>
            </a:r>
            <a:r>
              <a:rPr kumimoji="1" lang="en-US" altLang="zh-CN" dirty="0">
                <a:ea typeface="华文楷体" panose="02010600040101010101" pitchFamily="2" charset="-122"/>
              </a:rPr>
              <a:t>O</a:t>
            </a:r>
            <a:r>
              <a:rPr kumimoji="1" lang="en-US" altLang="zh-CN" baseline="-25000" dirty="0">
                <a:ea typeface="华文楷体" panose="02010600040101010101" pitchFamily="2" charset="-122"/>
              </a:rPr>
              <a:t>6</a:t>
            </a:r>
            <a:r>
              <a:rPr kumimoji="1" lang="en-US" altLang="zh-CN" dirty="0">
                <a:ea typeface="华文楷体" panose="02010600040101010101" pitchFamily="2" charset="-122"/>
              </a:rPr>
              <a:t>+6Fe(OH)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 == 2Fe</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(AsO</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a:t>
            </a:r>
            <a:r>
              <a:rPr kumimoji="1" lang="en-US" altLang="zh-CN" baseline="-25000" dirty="0">
                <a:ea typeface="华文楷体" panose="02010600040101010101" pitchFamily="2" charset="-122"/>
              </a:rPr>
              <a:t>2 </a:t>
            </a:r>
            <a:r>
              <a:rPr kumimoji="1" lang="en-US" altLang="zh-CN" dirty="0">
                <a:ea typeface="华文楷体" panose="02010600040101010101" pitchFamily="2" charset="-122"/>
                <a:sym typeface="Symbol" panose="05050102010706020507" pitchFamily="18" charset="2"/>
              </a:rPr>
              <a:t></a:t>
            </a:r>
            <a:r>
              <a:rPr kumimoji="1" lang="en-US" altLang="zh-CN" dirty="0">
                <a:ea typeface="华文楷体" panose="02010600040101010101" pitchFamily="2" charset="-122"/>
              </a:rPr>
              <a:t> + 6H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O</a:t>
            </a:r>
            <a:endParaRPr kumimoji="1" lang="en-US" altLang="zh-CN" dirty="0">
              <a:ea typeface="华文楷体" panose="02010600040101010101" pitchFamily="2" charset="-122"/>
            </a:endParaRPr>
          </a:p>
          <a:p>
            <a:pPr>
              <a:lnSpc>
                <a:spcPct val="140000"/>
              </a:lnSpc>
              <a:defRPr/>
            </a:pPr>
            <a:r>
              <a:rPr kumimoji="1" lang="zh-CN" altLang="en-US" dirty="0">
                <a:ea typeface="华文楷体" panose="02010600040101010101" pitchFamily="2" charset="-122"/>
              </a:rPr>
              <a:t>主要用于制造杀虫剂、除草剂和含砷的药物</a:t>
            </a:r>
            <a:r>
              <a:rPr kumimoji="1" lang="zh-CN" altLang="en-US" dirty="0" smtClean="0">
                <a:ea typeface="华文楷体" panose="02010600040101010101" pitchFamily="2" charset="-122"/>
              </a:rPr>
              <a:t>。</a:t>
            </a:r>
            <a:endParaRPr kumimoji="1" lang="en-US" altLang="zh-CN" dirty="0" smtClean="0">
              <a:ea typeface="华文楷体" panose="02010600040101010101" pitchFamily="2" charset="-122"/>
            </a:endParaRPr>
          </a:p>
          <a:p>
            <a:pPr>
              <a:lnSpc>
                <a:spcPct val="140000"/>
              </a:lnSpc>
              <a:defRPr/>
            </a:pPr>
            <a:r>
              <a:rPr kumimoji="1" lang="zh-CN" altLang="en-US" sz="2400" dirty="0">
                <a:solidFill>
                  <a:srgbClr val="0000FF"/>
                </a:solidFill>
                <a:latin typeface="+mn-ea"/>
                <a:ea typeface="+mn-ea"/>
              </a:rPr>
              <a:t>张亭</a:t>
            </a:r>
            <a:r>
              <a:rPr kumimoji="1" lang="zh-CN" altLang="en-US" sz="2400" dirty="0" smtClean="0">
                <a:solidFill>
                  <a:srgbClr val="0000FF"/>
                </a:solidFill>
                <a:latin typeface="+mn-ea"/>
                <a:ea typeface="+mn-ea"/>
              </a:rPr>
              <a:t>栋</a:t>
            </a:r>
            <a:r>
              <a:rPr kumimoji="1" lang="en-US" altLang="zh-CN" sz="2400" dirty="0" smtClean="0">
                <a:solidFill>
                  <a:srgbClr val="0000FF"/>
                </a:solidFill>
                <a:latin typeface="+mn-ea"/>
                <a:ea typeface="+mn-ea"/>
              </a:rPr>
              <a:t>：</a:t>
            </a:r>
            <a:r>
              <a:rPr kumimoji="1" lang="zh-CN" altLang="en-US" sz="2400" dirty="0" smtClean="0">
                <a:solidFill>
                  <a:srgbClr val="0000FF"/>
                </a:solidFill>
                <a:latin typeface="+mn-ea"/>
                <a:ea typeface="+mn-ea"/>
              </a:rPr>
              <a:t>砷剂治疗白血病，</a:t>
            </a:r>
            <a:r>
              <a:rPr lang="zh-CN" altLang="en-US" sz="2400" dirty="0" smtClean="0">
                <a:solidFill>
                  <a:srgbClr val="0000FF"/>
                </a:solidFill>
                <a:latin typeface="+mn-ea"/>
                <a:ea typeface="+mn-ea"/>
              </a:rPr>
              <a:t>获</a:t>
            </a:r>
            <a:r>
              <a:rPr lang="en-US" altLang="zh-CN" sz="2400" dirty="0" smtClean="0">
                <a:solidFill>
                  <a:srgbClr val="0000FF"/>
                </a:solidFill>
                <a:latin typeface="+mn-ea"/>
                <a:ea typeface="+mn-ea"/>
              </a:rPr>
              <a:t>2015</a:t>
            </a:r>
            <a:r>
              <a:rPr lang="zh-CN" altLang="en-US" sz="2400" dirty="0" smtClean="0">
                <a:solidFill>
                  <a:srgbClr val="0000FF"/>
                </a:solidFill>
                <a:latin typeface="+mn-ea"/>
                <a:ea typeface="+mn-ea"/>
              </a:rPr>
              <a:t>年度求是</a:t>
            </a:r>
            <a:r>
              <a:rPr lang="zh-CN" altLang="en-US" sz="2400" dirty="0">
                <a:solidFill>
                  <a:srgbClr val="0000FF"/>
                </a:solidFill>
                <a:latin typeface="+mn-ea"/>
                <a:ea typeface="+mn-ea"/>
              </a:rPr>
              <a:t>杰出科学家奖</a:t>
            </a:r>
            <a:endParaRPr kumimoji="1" lang="en-US" altLang="zh-CN" sz="2400" dirty="0">
              <a:solidFill>
                <a:srgbClr val="0000FF"/>
              </a:solidFill>
              <a:latin typeface="+mn-ea"/>
              <a:ea typeface="+mn-ea"/>
            </a:endParaRPr>
          </a:p>
        </p:txBody>
      </p:sp>
      <p:sp>
        <p:nvSpPr>
          <p:cNvPr id="225283" name="Rectangle 6"/>
          <p:cNvSpPr>
            <a:spLocks noChangeArrowheads="1"/>
          </p:cNvSpPr>
          <p:nvPr/>
        </p:nvSpPr>
        <p:spPr bwMode="auto">
          <a:xfrm>
            <a:off x="1196975" y="892175"/>
            <a:ext cx="3810000" cy="796925"/>
          </a:xfrm>
          <a:prstGeom prst="rect">
            <a:avLst/>
          </a:prstGeom>
          <a:solidFill>
            <a:srgbClr val="FFFFCC"/>
          </a:solidFill>
          <a:ln>
            <a:noFill/>
          </a:ln>
          <a:effectLst>
            <a:prstShdw prst="shdw13" dist="53882" dir="13500000">
              <a:schemeClr val="bg2"/>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spcBef>
                <a:spcPct val="50000"/>
              </a:spcBef>
            </a:pPr>
            <a:r>
              <a:rPr kumimoji="1" lang="en-US" altLang="zh-CN" sz="3600">
                <a:solidFill>
                  <a:srgbClr val="0000FF"/>
                </a:solidFill>
                <a:ea typeface="华文楷体" panose="02010600040101010101" pitchFamily="2" charset="-122"/>
              </a:rPr>
              <a:t>As</a:t>
            </a:r>
            <a:r>
              <a:rPr kumimoji="1" lang="en-US" altLang="zh-CN" sz="3600" baseline="-25000">
                <a:solidFill>
                  <a:srgbClr val="0000FF"/>
                </a:solidFill>
                <a:ea typeface="华文楷体" panose="02010600040101010101" pitchFamily="2" charset="-122"/>
              </a:rPr>
              <a:t>4</a:t>
            </a:r>
            <a:r>
              <a:rPr kumimoji="1" lang="en-US" altLang="zh-CN" sz="3600">
                <a:solidFill>
                  <a:srgbClr val="0000FF"/>
                </a:solidFill>
                <a:ea typeface="华文楷体" panose="02010600040101010101" pitchFamily="2" charset="-122"/>
              </a:rPr>
              <a:t>O</a:t>
            </a:r>
            <a:r>
              <a:rPr kumimoji="1" lang="en-US" altLang="zh-CN" sz="3600" baseline="-25000">
                <a:solidFill>
                  <a:srgbClr val="0000FF"/>
                </a:solidFill>
                <a:ea typeface="华文楷体" panose="02010600040101010101" pitchFamily="2" charset="-122"/>
              </a:rPr>
              <a:t>6</a:t>
            </a:r>
            <a:r>
              <a:rPr kumimoji="1" lang="en-US" altLang="zh-CN" sz="3600">
                <a:solidFill>
                  <a:srgbClr val="0000FF"/>
                </a:solidFill>
                <a:ea typeface="华文楷体" panose="02010600040101010101" pitchFamily="2" charset="-122"/>
              </a:rPr>
              <a:t> (</a:t>
            </a:r>
            <a:r>
              <a:rPr kumimoji="1" lang="zh-CN" altLang="en-US" sz="3600">
                <a:solidFill>
                  <a:srgbClr val="0000FF"/>
                </a:solidFill>
                <a:ea typeface="华文楷体" panose="02010600040101010101" pitchFamily="2" charset="-122"/>
              </a:rPr>
              <a:t>砒霜</a:t>
            </a:r>
            <a:r>
              <a:rPr kumimoji="1" lang="en-US" altLang="zh-CN" sz="3600">
                <a:solidFill>
                  <a:srgbClr val="0000FF"/>
                </a:solidFill>
                <a:ea typeface="华文楷体" panose="02010600040101010101" pitchFamily="2" charset="-122"/>
              </a:rPr>
              <a:t>)</a:t>
            </a:r>
            <a:endParaRPr kumimoji="1" lang="en-US" altLang="zh-CN" sz="3600">
              <a:solidFill>
                <a:srgbClr val="0000FF"/>
              </a:solidFill>
              <a:ea typeface="华文楷体" panose="02010600040101010101" pitchFamily="2" charset="-122"/>
            </a:endParaRPr>
          </a:p>
        </p:txBody>
      </p:sp>
      <p:sp>
        <p:nvSpPr>
          <p:cNvPr id="225284" name="Rectangle 6"/>
          <p:cNvSpPr>
            <a:spLocks noChangeArrowheads="1"/>
          </p:cNvSpPr>
          <p:nvPr/>
        </p:nvSpPr>
        <p:spPr bwMode="auto">
          <a:xfrm>
            <a:off x="995363" y="115888"/>
            <a:ext cx="3186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ea typeface="华文楷体" panose="02010600040101010101" pitchFamily="2" charset="-122"/>
              </a:rPr>
              <a:t>2</a:t>
            </a:r>
            <a:r>
              <a:rPr kumimoji="1" lang="zh-CN" altLang="en-US" sz="3600">
                <a:ea typeface="华文楷体" panose="02010600040101010101" pitchFamily="2" charset="-122"/>
              </a:rPr>
              <a:t>、砷的氧化物</a:t>
            </a:r>
            <a:endParaRPr kumimoji="1" lang="zh-CN" altLang="en-US" sz="360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ChangeArrowheads="1"/>
          </p:cNvSpPr>
          <p:nvPr/>
        </p:nvSpPr>
        <p:spPr bwMode="auto">
          <a:xfrm>
            <a:off x="7885113" y="6165850"/>
            <a:ext cx="990600" cy="457200"/>
          </a:xfrm>
          <a:prstGeom prst="rect">
            <a:avLst/>
          </a:prstGeom>
          <a:noFill/>
          <a:ln>
            <a:noFill/>
          </a:ln>
          <a:effectLst/>
        </p:spPr>
        <p:txBody>
          <a:bodyPr/>
          <a:lstStyle/>
          <a:p>
            <a:pPr algn="r">
              <a:defRPr/>
            </a:pPr>
            <a:fld id="{26E9EF53-CE12-40B1-B0B5-B092B7D97A3F}" type="slidenum">
              <a:rPr kumimoji="1" lang="en-US" altLang="zh-CN" sz="1600">
                <a:latin typeface="+mn-lt"/>
                <a:ea typeface="+mn-ea"/>
                <a:cs typeface="ˎ̥"/>
              </a:rPr>
            </a:fld>
            <a:r>
              <a:rPr kumimoji="1" lang="en-US" altLang="zh-CN" sz="1600" b="0" dirty="0">
                <a:latin typeface="+mn-lt"/>
                <a:ea typeface="+mn-ea"/>
                <a:cs typeface="ˎ̥"/>
              </a:rPr>
              <a:t> </a:t>
            </a:r>
            <a:endParaRPr kumimoji="1" lang="en-US" altLang="zh-CN" sz="1600" b="0" dirty="0">
              <a:latin typeface="+mn-lt"/>
              <a:ea typeface="+mn-ea"/>
              <a:cs typeface="ˎ̥"/>
            </a:endParaRPr>
          </a:p>
        </p:txBody>
      </p:sp>
      <p:sp>
        <p:nvSpPr>
          <p:cNvPr id="367621" name="Rectangle 5"/>
          <p:cNvSpPr>
            <a:spLocks noChangeArrowheads="1"/>
          </p:cNvSpPr>
          <p:nvPr/>
        </p:nvSpPr>
        <p:spPr bwMode="auto">
          <a:xfrm>
            <a:off x="1068388" y="2132013"/>
            <a:ext cx="7704137" cy="3638550"/>
          </a:xfrm>
          <a:prstGeom prst="rect">
            <a:avLst/>
          </a:prstGeom>
          <a:noFill/>
          <a:ln>
            <a:noFill/>
          </a:ln>
          <a:effectLst/>
        </p:spPr>
        <p:txBody>
          <a:bodyPr>
            <a:spAutoFit/>
          </a:bodyPr>
          <a:lstStyle/>
          <a:p>
            <a:pPr>
              <a:lnSpc>
                <a:spcPct val="120000"/>
              </a:lnSpc>
              <a:defRPr/>
            </a:pPr>
            <a:r>
              <a:rPr kumimoji="1" lang="en-US" altLang="zh-CN" dirty="0">
                <a:solidFill>
                  <a:srgbClr val="0000FF"/>
                </a:solidFill>
                <a:ea typeface="华文楷体" panose="02010600040101010101" pitchFamily="2" charset="-122"/>
              </a:rPr>
              <a:t>As</a:t>
            </a:r>
            <a:r>
              <a:rPr kumimoji="1" lang="en-US" altLang="zh-CN" baseline="-25000" dirty="0">
                <a:solidFill>
                  <a:srgbClr val="0000FF"/>
                </a:solidFill>
                <a:ea typeface="华文楷体" panose="02010600040101010101" pitchFamily="2" charset="-122"/>
              </a:rPr>
              <a:t>4</a:t>
            </a:r>
            <a:r>
              <a:rPr kumimoji="1" lang="en-US" altLang="zh-CN" dirty="0">
                <a:solidFill>
                  <a:srgbClr val="0000FF"/>
                </a:solidFill>
                <a:ea typeface="华文楷体" panose="02010600040101010101" pitchFamily="2" charset="-122"/>
              </a:rPr>
              <a:t>O</a:t>
            </a:r>
            <a:r>
              <a:rPr kumimoji="1" lang="en-US" altLang="zh-CN" baseline="-25000" dirty="0">
                <a:solidFill>
                  <a:srgbClr val="0000FF"/>
                </a:solidFill>
                <a:ea typeface="华文楷体" panose="02010600040101010101" pitchFamily="2" charset="-122"/>
              </a:rPr>
              <a:t>6</a:t>
            </a:r>
            <a:r>
              <a:rPr kumimoji="1" lang="zh-CN" altLang="en-US" dirty="0">
                <a:solidFill>
                  <a:srgbClr val="0000FF"/>
                </a:solidFill>
                <a:ea typeface="华文楷体" panose="02010600040101010101" pitchFamily="2" charset="-122"/>
              </a:rPr>
              <a:t>＋ </a:t>
            </a:r>
            <a:r>
              <a:rPr kumimoji="1" lang="en-US" altLang="zh-CN" dirty="0">
                <a:solidFill>
                  <a:srgbClr val="0000FF"/>
                </a:solidFill>
                <a:ea typeface="华文楷体" panose="02010600040101010101" pitchFamily="2" charset="-122"/>
              </a:rPr>
              <a:t>12 </a:t>
            </a:r>
            <a:r>
              <a:rPr kumimoji="1" lang="en-US" altLang="zh-CN" dirty="0" err="1">
                <a:solidFill>
                  <a:srgbClr val="0000FF"/>
                </a:solidFill>
                <a:ea typeface="华文楷体" panose="02010600040101010101" pitchFamily="2" charset="-122"/>
              </a:rPr>
              <a:t>HCl</a:t>
            </a:r>
            <a:r>
              <a:rPr kumimoji="1" lang="zh-CN" altLang="en-US" dirty="0">
                <a:solidFill>
                  <a:srgbClr val="0000FF"/>
                </a:solidFill>
                <a:ea typeface="华文楷体" panose="02010600040101010101" pitchFamily="2" charset="-122"/>
              </a:rPr>
              <a:t> ＝  </a:t>
            </a:r>
            <a:r>
              <a:rPr kumimoji="1" lang="en-US" altLang="zh-CN" dirty="0">
                <a:solidFill>
                  <a:srgbClr val="0000FF"/>
                </a:solidFill>
                <a:ea typeface="华文楷体" panose="02010600040101010101" pitchFamily="2" charset="-122"/>
              </a:rPr>
              <a:t>4 AsCl</a:t>
            </a:r>
            <a:r>
              <a:rPr kumimoji="1" lang="en-US" altLang="zh-CN" baseline="-25000" dirty="0">
                <a:solidFill>
                  <a:srgbClr val="0000FF"/>
                </a:solidFill>
                <a:ea typeface="华文楷体" panose="02010600040101010101" pitchFamily="2" charset="-122"/>
              </a:rPr>
              <a:t>3</a:t>
            </a:r>
            <a:r>
              <a:rPr kumimoji="1" lang="zh-CN" altLang="en-US" dirty="0">
                <a:solidFill>
                  <a:srgbClr val="0000FF"/>
                </a:solidFill>
                <a:ea typeface="华文楷体" panose="02010600040101010101" pitchFamily="2" charset="-122"/>
              </a:rPr>
              <a:t> ＋ </a:t>
            </a:r>
            <a:r>
              <a:rPr kumimoji="1" lang="en-US" altLang="zh-CN" dirty="0">
                <a:solidFill>
                  <a:srgbClr val="0000FF"/>
                </a:solidFill>
                <a:ea typeface="华文楷体" panose="02010600040101010101" pitchFamily="2" charset="-122"/>
              </a:rPr>
              <a:t>6 H</a:t>
            </a:r>
            <a:r>
              <a:rPr kumimoji="1" lang="en-US" altLang="zh-CN" baseline="-25000" dirty="0">
                <a:solidFill>
                  <a:srgbClr val="0000FF"/>
                </a:solidFill>
                <a:ea typeface="华文楷体" panose="02010600040101010101" pitchFamily="2" charset="-122"/>
              </a:rPr>
              <a:t>2</a:t>
            </a:r>
            <a:r>
              <a:rPr kumimoji="1" lang="en-US" altLang="zh-CN" dirty="0">
                <a:solidFill>
                  <a:srgbClr val="0000FF"/>
                </a:solidFill>
                <a:ea typeface="华文楷体" panose="02010600040101010101" pitchFamily="2" charset="-122"/>
              </a:rPr>
              <a:t>O</a:t>
            </a:r>
            <a:endParaRPr kumimoji="1" lang="en-US" altLang="zh-CN" dirty="0">
              <a:solidFill>
                <a:srgbClr val="0000FF"/>
              </a:solidFill>
              <a:latin typeface="+mn-lt"/>
              <a:ea typeface="+mn-ea"/>
            </a:endParaRPr>
          </a:p>
          <a:p>
            <a:pPr>
              <a:lnSpc>
                <a:spcPct val="120000"/>
              </a:lnSpc>
              <a:defRPr/>
            </a:pPr>
            <a:r>
              <a:rPr kumimoji="1" lang="en-US" altLang="zh-CN" dirty="0">
                <a:solidFill>
                  <a:srgbClr val="0000FF"/>
                </a:solidFill>
                <a:latin typeface="+mn-lt"/>
                <a:ea typeface="+mn-ea"/>
              </a:rPr>
              <a:t>As</a:t>
            </a:r>
            <a:r>
              <a:rPr kumimoji="1" lang="en-US" altLang="zh-CN" baseline="-25000" dirty="0">
                <a:solidFill>
                  <a:srgbClr val="0000FF"/>
                </a:solidFill>
                <a:latin typeface="+mn-lt"/>
                <a:ea typeface="+mn-ea"/>
              </a:rPr>
              <a:t>4</a:t>
            </a:r>
            <a:r>
              <a:rPr kumimoji="1" lang="en-US" altLang="zh-CN" dirty="0">
                <a:solidFill>
                  <a:srgbClr val="0000FF"/>
                </a:solidFill>
                <a:latin typeface="+mn-lt"/>
                <a:ea typeface="+mn-ea"/>
              </a:rPr>
              <a:t>O</a:t>
            </a:r>
            <a:r>
              <a:rPr kumimoji="1" lang="en-US" altLang="zh-CN" baseline="-25000" dirty="0">
                <a:solidFill>
                  <a:srgbClr val="0000FF"/>
                </a:solidFill>
                <a:latin typeface="+mn-lt"/>
                <a:ea typeface="+mn-ea"/>
              </a:rPr>
              <a:t>6</a:t>
            </a:r>
            <a:r>
              <a:rPr kumimoji="1" lang="zh-CN" altLang="en-US" dirty="0">
                <a:solidFill>
                  <a:srgbClr val="0000FF"/>
                </a:solidFill>
                <a:latin typeface="+mn-lt"/>
                <a:ea typeface="+mn-ea"/>
              </a:rPr>
              <a:t>＋ </a:t>
            </a:r>
            <a:r>
              <a:rPr kumimoji="1" lang="en-US" altLang="zh-CN" dirty="0">
                <a:solidFill>
                  <a:srgbClr val="0000FF"/>
                </a:solidFill>
                <a:latin typeface="+mn-lt"/>
                <a:ea typeface="+mn-ea"/>
              </a:rPr>
              <a:t>12 OH</a:t>
            </a:r>
            <a:r>
              <a:rPr kumimoji="1" lang="zh-CN" altLang="en-US" baseline="30000" dirty="0">
                <a:solidFill>
                  <a:srgbClr val="0000FF"/>
                </a:solidFill>
                <a:latin typeface="+mn-lt"/>
                <a:ea typeface="+mn-ea"/>
              </a:rPr>
              <a:t>－</a:t>
            </a:r>
            <a:r>
              <a:rPr kumimoji="1" lang="zh-CN" altLang="en-US" dirty="0">
                <a:solidFill>
                  <a:srgbClr val="0000FF"/>
                </a:solidFill>
                <a:latin typeface="+mn-lt"/>
                <a:ea typeface="+mn-ea"/>
              </a:rPr>
              <a:t> ＝  </a:t>
            </a:r>
            <a:r>
              <a:rPr kumimoji="1" lang="en-US" altLang="zh-CN" dirty="0">
                <a:solidFill>
                  <a:srgbClr val="0000FF"/>
                </a:solidFill>
                <a:latin typeface="+mn-lt"/>
                <a:ea typeface="+mn-ea"/>
              </a:rPr>
              <a:t>4 AsO</a:t>
            </a:r>
            <a:r>
              <a:rPr kumimoji="1" lang="en-US" altLang="zh-CN" baseline="-25000" dirty="0">
                <a:solidFill>
                  <a:srgbClr val="0000FF"/>
                </a:solidFill>
                <a:latin typeface="+mn-lt"/>
                <a:ea typeface="+mn-ea"/>
              </a:rPr>
              <a:t>3</a:t>
            </a:r>
            <a:r>
              <a:rPr kumimoji="1" lang="en-US" altLang="zh-CN" baseline="30000" dirty="0">
                <a:solidFill>
                  <a:srgbClr val="0000FF"/>
                </a:solidFill>
                <a:latin typeface="+mn-lt"/>
                <a:ea typeface="+mn-ea"/>
              </a:rPr>
              <a:t>3</a:t>
            </a:r>
            <a:r>
              <a:rPr kumimoji="1" lang="zh-CN" altLang="en-US" baseline="30000" dirty="0">
                <a:solidFill>
                  <a:srgbClr val="0000FF"/>
                </a:solidFill>
                <a:latin typeface="+mn-lt"/>
                <a:ea typeface="+mn-ea"/>
              </a:rPr>
              <a:t>－</a:t>
            </a:r>
            <a:r>
              <a:rPr kumimoji="1" lang="zh-CN" altLang="en-US" dirty="0">
                <a:solidFill>
                  <a:srgbClr val="0000FF"/>
                </a:solidFill>
                <a:latin typeface="+mn-lt"/>
                <a:ea typeface="+mn-ea"/>
              </a:rPr>
              <a:t> ＋ </a:t>
            </a:r>
            <a:r>
              <a:rPr kumimoji="1" lang="en-US" altLang="zh-CN" dirty="0">
                <a:solidFill>
                  <a:srgbClr val="0000FF"/>
                </a:solidFill>
                <a:latin typeface="+mn-lt"/>
                <a:ea typeface="+mn-ea"/>
              </a:rPr>
              <a:t>6 H</a:t>
            </a:r>
            <a:r>
              <a:rPr kumimoji="1" lang="en-US" altLang="zh-CN" baseline="-25000" dirty="0">
                <a:solidFill>
                  <a:srgbClr val="0000FF"/>
                </a:solidFill>
                <a:latin typeface="+mn-lt"/>
                <a:ea typeface="+mn-ea"/>
              </a:rPr>
              <a:t>2</a:t>
            </a:r>
            <a:r>
              <a:rPr kumimoji="1" lang="en-US" altLang="zh-CN" dirty="0">
                <a:solidFill>
                  <a:srgbClr val="0000FF"/>
                </a:solidFill>
                <a:latin typeface="+mn-lt"/>
                <a:ea typeface="+mn-ea"/>
              </a:rPr>
              <a:t>O</a:t>
            </a:r>
            <a:endParaRPr kumimoji="1" lang="en-US" altLang="zh-CN" dirty="0">
              <a:solidFill>
                <a:srgbClr val="0000FF"/>
              </a:solidFill>
              <a:latin typeface="+mn-lt"/>
              <a:ea typeface="+mn-ea"/>
            </a:endParaRPr>
          </a:p>
          <a:p>
            <a:pPr>
              <a:lnSpc>
                <a:spcPct val="120000"/>
              </a:lnSpc>
              <a:defRPr/>
            </a:pPr>
            <a:r>
              <a:rPr kumimoji="1" lang="en-US" altLang="zh-CN" dirty="0">
                <a:latin typeface="+mn-lt"/>
                <a:ea typeface="+mn-ea"/>
              </a:rPr>
              <a:t>      </a:t>
            </a:r>
            <a:endParaRPr kumimoji="1" lang="en-US" altLang="zh-CN" dirty="0">
              <a:latin typeface="+mn-lt"/>
              <a:ea typeface="+mn-ea"/>
            </a:endParaRPr>
          </a:p>
          <a:p>
            <a:pPr>
              <a:lnSpc>
                <a:spcPct val="120000"/>
              </a:lnSpc>
              <a:defRPr/>
            </a:pPr>
            <a:r>
              <a:rPr kumimoji="1" lang="zh-CN" altLang="en-US" dirty="0">
                <a:latin typeface="+mn-lt"/>
                <a:ea typeface="+mn-ea"/>
              </a:rPr>
              <a:t>盐的溶解性：    碱金属</a:t>
            </a:r>
            <a:r>
              <a:rPr kumimoji="1" lang="en-US" altLang="zh-CN" dirty="0">
                <a:latin typeface="+mn-lt"/>
                <a:ea typeface="+mn-ea"/>
              </a:rPr>
              <a:t>—— </a:t>
            </a:r>
            <a:r>
              <a:rPr kumimoji="1" lang="zh-CN" altLang="en-US" dirty="0">
                <a:latin typeface="+mn-lt"/>
                <a:ea typeface="+mn-ea"/>
              </a:rPr>
              <a:t>易溶于水；</a:t>
            </a:r>
            <a:endParaRPr kumimoji="1" lang="zh-CN" altLang="en-US" dirty="0">
              <a:latin typeface="+mn-lt"/>
              <a:ea typeface="+mn-ea"/>
            </a:endParaRPr>
          </a:p>
          <a:p>
            <a:pPr>
              <a:lnSpc>
                <a:spcPct val="120000"/>
              </a:lnSpc>
              <a:defRPr/>
            </a:pPr>
            <a:r>
              <a:rPr kumimoji="1" lang="zh-CN" altLang="en-US" dirty="0">
                <a:latin typeface="+mn-lt"/>
                <a:ea typeface="+mn-ea"/>
              </a:rPr>
              <a:t>                            碱土金属</a:t>
            </a:r>
            <a:r>
              <a:rPr kumimoji="1" lang="en-US" altLang="zh-CN" dirty="0">
                <a:latin typeface="+mn-lt"/>
                <a:ea typeface="+mn-ea"/>
              </a:rPr>
              <a:t>—— </a:t>
            </a:r>
            <a:r>
              <a:rPr kumimoji="1" lang="zh-CN" altLang="en-US" dirty="0">
                <a:latin typeface="+mn-lt"/>
                <a:ea typeface="+mn-ea"/>
              </a:rPr>
              <a:t>溶解度较小；</a:t>
            </a:r>
            <a:endParaRPr kumimoji="1" lang="zh-CN" altLang="en-US" dirty="0">
              <a:latin typeface="+mn-lt"/>
              <a:ea typeface="+mn-ea"/>
            </a:endParaRPr>
          </a:p>
          <a:p>
            <a:pPr>
              <a:lnSpc>
                <a:spcPct val="120000"/>
              </a:lnSpc>
              <a:defRPr/>
            </a:pPr>
            <a:r>
              <a:rPr kumimoji="1" lang="zh-CN" altLang="en-US" dirty="0">
                <a:latin typeface="+mn-lt"/>
                <a:ea typeface="+mn-ea"/>
              </a:rPr>
              <a:t>                            重金属 </a:t>
            </a:r>
            <a:r>
              <a:rPr kumimoji="1" lang="en-US" altLang="zh-CN" dirty="0">
                <a:latin typeface="+mn-lt"/>
                <a:ea typeface="+mn-ea"/>
              </a:rPr>
              <a:t>—— </a:t>
            </a:r>
            <a:r>
              <a:rPr kumimoji="1" lang="zh-CN" altLang="en-US" dirty="0">
                <a:latin typeface="+mn-lt"/>
                <a:ea typeface="+mn-ea"/>
              </a:rPr>
              <a:t>几乎不溶；</a:t>
            </a:r>
            <a:endParaRPr kumimoji="1" lang="zh-CN" altLang="en-US" dirty="0">
              <a:latin typeface="+mn-lt"/>
              <a:ea typeface="+mn-ea"/>
            </a:endParaRPr>
          </a:p>
        </p:txBody>
      </p:sp>
      <p:sp>
        <p:nvSpPr>
          <p:cNvPr id="6" name="Rectangle 7"/>
          <p:cNvSpPr>
            <a:spLocks noChangeArrowheads="1"/>
          </p:cNvSpPr>
          <p:nvPr/>
        </p:nvSpPr>
        <p:spPr bwMode="auto">
          <a:xfrm>
            <a:off x="982663" y="654050"/>
            <a:ext cx="7550150" cy="1174750"/>
          </a:xfrm>
          <a:prstGeom prst="rect">
            <a:avLst/>
          </a:prstGeom>
          <a:noFill/>
          <a:ln>
            <a:noFill/>
          </a:ln>
          <a:effectLst/>
        </p:spPr>
        <p:txBody>
          <a:bodyPr anchor="ctr">
            <a:spAutoFit/>
          </a:bodyPr>
          <a:lstStyle/>
          <a:p>
            <a:pPr>
              <a:lnSpc>
                <a:spcPct val="110000"/>
              </a:lnSpc>
              <a:defRPr/>
            </a:pPr>
            <a:r>
              <a:rPr lang="zh-CN" altLang="pt-BR" dirty="0">
                <a:latin typeface="+mn-lt"/>
                <a:ea typeface="+mn-ea"/>
              </a:rPr>
              <a:t>    </a:t>
            </a:r>
            <a:r>
              <a:rPr lang="pt-BR" altLang="zh-CN" dirty="0">
                <a:latin typeface="+mn-lt"/>
                <a:ea typeface="+mn-ea"/>
              </a:rPr>
              <a:t>As</a:t>
            </a:r>
            <a:r>
              <a:rPr lang="pt-BR" altLang="zh-CN" baseline="-25000" dirty="0">
                <a:latin typeface="+mn-lt"/>
                <a:ea typeface="+mn-ea"/>
              </a:rPr>
              <a:t>4</a:t>
            </a:r>
            <a:r>
              <a:rPr lang="pt-BR" altLang="zh-CN" dirty="0">
                <a:latin typeface="+mn-lt"/>
                <a:ea typeface="+mn-ea"/>
              </a:rPr>
              <a:t>O</a:t>
            </a:r>
            <a:r>
              <a:rPr lang="pt-BR" altLang="zh-CN" baseline="-25000" dirty="0">
                <a:latin typeface="+mn-lt"/>
                <a:ea typeface="+mn-ea"/>
              </a:rPr>
              <a:t>6</a:t>
            </a:r>
            <a:r>
              <a:rPr lang="zh-CN" altLang="pt-BR" dirty="0">
                <a:latin typeface="+mn-lt"/>
                <a:ea typeface="+mn-ea"/>
              </a:rPr>
              <a:t>显两性，既能溶于酸，更易溶于碱</a:t>
            </a:r>
            <a:r>
              <a:rPr lang="zh-CN" altLang="en-US" dirty="0">
                <a:latin typeface="+mn-lt"/>
                <a:ea typeface="+mn-ea"/>
              </a:rPr>
              <a:t>，形成亚砷酸盐，</a:t>
            </a:r>
            <a:r>
              <a:rPr lang="zh-CN" altLang="pt-BR" dirty="0">
                <a:latin typeface="+mn-lt"/>
                <a:ea typeface="+mn-ea"/>
              </a:rPr>
              <a:t>具有氧化性和还原性。 </a:t>
            </a:r>
            <a:endParaRPr lang="zh-CN" altLang="pt-BR" dirty="0">
              <a:latin typeface="+mn-lt"/>
              <a:ea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7621"/>
                                        </p:tgtEl>
                                        <p:attrNameLst>
                                          <p:attrName>style.visibility</p:attrName>
                                        </p:attrNameLst>
                                      </p:cBhvr>
                                      <p:to>
                                        <p:strVal val="visible"/>
                                      </p:to>
                                    </p:set>
                                    <p:anim calcmode="lin" valueType="num">
                                      <p:cBhvr additive="base">
                                        <p:cTn id="12" dur="500" fill="hold"/>
                                        <p:tgtEl>
                                          <p:spTgt spid="367621"/>
                                        </p:tgtEl>
                                        <p:attrNameLst>
                                          <p:attrName>ppt_x</p:attrName>
                                        </p:attrNameLst>
                                      </p:cBhvr>
                                      <p:tavLst>
                                        <p:tav tm="0">
                                          <p:val>
                                            <p:strVal val="#ppt_x"/>
                                          </p:val>
                                        </p:tav>
                                        <p:tav tm="100000">
                                          <p:val>
                                            <p:strVal val="#ppt_x"/>
                                          </p:val>
                                        </p:tav>
                                      </p:tavLst>
                                    </p:anim>
                                    <p:anim calcmode="lin" valueType="num">
                                      <p:cBhvr additive="base">
                                        <p:cTn id="13" dur="500" fill="hold"/>
                                        <p:tgtEl>
                                          <p:spTgt spid="3676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p:bldP spid="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81"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69C1E23-BEE4-4438-91D9-166520AD71D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67982" name="Rectangle 3"/>
          <p:cNvSpPr>
            <a:spLocks noChangeArrowheads="1"/>
          </p:cNvSpPr>
          <p:nvPr/>
        </p:nvSpPr>
        <p:spPr bwMode="auto">
          <a:xfrm>
            <a:off x="977900" y="476250"/>
            <a:ext cx="67627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3600">
                <a:solidFill>
                  <a:srgbClr val="0000FF"/>
                </a:solidFill>
                <a:ea typeface="华文楷体" panose="02010600040101010101" pitchFamily="2" charset="-122"/>
              </a:rPr>
              <a:t>As (III) </a:t>
            </a:r>
            <a:r>
              <a:rPr kumimoji="1" lang="zh-CN" altLang="en-US" sz="3600">
                <a:solidFill>
                  <a:srgbClr val="0000FF"/>
                </a:solidFill>
                <a:ea typeface="华文楷体" panose="02010600040101010101" pitchFamily="2" charset="-122"/>
              </a:rPr>
              <a:t>的化学性质：</a:t>
            </a:r>
            <a:endParaRPr kumimoji="1" lang="zh-CN" altLang="en-US" sz="3600">
              <a:solidFill>
                <a:srgbClr val="0000FF"/>
              </a:solidFill>
              <a:ea typeface="华文楷体" panose="02010600040101010101" pitchFamily="2" charset="-122"/>
            </a:endParaRPr>
          </a:p>
          <a:p>
            <a:pPr>
              <a:lnSpc>
                <a:spcPct val="110000"/>
              </a:lnSpc>
            </a:pPr>
            <a:r>
              <a:rPr kumimoji="1" lang="zh-CN" altLang="en-US" sz="2800">
                <a:ea typeface="华文楷体" panose="02010600040101010101" pitchFamily="2" charset="-122"/>
              </a:rPr>
              <a:t>         </a:t>
            </a:r>
            <a:r>
              <a:rPr kumimoji="1" lang="zh-CN" altLang="en-US">
                <a:ea typeface="华文楷体" panose="02010600040101010101" pitchFamily="2" charset="-122"/>
              </a:rPr>
              <a:t>在酸性介质中以氧化性为主</a:t>
            </a:r>
            <a:endParaRPr kumimoji="1" lang="zh-CN" altLang="en-US">
              <a:ea typeface="华文楷体" panose="02010600040101010101" pitchFamily="2" charset="-122"/>
            </a:endParaRPr>
          </a:p>
          <a:p>
            <a:pPr>
              <a:lnSpc>
                <a:spcPct val="110000"/>
              </a:lnSpc>
            </a:pPr>
            <a:r>
              <a:rPr kumimoji="1" lang="zh-CN" altLang="en-US">
                <a:ea typeface="华文楷体" panose="02010600040101010101" pitchFamily="2" charset="-122"/>
              </a:rPr>
              <a:t>           </a:t>
            </a:r>
            <a:endParaRPr kumimoji="1" lang="zh-CN" altLang="en-US">
              <a:ea typeface="华文楷体" panose="02010600040101010101" pitchFamily="2" charset="-122"/>
            </a:endParaRPr>
          </a:p>
          <a:p>
            <a:pPr>
              <a:lnSpc>
                <a:spcPct val="110000"/>
              </a:lnSpc>
            </a:pPr>
            <a:endParaRPr kumimoji="1" lang="zh-CN" altLang="en-US">
              <a:ea typeface="华文楷体" panose="02010600040101010101" pitchFamily="2" charset="-122"/>
            </a:endParaRPr>
          </a:p>
          <a:p>
            <a:pPr>
              <a:lnSpc>
                <a:spcPct val="110000"/>
              </a:lnSpc>
            </a:pPr>
            <a:r>
              <a:rPr kumimoji="1" lang="zh-CN" altLang="en-US">
                <a:ea typeface="华文楷体" panose="02010600040101010101" pitchFamily="2" charset="-122"/>
              </a:rPr>
              <a:t>         在碱性介质中以还原剂为主</a:t>
            </a:r>
            <a:endParaRPr kumimoji="1" lang="zh-CN" altLang="en-US">
              <a:ea typeface="华文楷体" panose="02010600040101010101" pitchFamily="2" charset="-122"/>
            </a:endParaRPr>
          </a:p>
        </p:txBody>
      </p:sp>
      <p:graphicFrame>
        <p:nvGraphicFramePr>
          <p:cNvPr id="167979" name="Object 43"/>
          <p:cNvGraphicFramePr>
            <a:graphicFrameLocks noChangeAspect="1"/>
          </p:cNvGraphicFramePr>
          <p:nvPr/>
        </p:nvGraphicFramePr>
        <p:xfrm>
          <a:off x="1436688" y="3494088"/>
          <a:ext cx="6345237" cy="590550"/>
        </p:xfrm>
        <a:graphic>
          <a:graphicData uri="http://schemas.openxmlformats.org/presentationml/2006/ole">
            <mc:AlternateContent xmlns:mc="http://schemas.openxmlformats.org/markup-compatibility/2006">
              <mc:Choice xmlns:v="urn:schemas-microsoft-com:vml" Requires="v">
                <p:oleObj spid="_x0000_s168114" name="公式" r:id="rId1" imgW="2755900" imgH="241300" progId="Equation.3">
                  <p:embed/>
                </p:oleObj>
              </mc:Choice>
              <mc:Fallback>
                <p:oleObj name="公式" r:id="rId1" imgW="2755900" imgH="241300" progId="Equation.3">
                  <p:embed/>
                  <p:pic>
                    <p:nvPicPr>
                      <p:cNvPr id="0" name="Picture 1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3494088"/>
                        <a:ext cx="6345237"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80" name="Object 44"/>
          <p:cNvGraphicFramePr>
            <a:graphicFrameLocks noChangeAspect="1"/>
          </p:cNvGraphicFramePr>
          <p:nvPr/>
        </p:nvGraphicFramePr>
        <p:xfrm>
          <a:off x="930275" y="1887538"/>
          <a:ext cx="7939088" cy="541337"/>
        </p:xfrm>
        <a:graphic>
          <a:graphicData uri="http://schemas.openxmlformats.org/presentationml/2006/ole">
            <mc:AlternateContent xmlns:mc="http://schemas.openxmlformats.org/markup-compatibility/2006">
              <mc:Choice xmlns:v="urn:schemas-microsoft-com:vml" Requires="v">
                <p:oleObj spid="_x0000_s168115" name="公式" r:id="rId3" imgW="3771900" imgH="241300" progId="Equation.3">
                  <p:embed/>
                </p:oleObj>
              </mc:Choice>
              <mc:Fallback>
                <p:oleObj name="公式" r:id="rId3" imgW="3771900" imgH="241300" progId="Equation.3">
                  <p:embed/>
                  <p:pic>
                    <p:nvPicPr>
                      <p:cNvPr id="0" name="Picture 1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5" y="1887538"/>
                        <a:ext cx="7939088"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7984" name="Picture 6" descr="b16">
            <a:hlinkClick r:id="rId5" action="ppaction://hlinksldjump"/>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800373" y="163564"/>
            <a:ext cx="2022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kumimoji="0" lang="pt-BR" altLang="zh-CN" dirty="0" smtClean="0">
                <a:solidFill>
                  <a:srgbClr val="000000"/>
                </a:solidFill>
                <a:ea typeface="楷体" panose="02010609060101010101" pitchFamily="49" charset="-122"/>
              </a:rPr>
              <a:t> </a:t>
            </a:r>
            <a:r>
              <a:rPr kumimoji="0" lang="pt-BR" altLang="zh-CN" sz="3600" dirty="0">
                <a:solidFill>
                  <a:srgbClr val="0000FF"/>
                </a:solidFill>
                <a:ea typeface="楷体" panose="02010609060101010101" pitchFamily="49" charset="-122"/>
              </a:rPr>
              <a:t>As</a:t>
            </a:r>
            <a:r>
              <a:rPr kumimoji="0" lang="pt-BR" altLang="zh-CN" sz="3600" baseline="-25000" dirty="0">
                <a:solidFill>
                  <a:srgbClr val="0000FF"/>
                </a:solidFill>
                <a:ea typeface="楷体" panose="02010609060101010101" pitchFamily="49" charset="-122"/>
              </a:rPr>
              <a:t>4</a:t>
            </a:r>
            <a:r>
              <a:rPr kumimoji="0" lang="pt-BR" altLang="zh-CN" sz="3600" dirty="0">
                <a:solidFill>
                  <a:srgbClr val="0000FF"/>
                </a:solidFill>
                <a:ea typeface="楷体" panose="02010609060101010101" pitchFamily="49" charset="-122"/>
              </a:rPr>
              <a:t>O</a:t>
            </a:r>
            <a:r>
              <a:rPr kumimoji="0" lang="pt-BR" altLang="zh-CN" sz="3600" baseline="-25000" dirty="0">
                <a:solidFill>
                  <a:srgbClr val="0000FF"/>
                </a:solidFill>
                <a:ea typeface="楷体" panose="02010609060101010101" pitchFamily="49" charset="-122"/>
              </a:rPr>
              <a:t>10</a:t>
            </a:r>
            <a:r>
              <a:rPr kumimoji="0" lang="pt-BR" altLang="zh-CN" sz="3600" dirty="0">
                <a:solidFill>
                  <a:srgbClr val="0000FF"/>
                </a:solidFill>
                <a:ea typeface="楷体" panose="02010609060101010101" pitchFamily="49" charset="-122"/>
              </a:rPr>
              <a:t> </a:t>
            </a:r>
            <a:endParaRPr kumimoji="0" lang="pt-BR" altLang="zh-CN" sz="3600" dirty="0">
              <a:solidFill>
                <a:srgbClr val="0000FF"/>
              </a:solidFill>
              <a:ea typeface="楷体" panose="02010609060101010101" pitchFamily="49" charset="-122"/>
            </a:endParaRPr>
          </a:p>
        </p:txBody>
      </p:sp>
      <p:sp>
        <p:nvSpPr>
          <p:cNvPr id="481285" name="Text Box 5"/>
          <p:cNvSpPr txBox="1">
            <a:spLocks noChangeArrowheads="1"/>
          </p:cNvSpPr>
          <p:nvPr/>
        </p:nvSpPr>
        <p:spPr bwMode="auto">
          <a:xfrm>
            <a:off x="539750" y="836613"/>
            <a:ext cx="83534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0000"/>
              </a:lnSpc>
              <a:spcBef>
                <a:spcPct val="50000"/>
              </a:spcBef>
              <a:buFontTx/>
              <a:buNone/>
            </a:pPr>
            <a:r>
              <a:rPr lang="pt-BR" altLang="zh-CN" dirty="0">
                <a:ea typeface="楷体" panose="02010609060101010101" pitchFamily="49" charset="-122"/>
              </a:rPr>
              <a:t>   </a:t>
            </a:r>
            <a:r>
              <a:rPr lang="pt-BR" altLang="zh-CN" dirty="0">
                <a:solidFill>
                  <a:srgbClr val="000000"/>
                </a:solidFill>
                <a:ea typeface="楷体" panose="02010609060101010101" pitchFamily="49" charset="-122"/>
              </a:rPr>
              <a:t>As</a:t>
            </a:r>
            <a:r>
              <a:rPr lang="pt-BR" altLang="zh-CN" baseline="-25000" dirty="0">
                <a:solidFill>
                  <a:srgbClr val="000000"/>
                </a:solidFill>
                <a:ea typeface="楷体" panose="02010609060101010101" pitchFamily="49" charset="-122"/>
              </a:rPr>
              <a:t>4</a:t>
            </a:r>
            <a:r>
              <a:rPr lang="pt-BR" altLang="zh-CN" dirty="0">
                <a:solidFill>
                  <a:srgbClr val="000000"/>
                </a:solidFill>
                <a:ea typeface="楷体" panose="02010609060101010101" pitchFamily="49" charset="-122"/>
              </a:rPr>
              <a:t>O</a:t>
            </a:r>
            <a:r>
              <a:rPr lang="pt-BR" altLang="zh-CN" baseline="-25000" dirty="0">
                <a:solidFill>
                  <a:srgbClr val="000000"/>
                </a:solidFill>
                <a:ea typeface="楷体" panose="02010609060101010101" pitchFamily="49" charset="-122"/>
              </a:rPr>
              <a:t>10</a:t>
            </a:r>
            <a:r>
              <a:rPr lang="zh-CN" altLang="pt-BR" dirty="0">
                <a:solidFill>
                  <a:srgbClr val="000000"/>
                </a:solidFill>
                <a:ea typeface="楷体" panose="02010609060101010101" pitchFamily="49" charset="-122"/>
              </a:rPr>
              <a:t>易溶于水，在空气中吸潮，生成砷酸</a:t>
            </a:r>
            <a:r>
              <a:rPr lang="pt-BR" altLang="zh-CN" dirty="0">
                <a:solidFill>
                  <a:srgbClr val="000000"/>
                </a:solidFill>
                <a:ea typeface="楷体" panose="02010609060101010101" pitchFamily="49" charset="-122"/>
              </a:rPr>
              <a:t>H</a:t>
            </a:r>
            <a:r>
              <a:rPr lang="pt-BR" altLang="zh-CN" baseline="-25000" dirty="0">
                <a:solidFill>
                  <a:srgbClr val="000000"/>
                </a:solidFill>
                <a:ea typeface="楷体" panose="02010609060101010101" pitchFamily="49" charset="-122"/>
              </a:rPr>
              <a:t>3</a:t>
            </a:r>
            <a:r>
              <a:rPr lang="pt-BR" altLang="zh-CN" dirty="0">
                <a:solidFill>
                  <a:srgbClr val="000000"/>
                </a:solidFill>
                <a:ea typeface="楷体" panose="02010609060101010101" pitchFamily="49" charset="-122"/>
              </a:rPr>
              <a:t>AsO</a:t>
            </a:r>
            <a:r>
              <a:rPr lang="pt-BR" altLang="zh-CN" baseline="-25000" dirty="0">
                <a:solidFill>
                  <a:srgbClr val="000000"/>
                </a:solidFill>
                <a:ea typeface="楷体" panose="02010609060101010101" pitchFamily="49" charset="-122"/>
              </a:rPr>
              <a:t>4</a:t>
            </a:r>
            <a:r>
              <a:rPr lang="zh-CN" altLang="pt-BR" dirty="0">
                <a:solidFill>
                  <a:srgbClr val="000000"/>
                </a:solidFill>
                <a:ea typeface="楷体" panose="02010609060101010101" pitchFamily="49" charset="-122"/>
              </a:rPr>
              <a:t>，受热分解为</a:t>
            </a:r>
            <a:r>
              <a:rPr lang="pt-BR" altLang="zh-CN" dirty="0">
                <a:solidFill>
                  <a:srgbClr val="000000"/>
                </a:solidFill>
                <a:ea typeface="楷体" panose="02010609060101010101" pitchFamily="49" charset="-122"/>
              </a:rPr>
              <a:t>As</a:t>
            </a:r>
            <a:r>
              <a:rPr lang="pt-BR" altLang="zh-CN" baseline="-25000" dirty="0">
                <a:solidFill>
                  <a:srgbClr val="000000"/>
                </a:solidFill>
                <a:ea typeface="楷体" panose="02010609060101010101" pitchFamily="49" charset="-122"/>
              </a:rPr>
              <a:t>2</a:t>
            </a:r>
            <a:r>
              <a:rPr lang="pt-BR" altLang="zh-CN" dirty="0">
                <a:solidFill>
                  <a:srgbClr val="000000"/>
                </a:solidFill>
                <a:ea typeface="楷体" panose="02010609060101010101" pitchFamily="49" charset="-122"/>
              </a:rPr>
              <a:t>O</a:t>
            </a:r>
            <a:r>
              <a:rPr lang="pt-BR" altLang="zh-CN" baseline="-25000" dirty="0">
                <a:solidFill>
                  <a:srgbClr val="000000"/>
                </a:solidFill>
                <a:ea typeface="楷体" panose="02010609060101010101" pitchFamily="49" charset="-122"/>
              </a:rPr>
              <a:t>3</a:t>
            </a:r>
            <a:r>
              <a:rPr lang="zh-CN" altLang="pt-BR" dirty="0">
                <a:solidFill>
                  <a:srgbClr val="000000"/>
                </a:solidFill>
                <a:ea typeface="楷体" panose="02010609060101010101" pitchFamily="49" charset="-122"/>
              </a:rPr>
              <a:t>和</a:t>
            </a:r>
            <a:r>
              <a:rPr lang="pt-BR" altLang="zh-CN" dirty="0">
                <a:solidFill>
                  <a:srgbClr val="000000"/>
                </a:solidFill>
                <a:ea typeface="楷体" panose="02010609060101010101" pitchFamily="49" charset="-122"/>
              </a:rPr>
              <a:t>O</a:t>
            </a:r>
            <a:r>
              <a:rPr lang="pt-BR" altLang="zh-CN" baseline="-25000" dirty="0">
                <a:solidFill>
                  <a:srgbClr val="000000"/>
                </a:solidFill>
                <a:ea typeface="楷体" panose="02010609060101010101" pitchFamily="49" charset="-122"/>
              </a:rPr>
              <a:t>2</a:t>
            </a:r>
            <a:r>
              <a:rPr lang="zh-CN" altLang="pt-BR" dirty="0">
                <a:solidFill>
                  <a:srgbClr val="000000"/>
                </a:solidFill>
                <a:ea typeface="楷体" panose="02010609060101010101" pitchFamily="49" charset="-122"/>
              </a:rPr>
              <a:t>。砷酸盐主要用于制药和杀虫剂。 </a:t>
            </a:r>
            <a:endParaRPr lang="zh-CN" altLang="en-US" dirty="0">
              <a:solidFill>
                <a:srgbClr val="000000"/>
              </a:solidFill>
              <a:ea typeface="楷体" panose="02010609060101010101" pitchFamily="49" charset="-122"/>
            </a:endParaRPr>
          </a:p>
        </p:txBody>
      </p:sp>
      <p:sp>
        <p:nvSpPr>
          <p:cNvPr id="481286" name="Text Box 6"/>
          <p:cNvSpPr txBox="1">
            <a:spLocks noChangeArrowheads="1"/>
          </p:cNvSpPr>
          <p:nvPr/>
        </p:nvSpPr>
        <p:spPr bwMode="auto">
          <a:xfrm>
            <a:off x="539750" y="5157788"/>
            <a:ext cx="86042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0000"/>
              </a:lnSpc>
              <a:spcBef>
                <a:spcPct val="50000"/>
              </a:spcBef>
              <a:buFontTx/>
              <a:buNone/>
            </a:pPr>
            <a:r>
              <a:rPr lang="pt-BR" altLang="zh-CN" dirty="0">
                <a:ea typeface="楷体" panose="02010609060101010101" pitchFamily="49" charset="-122"/>
              </a:rPr>
              <a:t>   </a:t>
            </a:r>
            <a:r>
              <a:rPr lang="pt-BR" altLang="zh-CN" dirty="0">
                <a:solidFill>
                  <a:srgbClr val="000000"/>
                </a:solidFill>
                <a:ea typeface="楷体" panose="02010609060101010101" pitchFamily="49" charset="-122"/>
              </a:rPr>
              <a:t>As</a:t>
            </a:r>
            <a:r>
              <a:rPr lang="pt-BR" altLang="zh-CN" baseline="-25000" dirty="0">
                <a:solidFill>
                  <a:srgbClr val="000000"/>
                </a:solidFill>
                <a:ea typeface="楷体" panose="02010609060101010101" pitchFamily="49" charset="-122"/>
              </a:rPr>
              <a:t>2</a:t>
            </a:r>
            <a:r>
              <a:rPr lang="pt-BR" altLang="zh-CN" dirty="0">
                <a:solidFill>
                  <a:srgbClr val="000000"/>
                </a:solidFill>
                <a:ea typeface="楷体" panose="02010609060101010101" pitchFamily="49" charset="-122"/>
              </a:rPr>
              <a:t>O</a:t>
            </a:r>
            <a:r>
              <a:rPr lang="pt-BR" altLang="zh-CN" baseline="-25000" dirty="0">
                <a:solidFill>
                  <a:srgbClr val="000000"/>
                </a:solidFill>
                <a:ea typeface="楷体" panose="02010609060101010101" pitchFamily="49" charset="-122"/>
              </a:rPr>
              <a:t>5</a:t>
            </a:r>
            <a:r>
              <a:rPr lang="zh-CN" altLang="pt-BR" dirty="0">
                <a:solidFill>
                  <a:srgbClr val="000000"/>
                </a:solidFill>
                <a:ea typeface="楷体" panose="02010609060101010101" pitchFamily="49" charset="-122"/>
              </a:rPr>
              <a:t>作为砷酸的酸酐</a:t>
            </a:r>
            <a:r>
              <a:rPr lang="pt-BR" altLang="zh-CN" dirty="0">
                <a:solidFill>
                  <a:srgbClr val="000000"/>
                </a:solidFill>
                <a:ea typeface="楷体" panose="02010609060101010101" pitchFamily="49" charset="-122"/>
              </a:rPr>
              <a:t>,</a:t>
            </a:r>
            <a:r>
              <a:rPr lang="zh-CN" altLang="pt-BR" dirty="0">
                <a:solidFill>
                  <a:srgbClr val="000000"/>
                </a:solidFill>
                <a:ea typeface="楷体" panose="02010609060101010101" pitchFamily="49" charset="-122"/>
              </a:rPr>
              <a:t>显酸性</a:t>
            </a:r>
            <a:r>
              <a:rPr lang="pt-BR" altLang="zh-CN" dirty="0">
                <a:solidFill>
                  <a:srgbClr val="000000"/>
                </a:solidFill>
                <a:ea typeface="楷体" panose="02010609060101010101" pitchFamily="49" charset="-122"/>
              </a:rPr>
              <a:t>,</a:t>
            </a:r>
            <a:r>
              <a:rPr lang="zh-CN" altLang="pt-BR" dirty="0">
                <a:solidFill>
                  <a:srgbClr val="000000"/>
                </a:solidFill>
                <a:ea typeface="楷体" panose="02010609060101010101" pitchFamily="49" charset="-122"/>
              </a:rPr>
              <a:t>氧化能力更强</a:t>
            </a:r>
            <a:r>
              <a:rPr lang="pt-BR" altLang="zh-CN" dirty="0">
                <a:solidFill>
                  <a:srgbClr val="000000"/>
                </a:solidFill>
                <a:ea typeface="楷体" panose="02010609060101010101" pitchFamily="49" charset="-122"/>
              </a:rPr>
              <a:t>,</a:t>
            </a:r>
            <a:r>
              <a:rPr lang="zh-CN" altLang="pt-BR" dirty="0">
                <a:solidFill>
                  <a:srgbClr val="000000"/>
                </a:solidFill>
                <a:ea typeface="楷体" panose="02010609060101010101" pitchFamily="49" charset="-122"/>
              </a:rPr>
              <a:t>能将</a:t>
            </a:r>
            <a:r>
              <a:rPr lang="pt-BR" altLang="zh-CN" dirty="0">
                <a:solidFill>
                  <a:srgbClr val="000000"/>
                </a:solidFill>
                <a:ea typeface="楷体" panose="02010609060101010101" pitchFamily="49" charset="-122"/>
              </a:rPr>
              <a:t>SO</a:t>
            </a:r>
            <a:r>
              <a:rPr lang="pt-BR" altLang="zh-CN" baseline="-25000" dirty="0">
                <a:solidFill>
                  <a:srgbClr val="000000"/>
                </a:solidFill>
                <a:ea typeface="楷体" panose="02010609060101010101" pitchFamily="49" charset="-122"/>
              </a:rPr>
              <a:t>2</a:t>
            </a:r>
            <a:r>
              <a:rPr lang="zh-CN" altLang="pt-BR" dirty="0">
                <a:solidFill>
                  <a:srgbClr val="000000"/>
                </a:solidFill>
                <a:ea typeface="楷体" panose="02010609060101010101" pitchFamily="49" charset="-122"/>
              </a:rPr>
              <a:t>氧化成</a:t>
            </a:r>
            <a:r>
              <a:rPr lang="pt-BR" altLang="zh-CN" dirty="0">
                <a:solidFill>
                  <a:srgbClr val="000000"/>
                </a:solidFill>
                <a:ea typeface="楷体" panose="02010609060101010101" pitchFamily="49" charset="-122"/>
              </a:rPr>
              <a:t>SO</a:t>
            </a:r>
            <a:r>
              <a:rPr lang="pt-BR" altLang="zh-CN" baseline="-25000" dirty="0">
                <a:solidFill>
                  <a:srgbClr val="000000"/>
                </a:solidFill>
                <a:ea typeface="楷体" panose="02010609060101010101" pitchFamily="49" charset="-122"/>
              </a:rPr>
              <a:t>3</a:t>
            </a:r>
            <a:r>
              <a:rPr lang="zh-CN" altLang="pt-BR" dirty="0">
                <a:solidFill>
                  <a:srgbClr val="000000"/>
                </a:solidFill>
                <a:ea typeface="楷体" panose="02010609060101010101" pitchFamily="49" charset="-122"/>
              </a:rPr>
              <a:t>。</a:t>
            </a:r>
            <a:endParaRPr lang="zh-CN" altLang="en-US" dirty="0">
              <a:solidFill>
                <a:srgbClr val="000000"/>
              </a:solidFill>
              <a:ea typeface="楷体" panose="02010609060101010101" pitchFamily="49" charset="-122"/>
            </a:endParaRPr>
          </a:p>
        </p:txBody>
      </p:sp>
      <p:sp>
        <p:nvSpPr>
          <p:cNvPr id="481287" name="Text Box 7"/>
          <p:cNvSpPr txBox="1">
            <a:spLocks noChangeArrowheads="1"/>
          </p:cNvSpPr>
          <p:nvPr/>
        </p:nvSpPr>
        <p:spPr bwMode="auto">
          <a:xfrm>
            <a:off x="468313" y="2565400"/>
            <a:ext cx="842486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0000"/>
              </a:lnSpc>
              <a:spcBef>
                <a:spcPct val="50000"/>
              </a:spcBef>
              <a:buFontTx/>
              <a:buNone/>
            </a:pPr>
            <a:r>
              <a:rPr lang="pt-BR" altLang="zh-CN" dirty="0">
                <a:ea typeface="楷体" panose="02010609060101010101" pitchFamily="49" charset="-122"/>
              </a:rPr>
              <a:t>   </a:t>
            </a:r>
            <a:r>
              <a:rPr lang="pt-BR" altLang="zh-CN" dirty="0">
                <a:solidFill>
                  <a:srgbClr val="000000"/>
                </a:solidFill>
                <a:ea typeface="楷体" panose="02010609060101010101" pitchFamily="49" charset="-122"/>
              </a:rPr>
              <a:t>H</a:t>
            </a:r>
            <a:r>
              <a:rPr lang="pt-BR" altLang="zh-CN" baseline="-25000" dirty="0">
                <a:solidFill>
                  <a:srgbClr val="000000"/>
                </a:solidFill>
                <a:ea typeface="楷体" panose="02010609060101010101" pitchFamily="49" charset="-122"/>
              </a:rPr>
              <a:t>3</a:t>
            </a:r>
            <a:r>
              <a:rPr lang="pt-BR" altLang="zh-CN" dirty="0">
                <a:solidFill>
                  <a:srgbClr val="000000"/>
                </a:solidFill>
                <a:ea typeface="楷体" panose="02010609060101010101" pitchFamily="49" charset="-122"/>
              </a:rPr>
              <a:t>AsO</a:t>
            </a:r>
            <a:r>
              <a:rPr lang="pt-BR" altLang="zh-CN" baseline="-25000" dirty="0">
                <a:solidFill>
                  <a:srgbClr val="000000"/>
                </a:solidFill>
                <a:ea typeface="楷体" panose="02010609060101010101" pitchFamily="49" charset="-122"/>
              </a:rPr>
              <a:t>4</a:t>
            </a:r>
            <a:r>
              <a:rPr lang="zh-CN" altLang="pt-BR" dirty="0">
                <a:solidFill>
                  <a:srgbClr val="000000"/>
                </a:solidFill>
                <a:ea typeface="楷体" panose="02010609060101010101" pitchFamily="49" charset="-122"/>
              </a:rPr>
              <a:t>为中强酸</a:t>
            </a:r>
            <a:r>
              <a:rPr lang="pt-BR" altLang="zh-CN" dirty="0">
                <a:solidFill>
                  <a:srgbClr val="000000"/>
                </a:solidFill>
                <a:ea typeface="楷体" panose="02010609060101010101" pitchFamily="49" charset="-122"/>
              </a:rPr>
              <a:t>,</a:t>
            </a:r>
            <a:r>
              <a:rPr lang="zh-CN" altLang="pt-BR" dirty="0">
                <a:solidFill>
                  <a:srgbClr val="000000"/>
                </a:solidFill>
                <a:ea typeface="楷体" panose="02010609060101010101" pitchFamily="49" charset="-122"/>
              </a:rPr>
              <a:t>在酸性介质中</a:t>
            </a:r>
            <a:r>
              <a:rPr lang="pt-BR" altLang="zh-CN" dirty="0">
                <a:solidFill>
                  <a:srgbClr val="000000"/>
                </a:solidFill>
                <a:ea typeface="楷体" panose="02010609060101010101" pitchFamily="49" charset="-122"/>
              </a:rPr>
              <a:t>,</a:t>
            </a:r>
            <a:r>
              <a:rPr lang="zh-CN" altLang="pt-BR" dirty="0">
                <a:solidFill>
                  <a:srgbClr val="000000"/>
                </a:solidFill>
                <a:ea typeface="楷体" panose="02010609060101010101" pitchFamily="49" charset="-122"/>
              </a:rPr>
              <a:t>砷酸及其盐具有一定的氧化性</a:t>
            </a:r>
            <a:r>
              <a:rPr lang="pt-BR" altLang="zh-CN" dirty="0">
                <a:solidFill>
                  <a:srgbClr val="000000"/>
                </a:solidFill>
                <a:ea typeface="楷体" panose="02010609060101010101" pitchFamily="49" charset="-122"/>
              </a:rPr>
              <a:t>,</a:t>
            </a:r>
            <a:r>
              <a:rPr lang="zh-CN" altLang="pt-BR" dirty="0">
                <a:solidFill>
                  <a:srgbClr val="000000"/>
                </a:solidFill>
                <a:ea typeface="楷体" panose="02010609060101010101" pitchFamily="49" charset="-122"/>
              </a:rPr>
              <a:t>能与</a:t>
            </a:r>
            <a:r>
              <a:rPr lang="pt-BR" altLang="zh-CN" dirty="0">
                <a:solidFill>
                  <a:srgbClr val="000000"/>
                </a:solidFill>
                <a:ea typeface="楷体" panose="02010609060101010101" pitchFamily="49" charset="-122"/>
              </a:rPr>
              <a:t>I</a:t>
            </a:r>
            <a:r>
              <a:rPr lang="pt-BR" altLang="zh-CN" baseline="30000" dirty="0">
                <a:solidFill>
                  <a:srgbClr val="000000"/>
                </a:solidFill>
                <a:ea typeface="楷体" panose="02010609060101010101" pitchFamily="49" charset="-122"/>
              </a:rPr>
              <a:t>-</a:t>
            </a:r>
            <a:r>
              <a:rPr lang="pt-BR" altLang="zh-CN" dirty="0">
                <a:solidFill>
                  <a:srgbClr val="000000"/>
                </a:solidFill>
                <a:ea typeface="楷体" panose="02010609060101010101" pitchFamily="49" charset="-122"/>
              </a:rPr>
              <a:t>,H</a:t>
            </a:r>
            <a:r>
              <a:rPr lang="pt-BR" altLang="zh-CN" baseline="-25000" dirty="0">
                <a:solidFill>
                  <a:srgbClr val="000000"/>
                </a:solidFill>
                <a:ea typeface="楷体" panose="02010609060101010101" pitchFamily="49" charset="-122"/>
              </a:rPr>
              <a:t>2</a:t>
            </a:r>
            <a:r>
              <a:rPr lang="pt-BR" altLang="zh-CN" dirty="0">
                <a:solidFill>
                  <a:srgbClr val="000000"/>
                </a:solidFill>
                <a:ea typeface="楷体" panose="02010609060101010101" pitchFamily="49" charset="-122"/>
              </a:rPr>
              <a:t>S,SO</a:t>
            </a:r>
            <a:r>
              <a:rPr lang="pt-BR" altLang="zh-CN" baseline="-25000" dirty="0">
                <a:solidFill>
                  <a:srgbClr val="000000"/>
                </a:solidFill>
                <a:ea typeface="楷体" panose="02010609060101010101" pitchFamily="49" charset="-122"/>
              </a:rPr>
              <a:t>2</a:t>
            </a:r>
            <a:r>
              <a:rPr lang="pt-BR" altLang="zh-CN" dirty="0">
                <a:solidFill>
                  <a:srgbClr val="000000"/>
                </a:solidFill>
                <a:ea typeface="楷体" panose="02010609060101010101" pitchFamily="49" charset="-122"/>
              </a:rPr>
              <a:t>,Sn</a:t>
            </a:r>
            <a:r>
              <a:rPr lang="pt-BR" altLang="zh-CN" baseline="30000" dirty="0">
                <a:solidFill>
                  <a:srgbClr val="000000"/>
                </a:solidFill>
                <a:ea typeface="楷体" panose="02010609060101010101" pitchFamily="49" charset="-122"/>
              </a:rPr>
              <a:t>2+</a:t>
            </a:r>
            <a:r>
              <a:rPr lang="zh-CN" altLang="pt-BR" dirty="0">
                <a:solidFill>
                  <a:srgbClr val="000000"/>
                </a:solidFill>
                <a:ea typeface="楷体" panose="02010609060101010101" pitchFamily="49" charset="-122"/>
              </a:rPr>
              <a:t>等还原剂反应</a:t>
            </a:r>
            <a:r>
              <a:rPr lang="pt-BR" altLang="zh-CN" dirty="0">
                <a:solidFill>
                  <a:srgbClr val="000000"/>
                </a:solidFill>
                <a:ea typeface="楷体" panose="02010609060101010101" pitchFamily="49" charset="-122"/>
              </a:rPr>
              <a:t>.</a:t>
            </a:r>
            <a:endParaRPr lang="en-US" altLang="zh-CN" dirty="0">
              <a:solidFill>
                <a:srgbClr val="000000"/>
              </a:solidFill>
              <a:ea typeface="楷体" panose="02010609060101010101" pitchFamily="49" charset="-122"/>
            </a:endParaRPr>
          </a:p>
        </p:txBody>
      </p:sp>
      <p:pic>
        <p:nvPicPr>
          <p:cNvPr id="19462" name="Picture 8" descr="back0">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9788" y="6381750"/>
            <a:ext cx="50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9" name="Text Box 9"/>
          <p:cNvSpPr txBox="1">
            <a:spLocks noChangeArrowheads="1"/>
          </p:cNvSpPr>
          <p:nvPr/>
        </p:nvSpPr>
        <p:spPr bwMode="auto">
          <a:xfrm>
            <a:off x="827088" y="4437063"/>
            <a:ext cx="83169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zh-CN" dirty="0">
                <a:solidFill>
                  <a:srgbClr val="000000"/>
                </a:solidFill>
              </a:rPr>
              <a:t>4Zn+H</a:t>
            </a:r>
            <a:r>
              <a:rPr lang="en-US" altLang="zh-CN" baseline="-25000" dirty="0">
                <a:solidFill>
                  <a:srgbClr val="000000"/>
                </a:solidFill>
              </a:rPr>
              <a:t>3</a:t>
            </a:r>
            <a:r>
              <a:rPr lang="en-US" altLang="zh-CN" dirty="0">
                <a:solidFill>
                  <a:srgbClr val="000000"/>
                </a:solidFill>
              </a:rPr>
              <a:t>AsO</a:t>
            </a:r>
            <a:r>
              <a:rPr lang="en-US" altLang="zh-CN" baseline="-25000" dirty="0">
                <a:solidFill>
                  <a:srgbClr val="000000"/>
                </a:solidFill>
              </a:rPr>
              <a:t>4</a:t>
            </a:r>
            <a:r>
              <a:rPr lang="en-US" altLang="zh-CN" dirty="0">
                <a:solidFill>
                  <a:srgbClr val="000000"/>
                </a:solidFill>
              </a:rPr>
              <a:t>+8HCl==AsH</a:t>
            </a:r>
            <a:r>
              <a:rPr lang="en-US" altLang="zh-CN" baseline="-25000" dirty="0">
                <a:solidFill>
                  <a:srgbClr val="000000"/>
                </a:solidFill>
              </a:rPr>
              <a:t>3</a:t>
            </a:r>
            <a:r>
              <a:rPr lang="en-US" altLang="zh-CN" dirty="0">
                <a:solidFill>
                  <a:srgbClr val="000000"/>
                </a:solidFill>
              </a:rPr>
              <a:t>↑+4ZnCl</a:t>
            </a:r>
            <a:r>
              <a:rPr lang="en-US" altLang="zh-CN" baseline="-25000" dirty="0">
                <a:solidFill>
                  <a:srgbClr val="000000"/>
                </a:solidFill>
              </a:rPr>
              <a:t>2</a:t>
            </a:r>
            <a:r>
              <a:rPr lang="en-US" altLang="zh-CN" dirty="0">
                <a:solidFill>
                  <a:srgbClr val="000000"/>
                </a:solidFill>
              </a:rPr>
              <a:t>+4H</a:t>
            </a:r>
            <a:r>
              <a:rPr lang="en-US" altLang="zh-CN" baseline="-25000" dirty="0">
                <a:solidFill>
                  <a:srgbClr val="000000"/>
                </a:solidFill>
              </a:rPr>
              <a:t>2</a:t>
            </a:r>
            <a:r>
              <a:rPr lang="en-US" altLang="zh-CN" dirty="0">
                <a:solidFill>
                  <a:srgbClr val="000000"/>
                </a:solidFill>
              </a:rPr>
              <a:t>O</a:t>
            </a:r>
            <a:endParaRPr lang="en-US" altLang="zh-CN" dirty="0">
              <a:solidFill>
                <a:srgbClr val="00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285"/>
                                        </p:tgtEl>
                                        <p:attrNameLst>
                                          <p:attrName>style.visibility</p:attrName>
                                        </p:attrNameLst>
                                      </p:cBhvr>
                                      <p:to>
                                        <p:strVal val="visible"/>
                                      </p:to>
                                    </p:set>
                                    <p:animEffect transition="in" filter="wipe(left)">
                                      <p:cBhvr>
                                        <p:cTn id="7" dur="500"/>
                                        <p:tgtEl>
                                          <p:spTgt spid="4812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1287">
                                            <p:txEl>
                                              <p:pRg st="0" end="0"/>
                                            </p:txEl>
                                          </p:spTgt>
                                        </p:tgtEl>
                                        <p:attrNameLst>
                                          <p:attrName>style.visibility</p:attrName>
                                        </p:attrNameLst>
                                      </p:cBhvr>
                                      <p:to>
                                        <p:strVal val="visible"/>
                                      </p:to>
                                    </p:set>
                                    <p:animEffect transition="in" filter="wipe(left)">
                                      <p:cBhvr>
                                        <p:cTn id="12" dur="500"/>
                                        <p:tgtEl>
                                          <p:spTgt spid="4812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1289"/>
                                        </p:tgtEl>
                                        <p:attrNameLst>
                                          <p:attrName>style.visibility</p:attrName>
                                        </p:attrNameLst>
                                      </p:cBhvr>
                                      <p:to>
                                        <p:strVal val="visible"/>
                                      </p:to>
                                    </p:set>
                                    <p:animEffect transition="in" filter="wipe(left)">
                                      <p:cBhvr>
                                        <p:cTn id="17" dur="500"/>
                                        <p:tgtEl>
                                          <p:spTgt spid="4812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1286">
                                            <p:txEl>
                                              <p:pRg st="0" end="0"/>
                                            </p:txEl>
                                          </p:spTgt>
                                        </p:tgtEl>
                                        <p:attrNameLst>
                                          <p:attrName>style.visibility</p:attrName>
                                        </p:attrNameLst>
                                      </p:cBhvr>
                                      <p:to>
                                        <p:strVal val="visible"/>
                                      </p:to>
                                    </p:set>
                                    <p:animEffect transition="in" filter="wipe(left)">
                                      <p:cBhvr>
                                        <p:cTn id="22" dur="500"/>
                                        <p:tgtEl>
                                          <p:spTgt spid="4812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5" grpId="0"/>
      <p:bldP spid="481289"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996950" y="261938"/>
            <a:ext cx="6300788" cy="646112"/>
          </a:xfrm>
          <a:prstGeom prst="rect">
            <a:avLst/>
          </a:prstGeom>
          <a:noFill/>
          <a:ln>
            <a:noFill/>
          </a:ln>
          <a:effectLst/>
        </p:spPr>
        <p:txBody>
          <a:bodyPr wrap="none" anchor="ctr">
            <a:spAutoFit/>
          </a:bodyPr>
          <a:lstStyle/>
          <a:p>
            <a:pPr>
              <a:defRPr/>
            </a:pPr>
            <a:r>
              <a:rPr lang="en-US" altLang="zh-CN" sz="3600" dirty="0">
                <a:solidFill>
                  <a:srgbClr val="0000FF"/>
                </a:solidFill>
                <a:latin typeface="+mn-lt"/>
                <a:ea typeface="+mn-ea"/>
              </a:rPr>
              <a:t>8.5.4 </a:t>
            </a:r>
            <a:r>
              <a:rPr lang="zh-CN" altLang="en-US" sz="3600" dirty="0">
                <a:solidFill>
                  <a:srgbClr val="0000FF"/>
                </a:solidFill>
                <a:latin typeface="+mn-lt"/>
                <a:ea typeface="+mn-ea"/>
              </a:rPr>
              <a:t>磷和砷的硫化物和卤化物</a:t>
            </a:r>
            <a:endParaRPr lang="zh-CN" altLang="en-US" sz="3600" dirty="0">
              <a:solidFill>
                <a:srgbClr val="0000FF"/>
              </a:solidFill>
              <a:latin typeface="+mn-lt"/>
              <a:ea typeface="+mn-ea"/>
            </a:endParaRPr>
          </a:p>
        </p:txBody>
      </p:sp>
      <p:sp>
        <p:nvSpPr>
          <p:cNvPr id="4" name="Text Box 5"/>
          <p:cNvSpPr txBox="1">
            <a:spLocks noChangeArrowheads="1"/>
          </p:cNvSpPr>
          <p:nvPr/>
        </p:nvSpPr>
        <p:spPr bwMode="auto">
          <a:xfrm>
            <a:off x="1042988" y="1773238"/>
            <a:ext cx="7489825" cy="2308225"/>
          </a:xfrm>
          <a:prstGeom prst="rect">
            <a:avLst/>
          </a:prstGeom>
          <a:noFill/>
          <a:ln>
            <a:noFill/>
          </a:ln>
          <a:effectLst/>
        </p:spPr>
        <p:txBody>
          <a:bodyPr>
            <a:spAutoFit/>
          </a:bodyPr>
          <a:lstStyle/>
          <a:p>
            <a:pPr>
              <a:lnSpc>
                <a:spcPct val="150000"/>
              </a:lnSpc>
              <a:spcBef>
                <a:spcPct val="50000"/>
              </a:spcBef>
              <a:defRPr/>
            </a:pPr>
            <a:r>
              <a:rPr lang="zh-CN" altLang="pt-BR" dirty="0">
                <a:latin typeface="+mn-lt"/>
                <a:ea typeface="+mn-ea"/>
              </a:rPr>
              <a:t>    磷的硫化物有</a:t>
            </a:r>
            <a:r>
              <a:rPr lang="pt-BR" altLang="zh-CN" dirty="0">
                <a:solidFill>
                  <a:srgbClr val="0000FF"/>
                </a:solidFill>
                <a:latin typeface="+mn-lt"/>
                <a:ea typeface="+mn-ea"/>
              </a:rPr>
              <a:t>P</a:t>
            </a:r>
            <a:r>
              <a:rPr lang="pt-BR" altLang="zh-CN" baseline="-25000" dirty="0">
                <a:solidFill>
                  <a:srgbClr val="0000FF"/>
                </a:solidFill>
                <a:latin typeface="+mn-lt"/>
                <a:ea typeface="+mn-ea"/>
              </a:rPr>
              <a:t>4</a:t>
            </a:r>
            <a:r>
              <a:rPr lang="pt-BR" altLang="zh-CN" dirty="0">
                <a:solidFill>
                  <a:srgbClr val="0000FF"/>
                </a:solidFill>
                <a:latin typeface="+mn-lt"/>
                <a:ea typeface="+mn-ea"/>
              </a:rPr>
              <a:t>S</a:t>
            </a:r>
            <a:r>
              <a:rPr lang="pt-BR" altLang="zh-CN" baseline="-25000" dirty="0">
                <a:solidFill>
                  <a:srgbClr val="0000FF"/>
                </a:solidFill>
                <a:latin typeface="+mn-lt"/>
                <a:ea typeface="+mn-ea"/>
              </a:rPr>
              <a:t>3</a:t>
            </a:r>
            <a:r>
              <a:rPr lang="zh-CN" altLang="pt-BR" dirty="0">
                <a:solidFill>
                  <a:srgbClr val="0000FF"/>
                </a:solidFill>
                <a:latin typeface="+mn-lt"/>
                <a:ea typeface="+mn-ea"/>
              </a:rPr>
              <a:t>、</a:t>
            </a:r>
            <a:r>
              <a:rPr lang="pt-BR" altLang="zh-CN" dirty="0">
                <a:solidFill>
                  <a:srgbClr val="0000FF"/>
                </a:solidFill>
                <a:latin typeface="+mn-lt"/>
                <a:ea typeface="+mn-ea"/>
              </a:rPr>
              <a:t>P</a:t>
            </a:r>
            <a:r>
              <a:rPr lang="pt-BR" altLang="zh-CN" baseline="-25000" dirty="0">
                <a:solidFill>
                  <a:srgbClr val="0000FF"/>
                </a:solidFill>
                <a:latin typeface="+mn-lt"/>
                <a:ea typeface="+mn-ea"/>
              </a:rPr>
              <a:t>4</a:t>
            </a:r>
            <a:r>
              <a:rPr lang="pt-BR" altLang="zh-CN" dirty="0">
                <a:solidFill>
                  <a:srgbClr val="0000FF"/>
                </a:solidFill>
                <a:latin typeface="+mn-lt"/>
                <a:ea typeface="+mn-ea"/>
              </a:rPr>
              <a:t>S</a:t>
            </a:r>
            <a:r>
              <a:rPr lang="pt-BR" altLang="zh-CN" baseline="-25000" dirty="0">
                <a:solidFill>
                  <a:srgbClr val="0000FF"/>
                </a:solidFill>
                <a:latin typeface="+mn-lt"/>
                <a:ea typeface="+mn-ea"/>
              </a:rPr>
              <a:t>5</a:t>
            </a:r>
            <a:r>
              <a:rPr lang="zh-CN" altLang="pt-BR" dirty="0">
                <a:solidFill>
                  <a:srgbClr val="0000FF"/>
                </a:solidFill>
                <a:latin typeface="+mn-lt"/>
                <a:ea typeface="+mn-ea"/>
              </a:rPr>
              <a:t>、</a:t>
            </a:r>
            <a:r>
              <a:rPr lang="pt-BR" altLang="zh-CN" dirty="0">
                <a:solidFill>
                  <a:srgbClr val="0000FF"/>
                </a:solidFill>
                <a:latin typeface="+mn-lt"/>
                <a:ea typeface="+mn-ea"/>
              </a:rPr>
              <a:t>P</a:t>
            </a:r>
            <a:r>
              <a:rPr lang="pt-BR" altLang="zh-CN" baseline="-25000" dirty="0">
                <a:solidFill>
                  <a:srgbClr val="0000FF"/>
                </a:solidFill>
                <a:latin typeface="+mn-lt"/>
                <a:ea typeface="+mn-ea"/>
              </a:rPr>
              <a:t>4</a:t>
            </a:r>
            <a:r>
              <a:rPr lang="pt-BR" altLang="zh-CN" dirty="0">
                <a:solidFill>
                  <a:srgbClr val="0000FF"/>
                </a:solidFill>
                <a:latin typeface="+mn-lt"/>
                <a:ea typeface="+mn-ea"/>
              </a:rPr>
              <a:t>S</a:t>
            </a:r>
            <a:r>
              <a:rPr lang="pt-BR" altLang="zh-CN" baseline="-25000" dirty="0">
                <a:solidFill>
                  <a:srgbClr val="0000FF"/>
                </a:solidFill>
                <a:latin typeface="+mn-lt"/>
                <a:ea typeface="+mn-ea"/>
              </a:rPr>
              <a:t>7</a:t>
            </a:r>
            <a:r>
              <a:rPr lang="zh-CN" altLang="pt-BR" dirty="0">
                <a:solidFill>
                  <a:srgbClr val="0000FF"/>
                </a:solidFill>
                <a:latin typeface="+mn-lt"/>
                <a:ea typeface="+mn-ea"/>
              </a:rPr>
              <a:t>和</a:t>
            </a:r>
            <a:r>
              <a:rPr lang="pt-BR" altLang="zh-CN" dirty="0">
                <a:solidFill>
                  <a:srgbClr val="0000FF"/>
                </a:solidFill>
                <a:latin typeface="+mn-lt"/>
                <a:ea typeface="+mn-ea"/>
              </a:rPr>
              <a:t>P</a:t>
            </a:r>
            <a:r>
              <a:rPr lang="pt-BR" altLang="zh-CN" baseline="-25000" dirty="0">
                <a:solidFill>
                  <a:srgbClr val="0000FF"/>
                </a:solidFill>
                <a:latin typeface="+mn-lt"/>
                <a:ea typeface="+mn-ea"/>
              </a:rPr>
              <a:t>4</a:t>
            </a:r>
            <a:r>
              <a:rPr lang="pt-BR" altLang="zh-CN" dirty="0">
                <a:solidFill>
                  <a:srgbClr val="0000FF"/>
                </a:solidFill>
                <a:latin typeface="+mn-lt"/>
                <a:ea typeface="+mn-ea"/>
              </a:rPr>
              <a:t>S</a:t>
            </a:r>
            <a:r>
              <a:rPr lang="pt-BR" altLang="zh-CN" baseline="-25000" dirty="0">
                <a:solidFill>
                  <a:srgbClr val="0000FF"/>
                </a:solidFill>
                <a:latin typeface="+mn-lt"/>
                <a:ea typeface="+mn-ea"/>
              </a:rPr>
              <a:t>10</a:t>
            </a:r>
            <a:r>
              <a:rPr lang="zh-CN" altLang="pt-BR" dirty="0">
                <a:latin typeface="+mn-lt"/>
                <a:ea typeface="+mn-ea"/>
              </a:rPr>
              <a:t>等，</a:t>
            </a:r>
            <a:r>
              <a:rPr lang="pt-BR" altLang="zh-CN" dirty="0">
                <a:latin typeface="+mn-lt"/>
                <a:ea typeface="+mn-ea"/>
              </a:rPr>
              <a:t>P</a:t>
            </a:r>
            <a:r>
              <a:rPr lang="zh-CN" altLang="pt-BR" dirty="0">
                <a:latin typeface="+mn-lt"/>
                <a:ea typeface="+mn-ea"/>
              </a:rPr>
              <a:t>原子均采取</a:t>
            </a:r>
            <a:r>
              <a:rPr lang="pt-BR" altLang="zh-CN" dirty="0">
                <a:latin typeface="+mn-lt"/>
                <a:ea typeface="+mn-ea"/>
              </a:rPr>
              <a:t>sp</a:t>
            </a:r>
            <a:r>
              <a:rPr lang="pt-BR" altLang="zh-CN" baseline="30000" dirty="0">
                <a:latin typeface="+mn-lt"/>
                <a:ea typeface="+mn-ea"/>
              </a:rPr>
              <a:t>3</a:t>
            </a:r>
            <a:r>
              <a:rPr lang="zh-CN" altLang="en-US" dirty="0">
                <a:latin typeface="+mn-lt"/>
                <a:ea typeface="+mn-ea"/>
              </a:rPr>
              <a:t>杂化轨道成键</a:t>
            </a:r>
            <a:r>
              <a:rPr lang="zh-CN" altLang="pt-BR" dirty="0">
                <a:latin typeface="+mn-lt"/>
                <a:ea typeface="+mn-ea"/>
              </a:rPr>
              <a:t>，</a:t>
            </a:r>
            <a:r>
              <a:rPr lang="pt-BR" altLang="zh-CN" dirty="0">
                <a:latin typeface="+mn-lt"/>
                <a:ea typeface="+mn-ea"/>
              </a:rPr>
              <a:t>S</a:t>
            </a:r>
            <a:r>
              <a:rPr lang="zh-CN" altLang="en-US" dirty="0">
                <a:latin typeface="+mn-lt"/>
                <a:ea typeface="+mn-ea"/>
              </a:rPr>
              <a:t>原子插入</a:t>
            </a:r>
            <a:r>
              <a:rPr lang="pt-BR" altLang="zh-CN" dirty="0">
                <a:latin typeface="+mn-lt"/>
                <a:ea typeface="+mn-ea"/>
              </a:rPr>
              <a:t>P</a:t>
            </a:r>
            <a:r>
              <a:rPr lang="pt-BR" altLang="zh-CN" baseline="-25000" dirty="0">
                <a:latin typeface="+mn-lt"/>
                <a:ea typeface="+mn-ea"/>
              </a:rPr>
              <a:t>4</a:t>
            </a:r>
            <a:r>
              <a:rPr lang="zh-CN" altLang="en-US" dirty="0">
                <a:latin typeface="+mn-lt"/>
                <a:ea typeface="+mn-ea"/>
              </a:rPr>
              <a:t>四面体的棱上</a:t>
            </a:r>
            <a:r>
              <a:rPr lang="en-US" altLang="zh-CN" dirty="0">
                <a:latin typeface="+mn-lt"/>
                <a:ea typeface="+mn-ea"/>
              </a:rPr>
              <a:t>. (</a:t>
            </a:r>
            <a:r>
              <a:rPr lang="zh-CN" altLang="en-US" dirty="0">
                <a:latin typeface="+mn-lt"/>
                <a:ea typeface="+mn-ea"/>
              </a:rPr>
              <a:t>与氧化物类似</a:t>
            </a:r>
            <a:r>
              <a:rPr lang="en-US" altLang="zh-CN" dirty="0">
                <a:latin typeface="+mn-lt"/>
                <a:ea typeface="+mn-ea"/>
              </a:rPr>
              <a:t>)</a:t>
            </a:r>
            <a:endParaRPr lang="en-US" altLang="zh-CN" dirty="0">
              <a:latin typeface="+mn-lt"/>
              <a:ea typeface="+mn-ea"/>
            </a:endParaRPr>
          </a:p>
        </p:txBody>
      </p:sp>
      <p:pic>
        <p:nvPicPr>
          <p:cNvPr id="5" name="Picture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95400" y="4081463"/>
            <a:ext cx="69850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9963" y="1050925"/>
            <a:ext cx="4321175" cy="641350"/>
          </a:xfrm>
          <a:prstGeom prst="rect">
            <a:avLst/>
          </a:prstGeom>
          <a:noFill/>
          <a:ln>
            <a:noFill/>
          </a:ln>
          <a:effectLst/>
        </p:spPr>
        <p:txBody>
          <a:bodyPr>
            <a:spAutoFit/>
          </a:bodyPr>
          <a:lstStyle/>
          <a:p>
            <a:pPr>
              <a:spcBef>
                <a:spcPct val="50000"/>
              </a:spcBef>
              <a:defRPr/>
            </a:pPr>
            <a:r>
              <a:rPr lang="en-US" altLang="zh-CN" sz="3600" dirty="0">
                <a:latin typeface="+mn-lt"/>
                <a:ea typeface="+mn-ea"/>
              </a:rPr>
              <a:t>1. </a:t>
            </a:r>
            <a:r>
              <a:rPr lang="zh-CN" altLang="pt-BR" sz="3600" dirty="0">
                <a:latin typeface="+mn-lt"/>
                <a:ea typeface="+mn-ea"/>
              </a:rPr>
              <a:t>磷和砷的硫化物</a:t>
            </a:r>
            <a:endParaRPr lang="zh-CN" altLang="en-US" sz="3600" dirty="0">
              <a:latin typeface="+mn-lt"/>
              <a:ea typeface="+mn-ea"/>
            </a:endParaRPr>
          </a:p>
        </p:txBody>
      </p:sp>
      <p:sp>
        <p:nvSpPr>
          <p:cNvPr id="7" name="Rectangle 2"/>
          <p:cNvSpPr>
            <a:spLocks noChangeArrowheads="1"/>
          </p:cNvSpPr>
          <p:nvPr/>
        </p:nvSpPr>
        <p:spPr bwMode="auto">
          <a:xfrm>
            <a:off x="7885113" y="6165850"/>
            <a:ext cx="990600" cy="457200"/>
          </a:xfrm>
          <a:prstGeom prst="rect">
            <a:avLst/>
          </a:prstGeom>
          <a:noFill/>
          <a:ln>
            <a:noFill/>
          </a:ln>
          <a:effectLst/>
        </p:spPr>
        <p:txBody>
          <a:bodyPr/>
          <a:lstStyle/>
          <a:p>
            <a:pPr algn="r">
              <a:defRPr/>
            </a:pPr>
            <a:fld id="{CA5CF74B-2987-48D3-AB77-A5AB9A7840D1}" type="slidenum">
              <a:rPr kumimoji="1" lang="en-US" altLang="zh-CN" sz="1600">
                <a:latin typeface="+mn-lt"/>
                <a:ea typeface="+mn-ea"/>
                <a:cs typeface="ˎ̥"/>
              </a:rPr>
            </a:fld>
            <a:r>
              <a:rPr kumimoji="1" lang="en-US" altLang="zh-CN" sz="1600" b="0" dirty="0">
                <a:latin typeface="+mn-lt"/>
                <a:ea typeface="+mn-ea"/>
                <a:cs typeface="ˎ̥"/>
              </a:rPr>
              <a:t> </a:t>
            </a:r>
            <a:endParaRPr kumimoji="1" lang="en-US" altLang="zh-CN" sz="1600" b="0" dirty="0">
              <a:latin typeface="+mn-lt"/>
              <a:ea typeface="+mn-ea"/>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idx="1"/>
          </p:nvPr>
        </p:nvPicPr>
        <p:blipFill>
          <a:blip r:embed="rId1"/>
          <a:stretch>
            <a:fillRect/>
          </a:stretch>
        </p:blipFill>
        <p:spPr>
          <a:xfrm>
            <a:off x="1230630" y="1228090"/>
            <a:ext cx="6683375" cy="5118100"/>
          </a:xfrm>
          <a:prstGeom prst="rect">
            <a:avLst/>
          </a:prstGeom>
        </p:spPr>
      </p:pic>
      <p:sp>
        <p:nvSpPr>
          <p:cNvPr id="4" name="文本框 3"/>
          <p:cNvSpPr txBox="1"/>
          <p:nvPr/>
        </p:nvSpPr>
        <p:spPr>
          <a:xfrm>
            <a:off x="955675" y="297180"/>
            <a:ext cx="3992880" cy="583565"/>
          </a:xfrm>
          <a:prstGeom prst="rect">
            <a:avLst/>
          </a:prstGeom>
          <a:noFill/>
        </p:spPr>
        <p:txBody>
          <a:bodyPr wrap="none" rtlCol="0">
            <a:spAutoFit/>
          </a:bodyPr>
          <a:lstStyle/>
          <a:p>
            <a:r>
              <a:rPr lang="zh-CN" altLang="en-US"/>
              <a:t>光催化产氢的示意图</a:t>
            </a:r>
            <a:r>
              <a:rPr lang="en-US" altLang="zh-CN"/>
              <a:t>:</a:t>
            </a:r>
            <a:endParaRPr lang="en-US" altLang="zh-CN"/>
          </a:p>
        </p:txBody>
      </p:sp>
    </p:spTree>
  </p:cSld>
  <p:clrMapOvr>
    <a:masterClrMapping/>
  </p:clrMapOvr>
  <p:transition>
    <p:wip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044575" y="484188"/>
            <a:ext cx="7759700" cy="3416300"/>
          </a:xfrm>
          <a:prstGeom prst="rect">
            <a:avLst/>
          </a:prstGeom>
          <a:noFill/>
          <a:ln>
            <a:noFill/>
          </a:ln>
          <a:effectLst/>
        </p:spPr>
        <p:txBody>
          <a:bodyPr>
            <a:spAutoFit/>
          </a:bodyPr>
          <a:lstStyle/>
          <a:p>
            <a:pPr>
              <a:lnSpc>
                <a:spcPct val="150000"/>
              </a:lnSpc>
              <a:spcBef>
                <a:spcPct val="50000"/>
              </a:spcBef>
              <a:defRPr/>
            </a:pPr>
            <a:r>
              <a:rPr lang="zh-CN" altLang="pt-BR" sz="3600" dirty="0">
                <a:latin typeface="+mn-lt"/>
                <a:ea typeface="+mn-ea"/>
              </a:rPr>
              <a:t>   砷的硫化物有</a:t>
            </a:r>
            <a:r>
              <a:rPr lang="pt-BR" altLang="zh-CN" sz="3600" dirty="0">
                <a:solidFill>
                  <a:srgbClr val="0000FF"/>
                </a:solidFill>
                <a:latin typeface="+mn-lt"/>
                <a:ea typeface="+mn-ea"/>
              </a:rPr>
              <a:t>As</a:t>
            </a:r>
            <a:r>
              <a:rPr lang="pt-BR" altLang="zh-CN" sz="3600" baseline="-25000" dirty="0">
                <a:solidFill>
                  <a:srgbClr val="0000FF"/>
                </a:solidFill>
                <a:latin typeface="+mn-lt"/>
                <a:ea typeface="+mn-ea"/>
              </a:rPr>
              <a:t>2</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3</a:t>
            </a:r>
            <a:r>
              <a:rPr lang="zh-CN" altLang="pt-BR" sz="3600" dirty="0">
                <a:solidFill>
                  <a:srgbClr val="0000FF"/>
                </a:solidFill>
                <a:latin typeface="+mn-lt"/>
                <a:ea typeface="+mn-ea"/>
              </a:rPr>
              <a:t>、</a:t>
            </a:r>
            <a:r>
              <a:rPr lang="pt-BR" altLang="zh-CN" sz="3600" dirty="0">
                <a:solidFill>
                  <a:srgbClr val="0000FF"/>
                </a:solidFill>
                <a:latin typeface="+mn-lt"/>
                <a:ea typeface="+mn-ea"/>
              </a:rPr>
              <a:t>As</a:t>
            </a:r>
            <a:r>
              <a:rPr lang="pt-BR" altLang="zh-CN" sz="3600" baseline="-25000" dirty="0">
                <a:solidFill>
                  <a:srgbClr val="0000FF"/>
                </a:solidFill>
                <a:latin typeface="+mn-lt"/>
                <a:ea typeface="+mn-ea"/>
              </a:rPr>
              <a:t>2</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5</a:t>
            </a:r>
            <a:r>
              <a:rPr lang="zh-CN" altLang="pt-BR" sz="3600" dirty="0">
                <a:solidFill>
                  <a:srgbClr val="0000FF"/>
                </a:solidFill>
                <a:latin typeface="+mn-lt"/>
                <a:ea typeface="+mn-ea"/>
              </a:rPr>
              <a:t>、</a:t>
            </a:r>
            <a:r>
              <a:rPr lang="pt-BR" altLang="zh-CN" sz="3600" dirty="0">
                <a:solidFill>
                  <a:srgbClr val="0000FF"/>
                </a:solidFill>
                <a:latin typeface="+mn-lt"/>
                <a:ea typeface="+mn-ea"/>
              </a:rPr>
              <a:t>As</a:t>
            </a:r>
            <a:r>
              <a:rPr lang="pt-BR" altLang="zh-CN" sz="3600" baseline="-25000" dirty="0">
                <a:solidFill>
                  <a:srgbClr val="0000FF"/>
                </a:solidFill>
                <a:latin typeface="+mn-lt"/>
                <a:ea typeface="+mn-ea"/>
              </a:rPr>
              <a:t>4</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3</a:t>
            </a:r>
            <a:r>
              <a:rPr lang="zh-CN" altLang="pt-BR" sz="3600" dirty="0">
                <a:solidFill>
                  <a:srgbClr val="0000FF"/>
                </a:solidFill>
                <a:latin typeface="+mn-lt"/>
                <a:ea typeface="+mn-ea"/>
              </a:rPr>
              <a:t>、</a:t>
            </a:r>
            <a:r>
              <a:rPr lang="pt-BR" altLang="zh-CN" sz="3600" dirty="0">
                <a:solidFill>
                  <a:srgbClr val="0000FF"/>
                </a:solidFill>
                <a:latin typeface="+mn-lt"/>
                <a:ea typeface="+mn-ea"/>
              </a:rPr>
              <a:t>As</a:t>
            </a:r>
            <a:r>
              <a:rPr lang="pt-BR" altLang="zh-CN" sz="3600" baseline="-25000" dirty="0">
                <a:solidFill>
                  <a:srgbClr val="0000FF"/>
                </a:solidFill>
                <a:latin typeface="+mn-lt"/>
                <a:ea typeface="+mn-ea"/>
              </a:rPr>
              <a:t>4</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4</a:t>
            </a:r>
            <a:r>
              <a:rPr lang="zh-CN" altLang="pt-BR" sz="3600" dirty="0">
                <a:solidFill>
                  <a:srgbClr val="0000FF"/>
                </a:solidFill>
                <a:latin typeface="+mn-lt"/>
                <a:ea typeface="+mn-ea"/>
              </a:rPr>
              <a:t>、</a:t>
            </a:r>
            <a:r>
              <a:rPr lang="pt-BR" altLang="zh-CN" sz="3600" dirty="0">
                <a:solidFill>
                  <a:srgbClr val="0000FF"/>
                </a:solidFill>
                <a:latin typeface="+mn-lt"/>
                <a:ea typeface="+mn-ea"/>
              </a:rPr>
              <a:t>As</a:t>
            </a:r>
            <a:r>
              <a:rPr lang="pt-BR" altLang="zh-CN" sz="3600" baseline="-25000" dirty="0">
                <a:solidFill>
                  <a:srgbClr val="0000FF"/>
                </a:solidFill>
                <a:latin typeface="+mn-lt"/>
                <a:ea typeface="+mn-ea"/>
              </a:rPr>
              <a:t>4</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5</a:t>
            </a:r>
            <a:r>
              <a:rPr lang="zh-CN" altLang="pt-BR" sz="3600" dirty="0">
                <a:solidFill>
                  <a:srgbClr val="0000FF"/>
                </a:solidFill>
                <a:latin typeface="+mn-lt"/>
                <a:ea typeface="+mn-ea"/>
              </a:rPr>
              <a:t>、</a:t>
            </a:r>
            <a:r>
              <a:rPr lang="pt-BR" altLang="zh-CN" sz="3600" dirty="0">
                <a:solidFill>
                  <a:srgbClr val="0000FF"/>
                </a:solidFill>
                <a:latin typeface="+mn-lt"/>
                <a:ea typeface="+mn-ea"/>
              </a:rPr>
              <a:t>As</a:t>
            </a:r>
            <a:r>
              <a:rPr lang="pt-BR" altLang="zh-CN" sz="3600" baseline="-25000" dirty="0">
                <a:solidFill>
                  <a:srgbClr val="0000FF"/>
                </a:solidFill>
                <a:latin typeface="+mn-lt"/>
                <a:ea typeface="+mn-ea"/>
              </a:rPr>
              <a:t>4</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6</a:t>
            </a:r>
            <a:r>
              <a:rPr lang="zh-CN" altLang="pt-BR" sz="3600" dirty="0">
                <a:latin typeface="+mn-lt"/>
                <a:ea typeface="+mn-ea"/>
              </a:rPr>
              <a:t>等，</a:t>
            </a:r>
            <a:r>
              <a:rPr lang="pt-BR" altLang="zh-CN" sz="3600" dirty="0">
                <a:latin typeface="+mn-lt"/>
                <a:ea typeface="+mn-ea"/>
              </a:rPr>
              <a:t>As</a:t>
            </a:r>
            <a:r>
              <a:rPr lang="zh-CN" altLang="pt-BR" sz="3600" dirty="0">
                <a:latin typeface="+mn-lt"/>
                <a:ea typeface="+mn-ea"/>
              </a:rPr>
              <a:t>原子均采取</a:t>
            </a:r>
            <a:r>
              <a:rPr lang="pt-BR" altLang="zh-CN" sz="3600" dirty="0">
                <a:latin typeface="+mn-lt"/>
                <a:ea typeface="+mn-ea"/>
              </a:rPr>
              <a:t>sp</a:t>
            </a:r>
            <a:r>
              <a:rPr lang="pt-BR" altLang="zh-CN" sz="3600" baseline="30000" dirty="0">
                <a:latin typeface="+mn-lt"/>
                <a:ea typeface="+mn-ea"/>
              </a:rPr>
              <a:t>3</a:t>
            </a:r>
            <a:r>
              <a:rPr lang="zh-CN" altLang="en-US" sz="3600" dirty="0">
                <a:latin typeface="+mn-lt"/>
                <a:ea typeface="+mn-ea"/>
              </a:rPr>
              <a:t>杂化轨道成键</a:t>
            </a:r>
            <a:r>
              <a:rPr lang="zh-CN" altLang="pt-BR" sz="3600" dirty="0">
                <a:latin typeface="+mn-lt"/>
                <a:ea typeface="+mn-ea"/>
              </a:rPr>
              <a:t>，</a:t>
            </a:r>
            <a:r>
              <a:rPr lang="pt-BR" altLang="zh-CN" sz="3600" dirty="0">
                <a:latin typeface="+mn-lt"/>
                <a:ea typeface="+mn-ea"/>
              </a:rPr>
              <a:t>S</a:t>
            </a:r>
            <a:r>
              <a:rPr lang="zh-CN" altLang="en-US" sz="3600" dirty="0">
                <a:latin typeface="+mn-lt"/>
                <a:ea typeface="+mn-ea"/>
              </a:rPr>
              <a:t>原子</a:t>
            </a:r>
            <a:r>
              <a:rPr lang="zh-CN" altLang="en-US" sz="3600" dirty="0" smtClean="0">
                <a:latin typeface="+mn-lt"/>
                <a:ea typeface="+mn-ea"/>
              </a:rPr>
              <a:t>插入</a:t>
            </a:r>
            <a:r>
              <a:rPr lang="pt-BR" altLang="zh-CN" sz="3600" dirty="0" smtClean="0">
                <a:latin typeface="+mn-lt"/>
                <a:ea typeface="+mn-ea"/>
              </a:rPr>
              <a:t>As</a:t>
            </a:r>
            <a:r>
              <a:rPr lang="pt-BR" altLang="zh-CN" sz="3600" baseline="-25000" dirty="0" smtClean="0">
                <a:latin typeface="+mn-lt"/>
                <a:ea typeface="+mn-ea"/>
              </a:rPr>
              <a:t>4</a:t>
            </a:r>
            <a:r>
              <a:rPr lang="zh-CN" altLang="en-US" sz="3600" dirty="0" smtClean="0">
                <a:latin typeface="+mn-lt"/>
                <a:ea typeface="+mn-ea"/>
              </a:rPr>
              <a:t>四面体</a:t>
            </a:r>
            <a:r>
              <a:rPr lang="zh-CN" altLang="en-US" sz="3600" dirty="0">
                <a:latin typeface="+mn-lt"/>
                <a:ea typeface="+mn-ea"/>
              </a:rPr>
              <a:t>结构的棱边上</a:t>
            </a:r>
            <a:r>
              <a:rPr lang="en-US" altLang="zh-CN" sz="3600" dirty="0">
                <a:latin typeface="+mn-lt"/>
                <a:ea typeface="+mn-ea"/>
              </a:rPr>
              <a:t>. </a:t>
            </a:r>
            <a:endParaRPr lang="en-US" altLang="zh-CN" sz="3600" dirty="0">
              <a:latin typeface="+mn-lt"/>
              <a:ea typeface="+mn-ea"/>
            </a:endParaRPr>
          </a:p>
        </p:txBody>
      </p:sp>
      <p:pic>
        <p:nvPicPr>
          <p:cNvPr id="3"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22363" y="3933825"/>
            <a:ext cx="77184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DBD9DCE-8C83-4CD0-A43D-A7FB989441B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6" name="Text Box 4"/>
          <p:cNvSpPr txBox="1">
            <a:spLocks noChangeArrowheads="1"/>
          </p:cNvSpPr>
          <p:nvPr/>
        </p:nvSpPr>
        <p:spPr bwMode="auto">
          <a:xfrm>
            <a:off x="946150" y="342900"/>
            <a:ext cx="7729538" cy="2505075"/>
          </a:xfrm>
          <a:prstGeom prst="rect">
            <a:avLst/>
          </a:prstGeom>
          <a:noFill/>
          <a:ln>
            <a:noFill/>
          </a:ln>
          <a:effectLst/>
        </p:spPr>
        <p:txBody>
          <a:bodyPr>
            <a:spAutoFit/>
          </a:bodyPr>
          <a:lstStyle/>
          <a:p>
            <a:pPr>
              <a:lnSpc>
                <a:spcPct val="110000"/>
              </a:lnSpc>
              <a:spcBef>
                <a:spcPct val="50000"/>
              </a:spcBef>
              <a:defRPr/>
            </a:pPr>
            <a:r>
              <a:rPr lang="zh-CN" altLang="pt-BR" dirty="0">
                <a:latin typeface="+mn-lt"/>
                <a:ea typeface="+mn-ea"/>
              </a:rPr>
              <a:t>   将</a:t>
            </a:r>
            <a:r>
              <a:rPr lang="pt-BR" altLang="zh-CN" dirty="0">
                <a:latin typeface="+mn-lt"/>
                <a:ea typeface="+mn-ea"/>
              </a:rPr>
              <a:t>H</a:t>
            </a:r>
            <a:r>
              <a:rPr lang="pt-BR" altLang="zh-CN" baseline="-25000" dirty="0">
                <a:latin typeface="+mn-lt"/>
                <a:ea typeface="+mn-ea"/>
              </a:rPr>
              <a:t>2</a:t>
            </a:r>
            <a:r>
              <a:rPr lang="pt-BR" altLang="zh-CN" dirty="0">
                <a:latin typeface="+mn-lt"/>
                <a:ea typeface="+mn-ea"/>
              </a:rPr>
              <a:t>S</a:t>
            </a:r>
            <a:r>
              <a:rPr lang="zh-CN" altLang="pt-BR" dirty="0">
                <a:latin typeface="+mn-lt"/>
                <a:ea typeface="+mn-ea"/>
              </a:rPr>
              <a:t>通入</a:t>
            </a:r>
            <a:r>
              <a:rPr lang="pt-BR" altLang="zh-CN" dirty="0">
                <a:latin typeface="+mn-lt"/>
                <a:ea typeface="+mn-ea"/>
              </a:rPr>
              <a:t>As</a:t>
            </a:r>
            <a:r>
              <a:rPr lang="pt-BR" altLang="zh-CN" baseline="30000" dirty="0">
                <a:latin typeface="+mn-lt"/>
                <a:ea typeface="+mn-ea"/>
              </a:rPr>
              <a:t>3+</a:t>
            </a:r>
            <a:r>
              <a:rPr lang="zh-CN" altLang="pt-BR" dirty="0">
                <a:latin typeface="+mn-lt"/>
                <a:ea typeface="+mn-ea"/>
              </a:rPr>
              <a:t>溶液或</a:t>
            </a:r>
            <a:r>
              <a:rPr lang="zh-CN" altLang="pt-BR" dirty="0">
                <a:solidFill>
                  <a:srgbClr val="0000FF"/>
                </a:solidFill>
                <a:latin typeface="+mn-lt"/>
                <a:ea typeface="+mn-ea"/>
              </a:rPr>
              <a:t>酸化</a:t>
            </a:r>
            <a:r>
              <a:rPr lang="pt-BR" altLang="zh-CN" dirty="0">
                <a:latin typeface="+mn-lt"/>
                <a:ea typeface="+mn-ea"/>
              </a:rPr>
              <a:t>AsO</a:t>
            </a:r>
            <a:r>
              <a:rPr lang="pt-BR" altLang="zh-CN" baseline="-25000" dirty="0">
                <a:latin typeface="+mn-lt"/>
                <a:ea typeface="+mn-ea"/>
              </a:rPr>
              <a:t>3</a:t>
            </a:r>
            <a:r>
              <a:rPr lang="pt-BR" altLang="zh-CN" baseline="30000" dirty="0">
                <a:latin typeface="+mn-lt"/>
                <a:ea typeface="+mn-ea"/>
              </a:rPr>
              <a:t>3</a:t>
            </a:r>
            <a:r>
              <a:rPr lang="pt-BR" altLang="zh-CN" baseline="30000" dirty="0">
                <a:latin typeface="+mn-lt"/>
                <a:ea typeface="+mn-ea"/>
                <a:sym typeface="Symbol" panose="05050102010706020507" pitchFamily="18" charset="2"/>
              </a:rPr>
              <a:t></a:t>
            </a:r>
            <a:r>
              <a:rPr lang="zh-CN" altLang="pt-BR" dirty="0">
                <a:latin typeface="+mn-lt"/>
                <a:ea typeface="+mn-ea"/>
              </a:rPr>
              <a:t>溶液得到</a:t>
            </a:r>
            <a:r>
              <a:rPr lang="zh-CN" altLang="pt-BR" dirty="0">
                <a:solidFill>
                  <a:srgbClr val="0000FF"/>
                </a:solidFill>
                <a:latin typeface="+mn-lt"/>
                <a:ea typeface="+mn-ea"/>
              </a:rPr>
              <a:t>黄色</a:t>
            </a:r>
            <a:r>
              <a:rPr lang="zh-CN" altLang="en-US" dirty="0">
                <a:solidFill>
                  <a:srgbClr val="0000FF"/>
                </a:solidFill>
                <a:latin typeface="+mn-lt"/>
                <a:ea typeface="+mn-ea"/>
              </a:rPr>
              <a:t>的</a:t>
            </a:r>
            <a:r>
              <a:rPr lang="pt-BR" altLang="zh-CN" dirty="0">
                <a:solidFill>
                  <a:srgbClr val="0000FF"/>
                </a:solidFill>
                <a:latin typeface="+mn-lt"/>
                <a:ea typeface="+mn-ea"/>
              </a:rPr>
              <a:t>As</a:t>
            </a:r>
            <a:r>
              <a:rPr lang="pt-BR" altLang="zh-CN" baseline="-25000" dirty="0">
                <a:solidFill>
                  <a:srgbClr val="0000FF"/>
                </a:solidFill>
                <a:latin typeface="+mn-lt"/>
                <a:ea typeface="+mn-ea"/>
              </a:rPr>
              <a:t>2</a:t>
            </a:r>
            <a:r>
              <a:rPr lang="pt-BR" altLang="zh-CN" dirty="0">
                <a:solidFill>
                  <a:srgbClr val="0000FF"/>
                </a:solidFill>
                <a:latin typeface="+mn-lt"/>
                <a:ea typeface="+mn-ea"/>
              </a:rPr>
              <a:t>S</a:t>
            </a:r>
            <a:r>
              <a:rPr lang="pt-BR" altLang="zh-CN" baseline="-25000" dirty="0">
                <a:solidFill>
                  <a:srgbClr val="0000FF"/>
                </a:solidFill>
                <a:latin typeface="+mn-lt"/>
                <a:ea typeface="+mn-ea"/>
              </a:rPr>
              <a:t>3</a:t>
            </a:r>
            <a:r>
              <a:rPr lang="zh-CN" altLang="pt-BR" dirty="0">
                <a:solidFill>
                  <a:srgbClr val="0000FF"/>
                </a:solidFill>
                <a:latin typeface="+mn-lt"/>
                <a:ea typeface="+mn-ea"/>
              </a:rPr>
              <a:t>沉淀</a:t>
            </a:r>
            <a:r>
              <a:rPr lang="zh-CN" altLang="pt-BR" dirty="0">
                <a:latin typeface="+mn-lt"/>
                <a:ea typeface="+mn-ea"/>
              </a:rPr>
              <a:t>。</a:t>
            </a:r>
            <a:endParaRPr lang="en-US" altLang="zh-CN" dirty="0">
              <a:latin typeface="+mn-lt"/>
              <a:ea typeface="+mn-ea"/>
            </a:endParaRPr>
          </a:p>
          <a:p>
            <a:pPr>
              <a:lnSpc>
                <a:spcPct val="110000"/>
              </a:lnSpc>
              <a:spcBef>
                <a:spcPct val="50000"/>
              </a:spcBef>
              <a:defRPr/>
            </a:pPr>
            <a:r>
              <a:rPr lang="en-US" altLang="zh-CN" dirty="0">
                <a:latin typeface="+mn-lt"/>
                <a:ea typeface="+mn-ea"/>
              </a:rPr>
              <a:t>   </a:t>
            </a:r>
            <a:r>
              <a:rPr lang="zh-CN" altLang="pt-BR" dirty="0">
                <a:latin typeface="+mn-lt"/>
                <a:ea typeface="+mn-ea"/>
              </a:rPr>
              <a:t>将</a:t>
            </a:r>
            <a:r>
              <a:rPr lang="pt-BR" altLang="zh-CN" dirty="0">
                <a:latin typeface="+mn-lt"/>
                <a:ea typeface="+mn-ea"/>
              </a:rPr>
              <a:t>H</a:t>
            </a:r>
            <a:r>
              <a:rPr lang="pt-BR" altLang="zh-CN" baseline="-25000" dirty="0">
                <a:latin typeface="+mn-lt"/>
                <a:ea typeface="+mn-ea"/>
              </a:rPr>
              <a:t>2</a:t>
            </a:r>
            <a:r>
              <a:rPr lang="pt-BR" altLang="zh-CN" dirty="0">
                <a:latin typeface="+mn-lt"/>
                <a:ea typeface="+mn-ea"/>
              </a:rPr>
              <a:t>S</a:t>
            </a:r>
            <a:r>
              <a:rPr lang="zh-CN" altLang="pt-BR" dirty="0">
                <a:latin typeface="+mn-lt"/>
                <a:ea typeface="+mn-ea"/>
              </a:rPr>
              <a:t>通入酸化</a:t>
            </a:r>
            <a:r>
              <a:rPr lang="pt-BR" altLang="zh-CN" dirty="0">
                <a:solidFill>
                  <a:srgbClr val="0000FF"/>
                </a:solidFill>
                <a:latin typeface="+mn-lt"/>
                <a:ea typeface="+mn-ea"/>
              </a:rPr>
              <a:t>AsO</a:t>
            </a:r>
            <a:r>
              <a:rPr lang="pt-BR" altLang="zh-CN" baseline="-25000" dirty="0">
                <a:solidFill>
                  <a:srgbClr val="0000FF"/>
                </a:solidFill>
                <a:latin typeface="+mn-lt"/>
                <a:ea typeface="+mn-ea"/>
              </a:rPr>
              <a:t>4</a:t>
            </a:r>
            <a:r>
              <a:rPr lang="pt-BR" altLang="zh-CN" baseline="30000" dirty="0">
                <a:solidFill>
                  <a:srgbClr val="0000FF"/>
                </a:solidFill>
                <a:latin typeface="+mn-lt"/>
                <a:ea typeface="+mn-ea"/>
              </a:rPr>
              <a:t>3</a:t>
            </a:r>
            <a:r>
              <a:rPr lang="pt-BR" altLang="zh-CN" baseline="30000" dirty="0">
                <a:solidFill>
                  <a:srgbClr val="0000FF"/>
                </a:solidFill>
                <a:latin typeface="+mn-lt"/>
                <a:ea typeface="+mn-ea"/>
                <a:sym typeface="Symbol" panose="05050102010706020507" pitchFamily="18" charset="2"/>
              </a:rPr>
              <a:t></a:t>
            </a:r>
            <a:r>
              <a:rPr lang="zh-CN" altLang="pt-BR" dirty="0">
                <a:latin typeface="+mn-lt"/>
                <a:ea typeface="+mn-ea"/>
              </a:rPr>
              <a:t>溶液得到</a:t>
            </a:r>
            <a:r>
              <a:rPr lang="zh-CN" altLang="pt-BR" dirty="0">
                <a:solidFill>
                  <a:srgbClr val="0000FF"/>
                </a:solidFill>
                <a:latin typeface="+mn-lt"/>
                <a:ea typeface="+mn-ea"/>
              </a:rPr>
              <a:t>淡黄色</a:t>
            </a:r>
            <a:r>
              <a:rPr lang="zh-CN" altLang="en-US" dirty="0">
                <a:solidFill>
                  <a:srgbClr val="0000FF"/>
                </a:solidFill>
                <a:latin typeface="+mn-lt"/>
                <a:ea typeface="+mn-ea"/>
              </a:rPr>
              <a:t>的</a:t>
            </a:r>
            <a:r>
              <a:rPr lang="pt-BR" altLang="zh-CN" dirty="0">
                <a:solidFill>
                  <a:srgbClr val="0000FF"/>
                </a:solidFill>
                <a:latin typeface="+mn-lt"/>
                <a:ea typeface="+mn-ea"/>
              </a:rPr>
              <a:t>As</a:t>
            </a:r>
            <a:r>
              <a:rPr lang="pt-BR" altLang="zh-CN" baseline="-25000" dirty="0">
                <a:solidFill>
                  <a:srgbClr val="0000FF"/>
                </a:solidFill>
                <a:latin typeface="+mn-lt"/>
                <a:ea typeface="+mn-ea"/>
              </a:rPr>
              <a:t>2</a:t>
            </a:r>
            <a:r>
              <a:rPr lang="pt-BR" altLang="zh-CN" dirty="0">
                <a:solidFill>
                  <a:srgbClr val="0000FF"/>
                </a:solidFill>
                <a:latin typeface="+mn-lt"/>
                <a:ea typeface="+mn-ea"/>
              </a:rPr>
              <a:t>S</a:t>
            </a:r>
            <a:r>
              <a:rPr lang="pt-BR" altLang="zh-CN" baseline="-25000" dirty="0">
                <a:solidFill>
                  <a:srgbClr val="0000FF"/>
                </a:solidFill>
                <a:latin typeface="+mn-lt"/>
                <a:ea typeface="+mn-ea"/>
              </a:rPr>
              <a:t>5</a:t>
            </a:r>
            <a:r>
              <a:rPr lang="zh-CN" altLang="pt-BR" dirty="0">
                <a:solidFill>
                  <a:srgbClr val="0000FF"/>
                </a:solidFill>
                <a:latin typeface="+mn-lt"/>
                <a:ea typeface="+mn-ea"/>
              </a:rPr>
              <a:t>沉淀</a:t>
            </a:r>
            <a:r>
              <a:rPr lang="zh-CN" altLang="pt-BR" dirty="0">
                <a:latin typeface="+mn-lt"/>
                <a:ea typeface="+mn-ea"/>
              </a:rPr>
              <a:t>。 </a:t>
            </a:r>
            <a:endParaRPr lang="zh-CN" altLang="en-US" dirty="0">
              <a:latin typeface="+mn-lt"/>
              <a:ea typeface="+mn-ea"/>
            </a:endParaRPr>
          </a:p>
        </p:txBody>
      </p:sp>
      <p:sp>
        <p:nvSpPr>
          <p:cNvPr id="484357" name="Rectangle 5"/>
          <p:cNvSpPr>
            <a:spLocks noChangeArrowheads="1"/>
          </p:cNvSpPr>
          <p:nvPr/>
        </p:nvSpPr>
        <p:spPr bwMode="auto">
          <a:xfrm>
            <a:off x="892175" y="2995613"/>
            <a:ext cx="8029575" cy="1311275"/>
          </a:xfrm>
          <a:prstGeom prst="rect">
            <a:avLst/>
          </a:prstGeom>
          <a:noFill/>
          <a:ln>
            <a:noFill/>
          </a:ln>
          <a:effectLst/>
        </p:spPr>
        <p:txBody>
          <a:bodyPr anchor="ctr">
            <a:spAutoFit/>
          </a:bodyPr>
          <a:lstStyle/>
          <a:p>
            <a:pPr>
              <a:lnSpc>
                <a:spcPct val="110000"/>
              </a:lnSpc>
              <a:defRPr/>
            </a:pPr>
            <a:r>
              <a:rPr lang="pt-BR" altLang="zh-CN" sz="3600" dirty="0">
                <a:latin typeface="+mn-lt"/>
                <a:ea typeface="+mn-ea"/>
              </a:rPr>
              <a:t>   </a:t>
            </a:r>
            <a:r>
              <a:rPr lang="pt-BR" altLang="zh-CN" sz="3600" dirty="0">
                <a:solidFill>
                  <a:srgbClr val="FF0000"/>
                </a:solidFill>
                <a:latin typeface="+mn-lt"/>
                <a:ea typeface="+mn-ea"/>
              </a:rPr>
              <a:t>As</a:t>
            </a:r>
            <a:r>
              <a:rPr lang="pt-BR" altLang="zh-CN" sz="3600" baseline="-25000" dirty="0">
                <a:solidFill>
                  <a:srgbClr val="FF0000"/>
                </a:solidFill>
                <a:latin typeface="+mn-lt"/>
                <a:ea typeface="+mn-ea"/>
              </a:rPr>
              <a:t>2</a:t>
            </a:r>
            <a:r>
              <a:rPr lang="pt-BR" altLang="zh-CN" sz="3600" dirty="0">
                <a:solidFill>
                  <a:srgbClr val="FF0000"/>
                </a:solidFill>
                <a:latin typeface="+mn-lt"/>
                <a:ea typeface="+mn-ea"/>
              </a:rPr>
              <a:t>S</a:t>
            </a:r>
            <a:r>
              <a:rPr lang="pt-BR" altLang="zh-CN" sz="3600" baseline="-25000" dirty="0">
                <a:solidFill>
                  <a:srgbClr val="FF0000"/>
                </a:solidFill>
                <a:latin typeface="+mn-lt"/>
                <a:ea typeface="+mn-ea"/>
              </a:rPr>
              <a:t>3</a:t>
            </a:r>
            <a:r>
              <a:rPr lang="zh-CN" altLang="pt-BR" sz="3600" dirty="0">
                <a:solidFill>
                  <a:srgbClr val="FF0000"/>
                </a:solidFill>
                <a:latin typeface="+mn-lt"/>
                <a:ea typeface="+mn-ea"/>
              </a:rPr>
              <a:t>和</a:t>
            </a:r>
            <a:r>
              <a:rPr lang="pt-BR" altLang="zh-CN" sz="3600" dirty="0">
                <a:solidFill>
                  <a:srgbClr val="FF0000"/>
                </a:solidFill>
                <a:latin typeface="+mn-lt"/>
                <a:ea typeface="+mn-ea"/>
              </a:rPr>
              <a:t>As</a:t>
            </a:r>
            <a:r>
              <a:rPr lang="pt-BR" altLang="zh-CN" sz="3600" baseline="-25000" dirty="0">
                <a:solidFill>
                  <a:srgbClr val="FF0000"/>
                </a:solidFill>
                <a:latin typeface="+mn-lt"/>
                <a:ea typeface="+mn-ea"/>
              </a:rPr>
              <a:t>2</a:t>
            </a:r>
            <a:r>
              <a:rPr lang="pt-BR" altLang="zh-CN" sz="3600" dirty="0">
                <a:solidFill>
                  <a:srgbClr val="FF0000"/>
                </a:solidFill>
                <a:latin typeface="+mn-lt"/>
                <a:ea typeface="+mn-ea"/>
              </a:rPr>
              <a:t>S</a:t>
            </a:r>
            <a:r>
              <a:rPr lang="pt-BR" altLang="zh-CN" sz="3600" baseline="-25000" dirty="0">
                <a:solidFill>
                  <a:srgbClr val="FF0000"/>
                </a:solidFill>
                <a:latin typeface="+mn-lt"/>
                <a:ea typeface="+mn-ea"/>
              </a:rPr>
              <a:t>5</a:t>
            </a:r>
            <a:r>
              <a:rPr lang="zh-CN" altLang="pt-BR" sz="3600" dirty="0">
                <a:latin typeface="+mn-lt"/>
                <a:ea typeface="+mn-ea"/>
              </a:rPr>
              <a:t>均可溶于</a:t>
            </a:r>
            <a:r>
              <a:rPr lang="zh-CN" altLang="pt-BR" sz="3600" dirty="0">
                <a:solidFill>
                  <a:srgbClr val="0000FF"/>
                </a:solidFill>
                <a:latin typeface="+mn-lt"/>
                <a:ea typeface="+mn-ea"/>
              </a:rPr>
              <a:t>碱和</a:t>
            </a:r>
            <a:r>
              <a:rPr lang="pt-BR" altLang="zh-CN" sz="3600" dirty="0">
                <a:solidFill>
                  <a:srgbClr val="0000FF"/>
                </a:solidFill>
                <a:latin typeface="+mn-lt"/>
                <a:ea typeface="+mn-ea"/>
              </a:rPr>
              <a:t>Na</a:t>
            </a:r>
            <a:r>
              <a:rPr lang="pt-BR" altLang="zh-CN" sz="3600" baseline="-25000" dirty="0">
                <a:solidFill>
                  <a:srgbClr val="0000FF"/>
                </a:solidFill>
                <a:latin typeface="+mn-lt"/>
                <a:ea typeface="+mn-ea"/>
              </a:rPr>
              <a:t>2</a:t>
            </a:r>
            <a:r>
              <a:rPr lang="pt-BR" altLang="zh-CN" sz="3600" dirty="0">
                <a:solidFill>
                  <a:srgbClr val="0000FF"/>
                </a:solidFill>
                <a:latin typeface="+mn-lt"/>
                <a:ea typeface="+mn-ea"/>
              </a:rPr>
              <a:t>S</a:t>
            </a:r>
            <a:r>
              <a:rPr lang="zh-CN" altLang="pt-BR" sz="3600" dirty="0">
                <a:solidFill>
                  <a:srgbClr val="0000FF"/>
                </a:solidFill>
                <a:latin typeface="+mn-lt"/>
                <a:ea typeface="+mn-ea"/>
              </a:rPr>
              <a:t>中生成硫代亚砷酸盐</a:t>
            </a:r>
            <a:r>
              <a:rPr lang="en-US" altLang="zh-CN" sz="3600" dirty="0">
                <a:solidFill>
                  <a:srgbClr val="0000FF"/>
                </a:solidFill>
                <a:latin typeface="+mn-lt"/>
                <a:ea typeface="+mn-ea"/>
              </a:rPr>
              <a:t>/</a:t>
            </a:r>
            <a:r>
              <a:rPr lang="zh-CN" altLang="pt-BR" sz="3600" dirty="0">
                <a:solidFill>
                  <a:srgbClr val="0000FF"/>
                </a:solidFill>
                <a:latin typeface="+mn-lt"/>
                <a:ea typeface="+mn-ea"/>
              </a:rPr>
              <a:t>硫代砷酸盐</a:t>
            </a:r>
            <a:r>
              <a:rPr lang="zh-CN" altLang="pt-BR" sz="3600" dirty="0">
                <a:latin typeface="+mn-lt"/>
                <a:ea typeface="+mn-ea"/>
              </a:rPr>
              <a:t>。 </a:t>
            </a:r>
            <a:endParaRPr lang="zh-CN" altLang="pt-BR" sz="3600" dirty="0">
              <a:latin typeface="+mn-lt"/>
              <a:ea typeface="+mn-ea"/>
            </a:endParaRPr>
          </a:p>
        </p:txBody>
      </p:sp>
      <p:sp>
        <p:nvSpPr>
          <p:cNvPr id="484358" name="Text Box 6"/>
          <p:cNvSpPr txBox="1">
            <a:spLocks noChangeArrowheads="1"/>
          </p:cNvSpPr>
          <p:nvPr/>
        </p:nvSpPr>
        <p:spPr bwMode="auto">
          <a:xfrm>
            <a:off x="820738" y="4344988"/>
            <a:ext cx="8101012" cy="581025"/>
          </a:xfrm>
          <a:prstGeom prst="rect">
            <a:avLst/>
          </a:prstGeom>
          <a:noFill/>
          <a:ln>
            <a:noFill/>
          </a:ln>
          <a:effectLst/>
        </p:spPr>
        <p:txBody>
          <a:bodyPr>
            <a:spAutoFit/>
          </a:bodyPr>
          <a:lstStyle/>
          <a:p>
            <a:pPr>
              <a:spcBef>
                <a:spcPct val="50000"/>
              </a:spcBef>
              <a:defRPr/>
            </a:pPr>
            <a:r>
              <a:rPr lang="pt-BR" altLang="zh-CN" dirty="0">
                <a:latin typeface="+mn-lt"/>
                <a:ea typeface="+mn-ea"/>
              </a:rPr>
              <a:t>   As</a:t>
            </a:r>
            <a:r>
              <a:rPr lang="pt-BR" altLang="zh-CN" baseline="-25000" dirty="0">
                <a:latin typeface="+mn-lt"/>
                <a:ea typeface="+mn-ea"/>
              </a:rPr>
              <a:t>2</a:t>
            </a:r>
            <a:r>
              <a:rPr lang="pt-BR" altLang="zh-CN" dirty="0">
                <a:latin typeface="+mn-lt"/>
                <a:ea typeface="+mn-ea"/>
              </a:rPr>
              <a:t>S</a:t>
            </a:r>
            <a:r>
              <a:rPr lang="pt-BR" altLang="zh-CN" baseline="-25000" dirty="0">
                <a:latin typeface="+mn-lt"/>
                <a:ea typeface="+mn-ea"/>
              </a:rPr>
              <a:t>3</a:t>
            </a:r>
            <a:r>
              <a:rPr lang="pt-BR" altLang="zh-CN" dirty="0">
                <a:latin typeface="+mn-lt"/>
                <a:ea typeface="+mn-ea"/>
              </a:rPr>
              <a:t>+6NaOH==Na</a:t>
            </a:r>
            <a:r>
              <a:rPr lang="pt-BR" altLang="zh-CN" baseline="-25000" dirty="0">
                <a:latin typeface="+mn-lt"/>
                <a:ea typeface="+mn-ea"/>
              </a:rPr>
              <a:t>3</a:t>
            </a:r>
            <a:r>
              <a:rPr lang="pt-BR" altLang="zh-CN" dirty="0">
                <a:latin typeface="+mn-lt"/>
                <a:ea typeface="+mn-ea"/>
              </a:rPr>
              <a:t>AsO</a:t>
            </a:r>
            <a:r>
              <a:rPr lang="pt-BR" altLang="zh-CN" baseline="-25000" dirty="0">
                <a:latin typeface="+mn-lt"/>
                <a:ea typeface="+mn-ea"/>
              </a:rPr>
              <a:t>3</a:t>
            </a:r>
            <a:r>
              <a:rPr lang="pt-BR" altLang="zh-CN" dirty="0">
                <a:latin typeface="+mn-lt"/>
                <a:ea typeface="+mn-ea"/>
              </a:rPr>
              <a:t>+Na</a:t>
            </a:r>
            <a:r>
              <a:rPr lang="pt-BR" altLang="zh-CN" baseline="-25000" dirty="0">
                <a:latin typeface="+mn-lt"/>
                <a:ea typeface="+mn-ea"/>
              </a:rPr>
              <a:t>3</a:t>
            </a:r>
            <a:r>
              <a:rPr lang="pt-BR" altLang="zh-CN" dirty="0">
                <a:latin typeface="+mn-lt"/>
                <a:ea typeface="+mn-ea"/>
              </a:rPr>
              <a:t>AsS</a:t>
            </a:r>
            <a:r>
              <a:rPr lang="pt-BR" altLang="zh-CN" baseline="-25000" dirty="0">
                <a:latin typeface="+mn-lt"/>
                <a:ea typeface="+mn-ea"/>
              </a:rPr>
              <a:t>3</a:t>
            </a:r>
            <a:r>
              <a:rPr lang="pt-BR" altLang="zh-CN" dirty="0">
                <a:latin typeface="+mn-lt"/>
                <a:ea typeface="+mn-ea"/>
              </a:rPr>
              <a:t>+3H</a:t>
            </a:r>
            <a:r>
              <a:rPr lang="pt-BR" altLang="zh-CN" baseline="-25000" dirty="0">
                <a:latin typeface="+mn-lt"/>
                <a:ea typeface="+mn-ea"/>
              </a:rPr>
              <a:t>2</a:t>
            </a:r>
            <a:r>
              <a:rPr lang="pt-BR" altLang="zh-CN" dirty="0">
                <a:latin typeface="+mn-lt"/>
                <a:ea typeface="+mn-ea"/>
              </a:rPr>
              <a:t>O</a:t>
            </a:r>
            <a:endParaRPr lang="en-US" altLang="zh-CN" dirty="0">
              <a:latin typeface="+mn-lt"/>
              <a:ea typeface="+mn-ea"/>
            </a:endParaRPr>
          </a:p>
        </p:txBody>
      </p:sp>
      <p:sp>
        <p:nvSpPr>
          <p:cNvPr id="484359" name="Text Box 7"/>
          <p:cNvSpPr txBox="1">
            <a:spLocks noChangeArrowheads="1"/>
          </p:cNvSpPr>
          <p:nvPr/>
        </p:nvSpPr>
        <p:spPr bwMode="auto">
          <a:xfrm>
            <a:off x="1095375" y="5091113"/>
            <a:ext cx="6767513" cy="1323975"/>
          </a:xfrm>
          <a:prstGeom prst="rect">
            <a:avLst/>
          </a:prstGeom>
          <a:noFill/>
          <a:ln>
            <a:noFill/>
          </a:ln>
          <a:effectLst/>
        </p:spPr>
        <p:txBody>
          <a:bodyPr>
            <a:spAutoFit/>
          </a:bodyPr>
          <a:lstStyle/>
          <a:p>
            <a:pPr>
              <a:spcBef>
                <a:spcPct val="50000"/>
              </a:spcBef>
              <a:defRPr/>
            </a:pPr>
            <a:r>
              <a:rPr lang="pt-BR" altLang="zh-CN" dirty="0">
                <a:latin typeface="+mn-lt"/>
                <a:ea typeface="+mn-ea"/>
              </a:rPr>
              <a:t> As</a:t>
            </a:r>
            <a:r>
              <a:rPr lang="pt-BR" altLang="zh-CN" baseline="-25000" dirty="0">
                <a:latin typeface="+mn-lt"/>
                <a:ea typeface="+mn-ea"/>
              </a:rPr>
              <a:t>2</a:t>
            </a:r>
            <a:r>
              <a:rPr lang="pt-BR" altLang="zh-CN" dirty="0">
                <a:latin typeface="+mn-lt"/>
                <a:ea typeface="+mn-ea"/>
              </a:rPr>
              <a:t>S</a:t>
            </a:r>
            <a:r>
              <a:rPr lang="pt-BR" altLang="zh-CN" baseline="-25000" dirty="0">
                <a:latin typeface="+mn-lt"/>
                <a:ea typeface="+mn-ea"/>
              </a:rPr>
              <a:t>3</a:t>
            </a:r>
            <a:r>
              <a:rPr lang="pt-BR" altLang="zh-CN" dirty="0">
                <a:latin typeface="+mn-lt"/>
                <a:ea typeface="+mn-ea"/>
              </a:rPr>
              <a:t> + 3Na</a:t>
            </a:r>
            <a:r>
              <a:rPr lang="pt-BR" altLang="zh-CN" baseline="-25000" dirty="0">
                <a:latin typeface="+mn-lt"/>
                <a:ea typeface="+mn-ea"/>
              </a:rPr>
              <a:t>2</a:t>
            </a:r>
            <a:r>
              <a:rPr lang="pt-BR" altLang="zh-CN" dirty="0">
                <a:latin typeface="+mn-lt"/>
                <a:ea typeface="+mn-ea"/>
              </a:rPr>
              <a:t>S ==</a:t>
            </a:r>
            <a:r>
              <a:rPr lang="en-US" altLang="zh-CN" dirty="0">
                <a:latin typeface="+mn-lt"/>
                <a:ea typeface="+mn-ea"/>
              </a:rPr>
              <a:t> </a:t>
            </a:r>
            <a:r>
              <a:rPr lang="pt-BR" altLang="zh-CN" dirty="0">
                <a:latin typeface="+mn-lt"/>
                <a:ea typeface="+mn-ea"/>
              </a:rPr>
              <a:t>2Na</a:t>
            </a:r>
            <a:r>
              <a:rPr lang="pt-BR" altLang="zh-CN" baseline="-25000" dirty="0">
                <a:latin typeface="+mn-lt"/>
                <a:ea typeface="+mn-ea"/>
              </a:rPr>
              <a:t>3</a:t>
            </a:r>
            <a:r>
              <a:rPr lang="pt-BR" altLang="zh-CN" dirty="0">
                <a:latin typeface="+mn-lt"/>
                <a:ea typeface="+mn-ea"/>
              </a:rPr>
              <a:t>AsS</a:t>
            </a:r>
            <a:r>
              <a:rPr lang="pt-BR" altLang="zh-CN" baseline="-25000" dirty="0">
                <a:latin typeface="+mn-lt"/>
                <a:ea typeface="+mn-ea"/>
              </a:rPr>
              <a:t>3</a:t>
            </a:r>
            <a:r>
              <a:rPr lang="pt-BR" altLang="zh-CN" dirty="0">
                <a:latin typeface="+mn-lt"/>
                <a:ea typeface="+mn-ea"/>
              </a:rPr>
              <a:t> </a:t>
            </a:r>
            <a:endParaRPr lang="pt-BR" altLang="zh-CN" dirty="0">
              <a:latin typeface="+mn-lt"/>
              <a:ea typeface="+mn-ea"/>
            </a:endParaRPr>
          </a:p>
          <a:p>
            <a:pPr>
              <a:spcBef>
                <a:spcPct val="50000"/>
              </a:spcBef>
              <a:defRPr/>
            </a:pPr>
            <a:r>
              <a:rPr lang="pt-BR" altLang="zh-CN" dirty="0">
                <a:ea typeface="华文楷体" panose="02010600040101010101" pitchFamily="2" charset="-122"/>
              </a:rPr>
              <a:t> As</a:t>
            </a:r>
            <a:r>
              <a:rPr lang="pt-BR" altLang="zh-CN" baseline="-25000" dirty="0">
                <a:ea typeface="华文楷体" panose="02010600040101010101" pitchFamily="2" charset="-122"/>
              </a:rPr>
              <a:t>2</a:t>
            </a:r>
            <a:r>
              <a:rPr lang="pt-BR" altLang="zh-CN" dirty="0">
                <a:ea typeface="华文楷体" panose="02010600040101010101" pitchFamily="2" charset="-122"/>
              </a:rPr>
              <a:t>S</a:t>
            </a:r>
            <a:r>
              <a:rPr lang="pt-BR" altLang="zh-CN" baseline="-25000" dirty="0">
                <a:ea typeface="华文楷体" panose="02010600040101010101" pitchFamily="2" charset="-122"/>
              </a:rPr>
              <a:t>5</a:t>
            </a:r>
            <a:r>
              <a:rPr lang="pt-BR" altLang="zh-CN" dirty="0">
                <a:ea typeface="华文楷体" panose="02010600040101010101" pitchFamily="2" charset="-122"/>
              </a:rPr>
              <a:t> + 3Na</a:t>
            </a:r>
            <a:r>
              <a:rPr lang="pt-BR" altLang="zh-CN" baseline="-25000" dirty="0">
                <a:ea typeface="华文楷体" panose="02010600040101010101" pitchFamily="2" charset="-122"/>
              </a:rPr>
              <a:t>2</a:t>
            </a:r>
            <a:r>
              <a:rPr lang="pt-BR" altLang="zh-CN" dirty="0">
                <a:ea typeface="华文楷体" panose="02010600040101010101" pitchFamily="2" charset="-122"/>
              </a:rPr>
              <a:t>S ==</a:t>
            </a:r>
            <a:r>
              <a:rPr lang="en-US" altLang="zh-CN" dirty="0">
                <a:ea typeface="华文楷体" panose="02010600040101010101" pitchFamily="2" charset="-122"/>
              </a:rPr>
              <a:t> </a:t>
            </a:r>
            <a:r>
              <a:rPr lang="pt-BR" altLang="zh-CN" dirty="0">
                <a:ea typeface="华文楷体" panose="02010600040101010101" pitchFamily="2" charset="-122"/>
              </a:rPr>
              <a:t>2Na</a:t>
            </a:r>
            <a:r>
              <a:rPr lang="pt-BR" altLang="zh-CN" baseline="-25000" dirty="0">
                <a:ea typeface="华文楷体" panose="02010600040101010101" pitchFamily="2" charset="-122"/>
              </a:rPr>
              <a:t>3</a:t>
            </a:r>
            <a:r>
              <a:rPr lang="pt-BR" altLang="zh-CN" dirty="0">
                <a:ea typeface="华文楷体" panose="02010600040101010101" pitchFamily="2" charset="-122"/>
              </a:rPr>
              <a:t>AsS</a:t>
            </a:r>
            <a:r>
              <a:rPr lang="pt-BR" altLang="zh-CN" baseline="-25000" dirty="0">
                <a:ea typeface="华文楷体" panose="02010600040101010101" pitchFamily="2" charset="-122"/>
              </a:rPr>
              <a:t>4</a:t>
            </a:r>
            <a:r>
              <a:rPr lang="pt-BR" altLang="zh-CN" dirty="0">
                <a:ea typeface="华文楷体" panose="02010600040101010101" pitchFamily="2" charset="-122"/>
              </a:rPr>
              <a:t> </a:t>
            </a:r>
            <a:endParaRPr lang="pt-BR" altLang="zh-CN" dirty="0">
              <a:ea typeface="华文楷体" panose="02010600040101010101" pitchFamily="2" charset="-122"/>
            </a:endParaRPr>
          </a:p>
        </p:txBody>
      </p:sp>
      <p:sp>
        <p:nvSpPr>
          <p:cNvPr id="6" name="Rectangle 2"/>
          <p:cNvSpPr>
            <a:spLocks noChangeArrowheads="1"/>
          </p:cNvSpPr>
          <p:nvPr/>
        </p:nvSpPr>
        <p:spPr bwMode="auto">
          <a:xfrm>
            <a:off x="7885113" y="6165850"/>
            <a:ext cx="990600" cy="457200"/>
          </a:xfrm>
          <a:prstGeom prst="rect">
            <a:avLst/>
          </a:prstGeom>
          <a:noFill/>
          <a:ln>
            <a:noFill/>
          </a:ln>
          <a:effectLst/>
        </p:spPr>
        <p:txBody>
          <a:bodyPr/>
          <a:lstStyle/>
          <a:p>
            <a:pPr algn="r">
              <a:defRPr/>
            </a:pPr>
            <a:fld id="{0149B7CC-359E-4D6F-89CE-D3E3FDF8EFFE}" type="slidenum">
              <a:rPr kumimoji="1" lang="en-US" altLang="zh-CN" sz="1600">
                <a:latin typeface="+mn-lt"/>
                <a:ea typeface="+mn-ea"/>
                <a:cs typeface="ˎ̥"/>
              </a:rPr>
            </a:fld>
            <a:r>
              <a:rPr kumimoji="1" lang="en-US" altLang="zh-CN" sz="1600" b="0" dirty="0">
                <a:latin typeface="+mn-lt"/>
                <a:ea typeface="+mn-ea"/>
                <a:cs typeface="ˎ̥"/>
              </a:rPr>
              <a:t> </a:t>
            </a:r>
            <a:endParaRPr kumimoji="1" lang="en-US" altLang="zh-CN" sz="1600" b="0" dirty="0">
              <a:latin typeface="+mn-lt"/>
              <a:ea typeface="+mn-ea"/>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Effect transition="in" filter="wipe(left)">
                                      <p:cBhvr>
                                        <p:cTn id="7" dur="500"/>
                                        <p:tgtEl>
                                          <p:spTgt spid="484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4358"/>
                                        </p:tgtEl>
                                        <p:attrNameLst>
                                          <p:attrName>style.visibility</p:attrName>
                                        </p:attrNameLst>
                                      </p:cBhvr>
                                      <p:to>
                                        <p:strVal val="visible"/>
                                      </p:to>
                                    </p:set>
                                    <p:animEffect transition="in" filter="wipe(left)">
                                      <p:cBhvr>
                                        <p:cTn id="12" dur="500"/>
                                        <p:tgtEl>
                                          <p:spTgt spid="48435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84359"/>
                                        </p:tgtEl>
                                        <p:attrNameLst>
                                          <p:attrName>style.visibility</p:attrName>
                                        </p:attrNameLst>
                                      </p:cBhvr>
                                      <p:to>
                                        <p:strVal val="visible"/>
                                      </p:to>
                                    </p:set>
                                    <p:animEffect transition="in" filter="wipe(left)">
                                      <p:cBhvr>
                                        <p:cTn id="15" dur="500"/>
                                        <p:tgtEl>
                                          <p:spTgt spid="484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p:bldP spid="484358" grpId="0"/>
      <p:bldP spid="484359"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80" name="Text Box 4"/>
          <p:cNvSpPr txBox="1">
            <a:spLocks noChangeArrowheads="1"/>
          </p:cNvSpPr>
          <p:nvPr/>
        </p:nvSpPr>
        <p:spPr bwMode="auto">
          <a:xfrm>
            <a:off x="755650" y="334963"/>
            <a:ext cx="7773988" cy="1165225"/>
          </a:xfrm>
          <a:prstGeom prst="rect">
            <a:avLst/>
          </a:prstGeom>
          <a:noFill/>
          <a:ln>
            <a:noFill/>
          </a:ln>
          <a:effectLst/>
        </p:spPr>
        <p:txBody>
          <a:bodyPr>
            <a:spAutoFit/>
          </a:bodyPr>
          <a:lstStyle/>
          <a:p>
            <a:pPr>
              <a:lnSpc>
                <a:spcPct val="110000"/>
              </a:lnSpc>
              <a:spcBef>
                <a:spcPct val="50000"/>
              </a:spcBef>
              <a:defRPr/>
            </a:pPr>
            <a:r>
              <a:rPr lang="zh-CN" altLang="pt-BR" dirty="0">
                <a:latin typeface="+mn-lt"/>
                <a:ea typeface="+mn-ea"/>
              </a:rPr>
              <a:t>     硫代亚砷酸盐和硫代砷酸盐</a:t>
            </a:r>
            <a:r>
              <a:rPr lang="zh-CN" altLang="en-US" dirty="0">
                <a:latin typeface="+mn-lt"/>
                <a:ea typeface="+mn-ea"/>
              </a:rPr>
              <a:t>加</a:t>
            </a:r>
            <a:r>
              <a:rPr lang="zh-CN" altLang="pt-BR" dirty="0">
                <a:latin typeface="+mn-lt"/>
                <a:ea typeface="+mn-ea"/>
              </a:rPr>
              <a:t>酸</a:t>
            </a:r>
            <a:r>
              <a:rPr lang="zh-CN" altLang="en-US" dirty="0">
                <a:latin typeface="+mn-lt"/>
                <a:ea typeface="+mn-ea"/>
              </a:rPr>
              <a:t>，酸</a:t>
            </a:r>
            <a:r>
              <a:rPr lang="zh-CN" altLang="pt-BR" dirty="0">
                <a:latin typeface="+mn-lt"/>
                <a:ea typeface="+mn-ea"/>
              </a:rPr>
              <a:t>化</a:t>
            </a:r>
            <a:r>
              <a:rPr lang="zh-CN" altLang="en-US" dirty="0">
                <a:latin typeface="+mn-lt"/>
                <a:ea typeface="+mn-ea"/>
              </a:rPr>
              <a:t>后</a:t>
            </a:r>
            <a:r>
              <a:rPr lang="zh-CN" altLang="pt-BR" dirty="0">
                <a:latin typeface="+mn-lt"/>
                <a:ea typeface="+mn-ea"/>
              </a:rPr>
              <a:t>析出</a:t>
            </a:r>
            <a:r>
              <a:rPr lang="pt-BR" altLang="zh-CN" dirty="0">
                <a:latin typeface="+mn-lt"/>
                <a:ea typeface="+mn-ea"/>
              </a:rPr>
              <a:t>As</a:t>
            </a:r>
            <a:r>
              <a:rPr lang="pt-BR" altLang="zh-CN" baseline="-25000" dirty="0">
                <a:latin typeface="+mn-lt"/>
                <a:ea typeface="+mn-ea"/>
              </a:rPr>
              <a:t>2</a:t>
            </a:r>
            <a:r>
              <a:rPr lang="pt-BR" altLang="zh-CN" dirty="0">
                <a:latin typeface="+mn-lt"/>
                <a:ea typeface="+mn-ea"/>
              </a:rPr>
              <a:t>S</a:t>
            </a:r>
            <a:r>
              <a:rPr lang="pt-BR" altLang="zh-CN" baseline="-25000" dirty="0">
                <a:latin typeface="+mn-lt"/>
                <a:ea typeface="+mn-ea"/>
              </a:rPr>
              <a:t>3</a:t>
            </a:r>
            <a:r>
              <a:rPr lang="zh-CN" altLang="pt-BR" dirty="0">
                <a:latin typeface="+mn-lt"/>
                <a:ea typeface="+mn-ea"/>
              </a:rPr>
              <a:t>和</a:t>
            </a:r>
            <a:r>
              <a:rPr lang="pt-BR" altLang="zh-CN" dirty="0">
                <a:latin typeface="+mn-lt"/>
                <a:ea typeface="+mn-ea"/>
              </a:rPr>
              <a:t>As</a:t>
            </a:r>
            <a:r>
              <a:rPr lang="pt-BR" altLang="zh-CN" baseline="-25000" dirty="0">
                <a:latin typeface="+mn-lt"/>
                <a:ea typeface="+mn-ea"/>
              </a:rPr>
              <a:t>2</a:t>
            </a:r>
            <a:r>
              <a:rPr lang="pt-BR" altLang="zh-CN" dirty="0">
                <a:latin typeface="+mn-lt"/>
                <a:ea typeface="+mn-ea"/>
              </a:rPr>
              <a:t>S</a:t>
            </a:r>
            <a:r>
              <a:rPr lang="pt-BR" altLang="zh-CN" baseline="-25000" dirty="0">
                <a:latin typeface="+mn-lt"/>
                <a:ea typeface="+mn-ea"/>
              </a:rPr>
              <a:t>5</a:t>
            </a:r>
            <a:r>
              <a:rPr lang="zh-CN" altLang="pt-BR" dirty="0">
                <a:latin typeface="+mn-lt"/>
                <a:ea typeface="+mn-ea"/>
              </a:rPr>
              <a:t>沉淀。</a:t>
            </a:r>
            <a:endParaRPr lang="zh-CN" altLang="en-US" dirty="0">
              <a:latin typeface="+mn-lt"/>
              <a:ea typeface="+mn-ea"/>
            </a:endParaRPr>
          </a:p>
        </p:txBody>
      </p:sp>
      <p:sp>
        <p:nvSpPr>
          <p:cNvPr id="485381" name="Text Box 5"/>
          <p:cNvSpPr txBox="1">
            <a:spLocks noChangeArrowheads="1"/>
          </p:cNvSpPr>
          <p:nvPr/>
        </p:nvSpPr>
        <p:spPr bwMode="auto">
          <a:xfrm>
            <a:off x="1130300" y="1700213"/>
            <a:ext cx="7561263" cy="1311275"/>
          </a:xfrm>
          <a:prstGeom prst="rect">
            <a:avLst/>
          </a:prstGeom>
          <a:noFill/>
          <a:ln>
            <a:noFill/>
          </a:ln>
          <a:effectLst/>
        </p:spPr>
        <p:txBody>
          <a:bodyPr>
            <a:spAutoFit/>
          </a:bodyPr>
          <a:lstStyle/>
          <a:p>
            <a:pPr>
              <a:lnSpc>
                <a:spcPct val="110000"/>
              </a:lnSpc>
              <a:spcBef>
                <a:spcPct val="30000"/>
              </a:spcBef>
              <a:defRPr/>
            </a:pPr>
            <a:r>
              <a:rPr lang="pt-BR" altLang="zh-CN" dirty="0">
                <a:solidFill>
                  <a:srgbClr val="0000FF"/>
                </a:solidFill>
                <a:latin typeface="+mn-lt"/>
                <a:ea typeface="+mn-ea"/>
              </a:rPr>
              <a:t>2Na</a:t>
            </a:r>
            <a:r>
              <a:rPr lang="pt-BR" altLang="zh-CN" baseline="-25000" dirty="0">
                <a:solidFill>
                  <a:srgbClr val="0000FF"/>
                </a:solidFill>
                <a:latin typeface="+mn-lt"/>
                <a:ea typeface="+mn-ea"/>
              </a:rPr>
              <a:t>3</a:t>
            </a:r>
            <a:r>
              <a:rPr lang="pt-BR" altLang="zh-CN" dirty="0">
                <a:solidFill>
                  <a:srgbClr val="0000FF"/>
                </a:solidFill>
                <a:latin typeface="+mn-lt"/>
                <a:ea typeface="+mn-ea"/>
              </a:rPr>
              <a:t>AsS</a:t>
            </a:r>
            <a:r>
              <a:rPr lang="pt-BR" altLang="zh-CN" baseline="-25000" dirty="0">
                <a:solidFill>
                  <a:srgbClr val="0000FF"/>
                </a:solidFill>
                <a:latin typeface="+mn-lt"/>
                <a:ea typeface="+mn-ea"/>
              </a:rPr>
              <a:t>3</a:t>
            </a:r>
            <a:r>
              <a:rPr lang="pt-BR" altLang="zh-CN" dirty="0">
                <a:solidFill>
                  <a:srgbClr val="0000FF"/>
                </a:solidFill>
                <a:latin typeface="+mn-lt"/>
                <a:ea typeface="+mn-ea"/>
              </a:rPr>
              <a:t>+6HCl==As</a:t>
            </a:r>
            <a:r>
              <a:rPr lang="pt-BR" altLang="zh-CN" baseline="-25000" dirty="0">
                <a:solidFill>
                  <a:srgbClr val="0000FF"/>
                </a:solidFill>
                <a:latin typeface="+mn-lt"/>
                <a:ea typeface="+mn-ea"/>
              </a:rPr>
              <a:t>2</a:t>
            </a:r>
            <a:r>
              <a:rPr lang="pt-BR" altLang="zh-CN" dirty="0">
                <a:solidFill>
                  <a:srgbClr val="0000FF"/>
                </a:solidFill>
                <a:latin typeface="+mn-lt"/>
                <a:ea typeface="+mn-ea"/>
              </a:rPr>
              <a:t>S</a:t>
            </a:r>
            <a:r>
              <a:rPr lang="pt-BR" altLang="zh-CN" baseline="-25000" dirty="0">
                <a:solidFill>
                  <a:srgbClr val="0000FF"/>
                </a:solidFill>
                <a:latin typeface="+mn-lt"/>
                <a:ea typeface="+mn-ea"/>
              </a:rPr>
              <a:t>3</a:t>
            </a:r>
            <a:r>
              <a:rPr lang="en-US" altLang="zh-CN" dirty="0">
                <a:solidFill>
                  <a:srgbClr val="0000FF"/>
                </a:solidFill>
                <a:latin typeface="+mn-lt"/>
                <a:ea typeface="+mn-ea"/>
                <a:sym typeface="Symbol" panose="05050102010706020507" pitchFamily="18" charset="2"/>
              </a:rPr>
              <a:t></a:t>
            </a:r>
            <a:r>
              <a:rPr lang="pt-BR" altLang="zh-CN" dirty="0">
                <a:solidFill>
                  <a:srgbClr val="0000FF"/>
                </a:solidFill>
                <a:latin typeface="+mn-lt"/>
                <a:ea typeface="+mn-ea"/>
              </a:rPr>
              <a:t>+3H</a:t>
            </a:r>
            <a:r>
              <a:rPr lang="pt-BR" altLang="zh-CN" baseline="-25000" dirty="0">
                <a:solidFill>
                  <a:srgbClr val="0000FF"/>
                </a:solidFill>
                <a:latin typeface="+mn-lt"/>
                <a:ea typeface="+mn-ea"/>
              </a:rPr>
              <a:t>2</a:t>
            </a:r>
            <a:r>
              <a:rPr lang="pt-BR" altLang="zh-CN" dirty="0">
                <a:solidFill>
                  <a:srgbClr val="0000FF"/>
                </a:solidFill>
                <a:latin typeface="+mn-lt"/>
                <a:ea typeface="+mn-ea"/>
              </a:rPr>
              <a:t>S</a:t>
            </a:r>
            <a:r>
              <a:rPr lang="en-US" altLang="zh-CN" dirty="0">
                <a:solidFill>
                  <a:srgbClr val="0000FF"/>
                </a:solidFill>
                <a:latin typeface="+mn-lt"/>
                <a:ea typeface="+mn-ea"/>
                <a:sym typeface="Symbol" panose="05050102010706020507" pitchFamily="18" charset="2"/>
              </a:rPr>
              <a:t></a:t>
            </a:r>
            <a:r>
              <a:rPr lang="pt-BR" altLang="zh-CN" dirty="0">
                <a:solidFill>
                  <a:srgbClr val="0000FF"/>
                </a:solidFill>
                <a:latin typeface="+mn-lt"/>
                <a:ea typeface="+mn-ea"/>
              </a:rPr>
              <a:t>+6NaCl</a:t>
            </a:r>
            <a:endParaRPr lang="pt-BR" altLang="zh-CN" dirty="0">
              <a:solidFill>
                <a:srgbClr val="0000FF"/>
              </a:solidFill>
              <a:latin typeface="+mn-lt"/>
              <a:ea typeface="+mn-ea"/>
            </a:endParaRPr>
          </a:p>
          <a:p>
            <a:pPr>
              <a:lnSpc>
                <a:spcPct val="110000"/>
              </a:lnSpc>
              <a:spcBef>
                <a:spcPct val="30000"/>
              </a:spcBef>
              <a:defRPr/>
            </a:pPr>
            <a:r>
              <a:rPr lang="pt-BR" altLang="zh-CN" dirty="0">
                <a:solidFill>
                  <a:srgbClr val="0000FF"/>
                </a:solidFill>
                <a:latin typeface="+mn-lt"/>
                <a:ea typeface="+mn-ea"/>
              </a:rPr>
              <a:t>2Na</a:t>
            </a:r>
            <a:r>
              <a:rPr lang="pt-BR" altLang="zh-CN" baseline="-25000" dirty="0">
                <a:solidFill>
                  <a:srgbClr val="0000FF"/>
                </a:solidFill>
                <a:latin typeface="+mn-lt"/>
                <a:ea typeface="+mn-ea"/>
              </a:rPr>
              <a:t>3</a:t>
            </a:r>
            <a:r>
              <a:rPr lang="pt-BR" altLang="zh-CN" dirty="0">
                <a:solidFill>
                  <a:srgbClr val="0000FF"/>
                </a:solidFill>
                <a:latin typeface="+mn-lt"/>
                <a:ea typeface="+mn-ea"/>
              </a:rPr>
              <a:t>AsS</a:t>
            </a:r>
            <a:r>
              <a:rPr lang="pt-BR" altLang="zh-CN" baseline="-25000" dirty="0">
                <a:solidFill>
                  <a:srgbClr val="0000FF"/>
                </a:solidFill>
                <a:latin typeface="+mn-lt"/>
                <a:ea typeface="+mn-ea"/>
              </a:rPr>
              <a:t>4</a:t>
            </a:r>
            <a:r>
              <a:rPr lang="pt-BR" altLang="zh-CN" dirty="0">
                <a:solidFill>
                  <a:srgbClr val="0000FF"/>
                </a:solidFill>
                <a:latin typeface="+mn-lt"/>
                <a:ea typeface="+mn-ea"/>
              </a:rPr>
              <a:t>+6HCl==As</a:t>
            </a:r>
            <a:r>
              <a:rPr lang="pt-BR" altLang="zh-CN" baseline="-25000" dirty="0">
                <a:solidFill>
                  <a:srgbClr val="0000FF"/>
                </a:solidFill>
                <a:latin typeface="+mn-lt"/>
                <a:ea typeface="+mn-ea"/>
              </a:rPr>
              <a:t>2</a:t>
            </a:r>
            <a:r>
              <a:rPr lang="pt-BR" altLang="zh-CN" dirty="0">
                <a:solidFill>
                  <a:srgbClr val="0000FF"/>
                </a:solidFill>
                <a:latin typeface="+mn-lt"/>
                <a:ea typeface="+mn-ea"/>
              </a:rPr>
              <a:t>S</a:t>
            </a:r>
            <a:r>
              <a:rPr lang="pt-BR" altLang="zh-CN" baseline="-25000" dirty="0">
                <a:solidFill>
                  <a:srgbClr val="0000FF"/>
                </a:solidFill>
                <a:latin typeface="+mn-lt"/>
                <a:ea typeface="+mn-ea"/>
              </a:rPr>
              <a:t>5</a:t>
            </a:r>
            <a:r>
              <a:rPr lang="en-US" altLang="zh-CN" dirty="0">
                <a:solidFill>
                  <a:srgbClr val="0000FF"/>
                </a:solidFill>
                <a:latin typeface="+mn-lt"/>
                <a:ea typeface="+mn-ea"/>
                <a:sym typeface="Symbol" panose="05050102010706020507" pitchFamily="18" charset="2"/>
              </a:rPr>
              <a:t></a:t>
            </a:r>
            <a:r>
              <a:rPr lang="pt-BR" altLang="zh-CN" dirty="0">
                <a:solidFill>
                  <a:srgbClr val="0000FF"/>
                </a:solidFill>
                <a:latin typeface="+mn-lt"/>
                <a:ea typeface="+mn-ea"/>
              </a:rPr>
              <a:t>+3H</a:t>
            </a:r>
            <a:r>
              <a:rPr lang="pt-BR" altLang="zh-CN" baseline="-25000" dirty="0">
                <a:solidFill>
                  <a:srgbClr val="0000FF"/>
                </a:solidFill>
                <a:latin typeface="+mn-lt"/>
                <a:ea typeface="+mn-ea"/>
              </a:rPr>
              <a:t>2</a:t>
            </a:r>
            <a:r>
              <a:rPr lang="pt-BR" altLang="zh-CN" dirty="0">
                <a:solidFill>
                  <a:srgbClr val="0000FF"/>
                </a:solidFill>
                <a:latin typeface="+mn-lt"/>
                <a:ea typeface="+mn-ea"/>
              </a:rPr>
              <a:t>S</a:t>
            </a:r>
            <a:r>
              <a:rPr lang="en-US" altLang="zh-CN" dirty="0">
                <a:solidFill>
                  <a:srgbClr val="0000FF"/>
                </a:solidFill>
                <a:latin typeface="+mn-lt"/>
                <a:ea typeface="+mn-ea"/>
                <a:sym typeface="Symbol" panose="05050102010706020507" pitchFamily="18" charset="2"/>
              </a:rPr>
              <a:t></a:t>
            </a:r>
            <a:r>
              <a:rPr lang="pt-BR" altLang="zh-CN" dirty="0">
                <a:solidFill>
                  <a:srgbClr val="0000FF"/>
                </a:solidFill>
                <a:latin typeface="+mn-lt"/>
                <a:ea typeface="+mn-ea"/>
              </a:rPr>
              <a:t>+6NaCl</a:t>
            </a:r>
            <a:endParaRPr lang="en-US" altLang="zh-CN" dirty="0">
              <a:solidFill>
                <a:srgbClr val="0000FF"/>
              </a:solidFill>
              <a:latin typeface="+mn-lt"/>
              <a:ea typeface="+mn-ea"/>
            </a:endParaRPr>
          </a:p>
        </p:txBody>
      </p:sp>
      <p:sp>
        <p:nvSpPr>
          <p:cNvPr id="485382" name="Text Box 6"/>
          <p:cNvSpPr txBox="1">
            <a:spLocks noChangeArrowheads="1"/>
          </p:cNvSpPr>
          <p:nvPr/>
        </p:nvSpPr>
        <p:spPr bwMode="auto">
          <a:xfrm>
            <a:off x="795338" y="3357563"/>
            <a:ext cx="7693025" cy="1174750"/>
          </a:xfrm>
          <a:prstGeom prst="rect">
            <a:avLst/>
          </a:prstGeom>
          <a:noFill/>
          <a:ln>
            <a:noFill/>
          </a:ln>
          <a:effectLst/>
        </p:spPr>
        <p:txBody>
          <a:bodyPr>
            <a:spAutoFit/>
          </a:bodyPr>
          <a:lstStyle/>
          <a:p>
            <a:pPr>
              <a:lnSpc>
                <a:spcPct val="110000"/>
              </a:lnSpc>
              <a:spcBef>
                <a:spcPct val="50000"/>
              </a:spcBef>
              <a:defRPr/>
            </a:pPr>
            <a:r>
              <a:rPr lang="pt-BR" altLang="zh-CN" dirty="0">
                <a:latin typeface="+mn-lt"/>
                <a:ea typeface="+mn-ea"/>
              </a:rPr>
              <a:t>   As</a:t>
            </a:r>
            <a:r>
              <a:rPr lang="pt-BR" altLang="zh-CN" baseline="-25000" dirty="0">
                <a:latin typeface="+mn-lt"/>
                <a:ea typeface="+mn-ea"/>
              </a:rPr>
              <a:t>2</a:t>
            </a:r>
            <a:r>
              <a:rPr lang="pt-BR" altLang="zh-CN" dirty="0">
                <a:latin typeface="+mn-lt"/>
                <a:ea typeface="+mn-ea"/>
              </a:rPr>
              <a:t>S</a:t>
            </a:r>
            <a:r>
              <a:rPr lang="pt-BR" altLang="zh-CN" baseline="-25000" dirty="0">
                <a:latin typeface="+mn-lt"/>
                <a:ea typeface="+mn-ea"/>
              </a:rPr>
              <a:t>3</a:t>
            </a:r>
            <a:r>
              <a:rPr lang="zh-CN" altLang="en-US" dirty="0">
                <a:latin typeface="+mn-lt"/>
                <a:ea typeface="+mn-ea"/>
              </a:rPr>
              <a:t>：</a:t>
            </a:r>
            <a:r>
              <a:rPr lang="zh-CN" altLang="pt-BR" dirty="0">
                <a:latin typeface="+mn-lt"/>
                <a:ea typeface="+mn-ea"/>
              </a:rPr>
              <a:t>还原性，被</a:t>
            </a:r>
            <a:r>
              <a:rPr lang="zh-CN" altLang="pt-BR" dirty="0">
                <a:solidFill>
                  <a:srgbClr val="0000FF"/>
                </a:solidFill>
                <a:latin typeface="+mn-lt"/>
                <a:ea typeface="+mn-ea"/>
              </a:rPr>
              <a:t>多硫化物</a:t>
            </a:r>
            <a:r>
              <a:rPr lang="zh-CN" altLang="pt-BR" dirty="0">
                <a:latin typeface="+mn-lt"/>
                <a:ea typeface="+mn-ea"/>
              </a:rPr>
              <a:t>氧化为</a:t>
            </a:r>
            <a:r>
              <a:rPr lang="zh-CN" altLang="pt-BR" dirty="0">
                <a:solidFill>
                  <a:srgbClr val="FF0000"/>
                </a:solidFill>
                <a:latin typeface="+mn-lt"/>
                <a:ea typeface="+mn-ea"/>
              </a:rPr>
              <a:t>硫代砷酸盐</a:t>
            </a:r>
            <a:r>
              <a:rPr lang="zh-CN" altLang="pt-BR" dirty="0">
                <a:latin typeface="+mn-lt"/>
                <a:ea typeface="+mn-ea"/>
              </a:rPr>
              <a:t>，被</a:t>
            </a:r>
            <a:r>
              <a:rPr lang="pt-BR" altLang="zh-CN" dirty="0">
                <a:latin typeface="+mn-lt"/>
                <a:ea typeface="+mn-ea"/>
              </a:rPr>
              <a:t>H</a:t>
            </a:r>
            <a:r>
              <a:rPr lang="pt-BR" altLang="zh-CN" baseline="-25000" dirty="0">
                <a:latin typeface="+mn-lt"/>
                <a:ea typeface="+mn-ea"/>
              </a:rPr>
              <a:t>2</a:t>
            </a:r>
            <a:r>
              <a:rPr lang="pt-BR" altLang="zh-CN" dirty="0">
                <a:latin typeface="+mn-lt"/>
                <a:ea typeface="+mn-ea"/>
              </a:rPr>
              <a:t>O</a:t>
            </a:r>
            <a:r>
              <a:rPr lang="pt-BR" altLang="zh-CN" baseline="-25000" dirty="0">
                <a:latin typeface="+mn-lt"/>
                <a:ea typeface="+mn-ea"/>
              </a:rPr>
              <a:t>2</a:t>
            </a:r>
            <a:r>
              <a:rPr lang="zh-CN" altLang="pt-BR" dirty="0">
                <a:latin typeface="+mn-lt"/>
                <a:ea typeface="+mn-ea"/>
              </a:rPr>
              <a:t>或浓</a:t>
            </a:r>
            <a:r>
              <a:rPr lang="pt-BR" altLang="zh-CN" dirty="0">
                <a:latin typeface="+mn-lt"/>
                <a:ea typeface="+mn-ea"/>
              </a:rPr>
              <a:t>HNO</a:t>
            </a:r>
            <a:r>
              <a:rPr lang="pt-BR" altLang="zh-CN" baseline="-25000" dirty="0">
                <a:latin typeface="+mn-lt"/>
                <a:ea typeface="+mn-ea"/>
              </a:rPr>
              <a:t>3</a:t>
            </a:r>
            <a:r>
              <a:rPr lang="zh-CN" altLang="pt-BR" dirty="0">
                <a:latin typeface="+mn-lt"/>
                <a:ea typeface="+mn-ea"/>
              </a:rPr>
              <a:t>氧化为</a:t>
            </a:r>
            <a:r>
              <a:rPr lang="zh-CN" altLang="pt-BR" dirty="0">
                <a:solidFill>
                  <a:srgbClr val="FF0000"/>
                </a:solidFill>
                <a:latin typeface="+mn-lt"/>
                <a:ea typeface="+mn-ea"/>
              </a:rPr>
              <a:t>砷酸盐</a:t>
            </a:r>
            <a:r>
              <a:rPr lang="pt-BR" altLang="zh-CN" dirty="0">
                <a:latin typeface="+mn-lt"/>
                <a:ea typeface="+mn-ea"/>
              </a:rPr>
              <a:t>. </a:t>
            </a:r>
            <a:endParaRPr lang="en-US" altLang="zh-CN" dirty="0">
              <a:latin typeface="+mn-lt"/>
              <a:ea typeface="+mn-ea"/>
            </a:endParaRPr>
          </a:p>
        </p:txBody>
      </p:sp>
      <p:sp>
        <p:nvSpPr>
          <p:cNvPr id="485383" name="Text Box 7"/>
          <p:cNvSpPr txBox="1">
            <a:spLocks noChangeArrowheads="1"/>
          </p:cNvSpPr>
          <p:nvPr/>
        </p:nvSpPr>
        <p:spPr bwMode="auto">
          <a:xfrm>
            <a:off x="1276350" y="4870450"/>
            <a:ext cx="6335713" cy="646113"/>
          </a:xfrm>
          <a:prstGeom prst="rect">
            <a:avLst/>
          </a:prstGeom>
          <a:noFill/>
          <a:ln>
            <a:noFill/>
          </a:ln>
          <a:effectLst/>
        </p:spPr>
        <p:txBody>
          <a:bodyPr>
            <a:spAutoFit/>
          </a:bodyPr>
          <a:lstStyle/>
          <a:p>
            <a:pPr>
              <a:spcBef>
                <a:spcPct val="50000"/>
              </a:spcBef>
              <a:defRPr/>
            </a:pPr>
            <a:r>
              <a:rPr lang="pt-BR" altLang="zh-CN" sz="3600" dirty="0">
                <a:solidFill>
                  <a:srgbClr val="0000FF"/>
                </a:solidFill>
                <a:latin typeface="+mn-lt"/>
                <a:ea typeface="+mn-ea"/>
              </a:rPr>
              <a:t>As</a:t>
            </a:r>
            <a:r>
              <a:rPr lang="pt-BR" altLang="zh-CN" sz="3600" baseline="-25000" dirty="0">
                <a:solidFill>
                  <a:srgbClr val="0000FF"/>
                </a:solidFill>
                <a:latin typeface="+mn-lt"/>
                <a:ea typeface="+mn-ea"/>
              </a:rPr>
              <a:t>2</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3</a:t>
            </a:r>
            <a:r>
              <a:rPr lang="pt-BR" altLang="zh-CN" sz="3600" dirty="0">
                <a:solidFill>
                  <a:srgbClr val="0000FF"/>
                </a:solidFill>
                <a:latin typeface="+mn-lt"/>
                <a:ea typeface="+mn-ea"/>
              </a:rPr>
              <a:t>+3Na</a:t>
            </a:r>
            <a:r>
              <a:rPr lang="pt-BR" altLang="zh-CN" sz="3600" baseline="-25000" dirty="0">
                <a:solidFill>
                  <a:srgbClr val="0000FF"/>
                </a:solidFill>
                <a:latin typeface="+mn-lt"/>
                <a:ea typeface="+mn-ea"/>
              </a:rPr>
              <a:t>2</a:t>
            </a:r>
            <a:r>
              <a:rPr lang="pt-BR" altLang="zh-CN" sz="3600" dirty="0">
                <a:solidFill>
                  <a:srgbClr val="0000FF"/>
                </a:solidFill>
                <a:latin typeface="+mn-lt"/>
                <a:ea typeface="+mn-ea"/>
              </a:rPr>
              <a:t>S</a:t>
            </a:r>
            <a:r>
              <a:rPr lang="pt-BR" altLang="zh-CN" sz="3600" baseline="-25000" dirty="0">
                <a:solidFill>
                  <a:srgbClr val="0000FF"/>
                </a:solidFill>
                <a:latin typeface="+mn-lt"/>
                <a:ea typeface="+mn-ea"/>
              </a:rPr>
              <a:t>2</a:t>
            </a:r>
            <a:r>
              <a:rPr lang="pt-BR" altLang="zh-CN" sz="3600" dirty="0">
                <a:solidFill>
                  <a:srgbClr val="0000FF"/>
                </a:solidFill>
                <a:latin typeface="+mn-lt"/>
                <a:ea typeface="+mn-ea"/>
              </a:rPr>
              <a:t>==2Na</a:t>
            </a:r>
            <a:r>
              <a:rPr lang="pt-BR" altLang="zh-CN" sz="3600" baseline="-25000" dirty="0">
                <a:solidFill>
                  <a:srgbClr val="0000FF"/>
                </a:solidFill>
                <a:latin typeface="+mn-lt"/>
                <a:ea typeface="+mn-ea"/>
              </a:rPr>
              <a:t>3</a:t>
            </a:r>
            <a:r>
              <a:rPr lang="pt-BR" altLang="zh-CN" sz="3600" dirty="0">
                <a:solidFill>
                  <a:srgbClr val="0000FF"/>
                </a:solidFill>
                <a:latin typeface="+mn-lt"/>
                <a:ea typeface="+mn-ea"/>
              </a:rPr>
              <a:t>AsS</a:t>
            </a:r>
            <a:r>
              <a:rPr lang="pt-BR" altLang="zh-CN" sz="3600" baseline="-25000" dirty="0">
                <a:solidFill>
                  <a:srgbClr val="0000FF"/>
                </a:solidFill>
                <a:latin typeface="+mn-lt"/>
                <a:ea typeface="+mn-ea"/>
              </a:rPr>
              <a:t>4</a:t>
            </a:r>
            <a:r>
              <a:rPr lang="pt-BR" altLang="zh-CN" sz="3600" dirty="0">
                <a:solidFill>
                  <a:srgbClr val="0000FF"/>
                </a:solidFill>
                <a:latin typeface="+mn-lt"/>
                <a:ea typeface="+mn-ea"/>
              </a:rPr>
              <a:t>+S</a:t>
            </a:r>
            <a:r>
              <a:rPr lang="en-US" altLang="zh-CN" sz="3600" dirty="0">
                <a:solidFill>
                  <a:srgbClr val="0000FF"/>
                </a:solidFill>
                <a:latin typeface="+mn-lt"/>
                <a:ea typeface="+mn-ea"/>
                <a:sym typeface="Symbol" panose="05050102010706020507" pitchFamily="18" charset="2"/>
              </a:rPr>
              <a:t></a:t>
            </a:r>
            <a:endParaRPr lang="en-US" altLang="zh-CN" sz="3600" dirty="0">
              <a:solidFill>
                <a:srgbClr val="0000FF"/>
              </a:solidFill>
              <a:latin typeface="+mn-lt"/>
              <a:ea typeface="+mn-ea"/>
              <a:sym typeface="Symbol" panose="05050102010706020507" pitchFamily="18" charset="2"/>
            </a:endParaRPr>
          </a:p>
        </p:txBody>
      </p:sp>
      <p:sp>
        <p:nvSpPr>
          <p:cNvPr id="7" name="Rectangle 2"/>
          <p:cNvSpPr>
            <a:spLocks noChangeArrowheads="1"/>
          </p:cNvSpPr>
          <p:nvPr/>
        </p:nvSpPr>
        <p:spPr bwMode="auto">
          <a:xfrm>
            <a:off x="7885113" y="6165850"/>
            <a:ext cx="990600" cy="457200"/>
          </a:xfrm>
          <a:prstGeom prst="rect">
            <a:avLst/>
          </a:prstGeom>
          <a:noFill/>
          <a:ln>
            <a:noFill/>
          </a:ln>
          <a:effectLst/>
        </p:spPr>
        <p:txBody>
          <a:bodyPr/>
          <a:lstStyle/>
          <a:p>
            <a:pPr algn="r">
              <a:defRPr/>
            </a:pPr>
            <a:fld id="{744C62DB-0C8A-4648-8399-0734C442A2DE}" type="slidenum">
              <a:rPr kumimoji="1" lang="en-US" altLang="zh-CN" sz="1600">
                <a:latin typeface="+mn-lt"/>
                <a:ea typeface="+mn-ea"/>
                <a:cs typeface="ˎ̥"/>
              </a:rPr>
            </a:fld>
            <a:r>
              <a:rPr kumimoji="1" lang="en-US" altLang="zh-CN" sz="1600" b="0" dirty="0">
                <a:latin typeface="+mn-lt"/>
                <a:ea typeface="+mn-ea"/>
                <a:cs typeface="ˎ̥"/>
              </a:rPr>
              <a:t> </a:t>
            </a:r>
            <a:endParaRPr kumimoji="1" lang="en-US" altLang="zh-CN" sz="1600" b="0" dirty="0">
              <a:latin typeface="+mn-lt"/>
              <a:ea typeface="+mn-ea"/>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5381"/>
                                        </p:tgtEl>
                                        <p:attrNameLst>
                                          <p:attrName>style.visibility</p:attrName>
                                        </p:attrNameLst>
                                      </p:cBhvr>
                                      <p:to>
                                        <p:strVal val="visible"/>
                                      </p:to>
                                    </p:set>
                                    <p:animEffect transition="in" filter="wipe(left)">
                                      <p:cBhvr>
                                        <p:cTn id="7" dur="500"/>
                                        <p:tgtEl>
                                          <p:spTgt spid="4853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5382"/>
                                        </p:tgtEl>
                                        <p:attrNameLst>
                                          <p:attrName>style.visibility</p:attrName>
                                        </p:attrNameLst>
                                      </p:cBhvr>
                                      <p:to>
                                        <p:strVal val="visible"/>
                                      </p:to>
                                    </p:set>
                                    <p:animEffect transition="in" filter="wipe(left)">
                                      <p:cBhvr>
                                        <p:cTn id="12" dur="500"/>
                                        <p:tgtEl>
                                          <p:spTgt spid="4853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5383"/>
                                        </p:tgtEl>
                                        <p:attrNameLst>
                                          <p:attrName>style.visibility</p:attrName>
                                        </p:attrNameLst>
                                      </p:cBhvr>
                                      <p:to>
                                        <p:strVal val="visible"/>
                                      </p:to>
                                    </p:set>
                                    <p:animEffect transition="in" filter="wipe(left)">
                                      <p:cBhvr>
                                        <p:cTn id="17" dur="500"/>
                                        <p:tgtEl>
                                          <p:spTgt spid="485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1" grpId="0"/>
      <p:bldP spid="485382" grpId="0"/>
      <p:bldP spid="485383"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AEC402F-074B-48D3-96F9-6D4AAC381DF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33474" name="Rectangle 3"/>
          <p:cNvSpPr>
            <a:spLocks noChangeArrowheads="1"/>
          </p:cNvSpPr>
          <p:nvPr/>
        </p:nvSpPr>
        <p:spPr bwMode="auto">
          <a:xfrm>
            <a:off x="900113" y="1588"/>
            <a:ext cx="62658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3600">
                <a:solidFill>
                  <a:srgbClr val="0000CC"/>
                </a:solidFill>
                <a:ea typeface="华文楷体" panose="02010600040101010101" pitchFamily="2" charset="-122"/>
              </a:rPr>
              <a:t>2. </a:t>
            </a:r>
            <a:r>
              <a:rPr kumimoji="1" lang="zh-CN" altLang="en-US" sz="3600">
                <a:solidFill>
                  <a:srgbClr val="0000CC"/>
                </a:solidFill>
                <a:ea typeface="华文楷体" panose="02010600040101010101" pitchFamily="2" charset="-122"/>
              </a:rPr>
              <a:t>磷的卤化物  </a:t>
            </a:r>
            <a:r>
              <a:rPr kumimoji="1" lang="en-US" altLang="zh-CN" sz="3600">
                <a:solidFill>
                  <a:srgbClr val="0000CC"/>
                </a:solidFill>
                <a:ea typeface="华文楷体" panose="02010600040101010101" pitchFamily="2" charset="-122"/>
              </a:rPr>
              <a:t>(PX</a:t>
            </a:r>
            <a:r>
              <a:rPr kumimoji="1" lang="en-US" altLang="zh-CN" sz="3600" baseline="-25000">
                <a:solidFill>
                  <a:srgbClr val="0000CC"/>
                </a:solidFill>
                <a:ea typeface="华文楷体" panose="02010600040101010101" pitchFamily="2" charset="-122"/>
              </a:rPr>
              <a:t>3</a:t>
            </a:r>
            <a:r>
              <a:rPr kumimoji="1" lang="en-US" altLang="zh-CN" sz="3600">
                <a:solidFill>
                  <a:srgbClr val="0000CC"/>
                </a:solidFill>
                <a:ea typeface="华文楷体" panose="02010600040101010101" pitchFamily="2" charset="-122"/>
              </a:rPr>
              <a:t>/PX</a:t>
            </a:r>
            <a:r>
              <a:rPr kumimoji="1" lang="en-US" altLang="zh-CN" sz="3600" baseline="-25000">
                <a:solidFill>
                  <a:srgbClr val="0000CC"/>
                </a:solidFill>
                <a:ea typeface="华文楷体" panose="02010600040101010101" pitchFamily="2" charset="-122"/>
              </a:rPr>
              <a:t>5</a:t>
            </a:r>
            <a:r>
              <a:rPr kumimoji="1" lang="en-US" altLang="zh-CN" sz="3600">
                <a:solidFill>
                  <a:srgbClr val="0000CC"/>
                </a:solidFill>
                <a:ea typeface="华文楷体" panose="02010600040101010101" pitchFamily="2" charset="-122"/>
              </a:rPr>
              <a:t>)</a:t>
            </a:r>
            <a:endParaRPr kumimoji="1" lang="en-US" altLang="zh-CN" sz="3600">
              <a:solidFill>
                <a:srgbClr val="0000CC"/>
              </a:solidFill>
              <a:ea typeface="华文楷体" panose="02010600040101010101" pitchFamily="2" charset="-122"/>
            </a:endParaRPr>
          </a:p>
        </p:txBody>
      </p:sp>
      <p:sp>
        <p:nvSpPr>
          <p:cNvPr id="13" name="Rectangle 3"/>
          <p:cNvSpPr>
            <a:spLocks noRot="1" noChangeArrowheads="1"/>
          </p:cNvSpPr>
          <p:nvPr/>
        </p:nvSpPr>
        <p:spPr bwMode="auto">
          <a:xfrm>
            <a:off x="931863" y="836613"/>
            <a:ext cx="7900987"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20000"/>
              </a:spcBef>
              <a:buClr>
                <a:schemeClr val="tx2"/>
              </a:buClr>
              <a:buSzPct val="70000"/>
              <a:buFont typeface="Wingdings" panose="05000000000000000000" pitchFamily="2" charset="2"/>
              <a:buNone/>
            </a:pPr>
            <a:r>
              <a:rPr lang="zh-CN" altLang="en-US">
                <a:solidFill>
                  <a:srgbClr val="FF0000"/>
                </a:solidFill>
                <a:ea typeface="华文楷体" panose="02010600040101010101" pitchFamily="2" charset="-122"/>
              </a:rPr>
              <a:t>结构：</a:t>
            </a:r>
            <a:r>
              <a:rPr lang="zh-CN" altLang="en-US">
                <a:ea typeface="华文楷体" panose="02010600040101010101" pitchFamily="2" charset="-122"/>
              </a:rPr>
              <a:t>杂化形式不同，分子结构不同</a:t>
            </a:r>
            <a:endParaRPr lang="zh-CN" altLang="en-US">
              <a:ea typeface="华文楷体" panose="02010600040101010101" pitchFamily="2" charset="-122"/>
            </a:endParaRPr>
          </a:p>
          <a:p>
            <a:pPr>
              <a:lnSpc>
                <a:spcPct val="120000"/>
              </a:lnSpc>
              <a:spcBef>
                <a:spcPct val="20000"/>
              </a:spcBef>
              <a:buClr>
                <a:schemeClr val="tx2"/>
              </a:buClr>
              <a:buSzPct val="70000"/>
              <a:buFont typeface="Wingdings" panose="05000000000000000000" pitchFamily="2" charset="2"/>
              <a:buNone/>
            </a:pPr>
            <a:r>
              <a:rPr lang="zh-CN" altLang="en-US">
                <a:ea typeface="华文楷体" panose="02010600040101010101" pitchFamily="2" charset="-122"/>
              </a:rPr>
              <a:t>    </a:t>
            </a:r>
            <a:r>
              <a:rPr lang="en-US" altLang="zh-CN">
                <a:ea typeface="华文楷体" panose="02010600040101010101" pitchFamily="2" charset="-122"/>
              </a:rPr>
              <a:t>PCl</a:t>
            </a:r>
            <a:r>
              <a:rPr lang="en-US" altLang="zh-CN" baseline="-25000">
                <a:ea typeface="华文楷体" panose="02010600040101010101" pitchFamily="2" charset="-122"/>
              </a:rPr>
              <a:t>3</a:t>
            </a:r>
            <a:r>
              <a:rPr lang="zh-CN" altLang="en-US">
                <a:ea typeface="华文楷体" panose="02010600040101010101" pitchFamily="2" charset="-122"/>
              </a:rPr>
              <a:t>中磷原子以 </a:t>
            </a:r>
            <a:r>
              <a:rPr lang="en-US" altLang="zh-CN">
                <a:ea typeface="华文楷体" panose="02010600040101010101" pitchFamily="2" charset="-122"/>
              </a:rPr>
              <a:t>sp</a:t>
            </a:r>
            <a:r>
              <a:rPr lang="en-US" altLang="zh-CN" baseline="30000">
                <a:ea typeface="华文楷体" panose="02010600040101010101" pitchFamily="2" charset="-122"/>
              </a:rPr>
              <a:t>3 </a:t>
            </a:r>
            <a:r>
              <a:rPr lang="zh-CN" altLang="en-US">
                <a:ea typeface="华文楷体" panose="02010600040101010101" pitchFamily="2" charset="-122"/>
              </a:rPr>
              <a:t>杂化轨道与</a:t>
            </a:r>
            <a:r>
              <a:rPr lang="en-US" altLang="zh-CN">
                <a:ea typeface="华文楷体" panose="02010600040101010101" pitchFamily="2" charset="-122"/>
              </a:rPr>
              <a:t>3</a:t>
            </a:r>
            <a:r>
              <a:rPr lang="zh-CN" altLang="en-US">
                <a:ea typeface="华文楷体" panose="02010600040101010101" pitchFamily="2" charset="-122"/>
              </a:rPr>
              <a:t>个氯原子形成 </a:t>
            </a:r>
            <a:r>
              <a:rPr lang="en-US" altLang="zh-CN">
                <a:ea typeface="华文楷体" panose="02010600040101010101" pitchFamily="2" charset="-122"/>
              </a:rPr>
              <a:t>3</a:t>
            </a:r>
            <a:r>
              <a:rPr lang="zh-CN" altLang="en-US">
                <a:ea typeface="华文楷体" panose="02010600040101010101" pitchFamily="2" charset="-122"/>
              </a:rPr>
              <a:t>个</a:t>
            </a:r>
            <a:r>
              <a:rPr lang="en-US" altLang="zh-CN">
                <a:ea typeface="华文楷体" panose="02010600040101010101" pitchFamily="2" charset="-122"/>
              </a:rPr>
              <a:t>P-Cl </a:t>
            </a:r>
            <a:r>
              <a:rPr lang="el-GR" altLang="zh-CN">
                <a:ea typeface="华文楷体" panose="02010600040101010101" pitchFamily="2" charset="-122"/>
                <a:cs typeface="Times New Roman" panose="02020603050405020304" pitchFamily="18" charset="0"/>
                <a:sym typeface="Symbol" panose="05050102010706020507" pitchFamily="18" charset="2"/>
              </a:rPr>
              <a:t></a:t>
            </a:r>
            <a:r>
              <a:rPr lang="zh-CN" altLang="en-US">
                <a:ea typeface="华文楷体" panose="02010600040101010101" pitchFamily="2" charset="-122"/>
              </a:rPr>
              <a:t>键，另</a:t>
            </a:r>
            <a:r>
              <a:rPr lang="en-US" altLang="zh-CN">
                <a:ea typeface="华文楷体" panose="02010600040101010101" pitchFamily="2" charset="-122"/>
              </a:rPr>
              <a:t>1</a:t>
            </a:r>
            <a:r>
              <a:rPr lang="zh-CN" altLang="en-US">
                <a:ea typeface="华文楷体" panose="02010600040101010101" pitchFamily="2" charset="-122"/>
              </a:rPr>
              <a:t>个杂化轨道填充一对孤对电子</a:t>
            </a:r>
            <a:r>
              <a:rPr lang="en-US" altLang="zh-CN">
                <a:ea typeface="华文楷体" panose="02010600040101010101" pitchFamily="2" charset="-122"/>
              </a:rPr>
              <a:t>; </a:t>
            </a:r>
            <a:r>
              <a:rPr lang="zh-CN" altLang="en-US">
                <a:solidFill>
                  <a:srgbClr val="0000FF"/>
                </a:solidFill>
                <a:ea typeface="华文楷体" panose="02010600040101010101" pitchFamily="2" charset="-122"/>
              </a:rPr>
              <a:t>气态和液态</a:t>
            </a:r>
            <a:r>
              <a:rPr lang="en-US" altLang="zh-CN">
                <a:solidFill>
                  <a:srgbClr val="0000FF"/>
                </a:solidFill>
                <a:ea typeface="华文楷体" panose="02010600040101010101" pitchFamily="2" charset="-122"/>
              </a:rPr>
              <a:t>PCl</a:t>
            </a:r>
            <a:r>
              <a:rPr lang="en-US" altLang="zh-CN" baseline="-25000">
                <a:solidFill>
                  <a:srgbClr val="0000FF"/>
                </a:solidFill>
                <a:ea typeface="华文楷体" panose="02010600040101010101" pitchFamily="2" charset="-122"/>
              </a:rPr>
              <a:t>5</a:t>
            </a:r>
            <a:r>
              <a:rPr lang="zh-CN" altLang="en-US">
                <a:ea typeface="华文楷体" panose="02010600040101010101" pitchFamily="2" charset="-122"/>
              </a:rPr>
              <a:t>分子结构为</a:t>
            </a:r>
            <a:r>
              <a:rPr lang="zh-CN" altLang="en-US">
                <a:solidFill>
                  <a:srgbClr val="0000FF"/>
                </a:solidFill>
                <a:ea typeface="华文楷体" panose="02010600040101010101" pitchFamily="2" charset="-122"/>
              </a:rPr>
              <a:t>三角双锥</a:t>
            </a:r>
            <a:r>
              <a:rPr lang="zh-CN" altLang="en-US">
                <a:ea typeface="华文楷体" panose="02010600040101010101" pitchFamily="2" charset="-122"/>
              </a:rPr>
              <a:t>，</a:t>
            </a:r>
            <a:r>
              <a:rPr lang="en-US" altLang="zh-CN">
                <a:ea typeface="华文楷体" panose="02010600040101010101" pitchFamily="2" charset="-122"/>
              </a:rPr>
              <a:t>P</a:t>
            </a:r>
            <a:r>
              <a:rPr lang="zh-CN" altLang="en-US">
                <a:ea typeface="华文楷体" panose="02010600040101010101" pitchFamily="2" charset="-122"/>
              </a:rPr>
              <a:t>以</a:t>
            </a:r>
            <a:r>
              <a:rPr lang="en-US" altLang="zh-CN">
                <a:ea typeface="华文楷体" panose="02010600040101010101" pitchFamily="2" charset="-122"/>
              </a:rPr>
              <a:t>sp</a:t>
            </a:r>
            <a:r>
              <a:rPr lang="en-US" altLang="zh-CN" baseline="30000">
                <a:ea typeface="华文楷体" panose="02010600040101010101" pitchFamily="2" charset="-122"/>
              </a:rPr>
              <a:t>3</a:t>
            </a:r>
            <a:r>
              <a:rPr lang="en-US" altLang="zh-CN">
                <a:ea typeface="华文楷体" panose="02010600040101010101" pitchFamily="2" charset="-122"/>
              </a:rPr>
              <a:t>d </a:t>
            </a:r>
            <a:r>
              <a:rPr lang="zh-CN" altLang="en-US">
                <a:ea typeface="华文楷体" panose="02010600040101010101" pitchFamily="2" charset="-122"/>
              </a:rPr>
              <a:t>杂化轨道成键</a:t>
            </a:r>
            <a:endParaRPr lang="zh-CN" altLang="en-US">
              <a:ea typeface="华文楷体" panose="02010600040101010101" pitchFamily="2" charset="-122"/>
            </a:endParaRPr>
          </a:p>
        </p:txBody>
      </p:sp>
      <p:grpSp>
        <p:nvGrpSpPr>
          <p:cNvPr id="8" name="Group 16"/>
          <p:cNvGrpSpPr/>
          <p:nvPr/>
        </p:nvGrpSpPr>
        <p:grpSpPr bwMode="auto">
          <a:xfrm>
            <a:off x="2383632" y="4192040"/>
            <a:ext cx="1649412" cy="2247900"/>
            <a:chOff x="657" y="2795"/>
            <a:chExt cx="1039" cy="1416"/>
          </a:xfrm>
        </p:grpSpPr>
        <p:pic>
          <p:nvPicPr>
            <p:cNvPr id="9" name="Picture 10" descr="PF3"/>
            <p:cNvPicPr>
              <a:picLocks noChangeAspect="1" noChangeArrowheads="1"/>
            </p:cNvPicPr>
            <p:nvPr/>
          </p:nvPicPr>
          <p:blipFill>
            <a:blip r:embed="rId1" cstate="print">
              <a:extLst>
                <a:ext uri="{28A0092B-C50C-407E-A947-70E740481C1C}">
                  <a14:useLocalDpi xmlns:a14="http://schemas.microsoft.com/office/drawing/2010/main" val="0"/>
                </a:ext>
              </a:extLst>
            </a:blip>
            <a:srcRect l="26595" t="18793" r="15573" b="18793"/>
            <a:stretch>
              <a:fillRect/>
            </a:stretch>
          </p:blipFill>
          <p:spPr bwMode="auto">
            <a:xfrm>
              <a:off x="657" y="2795"/>
              <a:ext cx="1039"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p:cNvSpPr>
              <a:spLocks noChangeArrowheads="1"/>
            </p:cNvSpPr>
            <p:nvPr/>
          </p:nvSpPr>
          <p:spPr bwMode="auto">
            <a:xfrm>
              <a:off x="884" y="3884"/>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zh-CN" sz="2800" smtClean="0">
                  <a:solidFill>
                    <a:srgbClr val="000000"/>
                  </a:solidFill>
                  <a:ea typeface="楷体_GB2312" pitchFamily="49" charset="-122"/>
                </a:rPr>
                <a:t>PCl</a:t>
              </a:r>
              <a:r>
                <a:rPr lang="pt-BR" altLang="zh-CN" sz="2800" baseline="-25000" smtClean="0">
                  <a:solidFill>
                    <a:srgbClr val="000000"/>
                  </a:solidFill>
                  <a:ea typeface="楷体_GB2312" pitchFamily="49" charset="-122"/>
                </a:rPr>
                <a:t>3</a:t>
              </a:r>
              <a:endParaRPr lang="en-US" altLang="zh-CN" sz="2800" baseline="-25000" smtClean="0">
                <a:solidFill>
                  <a:srgbClr val="000000"/>
                </a:solidFill>
                <a:ea typeface="楷体_GB2312" pitchFamily="49" charset="-122"/>
              </a:endParaRPr>
            </a:p>
          </p:txBody>
        </p:sp>
      </p:grpSp>
      <p:grpSp>
        <p:nvGrpSpPr>
          <p:cNvPr id="11" name="Group 15"/>
          <p:cNvGrpSpPr/>
          <p:nvPr/>
        </p:nvGrpSpPr>
        <p:grpSpPr bwMode="auto">
          <a:xfrm>
            <a:off x="5724128" y="4034811"/>
            <a:ext cx="1755775" cy="2392363"/>
            <a:chOff x="2336" y="2704"/>
            <a:chExt cx="1106" cy="1507"/>
          </a:xfrm>
        </p:grpSpPr>
        <p:pic>
          <p:nvPicPr>
            <p:cNvPr id="12" name="Picture 8" descr="PCl5"/>
            <p:cNvPicPr>
              <a:picLocks noChangeAspect="1" noChangeArrowheads="1"/>
            </p:cNvPicPr>
            <p:nvPr/>
          </p:nvPicPr>
          <p:blipFill>
            <a:blip r:embed="rId2" cstate="print">
              <a:extLst>
                <a:ext uri="{28A0092B-C50C-407E-A947-70E740481C1C}">
                  <a14:useLocalDpi xmlns:a14="http://schemas.microsoft.com/office/drawing/2010/main" val="0"/>
                </a:ext>
              </a:extLst>
            </a:blip>
            <a:srcRect l="22466" t="11694" r="12811" b="14540"/>
            <a:stretch>
              <a:fillRect/>
            </a:stretch>
          </p:blipFill>
          <p:spPr bwMode="auto">
            <a:xfrm>
              <a:off x="2336" y="2704"/>
              <a:ext cx="1106"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2"/>
            <p:cNvSpPr>
              <a:spLocks noChangeArrowheads="1"/>
            </p:cNvSpPr>
            <p:nvPr/>
          </p:nvSpPr>
          <p:spPr bwMode="auto">
            <a:xfrm>
              <a:off x="2562" y="3884"/>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zh-CN" sz="2800" smtClean="0">
                  <a:solidFill>
                    <a:srgbClr val="000000"/>
                  </a:solidFill>
                  <a:ea typeface="楷体_GB2312" pitchFamily="49" charset="-122"/>
                </a:rPr>
                <a:t>PCl</a:t>
              </a:r>
              <a:r>
                <a:rPr lang="pt-BR" altLang="zh-CN" sz="2800" baseline="-25000" smtClean="0">
                  <a:solidFill>
                    <a:srgbClr val="000000"/>
                  </a:solidFill>
                  <a:ea typeface="楷体_GB2312" pitchFamily="49" charset="-122"/>
                </a:rPr>
                <a:t>5</a:t>
              </a:r>
              <a:endParaRPr lang="en-US" altLang="zh-CN" sz="2800" baseline="-25000" smtClean="0">
                <a:solidFill>
                  <a:srgbClr val="000000"/>
                </a:solidFill>
                <a:ea typeface="楷体_GB2312" pitchFamily="49" charset="-122"/>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05"/>
                                          </p:val>
                                        </p:tav>
                                        <p:tav tm="100000">
                                          <p:val>
                                            <p:strVal val="#ppt_y"/>
                                          </p:val>
                                        </p:tav>
                                      </p:tavLst>
                                    </p:anim>
                                  </p:childTnLst>
                                </p:cTn>
                              </p:par>
                              <p:par>
                                <p:cTn id="10" presetID="44" presetClass="entr" presetSubtype="0" fill="hold" grpId="0" nodeType="withEffect">
                                  <p:stCondLst>
                                    <p:cond delay="0"/>
                                  </p:stCondLst>
                                  <p:childTnLst>
                                    <p:set>
                                      <p:cBhvr>
                                        <p:cTn id="11" dur="indefinite"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anim calcmode="lin" valueType="num">
                                      <p:cBhvr>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6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EDBA82D-1E3F-4F61-920E-F61AC5383B5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40995" name="Text Box 3"/>
          <p:cNvSpPr txBox="1">
            <a:spLocks noChangeArrowheads="1"/>
          </p:cNvSpPr>
          <p:nvPr/>
        </p:nvSpPr>
        <p:spPr bwMode="auto">
          <a:xfrm>
            <a:off x="974725" y="523875"/>
            <a:ext cx="76882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solidFill>
                  <a:srgbClr val="FF0000"/>
                </a:solidFill>
                <a:ea typeface="华文楷体" panose="02010600040101010101" pitchFamily="2" charset="-122"/>
              </a:rPr>
              <a:t>PCl</a:t>
            </a:r>
            <a:r>
              <a:rPr kumimoji="1" lang="en-US" altLang="zh-CN" baseline="-25000">
                <a:solidFill>
                  <a:srgbClr val="FF0000"/>
                </a:solidFill>
                <a:ea typeface="华文楷体" panose="02010600040101010101" pitchFamily="2" charset="-122"/>
              </a:rPr>
              <a:t>5</a:t>
            </a:r>
            <a:r>
              <a:rPr kumimoji="1" lang="zh-CN" altLang="en-US">
                <a:solidFill>
                  <a:srgbClr val="FF0000"/>
                </a:solidFill>
                <a:ea typeface="华文楷体" panose="02010600040101010101" pitchFamily="2" charset="-122"/>
              </a:rPr>
              <a:t>固体</a:t>
            </a:r>
            <a:r>
              <a:rPr kumimoji="1" lang="zh-CN" altLang="en-US">
                <a:ea typeface="华文楷体" panose="02010600040101010101" pitchFamily="2" charset="-122"/>
              </a:rPr>
              <a:t>中含有</a:t>
            </a:r>
            <a:r>
              <a:rPr kumimoji="1" lang="en-US" altLang="zh-CN">
                <a:solidFill>
                  <a:srgbClr val="0000FF"/>
                </a:solidFill>
                <a:ea typeface="华文楷体" panose="02010600040101010101" pitchFamily="2" charset="-122"/>
              </a:rPr>
              <a:t>[PCl</a:t>
            </a:r>
            <a:r>
              <a:rPr kumimoji="1" lang="en-US" altLang="zh-CN" baseline="-25000">
                <a:solidFill>
                  <a:srgbClr val="0000FF"/>
                </a:solidFill>
                <a:ea typeface="华文楷体" panose="02010600040101010101" pitchFamily="2" charset="-122"/>
              </a:rPr>
              <a:t>4</a:t>
            </a:r>
            <a:r>
              <a:rPr kumimoji="1" lang="en-US" altLang="zh-CN">
                <a:solidFill>
                  <a:srgbClr val="0000FF"/>
                </a:solidFill>
                <a:ea typeface="华文楷体" panose="02010600040101010101" pitchFamily="2" charset="-122"/>
              </a:rPr>
              <a:t>]</a:t>
            </a:r>
            <a:r>
              <a:rPr kumimoji="1" lang="en-US" altLang="zh-CN" baseline="30000">
                <a:solidFill>
                  <a:srgbClr val="0000FF"/>
                </a:solidFill>
                <a:ea typeface="华文楷体" panose="02010600040101010101" pitchFamily="2" charset="-122"/>
              </a:rPr>
              <a:t>+</a:t>
            </a:r>
            <a:r>
              <a:rPr kumimoji="1" lang="zh-CN" altLang="en-US">
                <a:solidFill>
                  <a:srgbClr val="0000FF"/>
                </a:solidFill>
                <a:ea typeface="华文楷体" panose="02010600040101010101" pitchFamily="2" charset="-122"/>
              </a:rPr>
              <a:t>和</a:t>
            </a:r>
            <a:r>
              <a:rPr kumimoji="1" lang="en-US" altLang="zh-CN">
                <a:solidFill>
                  <a:srgbClr val="0000FF"/>
                </a:solidFill>
                <a:ea typeface="华文楷体" panose="02010600040101010101" pitchFamily="2" charset="-122"/>
              </a:rPr>
              <a:t>[PCl</a:t>
            </a:r>
            <a:r>
              <a:rPr kumimoji="1" lang="en-US" altLang="zh-CN" baseline="-25000">
                <a:solidFill>
                  <a:srgbClr val="0000FF"/>
                </a:solidFill>
                <a:ea typeface="华文楷体" panose="02010600040101010101" pitchFamily="2" charset="-122"/>
              </a:rPr>
              <a:t>6</a:t>
            </a:r>
            <a:r>
              <a:rPr kumimoji="1" lang="en-US" altLang="zh-CN">
                <a:solidFill>
                  <a:srgbClr val="0000FF"/>
                </a:solidFill>
                <a:ea typeface="华文楷体" panose="02010600040101010101" pitchFamily="2" charset="-122"/>
              </a:rPr>
              <a:t>]</a:t>
            </a:r>
            <a:r>
              <a:rPr kumimoji="1" lang="en-US" altLang="zh-CN" baseline="46000">
                <a:solidFill>
                  <a:srgbClr val="0000FF"/>
                </a:solidFill>
                <a:ea typeface="华文楷体" panose="02010600040101010101" pitchFamily="2" charset="-122"/>
              </a:rPr>
              <a:t>-</a:t>
            </a:r>
            <a:r>
              <a:rPr kumimoji="1" lang="zh-CN" altLang="en-US">
                <a:solidFill>
                  <a:srgbClr val="0000FF"/>
                </a:solidFill>
                <a:ea typeface="华文楷体" panose="02010600040101010101" pitchFamily="2" charset="-122"/>
              </a:rPr>
              <a:t>离子，形成离子晶体。</a:t>
            </a:r>
            <a:endParaRPr kumimoji="1" lang="zh-CN" altLang="en-US">
              <a:solidFill>
                <a:srgbClr val="0000FF"/>
              </a:solidFill>
              <a:ea typeface="华文楷体" panose="02010600040101010101" pitchFamily="2" charset="-122"/>
            </a:endParaRPr>
          </a:p>
          <a:p>
            <a:pPr>
              <a:spcBef>
                <a:spcPct val="50000"/>
              </a:spcBef>
            </a:pPr>
            <a:r>
              <a:rPr kumimoji="1" lang="en-US" altLang="zh-CN">
                <a:ea typeface="华文楷体" panose="02010600040101010101" pitchFamily="2" charset="-122"/>
              </a:rPr>
              <a:t>[PCl</a:t>
            </a:r>
            <a:r>
              <a:rPr kumimoji="1" lang="en-US" altLang="zh-CN" baseline="-25000">
                <a:ea typeface="华文楷体" panose="02010600040101010101" pitchFamily="2" charset="-122"/>
              </a:rPr>
              <a:t>4</a:t>
            </a:r>
            <a:r>
              <a:rPr kumimoji="1" lang="en-US" altLang="zh-CN">
                <a:ea typeface="华文楷体" panose="02010600040101010101" pitchFamily="2" charset="-122"/>
              </a:rPr>
              <a:t>]</a:t>
            </a:r>
            <a:r>
              <a:rPr kumimoji="1" lang="en-US" altLang="zh-CN" baseline="30000">
                <a:ea typeface="华文楷体" panose="02010600040101010101" pitchFamily="2" charset="-122"/>
              </a:rPr>
              <a:t>+</a:t>
            </a:r>
            <a:r>
              <a:rPr kumimoji="1" lang="zh-CN" altLang="en-US">
                <a:ea typeface="华文楷体" panose="02010600040101010101" pitchFamily="2" charset="-122"/>
              </a:rPr>
              <a:t>离子中：</a:t>
            </a:r>
            <a:r>
              <a:rPr kumimoji="1" lang="en-US" altLang="zh-CN">
                <a:ea typeface="华文楷体" panose="02010600040101010101" pitchFamily="2" charset="-122"/>
              </a:rPr>
              <a:t>P</a:t>
            </a:r>
            <a:r>
              <a:rPr kumimoji="1" lang="zh-CN" altLang="en-US">
                <a:ea typeface="华文楷体" panose="02010600040101010101" pitchFamily="2" charset="-122"/>
              </a:rPr>
              <a:t>，</a:t>
            </a:r>
            <a:r>
              <a:rPr kumimoji="1" lang="en-US" altLang="zh-CN">
                <a:ea typeface="华文楷体" panose="02010600040101010101" pitchFamily="2" charset="-122"/>
              </a:rPr>
              <a:t>sp</a:t>
            </a:r>
            <a:r>
              <a:rPr kumimoji="1" lang="en-US" altLang="zh-CN" baseline="30000">
                <a:ea typeface="华文楷体" panose="02010600040101010101" pitchFamily="2" charset="-122"/>
              </a:rPr>
              <a:t>3</a:t>
            </a:r>
            <a:r>
              <a:rPr kumimoji="1" lang="zh-CN" altLang="en-US">
                <a:ea typeface="华文楷体" panose="02010600040101010101" pitchFamily="2" charset="-122"/>
              </a:rPr>
              <a:t>杂化，四面体</a:t>
            </a:r>
            <a:endParaRPr kumimoji="1" lang="zh-CN" altLang="en-US">
              <a:ea typeface="华文楷体" panose="02010600040101010101" pitchFamily="2" charset="-122"/>
            </a:endParaRPr>
          </a:p>
        </p:txBody>
      </p:sp>
      <p:sp>
        <p:nvSpPr>
          <p:cNvPr id="340996" name="Rectangle 4"/>
          <p:cNvSpPr>
            <a:spLocks noChangeArrowheads="1"/>
          </p:cNvSpPr>
          <p:nvPr/>
        </p:nvSpPr>
        <p:spPr bwMode="auto">
          <a:xfrm>
            <a:off x="1047750" y="2355850"/>
            <a:ext cx="7615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ea typeface="华文楷体" panose="02010600040101010101" pitchFamily="2" charset="-122"/>
              </a:rPr>
              <a:t>[PCl</a:t>
            </a:r>
            <a:r>
              <a:rPr kumimoji="1" lang="en-US" altLang="zh-CN" baseline="-25000">
                <a:ea typeface="华文楷体" panose="02010600040101010101" pitchFamily="2" charset="-122"/>
              </a:rPr>
              <a:t>6</a:t>
            </a:r>
            <a:r>
              <a:rPr kumimoji="1" lang="en-US" altLang="zh-CN">
                <a:ea typeface="华文楷体" panose="02010600040101010101" pitchFamily="2" charset="-122"/>
              </a:rPr>
              <a:t>]</a:t>
            </a:r>
            <a:r>
              <a:rPr kumimoji="1" lang="en-US" altLang="zh-CN" baseline="48000">
                <a:ea typeface="华文楷体" panose="02010600040101010101" pitchFamily="2" charset="-122"/>
              </a:rPr>
              <a:t>-</a:t>
            </a:r>
            <a:r>
              <a:rPr kumimoji="1" lang="zh-CN" altLang="en-US">
                <a:ea typeface="华文楷体" panose="02010600040101010101" pitchFamily="2" charset="-122"/>
              </a:rPr>
              <a:t>离子中： </a:t>
            </a:r>
            <a:r>
              <a:rPr kumimoji="1" lang="en-US" altLang="zh-CN">
                <a:ea typeface="华文楷体" panose="02010600040101010101" pitchFamily="2" charset="-122"/>
              </a:rPr>
              <a:t>P</a:t>
            </a:r>
            <a:r>
              <a:rPr kumimoji="1" lang="zh-CN" altLang="en-US">
                <a:ea typeface="华文楷体" panose="02010600040101010101" pitchFamily="2" charset="-122"/>
              </a:rPr>
              <a:t>，</a:t>
            </a:r>
            <a:r>
              <a:rPr kumimoji="1" lang="en-US" altLang="zh-CN">
                <a:ea typeface="华文楷体" panose="02010600040101010101" pitchFamily="2" charset="-122"/>
              </a:rPr>
              <a:t>sp</a:t>
            </a:r>
            <a:r>
              <a:rPr kumimoji="1" lang="en-US" altLang="zh-CN" baseline="30000">
                <a:ea typeface="华文楷体" panose="02010600040101010101" pitchFamily="2" charset="-122"/>
              </a:rPr>
              <a:t>3</a:t>
            </a:r>
            <a:r>
              <a:rPr kumimoji="1" lang="en-US" altLang="zh-CN">
                <a:ea typeface="华文楷体" panose="02010600040101010101" pitchFamily="2" charset="-122"/>
              </a:rPr>
              <a:t>d</a:t>
            </a:r>
            <a:r>
              <a:rPr kumimoji="1" lang="en-US" altLang="zh-CN" baseline="30000">
                <a:ea typeface="华文楷体" panose="02010600040101010101" pitchFamily="2" charset="-122"/>
              </a:rPr>
              <a:t>2</a:t>
            </a:r>
            <a:r>
              <a:rPr kumimoji="1" lang="zh-CN" altLang="en-US">
                <a:ea typeface="华文楷体" panose="02010600040101010101" pitchFamily="2" charset="-122"/>
              </a:rPr>
              <a:t>杂化 ，八面体。</a:t>
            </a:r>
            <a:endParaRPr kumimoji="1" lang="zh-CN" altLang="en-US">
              <a:ea typeface="华文楷体" panose="02010600040101010101" pitchFamily="2" charset="-122"/>
            </a:endParaRPr>
          </a:p>
        </p:txBody>
      </p:sp>
      <p:grpSp>
        <p:nvGrpSpPr>
          <p:cNvPr id="340997" name="Group 5"/>
          <p:cNvGrpSpPr/>
          <p:nvPr/>
        </p:nvGrpSpPr>
        <p:grpSpPr bwMode="auto">
          <a:xfrm>
            <a:off x="1320483" y="3628029"/>
            <a:ext cx="2881312" cy="2392973"/>
            <a:chOff x="3216" y="1059"/>
            <a:chExt cx="1201" cy="900"/>
          </a:xfrm>
        </p:grpSpPr>
        <p:graphicFrame>
          <p:nvGraphicFramePr>
            <p:cNvPr id="174355" name="Object 275"/>
            <p:cNvGraphicFramePr>
              <a:graphicFrameLocks noChangeAspect="1"/>
            </p:cNvGraphicFramePr>
            <p:nvPr/>
          </p:nvGraphicFramePr>
          <p:xfrm>
            <a:off x="3913" y="1662"/>
            <a:ext cx="224" cy="207"/>
          </p:xfrm>
          <a:graphic>
            <a:graphicData uri="http://schemas.openxmlformats.org/presentationml/2006/ole">
              <mc:AlternateContent xmlns:mc="http://schemas.openxmlformats.org/markup-compatibility/2006">
                <mc:Choice xmlns:v="urn:schemas-microsoft-com:vml" Requires="v">
                  <p:oleObj spid="_x0000_s309389" name="公式" r:id="rId1" imgW="190500" imgH="177800" progId="Equation.3">
                    <p:embed/>
                  </p:oleObj>
                </mc:Choice>
                <mc:Fallback>
                  <p:oleObj name="公式" r:id="rId1" imgW="190500" imgH="177800" progId="Equation.3">
                    <p:embed/>
                    <p:pic>
                      <p:nvPicPr>
                        <p:cNvPr id="0" name="Picture 9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 y="1662"/>
                          <a:ext cx="224"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356" name="Object 276"/>
            <p:cNvGraphicFramePr>
              <a:graphicFrameLocks noChangeAspect="1"/>
            </p:cNvGraphicFramePr>
            <p:nvPr/>
          </p:nvGraphicFramePr>
          <p:xfrm>
            <a:off x="3600" y="1470"/>
            <a:ext cx="164" cy="192"/>
          </p:xfrm>
          <a:graphic>
            <a:graphicData uri="http://schemas.openxmlformats.org/presentationml/2006/ole">
              <mc:AlternateContent xmlns:mc="http://schemas.openxmlformats.org/markup-compatibility/2006">
                <mc:Choice xmlns:v="urn:schemas-microsoft-com:vml" Requires="v">
                  <p:oleObj spid="_x0000_s309390" name="公式" r:id="rId3" imgW="139700" imgH="165100" progId="Equation.3">
                    <p:embed/>
                  </p:oleObj>
                </mc:Choice>
                <mc:Fallback>
                  <p:oleObj name="公式" r:id="rId3" imgW="139700" imgH="165100" progId="Equation.3">
                    <p:embed/>
                    <p:pic>
                      <p:nvPicPr>
                        <p:cNvPr id="0" name="Picture 9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1470"/>
                          <a:ext cx="16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381" name="Line 8"/>
            <p:cNvSpPr>
              <a:spLocks noChangeShapeType="1"/>
            </p:cNvSpPr>
            <p:nvPr/>
          </p:nvSpPr>
          <p:spPr bwMode="auto">
            <a:xfrm flipH="1">
              <a:off x="3408" y="1662"/>
              <a:ext cx="192" cy="96"/>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382" name="Line 9"/>
            <p:cNvSpPr>
              <a:spLocks noChangeShapeType="1"/>
            </p:cNvSpPr>
            <p:nvPr/>
          </p:nvSpPr>
          <p:spPr bwMode="auto">
            <a:xfrm>
              <a:off x="3696" y="1662"/>
              <a:ext cx="48" cy="144"/>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383" name="Line 10"/>
            <p:cNvSpPr>
              <a:spLocks noChangeShapeType="1"/>
            </p:cNvSpPr>
            <p:nvPr/>
          </p:nvSpPr>
          <p:spPr bwMode="auto">
            <a:xfrm>
              <a:off x="3744" y="1614"/>
              <a:ext cx="192" cy="96"/>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74357" name="AutoShape 277"/>
            <p:cNvGraphicFramePr>
              <a:graphicFrameLocks noChangeAspect="1"/>
            </p:cNvGraphicFramePr>
            <p:nvPr/>
          </p:nvGraphicFramePr>
          <p:xfrm>
            <a:off x="3612" y="1082"/>
            <a:ext cx="153" cy="120"/>
          </p:xfrm>
          <a:graphic>
            <a:graphicData uri="http://schemas.openxmlformats.org/presentationml/2006/ole">
              <mc:AlternateContent xmlns:mc="http://schemas.openxmlformats.org/markup-compatibility/2006">
                <mc:Choice xmlns:v="urn:schemas-microsoft-com:vml" Requires="v">
                  <p:oleObj spid="_x0000_s309391" name="公式" r:id="rId5" imgW="368300" imgH="316865" progId="Equation.3">
                    <p:embed/>
                  </p:oleObj>
                </mc:Choice>
                <mc:Fallback>
                  <p:oleObj name="公式" r:id="rId5" imgW="368300" imgH="316865" progId="Equation.3">
                    <p:embed/>
                    <p:pic>
                      <p:nvPicPr>
                        <p:cNvPr id="0" name="AutoShape 967"/>
                        <p:cNvPicPr>
                          <a:picLocks noChangeAspect="1" noChangeArrowheads="1"/>
                        </p:cNvPicPr>
                        <p:nvPr/>
                      </p:nvPicPr>
                      <p:blipFill>
                        <a:blip r:embed="rId6"/>
                        <a:srcRect/>
                        <a:stretch>
                          <a:fillRect/>
                        </a:stretch>
                      </p:blipFill>
                      <p:spPr bwMode="auto">
                        <a:xfrm>
                          <a:off x="3612" y="1082"/>
                          <a:ext cx="153"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384" name="Line 12"/>
            <p:cNvSpPr>
              <a:spLocks noChangeShapeType="1"/>
            </p:cNvSpPr>
            <p:nvPr/>
          </p:nvSpPr>
          <p:spPr bwMode="auto">
            <a:xfrm flipV="1">
              <a:off x="3648" y="1230"/>
              <a:ext cx="0" cy="240"/>
            </a:xfrm>
            <a:prstGeom prst="line">
              <a:avLst/>
            </a:prstGeom>
            <a:noFill/>
            <a:ln w="31750">
              <a:solidFill>
                <a:srgbClr val="0000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74358" name="Object 278"/>
            <p:cNvGraphicFramePr>
              <a:graphicFrameLocks noChangeAspect="1"/>
            </p:cNvGraphicFramePr>
            <p:nvPr/>
          </p:nvGraphicFramePr>
          <p:xfrm>
            <a:off x="3241" y="1710"/>
            <a:ext cx="224" cy="207"/>
          </p:xfrm>
          <a:graphic>
            <a:graphicData uri="http://schemas.openxmlformats.org/presentationml/2006/ole">
              <mc:AlternateContent xmlns:mc="http://schemas.openxmlformats.org/markup-compatibility/2006">
                <mc:Choice xmlns:v="urn:schemas-microsoft-com:vml" Requires="v">
                  <p:oleObj spid="_x0000_s309392" name="公式" r:id="rId7" imgW="190500" imgH="177800" progId="Equation.3">
                    <p:embed/>
                  </p:oleObj>
                </mc:Choice>
                <mc:Fallback>
                  <p:oleObj name="公式" r:id="rId7" imgW="190500" imgH="177800" progId="Equation.3">
                    <p:embed/>
                    <p:pic>
                      <p:nvPicPr>
                        <p:cNvPr id="0" name="Picture 9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1" y="1710"/>
                          <a:ext cx="224"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359" name="AutoShape 279"/>
            <p:cNvGraphicFramePr>
              <a:graphicFrameLocks noChangeAspect="1"/>
            </p:cNvGraphicFramePr>
            <p:nvPr/>
          </p:nvGraphicFramePr>
          <p:xfrm>
            <a:off x="3738" y="1853"/>
            <a:ext cx="131" cy="106"/>
          </p:xfrm>
          <a:graphic>
            <a:graphicData uri="http://schemas.openxmlformats.org/presentationml/2006/ole">
              <mc:AlternateContent xmlns:mc="http://schemas.openxmlformats.org/markup-compatibility/2006">
                <mc:Choice xmlns:v="urn:schemas-microsoft-com:vml" Requires="v">
                  <p:oleObj spid="_x0000_s309393" name="公式" r:id="rId9" imgW="316865" imgH="279400" progId="Equation.3">
                    <p:embed/>
                  </p:oleObj>
                </mc:Choice>
                <mc:Fallback>
                  <p:oleObj name="公式" r:id="rId9" imgW="316865" imgH="279400" progId="Equation.3">
                    <p:embed/>
                    <p:pic>
                      <p:nvPicPr>
                        <p:cNvPr id="0" name="AutoShape 969"/>
                        <p:cNvPicPr>
                          <a:picLocks noChangeAspect="1" noChangeArrowheads="1"/>
                        </p:cNvPicPr>
                        <p:nvPr/>
                      </p:nvPicPr>
                      <p:blipFill>
                        <a:blip r:embed="rId10"/>
                        <a:srcRect/>
                        <a:stretch>
                          <a:fillRect/>
                        </a:stretch>
                      </p:blipFill>
                      <p:spPr bwMode="auto">
                        <a:xfrm>
                          <a:off x="3738" y="1853"/>
                          <a:ext cx="131" cy="1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385" name="AutoShape 15"/>
            <p:cNvSpPr>
              <a:spLocks noChangeArrowheads="1"/>
            </p:cNvSpPr>
            <p:nvPr/>
          </p:nvSpPr>
          <p:spPr bwMode="auto">
            <a:xfrm>
              <a:off x="3216" y="1086"/>
              <a:ext cx="1008" cy="864"/>
            </a:xfrm>
            <a:prstGeom prst="bracketPair">
              <a:avLst>
                <a:gd name="adj" fmla="val 16667"/>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aphicFrame>
          <p:nvGraphicFramePr>
            <p:cNvPr id="174360" name="Object 280"/>
            <p:cNvGraphicFramePr>
              <a:graphicFrameLocks noChangeAspect="1"/>
            </p:cNvGraphicFramePr>
            <p:nvPr/>
          </p:nvGraphicFramePr>
          <p:xfrm>
            <a:off x="4254" y="1059"/>
            <a:ext cx="163" cy="165"/>
          </p:xfrm>
          <a:graphic>
            <a:graphicData uri="http://schemas.openxmlformats.org/presentationml/2006/ole">
              <mc:AlternateContent xmlns:mc="http://schemas.openxmlformats.org/markup-compatibility/2006">
                <mc:Choice xmlns:v="urn:schemas-microsoft-com:vml" Requires="v">
                  <p:oleObj spid="_x0000_s309394" name="公式" r:id="rId11" imgW="139700" imgH="139700" progId="Equation.3">
                    <p:embed/>
                  </p:oleObj>
                </mc:Choice>
                <mc:Fallback>
                  <p:oleObj name="公式" r:id="rId11" imgW="139700" imgH="139700" progId="Equation.3">
                    <p:embed/>
                    <p:pic>
                      <p:nvPicPr>
                        <p:cNvPr id="0" name="Picture 97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54" y="1059"/>
                          <a:ext cx="163" cy="1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41009" name="Group 17"/>
          <p:cNvGrpSpPr/>
          <p:nvPr/>
        </p:nvGrpSpPr>
        <p:grpSpPr bwMode="auto">
          <a:xfrm>
            <a:off x="4429125" y="3500438"/>
            <a:ext cx="3311525" cy="2665412"/>
            <a:chOff x="3552" y="2201"/>
            <a:chExt cx="1219" cy="964"/>
          </a:xfrm>
        </p:grpSpPr>
        <p:graphicFrame>
          <p:nvGraphicFramePr>
            <p:cNvPr id="174361" name="Object 281"/>
            <p:cNvGraphicFramePr>
              <a:graphicFrameLocks noChangeAspect="1"/>
            </p:cNvGraphicFramePr>
            <p:nvPr/>
          </p:nvGraphicFramePr>
          <p:xfrm>
            <a:off x="3984" y="2622"/>
            <a:ext cx="164" cy="192"/>
          </p:xfrm>
          <a:graphic>
            <a:graphicData uri="http://schemas.openxmlformats.org/presentationml/2006/ole">
              <mc:AlternateContent xmlns:mc="http://schemas.openxmlformats.org/markup-compatibility/2006">
                <mc:Choice xmlns:v="urn:schemas-microsoft-com:vml" Requires="v">
                  <p:oleObj spid="_x0000_s309395" name="公式" r:id="rId13" imgW="139700" imgH="165100" progId="Equation.3">
                    <p:embed/>
                  </p:oleObj>
                </mc:Choice>
                <mc:Fallback>
                  <p:oleObj name="公式" r:id="rId13" imgW="139700" imgH="165100" progId="Equation.3">
                    <p:embed/>
                    <p:pic>
                      <p:nvPicPr>
                        <p:cNvPr id="0" name="Picture 9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2622"/>
                          <a:ext cx="16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374" name="Line 19"/>
            <p:cNvSpPr>
              <a:spLocks noChangeShapeType="1"/>
            </p:cNvSpPr>
            <p:nvPr/>
          </p:nvSpPr>
          <p:spPr bwMode="auto">
            <a:xfrm>
              <a:off x="4032" y="2814"/>
              <a:ext cx="0" cy="144"/>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375" name="Line 20"/>
            <p:cNvSpPr>
              <a:spLocks noChangeShapeType="1"/>
            </p:cNvSpPr>
            <p:nvPr/>
          </p:nvSpPr>
          <p:spPr bwMode="auto">
            <a:xfrm>
              <a:off x="4032" y="2478"/>
              <a:ext cx="0" cy="144"/>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376" name="Line 21"/>
            <p:cNvSpPr>
              <a:spLocks noChangeShapeType="1"/>
            </p:cNvSpPr>
            <p:nvPr/>
          </p:nvSpPr>
          <p:spPr bwMode="auto">
            <a:xfrm flipV="1">
              <a:off x="4128" y="2574"/>
              <a:ext cx="144" cy="84"/>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377" name="Line 22"/>
            <p:cNvSpPr>
              <a:spLocks noChangeShapeType="1"/>
            </p:cNvSpPr>
            <p:nvPr/>
          </p:nvSpPr>
          <p:spPr bwMode="auto">
            <a:xfrm flipV="1">
              <a:off x="3817" y="2766"/>
              <a:ext cx="144" cy="84"/>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378" name="Line 23"/>
            <p:cNvSpPr>
              <a:spLocks noChangeShapeType="1"/>
            </p:cNvSpPr>
            <p:nvPr/>
          </p:nvSpPr>
          <p:spPr bwMode="auto">
            <a:xfrm flipH="1" flipV="1">
              <a:off x="3792" y="2574"/>
              <a:ext cx="144" cy="84"/>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379" name="Line 24"/>
            <p:cNvSpPr>
              <a:spLocks noChangeShapeType="1"/>
            </p:cNvSpPr>
            <p:nvPr/>
          </p:nvSpPr>
          <p:spPr bwMode="auto">
            <a:xfrm flipH="1" flipV="1">
              <a:off x="4126" y="2766"/>
              <a:ext cx="144" cy="84"/>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74362" name="Object 282"/>
            <p:cNvGraphicFramePr>
              <a:graphicFrameLocks noChangeAspect="1"/>
            </p:cNvGraphicFramePr>
            <p:nvPr/>
          </p:nvGraphicFramePr>
          <p:xfrm>
            <a:off x="3936" y="2286"/>
            <a:ext cx="224" cy="207"/>
          </p:xfrm>
          <a:graphic>
            <a:graphicData uri="http://schemas.openxmlformats.org/presentationml/2006/ole">
              <mc:AlternateContent xmlns:mc="http://schemas.openxmlformats.org/markup-compatibility/2006">
                <mc:Choice xmlns:v="urn:schemas-microsoft-com:vml" Requires="v">
                  <p:oleObj spid="_x0000_s309396" name="公式" r:id="rId14" imgW="190500" imgH="177800" progId="Equation.3">
                    <p:embed/>
                  </p:oleObj>
                </mc:Choice>
                <mc:Fallback>
                  <p:oleObj name="公式" r:id="rId14" imgW="190500" imgH="177800" progId="Equation.3">
                    <p:embed/>
                    <p:pic>
                      <p:nvPicPr>
                        <p:cNvPr id="0" name="Picture 9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 y="2286"/>
                          <a:ext cx="224"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363" name="Object 283"/>
            <p:cNvGraphicFramePr>
              <a:graphicFrameLocks noChangeAspect="1"/>
            </p:cNvGraphicFramePr>
            <p:nvPr/>
          </p:nvGraphicFramePr>
          <p:xfrm>
            <a:off x="4270" y="2493"/>
            <a:ext cx="224" cy="207"/>
          </p:xfrm>
          <a:graphic>
            <a:graphicData uri="http://schemas.openxmlformats.org/presentationml/2006/ole">
              <mc:AlternateContent xmlns:mc="http://schemas.openxmlformats.org/markup-compatibility/2006">
                <mc:Choice xmlns:v="urn:schemas-microsoft-com:vml" Requires="v">
                  <p:oleObj spid="_x0000_s309397" name="公式" r:id="rId15" imgW="190500" imgH="177800" progId="Equation.3">
                    <p:embed/>
                  </p:oleObj>
                </mc:Choice>
                <mc:Fallback>
                  <p:oleObj name="公式" r:id="rId15" imgW="190500" imgH="177800" progId="Equation.3">
                    <p:embed/>
                    <p:pic>
                      <p:nvPicPr>
                        <p:cNvPr id="0" name="Picture 9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 y="2493"/>
                          <a:ext cx="224"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364" name="Object 284"/>
            <p:cNvGraphicFramePr>
              <a:graphicFrameLocks noChangeAspect="1"/>
            </p:cNvGraphicFramePr>
            <p:nvPr/>
          </p:nvGraphicFramePr>
          <p:xfrm>
            <a:off x="4270" y="2766"/>
            <a:ext cx="224" cy="207"/>
          </p:xfrm>
          <a:graphic>
            <a:graphicData uri="http://schemas.openxmlformats.org/presentationml/2006/ole">
              <mc:AlternateContent xmlns:mc="http://schemas.openxmlformats.org/markup-compatibility/2006">
                <mc:Choice xmlns:v="urn:schemas-microsoft-com:vml" Requires="v">
                  <p:oleObj spid="_x0000_s309398" name="公式" r:id="rId16" imgW="190500" imgH="177800" progId="Equation.3">
                    <p:embed/>
                  </p:oleObj>
                </mc:Choice>
                <mc:Fallback>
                  <p:oleObj name="公式" r:id="rId16" imgW="190500" imgH="177800" progId="Equation.3">
                    <p:embed/>
                    <p:pic>
                      <p:nvPicPr>
                        <p:cNvPr id="0" name="Picture 9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 y="2766"/>
                          <a:ext cx="224"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365" name="Object 285"/>
            <p:cNvGraphicFramePr>
              <a:graphicFrameLocks noChangeAspect="1"/>
            </p:cNvGraphicFramePr>
            <p:nvPr/>
          </p:nvGraphicFramePr>
          <p:xfrm>
            <a:off x="3984" y="2958"/>
            <a:ext cx="224" cy="207"/>
          </p:xfrm>
          <a:graphic>
            <a:graphicData uri="http://schemas.openxmlformats.org/presentationml/2006/ole">
              <mc:AlternateContent xmlns:mc="http://schemas.openxmlformats.org/markup-compatibility/2006">
                <mc:Choice xmlns:v="urn:schemas-microsoft-com:vml" Requires="v">
                  <p:oleObj spid="_x0000_s309399" name="公式" r:id="rId17" imgW="190500" imgH="177800" progId="Equation.3">
                    <p:embed/>
                  </p:oleObj>
                </mc:Choice>
                <mc:Fallback>
                  <p:oleObj name="公式" r:id="rId17" imgW="190500" imgH="177800" progId="Equation.3">
                    <p:embed/>
                    <p:pic>
                      <p:nvPicPr>
                        <p:cNvPr id="0" name="Picture 9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2958"/>
                          <a:ext cx="224"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366" name="AutoShape 286"/>
            <p:cNvGraphicFramePr>
              <a:graphicFrameLocks noChangeAspect="1"/>
            </p:cNvGraphicFramePr>
            <p:nvPr/>
          </p:nvGraphicFramePr>
          <p:xfrm>
            <a:off x="3637" y="2812"/>
            <a:ext cx="135" cy="114"/>
          </p:xfrm>
          <a:graphic>
            <a:graphicData uri="http://schemas.openxmlformats.org/presentationml/2006/ole">
              <mc:AlternateContent xmlns:mc="http://schemas.openxmlformats.org/markup-compatibility/2006">
                <mc:Choice xmlns:v="urn:schemas-microsoft-com:vml" Requires="v">
                  <p:oleObj spid="_x0000_s309400" name="公式" r:id="rId18" imgW="368300" imgH="316865" progId="Equation.3">
                    <p:embed/>
                  </p:oleObj>
                </mc:Choice>
                <mc:Fallback>
                  <p:oleObj name="公式" r:id="rId18" imgW="368300" imgH="316865" progId="Equation.3">
                    <p:embed/>
                    <p:pic>
                      <p:nvPicPr>
                        <p:cNvPr id="0" name="AutoShape 976"/>
                        <p:cNvPicPr>
                          <a:picLocks noChangeAspect="1" noChangeArrowheads="1"/>
                        </p:cNvPicPr>
                        <p:nvPr/>
                      </p:nvPicPr>
                      <p:blipFill>
                        <a:blip r:embed="rId19"/>
                        <a:srcRect/>
                        <a:stretch>
                          <a:fillRect/>
                        </a:stretch>
                      </p:blipFill>
                      <p:spPr bwMode="auto">
                        <a:xfrm>
                          <a:off x="3637" y="2812"/>
                          <a:ext cx="135" cy="1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367" name="Object 287"/>
            <p:cNvGraphicFramePr>
              <a:graphicFrameLocks noChangeAspect="1"/>
            </p:cNvGraphicFramePr>
            <p:nvPr/>
          </p:nvGraphicFramePr>
          <p:xfrm>
            <a:off x="3593" y="2493"/>
            <a:ext cx="224" cy="207"/>
          </p:xfrm>
          <a:graphic>
            <a:graphicData uri="http://schemas.openxmlformats.org/presentationml/2006/ole">
              <mc:AlternateContent xmlns:mc="http://schemas.openxmlformats.org/markup-compatibility/2006">
                <mc:Choice xmlns:v="urn:schemas-microsoft-com:vml" Requires="v">
                  <p:oleObj spid="_x0000_s309401" name="公式" r:id="rId20" imgW="190500" imgH="177800" progId="Equation.3">
                    <p:embed/>
                  </p:oleObj>
                </mc:Choice>
                <mc:Fallback>
                  <p:oleObj name="公式" r:id="rId20" imgW="190500" imgH="177800" progId="Equation.3">
                    <p:embed/>
                    <p:pic>
                      <p:nvPicPr>
                        <p:cNvPr id="0" name="Picture 9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 y="2493"/>
                          <a:ext cx="224"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380" name="AutoShape 31"/>
            <p:cNvSpPr>
              <a:spLocks noChangeArrowheads="1"/>
            </p:cNvSpPr>
            <p:nvPr/>
          </p:nvSpPr>
          <p:spPr bwMode="auto">
            <a:xfrm>
              <a:off x="3552" y="2238"/>
              <a:ext cx="1056" cy="912"/>
            </a:xfrm>
            <a:prstGeom prst="bracketPair">
              <a:avLst>
                <a:gd name="adj" fmla="val 16667"/>
              </a:avLst>
            </a:prstGeom>
            <a:noFill/>
            <a:ln w="317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aphicFrame>
          <p:nvGraphicFramePr>
            <p:cNvPr id="174368" name="AutoShape 288"/>
            <p:cNvGraphicFramePr>
              <a:graphicFrameLocks noChangeAspect="1"/>
            </p:cNvGraphicFramePr>
            <p:nvPr/>
          </p:nvGraphicFramePr>
          <p:xfrm>
            <a:off x="4668" y="2201"/>
            <a:ext cx="103" cy="88"/>
          </p:xfrm>
          <a:graphic>
            <a:graphicData uri="http://schemas.openxmlformats.org/presentationml/2006/ole">
              <mc:AlternateContent xmlns:mc="http://schemas.openxmlformats.org/markup-compatibility/2006">
                <mc:Choice xmlns:v="urn:schemas-microsoft-com:vml" Requires="v">
                  <p:oleObj spid="_x0000_s309402" name="公式" r:id="rId21" imgW="0" imgH="0" progId="Equation.3">
                    <p:embed/>
                  </p:oleObj>
                </mc:Choice>
                <mc:Fallback>
                  <p:oleObj name="公式" r:id="rId21" imgW="0" imgH="0" progId="Equation.3">
                    <p:embed/>
                    <p:pic>
                      <p:nvPicPr>
                        <p:cNvPr id="0" name="AutoShape 978"/>
                        <p:cNvPicPr>
                          <a:picLocks noChangeAspect="1" noChangeArrowheads="1"/>
                        </p:cNvPicPr>
                        <p:nvPr/>
                      </p:nvPicPr>
                      <p:blipFill>
                        <a:blip/>
                        <a:srcRect/>
                        <a:stretch>
                          <a:fillRect/>
                        </a:stretch>
                      </p:blipFill>
                      <p:spPr bwMode="auto">
                        <a:xfrm>
                          <a:off x="4668" y="2201"/>
                          <a:ext cx="103" cy="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animEffect transition="in" filter="wipe(left)">
                                      <p:cBhvr>
                                        <p:cTn id="7" dur="500"/>
                                        <p:tgtEl>
                                          <p:spTgt spid="340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0995">
                                            <p:txEl>
                                              <p:pRg st="1" end="1"/>
                                            </p:txEl>
                                          </p:spTgt>
                                        </p:tgtEl>
                                        <p:attrNameLst>
                                          <p:attrName>style.visibility</p:attrName>
                                        </p:attrNameLst>
                                      </p:cBhvr>
                                      <p:to>
                                        <p:strVal val="visible"/>
                                      </p:to>
                                    </p:set>
                                    <p:animEffect transition="in" filter="wipe(left)">
                                      <p:cBhvr>
                                        <p:cTn id="12" dur="500"/>
                                        <p:tgtEl>
                                          <p:spTgt spid="3409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0996">
                                            <p:txEl>
                                              <p:pRg st="0" end="0"/>
                                            </p:txEl>
                                          </p:spTgt>
                                        </p:tgtEl>
                                        <p:attrNameLst>
                                          <p:attrName>style.visibility</p:attrName>
                                        </p:attrNameLst>
                                      </p:cBhvr>
                                      <p:to>
                                        <p:strVal val="visible"/>
                                      </p:to>
                                    </p:set>
                                    <p:animEffect transition="in" filter="wipe(left)">
                                      <p:cBhvr>
                                        <p:cTn id="17" dur="500"/>
                                        <p:tgtEl>
                                          <p:spTgt spid="34099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0997"/>
                                        </p:tgtEl>
                                        <p:attrNameLst>
                                          <p:attrName>style.visibility</p:attrName>
                                        </p:attrNameLst>
                                      </p:cBhvr>
                                      <p:to>
                                        <p:strVal val="visible"/>
                                      </p:to>
                                    </p:set>
                                    <p:animEffect transition="in" filter="wipe(left)">
                                      <p:cBhvr>
                                        <p:cTn id="22" dur="500"/>
                                        <p:tgtEl>
                                          <p:spTgt spid="34099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1009"/>
                                        </p:tgtEl>
                                        <p:attrNameLst>
                                          <p:attrName>style.visibility</p:attrName>
                                        </p:attrNameLst>
                                      </p:cBhvr>
                                      <p:to>
                                        <p:strVal val="visible"/>
                                      </p:to>
                                    </p:set>
                                    <p:animEffect transition="in" filter="wipe(left)">
                                      <p:cBhvr>
                                        <p:cTn id="27" dur="500"/>
                                        <p:tgtEl>
                                          <p:spTgt spid="34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autoUpdateAnimBg="0" build="p"/>
      <p:bldP spid="340996" grpId="0" autoUpdateAnimBg="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B8232B2-45CA-4230-B295-ABDB0DD048EF}"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19490" name="Rectangle 3"/>
          <p:cNvSpPr>
            <a:spLocks noChangeArrowheads="1"/>
          </p:cNvSpPr>
          <p:nvPr/>
        </p:nvSpPr>
        <p:spPr bwMode="auto">
          <a:xfrm>
            <a:off x="719138" y="203200"/>
            <a:ext cx="83534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rPr>
              <a:t>PCl</a:t>
            </a:r>
            <a:r>
              <a:rPr lang="en-US" altLang="zh-CN" sz="3600" baseline="-25000">
                <a:ea typeface="华文楷体" panose="02010600040101010101" pitchFamily="2" charset="-122"/>
              </a:rPr>
              <a:t>3</a:t>
            </a:r>
            <a:r>
              <a:rPr lang="zh-CN" altLang="en-US" sz="3600">
                <a:ea typeface="华文楷体" panose="02010600040101010101" pitchFamily="2" charset="-122"/>
              </a:rPr>
              <a:t>的</a:t>
            </a:r>
            <a:r>
              <a:rPr lang="zh-CN" altLang="en-US" sz="3600">
                <a:solidFill>
                  <a:srgbClr val="FF0000"/>
                </a:solidFill>
                <a:ea typeface="华文楷体" panose="02010600040101010101" pitchFamily="2" charset="-122"/>
              </a:rPr>
              <a:t>性质：</a:t>
            </a:r>
            <a:endParaRPr lang="zh-CN" altLang="en-US" sz="3600">
              <a:ea typeface="华文楷体" panose="02010600040101010101" pitchFamily="2" charset="-122"/>
            </a:endParaRPr>
          </a:p>
          <a:p>
            <a:r>
              <a:rPr lang="zh-CN" altLang="en-US" sz="3600">
                <a:ea typeface="华文楷体" panose="02010600040101010101" pitchFamily="2" charset="-122"/>
              </a:rPr>
              <a:t>　</a:t>
            </a:r>
            <a:endParaRPr lang="en-US" altLang="zh-CN" sz="3600">
              <a:ea typeface="华文楷体" panose="02010600040101010101" pitchFamily="2" charset="-122"/>
            </a:endParaRPr>
          </a:p>
          <a:p>
            <a:r>
              <a:rPr lang="en-US" altLang="zh-CN" sz="3600">
                <a:ea typeface="华文楷体" panose="02010600040101010101" pitchFamily="2" charset="-122"/>
              </a:rPr>
              <a:t>    </a:t>
            </a:r>
            <a:r>
              <a:rPr lang="zh-CN" altLang="en-US" sz="3600">
                <a:ea typeface="华文楷体" panose="02010600040101010101" pitchFamily="2" charset="-122"/>
              </a:rPr>
              <a:t>① 还原性：</a:t>
            </a:r>
            <a:endParaRPr lang="zh-CN" altLang="en-US" sz="3600">
              <a:ea typeface="华文楷体" panose="02010600040101010101" pitchFamily="2" charset="-122"/>
            </a:endParaRPr>
          </a:p>
          <a:p>
            <a:r>
              <a:rPr lang="zh-CN" altLang="en-US" sz="3600">
                <a:ea typeface="华文楷体" panose="02010600040101010101" pitchFamily="2" charset="-122"/>
              </a:rPr>
              <a:t> </a:t>
            </a:r>
            <a:endParaRPr lang="zh-CN" altLang="en-US" sz="3600">
              <a:ea typeface="华文楷体" panose="02010600040101010101" pitchFamily="2" charset="-122"/>
            </a:endParaRPr>
          </a:p>
          <a:p>
            <a:endParaRPr lang="zh-CN" altLang="en-US" sz="3600">
              <a:ea typeface="华文楷体" panose="02010600040101010101" pitchFamily="2" charset="-122"/>
            </a:endParaRPr>
          </a:p>
          <a:p>
            <a:r>
              <a:rPr lang="zh-CN" altLang="en-US" sz="3600">
                <a:ea typeface="华文楷体" panose="02010600040101010101" pitchFamily="2" charset="-122"/>
              </a:rPr>
              <a:t>    ②水解性：极易水解生成亚磷酸和氯化氢。</a:t>
            </a:r>
            <a:r>
              <a:rPr lang="en-US" altLang="zh-CN" sz="3600">
                <a:solidFill>
                  <a:srgbClr val="0000FF"/>
                </a:solidFill>
                <a:ea typeface="华文楷体" panose="02010600040101010101" pitchFamily="2" charset="-122"/>
              </a:rPr>
              <a:t>PCl</a:t>
            </a:r>
            <a:r>
              <a:rPr lang="en-US" altLang="zh-CN" sz="3600" baseline="-25000">
                <a:solidFill>
                  <a:srgbClr val="0000FF"/>
                </a:solidFill>
                <a:ea typeface="华文楷体" panose="02010600040101010101" pitchFamily="2" charset="-122"/>
              </a:rPr>
              <a:t>3</a:t>
            </a:r>
            <a:r>
              <a:rPr lang="en-US" altLang="zh-CN" sz="3600">
                <a:solidFill>
                  <a:srgbClr val="0000FF"/>
                </a:solidFill>
                <a:ea typeface="华文楷体" panose="02010600040101010101" pitchFamily="2" charset="-122"/>
              </a:rPr>
              <a:t>+3H</a:t>
            </a:r>
            <a:r>
              <a:rPr lang="en-US" altLang="zh-CN" sz="3600" baseline="-25000">
                <a:solidFill>
                  <a:srgbClr val="0000FF"/>
                </a:solidFill>
                <a:ea typeface="华文楷体" panose="02010600040101010101" pitchFamily="2" charset="-122"/>
              </a:rPr>
              <a:t>2</a:t>
            </a:r>
            <a:r>
              <a:rPr lang="en-US" altLang="zh-CN" sz="3600">
                <a:solidFill>
                  <a:srgbClr val="0000FF"/>
                </a:solidFill>
                <a:ea typeface="华文楷体" panose="02010600040101010101" pitchFamily="2" charset="-122"/>
              </a:rPr>
              <a:t>O=H</a:t>
            </a:r>
            <a:r>
              <a:rPr lang="en-US" altLang="zh-CN" sz="3600" baseline="-25000">
                <a:solidFill>
                  <a:srgbClr val="0000FF"/>
                </a:solidFill>
                <a:ea typeface="华文楷体" panose="02010600040101010101" pitchFamily="2" charset="-122"/>
              </a:rPr>
              <a:t>3</a:t>
            </a:r>
            <a:r>
              <a:rPr lang="en-US" altLang="zh-CN" sz="3600">
                <a:solidFill>
                  <a:srgbClr val="0000FF"/>
                </a:solidFill>
                <a:ea typeface="华文楷体" panose="02010600040101010101" pitchFamily="2" charset="-122"/>
              </a:rPr>
              <a:t>PO</a:t>
            </a:r>
            <a:r>
              <a:rPr lang="en-US" altLang="zh-CN" sz="3600" baseline="-25000">
                <a:solidFill>
                  <a:srgbClr val="0000FF"/>
                </a:solidFill>
                <a:ea typeface="华文楷体" panose="02010600040101010101" pitchFamily="2" charset="-122"/>
              </a:rPr>
              <a:t>3</a:t>
            </a:r>
            <a:r>
              <a:rPr lang="en-US" altLang="zh-CN" sz="3600">
                <a:solidFill>
                  <a:srgbClr val="0000FF"/>
                </a:solidFill>
                <a:ea typeface="华文楷体" panose="02010600040101010101" pitchFamily="2" charset="-122"/>
              </a:rPr>
              <a:t>+3HCl</a:t>
            </a:r>
            <a:endParaRPr lang="en-US" altLang="zh-CN" sz="3600">
              <a:solidFill>
                <a:srgbClr val="0000FF"/>
              </a:solidFill>
              <a:ea typeface="华文楷体" panose="02010600040101010101" pitchFamily="2" charset="-122"/>
            </a:endParaRPr>
          </a:p>
        </p:txBody>
      </p:sp>
      <p:grpSp>
        <p:nvGrpSpPr>
          <p:cNvPr id="319491" name="Group 4"/>
          <p:cNvGrpSpPr/>
          <p:nvPr/>
        </p:nvGrpSpPr>
        <p:grpSpPr bwMode="auto">
          <a:xfrm>
            <a:off x="3756025" y="479425"/>
            <a:ext cx="4319588" cy="2152650"/>
            <a:chOff x="839" y="1577"/>
            <a:chExt cx="2721" cy="1356"/>
          </a:xfrm>
        </p:grpSpPr>
        <p:sp>
          <p:nvSpPr>
            <p:cNvPr id="319493" name="Rectangle 5"/>
            <p:cNvSpPr>
              <a:spLocks noChangeArrowheads="1"/>
            </p:cNvSpPr>
            <p:nvPr/>
          </p:nvSpPr>
          <p:spPr bwMode="auto">
            <a:xfrm>
              <a:off x="839" y="1989"/>
              <a:ext cx="5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a:ea typeface="华文楷体" panose="02010600040101010101" pitchFamily="2" charset="-122"/>
                </a:rPr>
                <a:t>PCl</a:t>
              </a:r>
              <a:r>
                <a:rPr lang="en-US" altLang="zh-CN" b="0" baseline="-25000">
                  <a:ea typeface="华文楷体" panose="02010600040101010101" pitchFamily="2" charset="-122"/>
                </a:rPr>
                <a:t>3</a:t>
              </a:r>
              <a:endParaRPr lang="en-US" altLang="zh-CN" b="0">
                <a:ea typeface="华文楷体" panose="02010600040101010101" pitchFamily="2" charset="-122"/>
              </a:endParaRPr>
            </a:p>
          </p:txBody>
        </p:sp>
        <p:sp>
          <p:nvSpPr>
            <p:cNvPr id="319494" name="Rectangle 6"/>
            <p:cNvSpPr>
              <a:spLocks noChangeArrowheads="1"/>
            </p:cNvSpPr>
            <p:nvPr/>
          </p:nvSpPr>
          <p:spPr bwMode="auto">
            <a:xfrm>
              <a:off x="2562" y="1580"/>
              <a:ext cx="85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a:ea typeface="华文楷体" panose="02010600040101010101" pitchFamily="2" charset="-122"/>
                </a:rPr>
                <a:t>PCl</a:t>
              </a:r>
              <a:r>
                <a:rPr lang="en-US" altLang="zh-CN" b="0" baseline="-25000">
                  <a:ea typeface="华文楷体" panose="02010600040101010101" pitchFamily="2" charset="-122"/>
                </a:rPr>
                <a:t>3</a:t>
              </a:r>
              <a:r>
                <a:rPr lang="en-US" altLang="zh-CN" b="0">
                  <a:ea typeface="华文楷体" panose="02010600040101010101" pitchFamily="2" charset="-122"/>
                </a:rPr>
                <a:t>X</a:t>
              </a:r>
              <a:r>
                <a:rPr lang="en-US" altLang="zh-CN" b="0" baseline="-25000">
                  <a:ea typeface="华文楷体" panose="02010600040101010101" pitchFamily="2" charset="-122"/>
                </a:rPr>
                <a:t>2</a:t>
              </a:r>
              <a:endParaRPr lang="en-US" altLang="zh-CN" b="0">
                <a:ea typeface="华文楷体" panose="02010600040101010101" pitchFamily="2" charset="-122"/>
              </a:endParaRPr>
            </a:p>
          </p:txBody>
        </p:sp>
        <p:sp>
          <p:nvSpPr>
            <p:cNvPr id="319495" name="Rectangle 7"/>
            <p:cNvSpPr>
              <a:spLocks noChangeArrowheads="1"/>
            </p:cNvSpPr>
            <p:nvPr/>
          </p:nvSpPr>
          <p:spPr bwMode="auto">
            <a:xfrm>
              <a:off x="2608" y="2069"/>
              <a:ext cx="95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a:ea typeface="华文楷体" panose="02010600040101010101" pitchFamily="2" charset="-122"/>
                </a:rPr>
                <a:t>PSCl</a:t>
              </a:r>
              <a:r>
                <a:rPr lang="en-US" altLang="zh-CN" b="0" baseline="-25000">
                  <a:ea typeface="华文楷体" panose="02010600040101010101" pitchFamily="2" charset="-122"/>
                </a:rPr>
                <a:t>3</a:t>
              </a:r>
              <a:endParaRPr lang="en-US" altLang="zh-CN" b="0" baseline="-25000">
                <a:ea typeface="华文楷体" panose="02010600040101010101" pitchFamily="2" charset="-122"/>
              </a:endParaRPr>
            </a:p>
          </p:txBody>
        </p:sp>
        <p:sp>
          <p:nvSpPr>
            <p:cNvPr id="319496" name="Rectangle 8"/>
            <p:cNvSpPr>
              <a:spLocks noChangeArrowheads="1"/>
            </p:cNvSpPr>
            <p:nvPr/>
          </p:nvSpPr>
          <p:spPr bwMode="auto">
            <a:xfrm>
              <a:off x="2562" y="2568"/>
              <a:ext cx="76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a:ea typeface="华文楷体" panose="02010600040101010101" pitchFamily="2" charset="-122"/>
                </a:rPr>
                <a:t>POCl</a:t>
              </a:r>
              <a:r>
                <a:rPr lang="en-US" altLang="zh-CN" b="0" baseline="-25000">
                  <a:ea typeface="华文楷体" panose="02010600040101010101" pitchFamily="2" charset="-122"/>
                </a:rPr>
                <a:t>3</a:t>
              </a:r>
              <a:endParaRPr lang="en-US" altLang="zh-CN" b="0" baseline="-25000">
                <a:ea typeface="华文楷体" panose="02010600040101010101" pitchFamily="2" charset="-122"/>
              </a:endParaRPr>
            </a:p>
          </p:txBody>
        </p:sp>
        <p:sp>
          <p:nvSpPr>
            <p:cNvPr id="319497" name="Line 9"/>
            <p:cNvSpPr>
              <a:spLocks noChangeShapeType="1"/>
            </p:cNvSpPr>
            <p:nvPr/>
          </p:nvSpPr>
          <p:spPr bwMode="auto">
            <a:xfrm>
              <a:off x="1383" y="2296"/>
              <a:ext cx="1224" cy="454"/>
            </a:xfrm>
            <a:prstGeom prst="line">
              <a:avLst/>
            </a:prstGeom>
            <a:noFill/>
            <a:ln w="31750">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9498" name="Line 10"/>
            <p:cNvSpPr>
              <a:spLocks noChangeShapeType="1"/>
            </p:cNvSpPr>
            <p:nvPr/>
          </p:nvSpPr>
          <p:spPr bwMode="auto">
            <a:xfrm>
              <a:off x="1383" y="2205"/>
              <a:ext cx="1225" cy="45"/>
            </a:xfrm>
            <a:prstGeom prst="line">
              <a:avLst/>
            </a:prstGeom>
            <a:noFill/>
            <a:ln w="31750">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9499" name="Line 11"/>
            <p:cNvSpPr>
              <a:spLocks noChangeShapeType="1"/>
            </p:cNvSpPr>
            <p:nvPr/>
          </p:nvSpPr>
          <p:spPr bwMode="auto">
            <a:xfrm flipV="1">
              <a:off x="1383" y="1752"/>
              <a:ext cx="1179" cy="317"/>
            </a:xfrm>
            <a:prstGeom prst="line">
              <a:avLst/>
            </a:prstGeom>
            <a:noFill/>
            <a:ln w="31750">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9500" name="Rectangle 12"/>
            <p:cNvSpPr>
              <a:spLocks noChangeArrowheads="1"/>
            </p:cNvSpPr>
            <p:nvPr/>
          </p:nvSpPr>
          <p:spPr bwMode="auto">
            <a:xfrm rot="-1089746">
              <a:off x="1793" y="1577"/>
              <a:ext cx="3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a:ea typeface="华文楷体" panose="02010600040101010101" pitchFamily="2" charset="-122"/>
                </a:rPr>
                <a:t>X</a:t>
              </a:r>
              <a:r>
                <a:rPr lang="en-US" altLang="zh-CN" sz="2400" b="0" baseline="-25000">
                  <a:ea typeface="华文楷体" panose="02010600040101010101" pitchFamily="2" charset="-122"/>
                </a:rPr>
                <a:t>2</a:t>
              </a:r>
              <a:endParaRPr lang="en-US" altLang="zh-CN" sz="2400" b="0">
                <a:ea typeface="华文楷体" panose="02010600040101010101" pitchFamily="2" charset="-122"/>
              </a:endParaRPr>
            </a:p>
          </p:txBody>
        </p:sp>
        <p:sp>
          <p:nvSpPr>
            <p:cNvPr id="319501" name="Rectangle 13"/>
            <p:cNvSpPr>
              <a:spLocks noChangeArrowheads="1"/>
            </p:cNvSpPr>
            <p:nvPr/>
          </p:nvSpPr>
          <p:spPr bwMode="auto">
            <a:xfrm rot="386765">
              <a:off x="1924" y="1964"/>
              <a:ext cx="31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a:ea typeface="华文楷体" panose="02010600040101010101" pitchFamily="2" charset="-122"/>
                </a:rPr>
                <a:t>S</a:t>
              </a:r>
              <a:endParaRPr lang="en-US" altLang="zh-CN" sz="2400" b="0">
                <a:ea typeface="华文楷体" panose="02010600040101010101" pitchFamily="2" charset="-122"/>
              </a:endParaRPr>
            </a:p>
          </p:txBody>
        </p:sp>
        <p:sp>
          <p:nvSpPr>
            <p:cNvPr id="319502" name="Rectangle 14"/>
            <p:cNvSpPr>
              <a:spLocks noChangeArrowheads="1"/>
            </p:cNvSpPr>
            <p:nvPr/>
          </p:nvSpPr>
          <p:spPr bwMode="auto">
            <a:xfrm rot="1313303">
              <a:off x="1879" y="2257"/>
              <a:ext cx="3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a:ea typeface="华文楷体" panose="02010600040101010101" pitchFamily="2" charset="-122"/>
                </a:rPr>
                <a:t>O</a:t>
              </a:r>
              <a:r>
                <a:rPr lang="en-US" altLang="zh-CN" sz="2400" b="0" baseline="-25000">
                  <a:ea typeface="华文楷体" panose="02010600040101010101" pitchFamily="2" charset="-122"/>
                </a:rPr>
                <a:t>2</a:t>
              </a:r>
              <a:endParaRPr lang="en-US" altLang="zh-CN" sz="2400" b="0">
                <a:ea typeface="华文楷体" panose="02010600040101010101" pitchFamily="2" charset="-122"/>
              </a:endParaRPr>
            </a:p>
          </p:txBody>
        </p:sp>
      </p:grpSp>
      <p:sp>
        <p:nvSpPr>
          <p:cNvPr id="16" name="Text Box 6"/>
          <p:cNvSpPr txBox="1">
            <a:spLocks noChangeArrowheads="1"/>
          </p:cNvSpPr>
          <p:nvPr/>
        </p:nvSpPr>
        <p:spPr bwMode="auto">
          <a:xfrm>
            <a:off x="730250" y="4365625"/>
            <a:ext cx="7975600" cy="1920875"/>
          </a:xfrm>
          <a:prstGeom prst="rect">
            <a:avLst/>
          </a:prstGeom>
          <a:noFill/>
          <a:ln>
            <a:noFill/>
          </a:ln>
          <a:effectLst/>
        </p:spPr>
        <p:txBody>
          <a:bodyPr>
            <a:spAutoFit/>
          </a:bodyPr>
          <a:lstStyle/>
          <a:p>
            <a:pPr>
              <a:lnSpc>
                <a:spcPct val="110000"/>
              </a:lnSpc>
              <a:spcBef>
                <a:spcPts val="0"/>
              </a:spcBef>
              <a:spcAft>
                <a:spcPts val="0"/>
              </a:spcAft>
              <a:defRPr/>
            </a:pPr>
            <a:r>
              <a:rPr lang="en-US" altLang="zh-CN" sz="3600" dirty="0">
                <a:latin typeface="+mn-lt"/>
                <a:ea typeface="+mn-ea"/>
              </a:rPr>
              <a:t>   (3) </a:t>
            </a:r>
            <a:r>
              <a:rPr lang="zh-CN" altLang="pt-BR" sz="3600" dirty="0">
                <a:latin typeface="+mn-lt"/>
                <a:ea typeface="+mn-ea"/>
              </a:rPr>
              <a:t>与缺电子化合物反应：</a:t>
            </a:r>
            <a:endParaRPr lang="zh-CN" altLang="pt-BR" sz="3600" dirty="0">
              <a:latin typeface="+mn-lt"/>
              <a:ea typeface="+mn-ea"/>
            </a:endParaRPr>
          </a:p>
          <a:p>
            <a:pPr>
              <a:lnSpc>
                <a:spcPct val="110000"/>
              </a:lnSpc>
              <a:spcBef>
                <a:spcPts val="0"/>
              </a:spcBef>
              <a:spcAft>
                <a:spcPts val="0"/>
              </a:spcAft>
              <a:defRPr/>
            </a:pPr>
            <a:r>
              <a:rPr lang="pt-BR" altLang="zh-CN" sz="3600" dirty="0">
                <a:latin typeface="+mn-lt"/>
                <a:ea typeface="+mn-ea"/>
              </a:rPr>
              <a:t>    PCl</a:t>
            </a:r>
            <a:r>
              <a:rPr lang="pt-BR" altLang="zh-CN" sz="3600" baseline="-25000" dirty="0">
                <a:latin typeface="+mn-lt"/>
                <a:ea typeface="+mn-ea"/>
              </a:rPr>
              <a:t>3</a:t>
            </a:r>
            <a:r>
              <a:rPr lang="pt-BR" altLang="zh-CN" sz="3600" dirty="0">
                <a:latin typeface="+mn-lt"/>
                <a:ea typeface="+mn-ea"/>
              </a:rPr>
              <a:t> + BBr</a:t>
            </a:r>
            <a:r>
              <a:rPr lang="pt-BR" altLang="zh-CN" sz="3600" baseline="-25000" dirty="0">
                <a:latin typeface="+mn-lt"/>
                <a:ea typeface="+mn-ea"/>
              </a:rPr>
              <a:t>3</a:t>
            </a:r>
            <a:r>
              <a:rPr lang="pt-BR" altLang="zh-CN" sz="3600" dirty="0">
                <a:latin typeface="+mn-lt"/>
                <a:ea typeface="+mn-ea"/>
              </a:rPr>
              <a:t>==Cl</a:t>
            </a:r>
            <a:r>
              <a:rPr lang="pt-BR" altLang="zh-CN" sz="3600" baseline="-25000" dirty="0">
                <a:latin typeface="+mn-lt"/>
                <a:ea typeface="+mn-ea"/>
              </a:rPr>
              <a:t>3</a:t>
            </a:r>
            <a:r>
              <a:rPr lang="pt-BR" altLang="zh-CN" sz="3600" dirty="0">
                <a:latin typeface="+mn-lt"/>
                <a:ea typeface="+mn-ea"/>
              </a:rPr>
              <a:t>P</a:t>
            </a:r>
            <a:r>
              <a:rPr lang="pt-BR" altLang="zh-CN" sz="3600" dirty="0">
                <a:latin typeface="+mn-lt"/>
                <a:ea typeface="+mn-ea"/>
                <a:sym typeface="Symbol" panose="05050102010706020507" pitchFamily="18" charset="2"/>
              </a:rPr>
              <a:t></a:t>
            </a:r>
            <a:r>
              <a:rPr lang="pt-BR" altLang="zh-CN" sz="3600" dirty="0">
                <a:latin typeface="+mn-lt"/>
                <a:ea typeface="+mn-ea"/>
              </a:rPr>
              <a:t>BBr</a:t>
            </a:r>
            <a:r>
              <a:rPr lang="pt-BR" altLang="zh-CN" sz="3600" baseline="-25000" dirty="0">
                <a:latin typeface="+mn-lt"/>
                <a:ea typeface="+mn-ea"/>
              </a:rPr>
              <a:t>3</a:t>
            </a:r>
            <a:endParaRPr lang="pt-BR" altLang="zh-CN" sz="3600" baseline="-25000" dirty="0">
              <a:latin typeface="+mn-lt"/>
              <a:ea typeface="+mn-ea"/>
            </a:endParaRPr>
          </a:p>
          <a:p>
            <a:pPr>
              <a:lnSpc>
                <a:spcPct val="110000"/>
              </a:lnSpc>
              <a:spcBef>
                <a:spcPts val="0"/>
              </a:spcBef>
              <a:spcAft>
                <a:spcPts val="0"/>
              </a:spcAft>
              <a:defRPr/>
            </a:pPr>
            <a:r>
              <a:rPr lang="pt-BR" altLang="zh-CN" sz="3600" dirty="0">
                <a:latin typeface="+mn-lt"/>
                <a:ea typeface="+mn-ea"/>
              </a:rPr>
              <a:t>    PCl</a:t>
            </a:r>
            <a:r>
              <a:rPr lang="pt-BR" altLang="zh-CN" sz="3600" baseline="-25000" dirty="0">
                <a:latin typeface="+mn-lt"/>
                <a:ea typeface="+mn-ea"/>
              </a:rPr>
              <a:t>5 </a:t>
            </a:r>
            <a:r>
              <a:rPr lang="pt-BR" altLang="zh-CN" sz="3600" dirty="0">
                <a:latin typeface="+mn-lt"/>
                <a:ea typeface="+mn-ea"/>
              </a:rPr>
              <a:t>+ AlCl</a:t>
            </a:r>
            <a:r>
              <a:rPr lang="pt-BR" altLang="zh-CN" sz="3600" baseline="-25000" dirty="0">
                <a:latin typeface="+mn-lt"/>
                <a:ea typeface="+mn-ea"/>
              </a:rPr>
              <a:t>3</a:t>
            </a:r>
            <a:r>
              <a:rPr lang="pt-BR" altLang="zh-CN" sz="3600" dirty="0">
                <a:latin typeface="+mn-lt"/>
                <a:ea typeface="+mn-ea"/>
              </a:rPr>
              <a:t>==[PCl</a:t>
            </a:r>
            <a:r>
              <a:rPr lang="pt-BR" altLang="zh-CN" sz="3600" baseline="-25000" dirty="0">
                <a:latin typeface="+mn-lt"/>
                <a:ea typeface="+mn-ea"/>
              </a:rPr>
              <a:t>4</a:t>
            </a:r>
            <a:r>
              <a:rPr lang="pt-BR" altLang="zh-CN" sz="3600" dirty="0">
                <a:latin typeface="+mn-lt"/>
                <a:ea typeface="+mn-ea"/>
              </a:rPr>
              <a:t>]</a:t>
            </a:r>
            <a:r>
              <a:rPr lang="pt-BR" altLang="zh-CN" sz="3600" baseline="30000" dirty="0">
                <a:latin typeface="+mn-lt"/>
                <a:ea typeface="+mn-ea"/>
              </a:rPr>
              <a:t>+</a:t>
            </a:r>
            <a:r>
              <a:rPr lang="pt-BR" altLang="zh-CN" sz="3600" dirty="0">
                <a:latin typeface="+mn-lt"/>
                <a:ea typeface="+mn-ea"/>
              </a:rPr>
              <a:t>[AlCl</a:t>
            </a:r>
            <a:r>
              <a:rPr lang="pt-BR" altLang="zh-CN" sz="3600" baseline="-25000" dirty="0">
                <a:latin typeface="+mn-lt"/>
                <a:ea typeface="+mn-ea"/>
              </a:rPr>
              <a:t>4</a:t>
            </a:r>
            <a:r>
              <a:rPr lang="pt-BR" altLang="zh-CN" sz="3600" dirty="0">
                <a:latin typeface="+mn-lt"/>
                <a:ea typeface="+mn-ea"/>
              </a:rPr>
              <a:t>]</a:t>
            </a:r>
            <a:r>
              <a:rPr lang="pt-BR" altLang="zh-CN" sz="3600" baseline="30000" dirty="0">
                <a:latin typeface="+mn-lt"/>
                <a:ea typeface="+mn-ea"/>
                <a:sym typeface="Symbol" panose="05050102010706020507" pitchFamily="18" charset="2"/>
              </a:rPr>
              <a:t></a:t>
            </a:r>
            <a:endParaRPr lang="en-US" altLang="zh-CN" sz="3600" baseline="30000" dirty="0">
              <a:latin typeface="+mn-lt"/>
              <a:ea typeface="+mn-ea"/>
              <a:sym typeface="Symbol" panose="05050102010706020507" pitchFamily="18" charset="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949325" y="188913"/>
            <a:ext cx="635952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lang="en-US" altLang="zh-CN">
                <a:ea typeface="华文楷体" panose="02010600040101010101" pitchFamily="2" charset="-122"/>
              </a:rPr>
              <a:t>PCl</a:t>
            </a:r>
            <a:r>
              <a:rPr lang="en-US" altLang="zh-CN" baseline="-25000">
                <a:ea typeface="华文楷体" panose="02010600040101010101" pitchFamily="2" charset="-122"/>
              </a:rPr>
              <a:t>3</a:t>
            </a:r>
            <a:r>
              <a:rPr lang="zh-CN" altLang="en-US">
                <a:ea typeface="华文楷体" panose="02010600040101010101" pitchFamily="2" charset="-122"/>
              </a:rPr>
              <a:t>的水解反应 </a:t>
            </a:r>
            <a:endParaRPr lang="en-US" altLang="zh-CN">
              <a:ea typeface="华文楷体" panose="02010600040101010101" pitchFamily="2" charset="-122"/>
            </a:endParaRPr>
          </a:p>
          <a:p>
            <a:pPr>
              <a:lnSpc>
                <a:spcPct val="110000"/>
              </a:lnSpc>
            </a:pPr>
            <a:r>
              <a:rPr lang="en-US" altLang="zh-CN">
                <a:ea typeface="华文楷体" panose="02010600040101010101" pitchFamily="2" charset="-122"/>
              </a:rPr>
              <a:t>            PCl</a:t>
            </a:r>
            <a:r>
              <a:rPr lang="en-US" altLang="zh-CN" baseline="-25000">
                <a:ea typeface="华文楷体" panose="02010600040101010101" pitchFamily="2" charset="-122"/>
              </a:rPr>
              <a:t>3</a:t>
            </a:r>
            <a:r>
              <a:rPr lang="en-US" altLang="zh-CN">
                <a:ea typeface="华文楷体" panose="02010600040101010101" pitchFamily="2" charset="-122"/>
              </a:rPr>
              <a:t>+3H</a:t>
            </a:r>
            <a:r>
              <a:rPr lang="en-US" altLang="zh-CN" baseline="-25000">
                <a:ea typeface="华文楷体" panose="02010600040101010101" pitchFamily="2" charset="-122"/>
              </a:rPr>
              <a:t>2</a:t>
            </a:r>
            <a:r>
              <a:rPr lang="en-US" altLang="zh-CN">
                <a:ea typeface="华文楷体" panose="02010600040101010101" pitchFamily="2" charset="-122"/>
              </a:rPr>
              <a:t>O = H</a:t>
            </a:r>
            <a:r>
              <a:rPr lang="en-US" altLang="zh-CN" baseline="-25000">
                <a:ea typeface="华文楷体" panose="02010600040101010101" pitchFamily="2" charset="-122"/>
              </a:rPr>
              <a:t>3</a:t>
            </a:r>
            <a:r>
              <a:rPr lang="en-US" altLang="zh-CN">
                <a:ea typeface="华文楷体" panose="02010600040101010101" pitchFamily="2" charset="-122"/>
              </a:rPr>
              <a:t>PO</a:t>
            </a:r>
            <a:r>
              <a:rPr lang="en-US" altLang="zh-CN" baseline="-25000">
                <a:ea typeface="华文楷体" panose="02010600040101010101" pitchFamily="2" charset="-122"/>
              </a:rPr>
              <a:t>3</a:t>
            </a:r>
            <a:r>
              <a:rPr lang="en-US" altLang="zh-CN">
                <a:ea typeface="华文楷体" panose="02010600040101010101" pitchFamily="2" charset="-122"/>
              </a:rPr>
              <a:t>+3 HCl</a:t>
            </a:r>
            <a:endParaRPr lang="en-US" altLang="zh-CN">
              <a:ea typeface="华文楷体" panose="02010600040101010101" pitchFamily="2" charset="-122"/>
            </a:endParaRPr>
          </a:p>
        </p:txBody>
      </p:sp>
      <p:pic>
        <p:nvPicPr>
          <p:cNvPr id="237570"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5213" y="1252538"/>
            <a:ext cx="74676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Rectangle 4"/>
          <p:cNvSpPr>
            <a:spLocks noChangeArrowheads="1"/>
          </p:cNvSpPr>
          <p:nvPr/>
        </p:nvSpPr>
        <p:spPr bwMode="auto">
          <a:xfrm>
            <a:off x="8037513" y="63611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F6C2636-87E4-48B0-978B-AF8164C4867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37572" name="Rectangle 3"/>
          <p:cNvSpPr>
            <a:spLocks noRot="1" noChangeArrowheads="1"/>
          </p:cNvSpPr>
          <p:nvPr/>
        </p:nvSpPr>
        <p:spPr bwMode="auto">
          <a:xfrm>
            <a:off x="752475" y="6073775"/>
            <a:ext cx="808831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buClr>
                <a:schemeClr val="tx1"/>
              </a:buClr>
              <a:buSzPct val="70000"/>
            </a:pPr>
            <a:r>
              <a:rPr lang="zh-CN" altLang="en-US" sz="2400">
                <a:ea typeface="华文楷体" panose="02010600040101010101" pitchFamily="2" charset="-122"/>
                <a:sym typeface="Wingdings" panose="05000000000000000000" pitchFamily="2" charset="2"/>
              </a:rPr>
              <a:t>参考北京师范大学</a:t>
            </a:r>
            <a:r>
              <a:rPr lang="en-US" altLang="zh-CN" sz="2400">
                <a:ea typeface="华文楷体" panose="02010600040101010101" pitchFamily="2" charset="-122"/>
                <a:sym typeface="Wingdings" panose="05000000000000000000" pitchFamily="2" charset="2"/>
              </a:rPr>
              <a:t>《</a:t>
            </a:r>
            <a:r>
              <a:rPr lang="zh-CN" altLang="en-US" sz="2400">
                <a:ea typeface="华文楷体" panose="02010600040101010101" pitchFamily="2" charset="-122"/>
                <a:sym typeface="Wingdings" panose="05000000000000000000" pitchFamily="2" charset="2"/>
              </a:rPr>
              <a:t>无机化学</a:t>
            </a:r>
            <a:r>
              <a:rPr lang="en-US" altLang="zh-CN" sz="2400">
                <a:ea typeface="华文楷体" panose="02010600040101010101" pitchFamily="2" charset="-122"/>
                <a:sym typeface="Wingdings" panose="05000000000000000000" pitchFamily="2" charset="2"/>
              </a:rPr>
              <a:t>》</a:t>
            </a:r>
            <a:r>
              <a:rPr lang="zh-CN" altLang="en-US" sz="2400">
                <a:ea typeface="华文楷体" panose="02010600040101010101" pitchFamily="2" charset="-122"/>
                <a:sym typeface="Wingdings" panose="05000000000000000000" pitchFamily="2" charset="2"/>
              </a:rPr>
              <a:t>第四版，</a:t>
            </a:r>
            <a:r>
              <a:rPr lang="en-US" altLang="zh-CN" sz="2400">
                <a:ea typeface="华文楷体" panose="02010600040101010101" pitchFamily="2" charset="-122"/>
                <a:sym typeface="Wingdings" panose="05000000000000000000" pitchFamily="2" charset="2"/>
              </a:rPr>
              <a:t>p </a:t>
            </a:r>
            <a:r>
              <a:rPr lang="en-US" altLang="zh-CN" sz="2400" baseline="-25000">
                <a:ea typeface="华文楷体" panose="02010600040101010101" pitchFamily="2" charset="-122"/>
                <a:sym typeface="Wingdings" panose="05000000000000000000" pitchFamily="2" charset="2"/>
              </a:rPr>
              <a:t>535 </a:t>
            </a:r>
            <a:r>
              <a:rPr lang="en-US" altLang="zh-CN" sz="2400">
                <a:ea typeface="华文楷体" panose="02010600040101010101" pitchFamily="2" charset="-122"/>
                <a:sym typeface="Wingdings" panose="05000000000000000000" pitchFamily="2" charset="2"/>
              </a:rPr>
              <a:t>(</a:t>
            </a:r>
            <a:r>
              <a:rPr lang="zh-CN" altLang="en-US" sz="2400">
                <a:ea typeface="华文楷体" panose="02010600040101010101" pitchFamily="2" charset="-122"/>
                <a:sym typeface="Wingdings" panose="05000000000000000000" pitchFamily="2" charset="2"/>
              </a:rPr>
              <a:t>高教出版社</a:t>
            </a:r>
            <a:r>
              <a:rPr lang="en-US" altLang="zh-CN" sz="2400">
                <a:ea typeface="华文楷体" panose="02010600040101010101" pitchFamily="2" charset="-122"/>
                <a:sym typeface="Wingdings" panose="05000000000000000000" pitchFamily="2" charset="2"/>
              </a:rPr>
              <a:t>).</a:t>
            </a:r>
            <a:endParaRPr lang="zh-CN" altLang="en-US" sz="240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8027988" y="6165850"/>
            <a:ext cx="84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19841EC-586D-446F-B2DE-BD0B5396FBAE}" type="slidenum">
              <a:rPr kumimoji="1" lang="en-US" altLang="zh-CN" sz="1600">
                <a:ea typeface="ˎ̥"/>
                <a:cs typeface="ˎ̥"/>
              </a:rPr>
            </a:fld>
            <a:r>
              <a:rPr kumimoji="1" lang="en-US" altLang="zh-CN" sz="1600" b="0">
                <a:ea typeface="华文楷体" panose="02010600040101010101" pitchFamily="2" charset="-122"/>
              </a:rPr>
              <a:t> </a:t>
            </a:r>
            <a:endParaRPr kumimoji="1" lang="en-US" altLang="zh-CN" sz="1600" b="0">
              <a:ea typeface="ˎ̥"/>
              <a:cs typeface="ˎ̥"/>
            </a:endParaRPr>
          </a:p>
        </p:txBody>
      </p:sp>
      <p:pic>
        <p:nvPicPr>
          <p:cNvPr id="33075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11213" y="765175"/>
            <a:ext cx="82169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extBox 1"/>
          <p:cNvSpPr txBox="1">
            <a:spLocks noChangeArrowheads="1"/>
          </p:cNvSpPr>
          <p:nvPr/>
        </p:nvSpPr>
        <p:spPr bwMode="auto">
          <a:xfrm>
            <a:off x="900113" y="179388"/>
            <a:ext cx="43195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FF"/>
                </a:solidFill>
                <a:ea typeface="华文楷体" panose="02010600040101010101" pitchFamily="2" charset="-122"/>
              </a:rPr>
              <a:t>NCl</a:t>
            </a:r>
            <a:r>
              <a:rPr lang="en-US" altLang="zh-CN" baseline="-25000">
                <a:solidFill>
                  <a:srgbClr val="0000FF"/>
                </a:solidFill>
                <a:ea typeface="华文楷体" panose="02010600040101010101" pitchFamily="2" charset="-122"/>
              </a:rPr>
              <a:t>3</a:t>
            </a:r>
            <a:r>
              <a:rPr lang="zh-CN" altLang="en-US">
                <a:solidFill>
                  <a:srgbClr val="0000FF"/>
                </a:solidFill>
                <a:ea typeface="华文楷体" panose="02010600040101010101" pitchFamily="2" charset="-122"/>
              </a:rPr>
              <a:t>的水解反应机理：</a:t>
            </a:r>
            <a:endParaRPr lang="zh-CN" altLang="en-US">
              <a:solidFill>
                <a:srgbClr val="0000FF"/>
              </a:solidFill>
              <a:ea typeface="华文楷体" panose="02010600040101010101" pitchFamily="2" charset="-122"/>
            </a:endParaRPr>
          </a:p>
        </p:txBody>
      </p:sp>
      <p:pic>
        <p:nvPicPr>
          <p:cNvPr id="205828" name="Picture 6" descr="b16">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0755"/>
                                        </p:tgtEl>
                                        <p:attrNameLst>
                                          <p:attrName>style.visibility</p:attrName>
                                        </p:attrNameLst>
                                      </p:cBhvr>
                                      <p:to>
                                        <p:strVal val="visible"/>
                                      </p:to>
                                    </p:set>
                                    <p:animEffect transition="in" filter="blinds(horizontal)">
                                      <p:cBhvr>
                                        <p:cTn id="7" dur="500"/>
                                        <p:tgtEl>
                                          <p:spTgt spid="330755"/>
                                        </p:tgtEl>
                                      </p:cBhvr>
                                    </p:animEffect>
                                  </p:childTnLst>
                                  <p:subTnLst>
                                    <p:set>
                                      <p:cBhvr override="childStyle">
                                        <p:cTn dur="1" fill="hold" display="0" masterRel="nextClick" afterEffect="1"/>
                                        <p:tgtEl>
                                          <p:spTgt spid="33075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B4E58BD-6FAE-4E97-8EC3-D5FABA3C4F37}"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38594" name="Rectangle 3"/>
          <p:cNvSpPr>
            <a:spLocks noChangeArrowheads="1"/>
          </p:cNvSpPr>
          <p:nvPr/>
        </p:nvSpPr>
        <p:spPr bwMode="auto">
          <a:xfrm>
            <a:off x="1116013" y="404813"/>
            <a:ext cx="74168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3600">
                <a:solidFill>
                  <a:srgbClr val="FF0000"/>
                </a:solidFill>
                <a:ea typeface="华文楷体" panose="02010600040101010101" pitchFamily="2" charset="-122"/>
              </a:rPr>
              <a:t>PCl</a:t>
            </a:r>
            <a:r>
              <a:rPr lang="en-US" altLang="zh-CN" sz="3600" baseline="-25000">
                <a:solidFill>
                  <a:srgbClr val="FF0000"/>
                </a:solidFill>
                <a:ea typeface="华文楷体" panose="02010600040101010101" pitchFamily="2" charset="-122"/>
              </a:rPr>
              <a:t>5</a:t>
            </a:r>
            <a:r>
              <a:rPr lang="zh-CN" altLang="en-US" sz="3600">
                <a:solidFill>
                  <a:srgbClr val="FF0000"/>
                </a:solidFill>
                <a:ea typeface="华文楷体" panose="02010600040101010101" pitchFamily="2" charset="-122"/>
              </a:rPr>
              <a:t>的性质： 极易水解</a:t>
            </a:r>
            <a:endParaRPr lang="zh-CN" altLang="en-US" sz="3600">
              <a:solidFill>
                <a:srgbClr val="FF0000"/>
              </a:solidFill>
              <a:ea typeface="华文楷体" panose="02010600040101010101" pitchFamily="2" charset="-122"/>
            </a:endParaRPr>
          </a:p>
          <a:p>
            <a:pPr>
              <a:lnSpc>
                <a:spcPct val="150000"/>
              </a:lnSpc>
            </a:pPr>
            <a:r>
              <a:rPr lang="zh-CN" altLang="en-US" sz="3600">
                <a:ea typeface="华文楷体" panose="02010600040101010101" pitchFamily="2" charset="-122"/>
              </a:rPr>
              <a:t>     不完全水解</a:t>
            </a:r>
            <a:r>
              <a:rPr lang="en-US" altLang="zh-CN" sz="3600">
                <a:ea typeface="华文楷体" panose="02010600040101010101" pitchFamily="2" charset="-122"/>
              </a:rPr>
              <a:t>: </a:t>
            </a:r>
            <a:r>
              <a:rPr lang="zh-CN" altLang="en-US" sz="3600">
                <a:solidFill>
                  <a:srgbClr val="0000FF"/>
                </a:solidFill>
                <a:ea typeface="华文楷体" panose="02010600040101010101" pitchFamily="2" charset="-122"/>
              </a:rPr>
              <a:t>当水量不足，生成三氯氧磷和氯化氢</a:t>
            </a:r>
            <a:r>
              <a:rPr lang="zh-CN" altLang="en-US" sz="3600">
                <a:ea typeface="华文楷体" panose="02010600040101010101" pitchFamily="2" charset="-122"/>
              </a:rPr>
              <a:t>：</a:t>
            </a:r>
            <a:endParaRPr lang="zh-CN" altLang="en-US" sz="3600">
              <a:ea typeface="华文楷体" panose="02010600040101010101" pitchFamily="2" charset="-122"/>
            </a:endParaRPr>
          </a:p>
          <a:p>
            <a:pPr>
              <a:lnSpc>
                <a:spcPct val="150000"/>
              </a:lnSpc>
            </a:pPr>
            <a:r>
              <a:rPr lang="zh-CN" altLang="en-US" sz="3600">
                <a:ea typeface="华文楷体" panose="02010600040101010101" pitchFamily="2" charset="-122"/>
              </a:rPr>
              <a:t>      </a:t>
            </a:r>
            <a:r>
              <a:rPr lang="en-US" altLang="zh-CN" sz="3600">
                <a:ea typeface="华文楷体" panose="02010600040101010101" pitchFamily="2" charset="-122"/>
              </a:rPr>
              <a:t>PCl</a:t>
            </a:r>
            <a:r>
              <a:rPr lang="en-US" altLang="zh-CN" sz="3600" baseline="-25000">
                <a:ea typeface="华文楷体" panose="02010600040101010101" pitchFamily="2" charset="-122"/>
              </a:rPr>
              <a:t>5</a:t>
            </a:r>
            <a:r>
              <a:rPr lang="en-US" altLang="zh-CN" sz="3600">
                <a:ea typeface="华文楷体" panose="02010600040101010101" pitchFamily="2" charset="-122"/>
              </a:rPr>
              <a:t>+ H</a:t>
            </a:r>
            <a:r>
              <a:rPr lang="en-US" altLang="zh-CN" sz="3600" baseline="-25000">
                <a:ea typeface="华文楷体" panose="02010600040101010101" pitchFamily="2" charset="-122"/>
              </a:rPr>
              <a:t>2</a:t>
            </a:r>
            <a:r>
              <a:rPr lang="en-US" altLang="zh-CN" sz="3600">
                <a:ea typeface="华文楷体" panose="02010600040101010101" pitchFamily="2" charset="-122"/>
              </a:rPr>
              <a:t>O </a:t>
            </a:r>
            <a:r>
              <a:rPr lang="zh-CN" altLang="en-US" sz="3600">
                <a:ea typeface="华文楷体" panose="02010600040101010101" pitchFamily="2" charset="-122"/>
              </a:rPr>
              <a:t>＝ </a:t>
            </a:r>
            <a:r>
              <a:rPr lang="en-US" altLang="zh-CN" sz="3600">
                <a:solidFill>
                  <a:srgbClr val="0000CC"/>
                </a:solidFill>
                <a:ea typeface="华文楷体" panose="02010600040101010101" pitchFamily="2" charset="-122"/>
              </a:rPr>
              <a:t>POCl</a:t>
            </a:r>
            <a:r>
              <a:rPr lang="en-US" altLang="zh-CN" sz="3600" baseline="-25000">
                <a:solidFill>
                  <a:srgbClr val="0000CC"/>
                </a:solidFill>
                <a:ea typeface="华文楷体" panose="02010600040101010101" pitchFamily="2" charset="-122"/>
              </a:rPr>
              <a:t>3</a:t>
            </a:r>
            <a:r>
              <a:rPr lang="en-US" altLang="zh-CN" sz="3600">
                <a:ea typeface="华文楷体" panose="02010600040101010101" pitchFamily="2" charset="-122"/>
              </a:rPr>
              <a:t>+2HCl</a:t>
            </a:r>
            <a:endParaRPr lang="en-US" altLang="zh-CN" sz="3600">
              <a:ea typeface="华文楷体" panose="02010600040101010101" pitchFamily="2" charset="-122"/>
            </a:endParaRPr>
          </a:p>
          <a:p>
            <a:pPr>
              <a:lnSpc>
                <a:spcPct val="150000"/>
              </a:lnSpc>
            </a:pPr>
            <a:r>
              <a:rPr lang="en-US" altLang="zh-CN" sz="3600">
                <a:ea typeface="华文楷体" panose="02010600040101010101" pitchFamily="2" charset="-122"/>
              </a:rPr>
              <a:t>     </a:t>
            </a:r>
            <a:r>
              <a:rPr lang="zh-CN" altLang="en-US" sz="3600">
                <a:ea typeface="华文楷体" panose="02010600040101010101" pitchFamily="2" charset="-122"/>
              </a:rPr>
              <a:t>在</a:t>
            </a:r>
            <a:r>
              <a:rPr lang="zh-CN" altLang="en-US" sz="3600">
                <a:solidFill>
                  <a:srgbClr val="0000FF"/>
                </a:solidFill>
                <a:ea typeface="华文楷体" panose="02010600040101010101" pitchFamily="2" charset="-122"/>
              </a:rPr>
              <a:t>过量水中完全水解生成磷酸：</a:t>
            </a:r>
            <a:r>
              <a:rPr lang="zh-CN" altLang="en-US" sz="3600">
                <a:ea typeface="华文楷体" panose="02010600040101010101" pitchFamily="2" charset="-122"/>
              </a:rPr>
              <a:t>      </a:t>
            </a:r>
            <a:endParaRPr lang="zh-CN" altLang="en-US" sz="3600">
              <a:ea typeface="华文楷体" panose="02010600040101010101" pitchFamily="2" charset="-122"/>
            </a:endParaRPr>
          </a:p>
          <a:p>
            <a:pPr>
              <a:lnSpc>
                <a:spcPct val="150000"/>
              </a:lnSpc>
            </a:pPr>
            <a:r>
              <a:rPr lang="zh-CN" altLang="en-US" sz="3600">
                <a:ea typeface="华文楷体" panose="02010600040101010101" pitchFamily="2" charset="-122"/>
              </a:rPr>
              <a:t>      </a:t>
            </a:r>
            <a:r>
              <a:rPr lang="en-US" altLang="zh-CN" sz="3600">
                <a:ea typeface="华文楷体" panose="02010600040101010101" pitchFamily="2" charset="-122"/>
              </a:rPr>
              <a:t>POCl</a:t>
            </a:r>
            <a:r>
              <a:rPr lang="en-US" altLang="zh-CN" sz="3600" baseline="-25000">
                <a:ea typeface="华文楷体" panose="02010600040101010101" pitchFamily="2" charset="-122"/>
              </a:rPr>
              <a:t>3 </a:t>
            </a:r>
            <a:r>
              <a:rPr lang="en-US" altLang="zh-CN" sz="3600">
                <a:ea typeface="华文楷体" panose="02010600040101010101" pitchFamily="2" charset="-122"/>
              </a:rPr>
              <a:t>+ 3H</a:t>
            </a:r>
            <a:r>
              <a:rPr lang="en-US" altLang="zh-CN" sz="3600" baseline="-25000">
                <a:ea typeface="华文楷体" panose="02010600040101010101" pitchFamily="2" charset="-122"/>
              </a:rPr>
              <a:t>2</a:t>
            </a:r>
            <a:r>
              <a:rPr lang="en-US" altLang="zh-CN" sz="3600">
                <a:ea typeface="华文楷体" panose="02010600040101010101" pitchFamily="2" charset="-122"/>
              </a:rPr>
              <a:t>O </a:t>
            </a:r>
            <a:r>
              <a:rPr lang="zh-CN" altLang="en-US" sz="3600">
                <a:ea typeface="华文楷体" panose="02010600040101010101" pitchFamily="2" charset="-122"/>
              </a:rPr>
              <a:t>＝ </a:t>
            </a:r>
            <a:r>
              <a:rPr lang="en-US" altLang="zh-CN" sz="3600">
                <a:ea typeface="华文楷体" panose="02010600040101010101" pitchFamily="2" charset="-122"/>
              </a:rPr>
              <a:t>H</a:t>
            </a:r>
            <a:r>
              <a:rPr lang="en-US" altLang="zh-CN" sz="3600" baseline="-25000">
                <a:ea typeface="华文楷体" panose="02010600040101010101" pitchFamily="2" charset="-122"/>
              </a:rPr>
              <a:t>3</a:t>
            </a:r>
            <a:r>
              <a:rPr lang="en-US" altLang="zh-CN" sz="3600">
                <a:ea typeface="华文楷体" panose="02010600040101010101" pitchFamily="2" charset="-122"/>
              </a:rPr>
              <a:t>PO</a:t>
            </a:r>
            <a:r>
              <a:rPr lang="en-US" altLang="zh-CN" sz="3600" baseline="-25000">
                <a:ea typeface="华文楷体" panose="02010600040101010101" pitchFamily="2" charset="-122"/>
              </a:rPr>
              <a:t>4</a:t>
            </a:r>
            <a:r>
              <a:rPr lang="en-US" altLang="zh-CN" sz="3600">
                <a:ea typeface="华文楷体" panose="02010600040101010101" pitchFamily="2" charset="-122"/>
              </a:rPr>
              <a:t>+3HCl</a:t>
            </a:r>
            <a:endParaRPr lang="en-US" altLang="zh-CN" sz="360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Grp="1" noChangeAspect="1" noChangeArrowheads="1"/>
          </p:cNvPicPr>
          <p:nvPr>
            <p:ph/>
          </p:nvPr>
        </p:nvPicPr>
        <p:blipFill>
          <a:blip r:embed="rId1" cstate="print">
            <a:extLst>
              <a:ext uri="{28A0092B-C50C-407E-A947-70E740481C1C}">
                <a14:useLocalDpi xmlns:a14="http://schemas.microsoft.com/office/drawing/2010/main" val="0"/>
              </a:ext>
            </a:extLst>
          </a:blip>
          <a:srcRect/>
          <a:stretch>
            <a:fillRect/>
          </a:stretch>
        </p:blipFill>
        <p:spPr>
          <a:xfrm>
            <a:off x="1177925" y="1292225"/>
            <a:ext cx="6697663" cy="4873625"/>
          </a:xfrm>
        </p:spPr>
      </p:pic>
      <p:sp>
        <p:nvSpPr>
          <p:cNvPr id="239618" name="Text Box 3"/>
          <p:cNvSpPr txBox="1">
            <a:spLocks noChangeArrowheads="1"/>
          </p:cNvSpPr>
          <p:nvPr/>
        </p:nvSpPr>
        <p:spPr bwMode="auto">
          <a:xfrm>
            <a:off x="1042988" y="355600"/>
            <a:ext cx="7705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solidFill>
                  <a:srgbClr val="0000CC"/>
                </a:solidFill>
                <a:ea typeface="华文楷体" panose="02010600040101010101" pitchFamily="2" charset="-122"/>
              </a:rPr>
              <a:t>PCl</a:t>
            </a:r>
            <a:r>
              <a:rPr lang="en-US" altLang="zh-CN" sz="3600" baseline="-25000">
                <a:solidFill>
                  <a:srgbClr val="0000CC"/>
                </a:solidFill>
                <a:ea typeface="华文楷体" panose="02010600040101010101" pitchFamily="2" charset="-122"/>
              </a:rPr>
              <a:t>5</a:t>
            </a:r>
            <a:r>
              <a:rPr lang="en-US" altLang="zh-CN" sz="3600">
                <a:solidFill>
                  <a:srgbClr val="0000CC"/>
                </a:solidFill>
                <a:ea typeface="华文楷体" panose="02010600040101010101" pitchFamily="2" charset="-122"/>
              </a:rPr>
              <a:t>: </a:t>
            </a:r>
            <a:r>
              <a:rPr lang="zh-CN" altLang="en-US" sz="3600">
                <a:solidFill>
                  <a:srgbClr val="0000CC"/>
                </a:solidFill>
                <a:ea typeface="华文楷体" panose="02010600040101010101" pitchFamily="2" charset="-122"/>
              </a:rPr>
              <a:t>反应活性高，与很多物质反应</a:t>
            </a:r>
            <a:endParaRPr lang="zh-CN" altLang="en-US" sz="3600">
              <a:solidFill>
                <a:srgbClr val="0000CC"/>
              </a:solidFill>
              <a:ea typeface="华文楷体" panose="02010600040101010101" pitchFamily="2" charset="-122"/>
            </a:endParaRPr>
          </a:p>
        </p:txBody>
      </p:sp>
      <p:sp>
        <p:nvSpPr>
          <p:cNvPr id="239619" name="Text Box 4"/>
          <p:cNvSpPr txBox="1">
            <a:spLocks noChangeArrowheads="1"/>
          </p:cNvSpPr>
          <p:nvPr/>
        </p:nvSpPr>
        <p:spPr bwMode="auto">
          <a:xfrm>
            <a:off x="5795963" y="5445125"/>
            <a:ext cx="258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ea typeface="华文楷体" panose="02010600040101010101" pitchFamily="2" charset="-122"/>
              </a:rPr>
              <a:t>无机高分子</a:t>
            </a:r>
            <a:endParaRPr lang="zh-CN" altLang="en-US">
              <a:ea typeface="华文楷体" panose="02010600040101010101" pitchFamily="2" charset="-122"/>
            </a:endParaRPr>
          </a:p>
        </p:txBody>
      </p:sp>
      <p:sp>
        <p:nvSpPr>
          <p:cNvPr id="239620" name="Rectangle 5"/>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C6A043D-C86A-4716-A74D-E2C0334AEC3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239621" name="Picture 6" descr="b16">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1917700" y="620713"/>
            <a:ext cx="5543550" cy="1143000"/>
          </a:xfrm>
        </p:spPr>
        <p:txBody>
          <a:bodyPr/>
          <a:lstStyle/>
          <a:p>
            <a:r>
              <a:rPr lang="en-US" altLang="zh-CN" sz="4800" b="1" smtClean="0">
                <a:solidFill>
                  <a:srgbClr val="0000FF"/>
                </a:solidFill>
                <a:effectLst/>
                <a:cs typeface="Times New Roman" panose="02020603050405020304" pitchFamily="18" charset="0"/>
              </a:rPr>
              <a:t>8.1 </a:t>
            </a:r>
            <a:r>
              <a:rPr lang="zh-CN" altLang="en-US" sz="4800" b="1" smtClean="0">
                <a:solidFill>
                  <a:srgbClr val="0000FF"/>
                </a:solidFill>
                <a:effectLst/>
                <a:cs typeface="Times New Roman" panose="02020603050405020304" pitchFamily="18" charset="0"/>
              </a:rPr>
              <a:t>氢 </a:t>
            </a:r>
            <a:r>
              <a:rPr lang="en-US" altLang="zh-CN" sz="4800" b="1" smtClean="0">
                <a:solidFill>
                  <a:srgbClr val="0000FF"/>
                </a:solidFill>
                <a:effectLst/>
                <a:cs typeface="Times New Roman" panose="02020603050405020304" pitchFamily="18" charset="0"/>
              </a:rPr>
              <a:t>(</a:t>
            </a:r>
            <a:r>
              <a:rPr lang="en-US" altLang="zh-CN" sz="4800" smtClean="0">
                <a:solidFill>
                  <a:srgbClr val="0000FF"/>
                </a:solidFill>
                <a:effectLst/>
              </a:rPr>
              <a:t>Hydrogen</a:t>
            </a:r>
            <a:r>
              <a:rPr lang="en-US" altLang="zh-CN" sz="4800" b="1" smtClean="0">
                <a:solidFill>
                  <a:srgbClr val="0000FF"/>
                </a:solidFill>
                <a:effectLst/>
                <a:cs typeface="Times New Roman" panose="02020603050405020304" pitchFamily="18" charset="0"/>
              </a:rPr>
              <a:t>)</a:t>
            </a:r>
            <a:endParaRPr lang="zh-CN" altLang="en-US" sz="4800" b="1" smtClean="0">
              <a:solidFill>
                <a:srgbClr val="0000FF"/>
              </a:solidFill>
              <a:effectLst/>
              <a:cs typeface="Times New Roman" panose="02020603050405020304" pitchFamily="18" charset="0"/>
            </a:endParaRPr>
          </a:p>
        </p:txBody>
      </p:sp>
      <p:sp>
        <p:nvSpPr>
          <p:cNvPr id="63490" name="Rectangle 4">
            <a:hlinkClick r:id="rId1" action="ppaction://hlinksldjump"/>
          </p:cNvPr>
          <p:cNvSpPr>
            <a:spLocks noChangeArrowheads="1"/>
          </p:cNvSpPr>
          <p:nvPr/>
        </p:nvSpPr>
        <p:spPr bwMode="auto">
          <a:xfrm>
            <a:off x="1909763" y="2222500"/>
            <a:ext cx="653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8.1.1 </a:t>
            </a:r>
            <a:r>
              <a:rPr lang="zh-CN" altLang="en-US" sz="4000">
                <a:ea typeface="华文楷体" panose="02010600040101010101" pitchFamily="2" charset="-122"/>
                <a:cs typeface="Times New Roman" panose="02020603050405020304" pitchFamily="18" charset="0"/>
              </a:rPr>
              <a:t>氢的成键特征和氢化物 </a:t>
            </a:r>
            <a:endParaRPr lang="zh-CN" altLang="en-US" sz="4000">
              <a:ea typeface="华文楷体" panose="02010600040101010101" pitchFamily="2" charset="-122"/>
              <a:cs typeface="Times New Roman" panose="02020603050405020304" pitchFamily="18" charset="0"/>
            </a:endParaRPr>
          </a:p>
        </p:txBody>
      </p:sp>
      <p:sp>
        <p:nvSpPr>
          <p:cNvPr id="63491" name="Rectangle 5">
            <a:hlinkClick r:id="rId2" action="ppaction://hlinksldjump"/>
          </p:cNvPr>
          <p:cNvSpPr>
            <a:spLocks noChangeArrowheads="1"/>
          </p:cNvSpPr>
          <p:nvPr/>
        </p:nvSpPr>
        <p:spPr bwMode="auto">
          <a:xfrm>
            <a:off x="1908175" y="3735388"/>
            <a:ext cx="3168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8.1.2 </a:t>
            </a:r>
            <a:r>
              <a:rPr lang="zh-CN" altLang="en-US" sz="4000">
                <a:ea typeface="华文楷体" panose="02010600040101010101" pitchFamily="2" charset="-122"/>
                <a:cs typeface="Times New Roman" panose="02020603050405020304" pitchFamily="18" charset="0"/>
              </a:rPr>
              <a:t>氢能源 </a:t>
            </a:r>
            <a:endParaRPr lang="zh-CN" altLang="en-US" sz="4000">
              <a:ea typeface="华文楷体" panose="02010600040101010101" pitchFamily="2" charset="-122"/>
              <a:cs typeface="Times New Roman" panose="02020603050405020304" pitchFamily="18" charset="0"/>
            </a:endParaRPr>
          </a:p>
        </p:txBody>
      </p:sp>
      <p:pic>
        <p:nvPicPr>
          <p:cNvPr id="63492" name="Picture 6" descr="_16889762220338502556[1]">
            <a:hlinkClick r:id="rId1" action="ppaction://hlinksldjump"/>
          </p:cNvPr>
          <p:cNvPicPr>
            <a:picLocks noChangeAspect="1" noChangeArrowheads="1" noCrop="1"/>
          </p:cNvPicPr>
          <p:nvPr/>
        </p:nvPicPr>
        <p:blipFill>
          <a:blip r:embed="rId3"/>
          <a:srcRect/>
          <a:stretch>
            <a:fillRect/>
          </a:stretch>
        </p:blipFill>
        <p:spPr bwMode="auto">
          <a:xfrm>
            <a:off x="1258888" y="24209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_16889762220338502556[1]">
            <a:hlinkClick r:id="rId2" action="ppaction://hlinksldjump"/>
          </p:cNvPr>
          <p:cNvPicPr>
            <a:picLocks noChangeAspect="1" noChangeArrowheads="1" noCrop="1"/>
          </p:cNvPicPr>
          <p:nvPr/>
        </p:nvPicPr>
        <p:blipFill>
          <a:blip r:embed="rId3"/>
          <a:srcRect/>
          <a:stretch>
            <a:fillRect/>
          </a:stretch>
        </p:blipFill>
        <p:spPr bwMode="auto">
          <a:xfrm>
            <a:off x="1258888" y="39338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6"/>
          <p:cNvSpPr>
            <a:spLocks noChangeArrowheads="1"/>
          </p:cNvSpPr>
          <p:nvPr/>
        </p:nvSpPr>
        <p:spPr bwMode="auto">
          <a:xfrm>
            <a:off x="7885113" y="616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EA15397-B2AE-4F29-BD97-0455601511C6}" type="slidenum">
              <a:rPr kumimoji="1" lang="en-US" altLang="zh-CN" sz="1600">
                <a:ea typeface="ˎ̥"/>
                <a:cs typeface="ˎ̥"/>
              </a:rPr>
            </a:fld>
            <a:r>
              <a:rPr kumimoji="1" lang="en-US" altLang="zh-CN" sz="1600"/>
              <a:t> </a:t>
            </a:r>
            <a:endParaRPr kumimoji="1" lang="en-US" altLang="zh-CN" sz="1600">
              <a:ea typeface="ˎ̥"/>
              <a:cs typeface="ˎ̥"/>
            </a:endParaRPr>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2"/>
          <p:cNvGrpSpPr/>
          <p:nvPr/>
        </p:nvGrpSpPr>
        <p:grpSpPr bwMode="auto">
          <a:xfrm>
            <a:off x="1101725" y="1401763"/>
            <a:ext cx="2819400" cy="2271712"/>
            <a:chOff x="624" y="1008"/>
            <a:chExt cx="1776" cy="1431"/>
          </a:xfrm>
        </p:grpSpPr>
        <p:pic>
          <p:nvPicPr>
            <p:cNvPr id="48144" name="Picture 3" descr="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24" y="1008"/>
              <a:ext cx="1776" cy="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5" name="Text Box 4"/>
            <p:cNvSpPr txBox="1">
              <a:spLocks noChangeArrowheads="1"/>
            </p:cNvSpPr>
            <p:nvPr/>
          </p:nvSpPr>
          <p:spPr bwMode="auto">
            <a:xfrm>
              <a:off x="960" y="2208"/>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1800">
                  <a:ea typeface="华文楷体" panose="02010600040101010101" pitchFamily="2" charset="-122"/>
                </a:rPr>
                <a:t>大容量电解槽体</a:t>
              </a:r>
              <a:endParaRPr lang="zh-CN" altLang="en-US" sz="1800">
                <a:ea typeface="华文楷体" panose="02010600040101010101" pitchFamily="2" charset="-122"/>
              </a:endParaRPr>
            </a:p>
          </p:txBody>
        </p:sp>
      </p:grpSp>
      <p:grpSp>
        <p:nvGrpSpPr>
          <p:cNvPr id="48130" name="Group 5"/>
          <p:cNvGrpSpPr/>
          <p:nvPr/>
        </p:nvGrpSpPr>
        <p:grpSpPr bwMode="auto">
          <a:xfrm>
            <a:off x="5292725" y="1341438"/>
            <a:ext cx="3124200" cy="2346325"/>
            <a:chOff x="3264" y="970"/>
            <a:chExt cx="1968" cy="1478"/>
          </a:xfrm>
        </p:grpSpPr>
        <p:pic>
          <p:nvPicPr>
            <p:cNvPr id="48142" name="Picture 6"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4" y="970"/>
              <a:ext cx="1968" cy="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3" name="Text Box 7"/>
            <p:cNvSpPr txBox="1">
              <a:spLocks noChangeArrowheads="1"/>
            </p:cNvSpPr>
            <p:nvPr/>
          </p:nvSpPr>
          <p:spPr bwMode="auto">
            <a:xfrm>
              <a:off x="3840" y="2217"/>
              <a:ext cx="8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1800">
                  <a:ea typeface="华文楷体" panose="02010600040101010101" pitchFamily="2" charset="-122"/>
                </a:rPr>
                <a:t>大型制氢站</a:t>
              </a:r>
              <a:endParaRPr lang="zh-CN" altLang="en-US" sz="1800">
                <a:ea typeface="华文楷体" panose="02010600040101010101" pitchFamily="2" charset="-122"/>
              </a:endParaRPr>
            </a:p>
          </p:txBody>
        </p:sp>
      </p:grpSp>
      <p:grpSp>
        <p:nvGrpSpPr>
          <p:cNvPr id="48131" name="Group 8"/>
          <p:cNvGrpSpPr/>
          <p:nvPr/>
        </p:nvGrpSpPr>
        <p:grpSpPr bwMode="auto">
          <a:xfrm>
            <a:off x="1082675" y="3806825"/>
            <a:ext cx="2819400" cy="2444750"/>
            <a:chOff x="624" y="2387"/>
            <a:chExt cx="1776" cy="1540"/>
          </a:xfrm>
        </p:grpSpPr>
        <p:pic>
          <p:nvPicPr>
            <p:cNvPr id="48140" name="Picture 9" descr="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2387"/>
              <a:ext cx="1776" cy="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Text Box 10"/>
            <p:cNvSpPr txBox="1">
              <a:spLocks noChangeArrowheads="1"/>
            </p:cNvSpPr>
            <p:nvPr/>
          </p:nvSpPr>
          <p:spPr bwMode="auto">
            <a:xfrm>
              <a:off x="1056" y="3696"/>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1800">
                  <a:ea typeface="华文楷体" panose="02010600040101010101" pitchFamily="2" charset="-122"/>
                </a:rPr>
                <a:t>氢气纯化装置</a:t>
              </a:r>
              <a:endParaRPr lang="zh-CN" altLang="en-US" sz="1800">
                <a:ea typeface="华文楷体" panose="02010600040101010101" pitchFamily="2" charset="-122"/>
              </a:endParaRPr>
            </a:p>
          </p:txBody>
        </p:sp>
      </p:grpSp>
      <p:grpSp>
        <p:nvGrpSpPr>
          <p:cNvPr id="48132" name="Group 11"/>
          <p:cNvGrpSpPr/>
          <p:nvPr/>
        </p:nvGrpSpPr>
        <p:grpSpPr bwMode="auto">
          <a:xfrm>
            <a:off x="5259388" y="3878263"/>
            <a:ext cx="3200400" cy="2362200"/>
            <a:chOff x="3264" y="2448"/>
            <a:chExt cx="2016" cy="1488"/>
          </a:xfrm>
        </p:grpSpPr>
        <p:pic>
          <p:nvPicPr>
            <p:cNvPr id="48138" name="Picture 12" descr="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4" y="2448"/>
              <a:ext cx="201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 Box 13"/>
            <p:cNvSpPr txBox="1">
              <a:spLocks noChangeArrowheads="1"/>
            </p:cNvSpPr>
            <p:nvPr/>
          </p:nvSpPr>
          <p:spPr bwMode="auto">
            <a:xfrm>
              <a:off x="3936" y="3705"/>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1800">
                  <a:ea typeface="华文楷体" panose="02010600040101010101" pitchFamily="2" charset="-122"/>
                </a:rPr>
                <a:t>氢气储罐群</a:t>
              </a:r>
              <a:endParaRPr lang="zh-CN" altLang="en-US" sz="1800">
                <a:ea typeface="华文楷体" panose="02010600040101010101" pitchFamily="2" charset="-122"/>
              </a:endParaRPr>
            </a:p>
          </p:txBody>
        </p:sp>
      </p:grpSp>
      <p:sp>
        <p:nvSpPr>
          <p:cNvPr id="30734" name="Text Box 14"/>
          <p:cNvSpPr txBox="1">
            <a:spLocks noChangeArrowheads="1"/>
          </p:cNvSpPr>
          <p:nvPr/>
        </p:nvSpPr>
        <p:spPr bwMode="auto">
          <a:xfrm>
            <a:off x="1289050" y="476250"/>
            <a:ext cx="6178550" cy="579438"/>
          </a:xfrm>
          <a:prstGeom prst="rect">
            <a:avLst/>
          </a:prstGeom>
          <a:solidFill>
            <a:srgbClr val="66FFFF"/>
          </a:solidFill>
          <a:ln>
            <a:noFill/>
          </a:ln>
          <a:effectLst/>
        </p:spPr>
        <p:txBody>
          <a:bodyPr>
            <a:spAutoFit/>
          </a:bodyPr>
          <a:lstStyle/>
          <a:p>
            <a:pPr algn="just" eaLnBrk="0" hangingPunct="0">
              <a:defRPr/>
            </a:pPr>
            <a:r>
              <a:rPr lang="en-US" altLang="zh-CN" dirty="0">
                <a:latin typeface="+mj-ea"/>
                <a:ea typeface="+mj-ea"/>
              </a:rPr>
              <a:t> </a:t>
            </a:r>
            <a:r>
              <a:rPr lang="zh-CN" altLang="en-US" dirty="0">
                <a:latin typeface="+mj-ea"/>
                <a:ea typeface="+mj-ea"/>
              </a:rPr>
              <a:t>我 国 已 建 成 大 型 制 氢 设 备</a:t>
            </a:r>
            <a:endParaRPr lang="zh-CN" altLang="en-US" dirty="0">
              <a:latin typeface="+mj-ea"/>
              <a:ea typeface="+mj-ea"/>
            </a:endParaRPr>
          </a:p>
        </p:txBody>
      </p:sp>
      <p:grpSp>
        <p:nvGrpSpPr>
          <p:cNvPr id="48134" name="Group 15"/>
          <p:cNvGrpSpPr/>
          <p:nvPr/>
        </p:nvGrpSpPr>
        <p:grpSpPr bwMode="auto">
          <a:xfrm>
            <a:off x="3746500" y="2798763"/>
            <a:ext cx="1828800" cy="1387475"/>
            <a:chOff x="2256" y="1814"/>
            <a:chExt cx="1152" cy="874"/>
          </a:xfrm>
        </p:grpSpPr>
        <p:sp>
          <p:nvSpPr>
            <p:cNvPr id="48136" name="Oval 16"/>
            <p:cNvSpPr>
              <a:spLocks noChangeArrowheads="1"/>
            </p:cNvSpPr>
            <p:nvPr/>
          </p:nvSpPr>
          <p:spPr bwMode="auto">
            <a:xfrm>
              <a:off x="2256" y="1872"/>
              <a:ext cx="1152" cy="816"/>
            </a:xfrm>
            <a:prstGeom prst="ellipse">
              <a:avLst/>
            </a:prstGeom>
            <a:solidFill>
              <a:srgbClr val="99FF33"/>
            </a:solidFill>
            <a:ln w="12700" cap="sq">
              <a:solidFill>
                <a:schemeClr val="tx1"/>
              </a:solidFill>
              <a:round/>
              <a:headEnd type="none" w="sm" len="sm"/>
              <a:tailEnd type="none" w="sm" len="sm"/>
            </a:ln>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48137" name="Text Box 17"/>
            <p:cNvSpPr txBox="1">
              <a:spLocks noChangeArrowheads="1"/>
            </p:cNvSpPr>
            <p:nvPr/>
          </p:nvSpPr>
          <p:spPr bwMode="auto">
            <a:xfrm>
              <a:off x="2400" y="1814"/>
              <a:ext cx="816"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8000">
                  <a:solidFill>
                    <a:srgbClr val="FF0000"/>
                  </a:solidFill>
                  <a:ea typeface="黑体" panose="02010609060101010101" pitchFamily="49" charset="-122"/>
                </a:rPr>
                <a:t>H</a:t>
              </a:r>
              <a:r>
                <a:rPr lang="en-US" altLang="zh-CN" sz="7200" baseline="-25000">
                  <a:solidFill>
                    <a:srgbClr val="FF0000"/>
                  </a:solidFill>
                  <a:ea typeface="黑体" panose="02010609060101010101" pitchFamily="49" charset="-122"/>
                </a:rPr>
                <a:t>2</a:t>
              </a:r>
              <a:endParaRPr lang="en-US" altLang="zh-CN" sz="7200" baseline="-25000">
                <a:solidFill>
                  <a:srgbClr val="FF0000"/>
                </a:solidFill>
                <a:ea typeface="黑体" panose="02010609060101010101" pitchFamily="49" charset="-122"/>
              </a:endParaRPr>
            </a:p>
          </p:txBody>
        </p:sp>
      </p:grpSp>
      <p:sp>
        <p:nvSpPr>
          <p:cNvPr id="48135" name="Rectangle 18"/>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20CB824-E4B8-4934-B734-26D6FA72F6EA}"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8453" name="Rectangle 5"/>
          <p:cNvSpPr>
            <a:spLocks noChangeArrowheads="1"/>
          </p:cNvSpPr>
          <p:nvPr/>
        </p:nvSpPr>
        <p:spPr bwMode="auto">
          <a:xfrm>
            <a:off x="1547813" y="1196975"/>
            <a:ext cx="54721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ea typeface="楷体" panose="02010609060101010101" pitchFamily="49" charset="-122"/>
              </a:rPr>
              <a:t>几种较为重要的磷的含氧酸</a:t>
            </a:r>
            <a:endParaRPr lang="zh-CN" altLang="en-US">
              <a:solidFill>
                <a:schemeClr val="tx1"/>
              </a:solidFill>
              <a:ea typeface="楷体" panose="02010609060101010101" pitchFamily="49" charset="-122"/>
            </a:endParaRPr>
          </a:p>
        </p:txBody>
      </p:sp>
      <p:graphicFrame>
        <p:nvGraphicFramePr>
          <p:cNvPr id="179256" name="Group 56"/>
          <p:cNvGraphicFramePr>
            <a:graphicFrameLocks noGrp="1"/>
          </p:cNvGraphicFramePr>
          <p:nvPr>
            <p:ph/>
          </p:nvPr>
        </p:nvGraphicFramePr>
        <p:xfrm>
          <a:off x="323850" y="1471613"/>
          <a:ext cx="8639175" cy="4697414"/>
        </p:xfrm>
        <a:graphic>
          <a:graphicData uri="http://schemas.openxmlformats.org/drawingml/2006/table">
            <a:tbl>
              <a:tblPr/>
              <a:tblGrid>
                <a:gridCol w="1189038"/>
                <a:gridCol w="1330325"/>
                <a:gridCol w="1368425"/>
                <a:gridCol w="1150937"/>
                <a:gridCol w="3600450"/>
              </a:tblGrid>
              <a:tr h="8540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名称</a:t>
                      </a:r>
                      <a:endParaRPr kumimoji="0" lang="zh-CN" altLang="en-US"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氧化态</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分子式</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0000FF"/>
                          </a:solidFill>
                          <a:effectLst/>
                          <a:latin typeface="Times New Roman" panose="02020603050405020304" pitchFamily="18" charset="0"/>
                          <a:ea typeface="华文楷体" panose="02010600040101010101" pitchFamily="2" charset="-122"/>
                          <a:cs typeface="Times New Roman" panose="02020603050405020304" pitchFamily="18" charset="0"/>
                        </a:rPr>
                        <a:t>P</a:t>
                      </a:r>
                      <a:r>
                        <a:rPr kumimoji="0" lang="zh-CN" altLang="en-US" sz="2800" b="1" i="0" u="none" strike="noStrike" cap="none" normalizeH="0" baseline="0" smtClean="0">
                          <a:ln>
                            <a:noFill/>
                          </a:ln>
                          <a:solidFill>
                            <a:srgbClr val="0000FF"/>
                          </a:solidFill>
                          <a:effectLst/>
                          <a:latin typeface="Times New Roman" panose="02020603050405020304" pitchFamily="18" charset="0"/>
                          <a:ea typeface="华文楷体" panose="02010600040101010101" pitchFamily="2" charset="-122"/>
                          <a:cs typeface="Times New Roman" panose="02020603050405020304" pitchFamily="18" charset="0"/>
                        </a:rPr>
                        <a:t>杂化方式</a:t>
                      </a:r>
                      <a:endParaRPr kumimoji="0" lang="zh-CN" altLang="en-US" sz="2800" b="1" i="0" u="none" strike="noStrike" cap="none" normalizeH="0" baseline="0" smtClean="0">
                        <a:ln>
                          <a:noFill/>
                        </a:ln>
                        <a:solidFill>
                          <a:srgbClr val="0000FF"/>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结构特征</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703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次磷酸</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+1</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PO</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2</a:t>
                      </a:r>
                      <a:endPar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rowSpan="6">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4000" b="1" i="0" u="none" strike="noStrike" cap="none" normalizeH="0" baseline="0" smtClean="0">
                          <a:ln>
                            <a:noFill/>
                          </a:ln>
                          <a:solidFill>
                            <a:srgbClr val="0000FF"/>
                          </a:solidFill>
                          <a:effectLst/>
                          <a:latin typeface="Times New Roman" panose="02020603050405020304" pitchFamily="18" charset="0"/>
                          <a:ea typeface="华文楷体" panose="02010600040101010101" pitchFamily="2" charset="-122"/>
                          <a:cs typeface="Times New Roman" panose="02020603050405020304" pitchFamily="18" charset="0"/>
                        </a:rPr>
                        <a:t>sp</a:t>
                      </a:r>
                      <a:r>
                        <a:rPr kumimoji="0" lang="en-US" altLang="zh-CN" sz="4000" b="1" i="0" u="none" strike="noStrike" cap="none" normalizeH="0" baseline="30000" smtClean="0">
                          <a:ln>
                            <a:noFill/>
                          </a:ln>
                          <a:solidFill>
                            <a:srgbClr val="0000FF"/>
                          </a:solidFill>
                          <a:effectLst/>
                          <a:latin typeface="Times New Roman" panose="02020603050405020304" pitchFamily="18" charset="0"/>
                          <a:ea typeface="华文楷体" panose="02010600040101010101" pitchFamily="2" charset="-122"/>
                          <a:cs typeface="Times New Roman" panose="02020603050405020304" pitchFamily="18" charset="0"/>
                        </a:rPr>
                        <a:t>3</a:t>
                      </a:r>
                      <a:endParaRPr kumimoji="0" lang="en-US" altLang="zh-CN" sz="4000" b="1" i="0" u="none" strike="noStrike" cap="none" normalizeH="0" baseline="0" smtClean="0">
                        <a:ln>
                          <a:noFill/>
                        </a:ln>
                        <a:solidFill>
                          <a:srgbClr val="0000FF"/>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一元酸，两个</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键</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703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亚磷酸</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PO</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endPar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二元酸，一个</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键</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703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磷  酸</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+5</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PO</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4</a:t>
                      </a:r>
                      <a:endPar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三元酸，三个</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OH</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键</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8540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焦磷酸</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+5</a:t>
                      </a:r>
                      <a:endParaRPr kumimoji="0" lang="en-US"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pt-BR"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pt-BR" altLang="zh-CN" sz="2800" b="1" i="0" u="none" strike="noStrike" cap="none" normalizeH="0" baseline="-3000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4</a:t>
                      </a:r>
                      <a:r>
                        <a:rPr kumimoji="0" lang="pt-BR"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a:t>
                      </a:r>
                      <a:r>
                        <a:rPr kumimoji="0" lang="pt-BR" altLang="zh-CN" sz="2800" b="1" i="0" u="none" strike="noStrike" cap="none" normalizeH="0" baseline="-3000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2</a:t>
                      </a:r>
                      <a:r>
                        <a:rPr kumimoji="0" lang="pt-BR"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O</a:t>
                      </a:r>
                      <a:r>
                        <a:rPr kumimoji="0" lang="pt-BR" altLang="zh-CN" sz="2800" b="1" i="0" u="none" strike="noStrike" cap="none" normalizeH="0" baseline="-3000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7</a:t>
                      </a:r>
                      <a:endParaRPr kumimoji="0" lang="pt-BR"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两个</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PO</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4</a:t>
                      </a:r>
                      <a:r>
                        <a:rPr kumimoji="0" lang="zh-CN" altLang="pt-BR"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分子间失水（</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en-US"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O</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8540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三磷酸</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+5</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pt-BR"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H</a:t>
                      </a:r>
                      <a:r>
                        <a:rPr kumimoji="0" lang="pt-BR" altLang="zh-CN" sz="28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5</a:t>
                      </a:r>
                      <a:r>
                        <a:rPr kumimoji="0" lang="pt-BR"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P</a:t>
                      </a:r>
                      <a:r>
                        <a:rPr kumimoji="0" lang="pt-BR" altLang="zh-CN" sz="28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3</a:t>
                      </a:r>
                      <a:r>
                        <a:rPr kumimoji="0" lang="pt-BR" altLang="zh-CN" sz="28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O</a:t>
                      </a:r>
                      <a:r>
                        <a:rPr kumimoji="0" lang="pt-BR" altLang="zh-CN" sz="28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10</a:t>
                      </a:r>
                      <a:endParaRPr kumimoji="0" lang="en-US" altLang="zh-CN" sz="28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三个</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PO</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4</a:t>
                      </a:r>
                      <a:r>
                        <a:rPr kumimoji="0" lang="zh-CN" altLang="pt-BR"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分子间失水（</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2 H</a:t>
                      </a:r>
                      <a:r>
                        <a:rPr kumimoji="0" lang="en-US"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O</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8540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偏磷酸</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+5</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(HPO</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a:t>
                      </a:r>
                      <a:r>
                        <a:rPr kumimoji="0" lang="pt-BR" altLang="zh-CN" sz="2800" b="1" i="1"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n</a:t>
                      </a:r>
                      <a:endPar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n</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个</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H</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3</a:t>
                      </a:r>
                      <a:r>
                        <a:rPr kumimoji="0" lang="pt-BR"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PO</a:t>
                      </a:r>
                      <a:r>
                        <a:rPr kumimoji="0" lang="pt-BR"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4</a:t>
                      </a:r>
                      <a:r>
                        <a:rPr kumimoji="0" lang="zh-CN" altLang="pt-BR"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分子间失水成环状（</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i="1"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rPr>
                        <a:t>n </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H</a:t>
                      </a:r>
                      <a:r>
                        <a:rPr kumimoji="0" lang="en-US" altLang="zh-CN" sz="2800" b="1" i="0" u="none" strike="noStrike" cap="none" normalizeH="0" baseline="-3000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O</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5" name="Rectangle 4"/>
          <p:cNvSpPr>
            <a:spLocks noChangeArrowheads="1"/>
          </p:cNvSpPr>
          <p:nvPr/>
        </p:nvSpPr>
        <p:spPr bwMode="auto">
          <a:xfrm>
            <a:off x="877888" y="260350"/>
            <a:ext cx="5030787" cy="646113"/>
          </a:xfrm>
          <a:prstGeom prst="rect">
            <a:avLst/>
          </a:prstGeom>
          <a:noFill/>
          <a:ln>
            <a:noFill/>
          </a:ln>
          <a:effectLst/>
        </p:spPr>
        <p:txBody>
          <a:bodyPr wrap="none" anchor="ctr">
            <a:spAutoFit/>
          </a:bodyPr>
          <a:lstStyle/>
          <a:p>
            <a:pPr>
              <a:defRPr/>
            </a:pPr>
            <a:r>
              <a:rPr lang="en-US" altLang="zh-CN" sz="3600" dirty="0">
                <a:solidFill>
                  <a:srgbClr val="0000FF"/>
                </a:solidFill>
                <a:latin typeface="+mn-lt"/>
                <a:ea typeface="+mn-ea"/>
              </a:rPr>
              <a:t>8.5.5  </a:t>
            </a:r>
            <a:r>
              <a:rPr kumimoji="1" lang="zh-CN" altLang="en-US" sz="3600" dirty="0">
                <a:solidFill>
                  <a:srgbClr val="0000FF"/>
                </a:solidFill>
                <a:ea typeface="华文楷体" panose="02010600040101010101" pitchFamily="2" charset="-122"/>
              </a:rPr>
              <a:t>磷的含氧酸及其盐</a:t>
            </a:r>
            <a:endParaRPr kumimoji="1" lang="zh-CN" altLang="en-US" sz="3600" dirty="0">
              <a:solidFill>
                <a:srgbClr val="0000FF"/>
              </a:solidFill>
              <a:ea typeface="华文楷体" panose="02010600040101010101" pitchFamily="2" charset="-122"/>
            </a:endParaRPr>
          </a:p>
        </p:txBody>
      </p:sp>
      <p:sp>
        <p:nvSpPr>
          <p:cNvPr id="326709" name="Rectangle 5"/>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B639208-4236-44E2-8C0B-1ECCE71336D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left)">
                                      <p:cBhvr>
                                        <p:cTn id="7" dur="500"/>
                                        <p:tgtEl>
                                          <p:spTgt spid="4884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9256"/>
                                        </p:tgtEl>
                                        <p:attrNameLst>
                                          <p:attrName>style.visibility</p:attrName>
                                        </p:attrNameLst>
                                      </p:cBhvr>
                                      <p:to>
                                        <p:strVal val="visible"/>
                                      </p:to>
                                    </p:set>
                                    <p:animEffect transition="in" filter="blinds(horizontal)">
                                      <p:cBhvr>
                                        <p:cTn id="12" dur="500"/>
                                        <p:tgtEl>
                                          <p:spTgt spid="17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97"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4276CC5-8D21-4FC1-8FE2-051F06B7930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80398" name="Rectangle 3"/>
          <p:cNvSpPr>
            <a:spLocks noRot="1" noChangeArrowheads="1"/>
          </p:cNvSpPr>
          <p:nvPr/>
        </p:nvSpPr>
        <p:spPr bwMode="auto">
          <a:xfrm>
            <a:off x="873125" y="260350"/>
            <a:ext cx="5562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FF0000"/>
                </a:solidFill>
                <a:ea typeface="华文楷体" panose="02010600040101010101" pitchFamily="2" charset="-122"/>
              </a:rPr>
              <a:t>1. </a:t>
            </a:r>
            <a:r>
              <a:rPr lang="zh-CN" altLang="en-US" sz="3600">
                <a:solidFill>
                  <a:srgbClr val="FF0000"/>
                </a:solidFill>
                <a:ea typeface="华文楷体" panose="02010600040101010101" pitchFamily="2" charset="-122"/>
              </a:rPr>
              <a:t>次磷酸</a:t>
            </a:r>
            <a:r>
              <a:rPr lang="en-US" altLang="zh-CN" sz="3600">
                <a:solidFill>
                  <a:srgbClr val="FF0000"/>
                </a:solidFill>
                <a:ea typeface="华文楷体" panose="02010600040101010101" pitchFamily="2" charset="-122"/>
              </a:rPr>
              <a:t>(H</a:t>
            </a:r>
            <a:r>
              <a:rPr lang="en-US" altLang="zh-CN" sz="3600" baseline="-25000">
                <a:solidFill>
                  <a:srgbClr val="FF0000"/>
                </a:solidFill>
                <a:ea typeface="华文楷体" panose="02010600040101010101" pitchFamily="2" charset="-122"/>
              </a:rPr>
              <a:t>3</a:t>
            </a:r>
            <a:r>
              <a:rPr lang="en-US" altLang="zh-CN" sz="3600">
                <a:solidFill>
                  <a:srgbClr val="FF0000"/>
                </a:solidFill>
                <a:ea typeface="华文楷体" panose="02010600040101010101" pitchFamily="2" charset="-122"/>
              </a:rPr>
              <a:t>PO</a:t>
            </a:r>
            <a:r>
              <a:rPr lang="en-US" altLang="zh-CN" sz="3600" baseline="-25000">
                <a:solidFill>
                  <a:srgbClr val="FF0000"/>
                </a:solidFill>
                <a:ea typeface="华文楷体" panose="02010600040101010101" pitchFamily="2" charset="-122"/>
              </a:rPr>
              <a:t>2</a:t>
            </a:r>
            <a:r>
              <a:rPr lang="en-US" altLang="zh-CN" sz="3600">
                <a:solidFill>
                  <a:srgbClr val="FF0000"/>
                </a:solidFill>
                <a:ea typeface="华文楷体" panose="02010600040101010101" pitchFamily="2" charset="-122"/>
              </a:rPr>
              <a:t>)</a:t>
            </a:r>
            <a:r>
              <a:rPr lang="zh-CN" altLang="en-US" sz="3600">
                <a:solidFill>
                  <a:srgbClr val="FF0000"/>
                </a:solidFill>
                <a:ea typeface="华文楷体" panose="02010600040101010101" pitchFamily="2" charset="-122"/>
              </a:rPr>
              <a:t>及其盐</a:t>
            </a:r>
            <a:endParaRPr lang="zh-CN" altLang="en-US" sz="3600">
              <a:solidFill>
                <a:srgbClr val="FF0000"/>
              </a:solidFill>
              <a:ea typeface="华文楷体" panose="02010600040101010101" pitchFamily="2" charset="-122"/>
            </a:endParaRPr>
          </a:p>
        </p:txBody>
      </p:sp>
      <p:sp>
        <p:nvSpPr>
          <p:cNvPr id="360452" name="Text Box 4"/>
          <p:cNvSpPr txBox="1">
            <a:spLocks noChangeArrowheads="1"/>
          </p:cNvSpPr>
          <p:nvPr/>
        </p:nvSpPr>
        <p:spPr bwMode="auto">
          <a:xfrm>
            <a:off x="1020763" y="2703513"/>
            <a:ext cx="3670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0000FF"/>
                </a:solidFill>
                <a:ea typeface="华文楷体" panose="02010600040101010101" pitchFamily="2" charset="-122"/>
              </a:rPr>
              <a:t>性质：</a:t>
            </a:r>
            <a:r>
              <a:rPr kumimoji="1" lang="zh-CN" altLang="en-US">
                <a:solidFill>
                  <a:srgbClr val="FF0000"/>
                </a:solidFill>
                <a:ea typeface="华文楷体" panose="02010600040101010101" pitchFamily="2" charset="-122"/>
              </a:rPr>
              <a:t>一元中强酸</a:t>
            </a:r>
            <a:endParaRPr kumimoji="1" lang="zh-CN" altLang="en-US">
              <a:solidFill>
                <a:srgbClr val="FF0000"/>
              </a:solidFill>
              <a:ea typeface="华文楷体" panose="02010600040101010101" pitchFamily="2" charset="-122"/>
            </a:endParaRPr>
          </a:p>
        </p:txBody>
      </p:sp>
      <p:sp>
        <p:nvSpPr>
          <p:cNvPr id="360454" name="Rectangle 6"/>
          <p:cNvSpPr>
            <a:spLocks noChangeArrowheads="1"/>
          </p:cNvSpPr>
          <p:nvPr/>
        </p:nvSpPr>
        <p:spPr bwMode="auto">
          <a:xfrm>
            <a:off x="2076450" y="1196975"/>
            <a:ext cx="1560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a:solidFill>
                  <a:srgbClr val="0000FF"/>
                </a:solidFill>
                <a:ea typeface="华文楷体" panose="02010600040101010101" pitchFamily="2" charset="-122"/>
              </a:rPr>
              <a:t>结构：</a:t>
            </a:r>
            <a:endParaRPr kumimoji="1" lang="zh-CN" altLang="en-US">
              <a:solidFill>
                <a:srgbClr val="0000FF"/>
              </a:solidFill>
              <a:ea typeface="华文楷体" panose="02010600040101010101" pitchFamily="2" charset="-122"/>
            </a:endParaRPr>
          </a:p>
        </p:txBody>
      </p:sp>
      <p:grpSp>
        <p:nvGrpSpPr>
          <p:cNvPr id="360455" name="Group 7"/>
          <p:cNvGrpSpPr/>
          <p:nvPr/>
        </p:nvGrpSpPr>
        <p:grpSpPr bwMode="auto">
          <a:xfrm>
            <a:off x="3992563" y="887413"/>
            <a:ext cx="1757362" cy="1778000"/>
            <a:chOff x="2992" y="880"/>
            <a:chExt cx="896" cy="959"/>
          </a:xfrm>
        </p:grpSpPr>
        <p:graphicFrame>
          <p:nvGraphicFramePr>
            <p:cNvPr id="180390" name="Object 166"/>
            <p:cNvGraphicFramePr>
              <a:graphicFrameLocks noChangeAspect="1"/>
            </p:cNvGraphicFramePr>
            <p:nvPr/>
          </p:nvGraphicFramePr>
          <p:xfrm>
            <a:off x="3216" y="1632"/>
            <a:ext cx="177" cy="207"/>
          </p:xfrm>
          <a:graphic>
            <a:graphicData uri="http://schemas.openxmlformats.org/presentationml/2006/ole">
              <mc:AlternateContent xmlns:mc="http://schemas.openxmlformats.org/markup-compatibility/2006">
                <mc:Choice xmlns:v="urn:schemas-microsoft-com:vml" Requires="v">
                  <p:oleObj spid="_x0000_s180859" name="公式" r:id="rId1" imgW="152400" imgH="177800" progId="Equation.3">
                    <p:embed/>
                  </p:oleObj>
                </mc:Choice>
                <mc:Fallback>
                  <p:oleObj name="公式" r:id="rId1" imgW="152400" imgH="177800" progId="Equation.3">
                    <p:embed/>
                    <p:pic>
                      <p:nvPicPr>
                        <p:cNvPr id="0" name="Picture 5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 y="1632"/>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0391" name="Object 167"/>
            <p:cNvGraphicFramePr>
              <a:graphicFrameLocks noChangeAspect="1"/>
            </p:cNvGraphicFramePr>
            <p:nvPr/>
          </p:nvGraphicFramePr>
          <p:xfrm>
            <a:off x="3360" y="1296"/>
            <a:ext cx="164" cy="192"/>
          </p:xfrm>
          <a:graphic>
            <a:graphicData uri="http://schemas.openxmlformats.org/presentationml/2006/ole">
              <mc:AlternateContent xmlns:mc="http://schemas.openxmlformats.org/markup-compatibility/2006">
                <mc:Choice xmlns:v="urn:schemas-microsoft-com:vml" Requires="v">
                  <p:oleObj spid="_x0000_s180860" name="公式" r:id="rId3" imgW="139700" imgH="165100" progId="Equation.3">
                    <p:embed/>
                  </p:oleObj>
                </mc:Choice>
                <mc:Fallback>
                  <p:oleObj name="公式" r:id="rId3" imgW="139700" imgH="165100" progId="Equation.3">
                    <p:embed/>
                    <p:pic>
                      <p:nvPicPr>
                        <p:cNvPr id="0" name="Picture 5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296"/>
                          <a:ext cx="16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0392" name="Object 168"/>
            <p:cNvGraphicFramePr>
              <a:graphicFrameLocks noChangeAspect="1"/>
            </p:cNvGraphicFramePr>
            <p:nvPr/>
          </p:nvGraphicFramePr>
          <p:xfrm>
            <a:off x="3696" y="1488"/>
            <a:ext cx="192" cy="192"/>
          </p:xfrm>
          <a:graphic>
            <a:graphicData uri="http://schemas.openxmlformats.org/presentationml/2006/ole">
              <mc:AlternateContent xmlns:mc="http://schemas.openxmlformats.org/markup-compatibility/2006">
                <mc:Choice xmlns:v="urn:schemas-microsoft-com:vml" Requires="v">
                  <p:oleObj spid="_x0000_s180861" name="公式" r:id="rId5" imgW="165100" imgH="165100" progId="Equation.3">
                    <p:embed/>
                  </p:oleObj>
                </mc:Choice>
                <mc:Fallback>
                  <p:oleObj name="公式" r:id="rId5" imgW="165100" imgH="165100" progId="Equation.3">
                    <p:embed/>
                    <p:pic>
                      <p:nvPicPr>
                        <p:cNvPr id="0" name="Picture 5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 y="1488"/>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0393" name="Object 169"/>
            <p:cNvGraphicFramePr>
              <a:graphicFrameLocks noChangeAspect="1"/>
            </p:cNvGraphicFramePr>
            <p:nvPr/>
          </p:nvGraphicFramePr>
          <p:xfrm>
            <a:off x="2992" y="1440"/>
            <a:ext cx="192" cy="192"/>
          </p:xfrm>
          <a:graphic>
            <a:graphicData uri="http://schemas.openxmlformats.org/presentationml/2006/ole">
              <mc:AlternateContent xmlns:mc="http://schemas.openxmlformats.org/markup-compatibility/2006">
                <mc:Choice xmlns:v="urn:schemas-microsoft-com:vml" Requires="v">
                  <p:oleObj spid="_x0000_s180862" name="公式" r:id="rId7" imgW="165100" imgH="165100" progId="Equation.3">
                    <p:embed/>
                  </p:oleObj>
                </mc:Choice>
                <mc:Fallback>
                  <p:oleObj name="公式" r:id="rId7" imgW="165100" imgH="165100" progId="Equation.3">
                    <p:embed/>
                    <p:pic>
                      <p:nvPicPr>
                        <p:cNvPr id="0" name="Picture 5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 y="1440"/>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0394" name="Object 170"/>
            <p:cNvGraphicFramePr>
              <a:graphicFrameLocks noChangeAspect="1"/>
            </p:cNvGraphicFramePr>
            <p:nvPr/>
          </p:nvGraphicFramePr>
          <p:xfrm>
            <a:off x="3072" y="1632"/>
            <a:ext cx="192" cy="192"/>
          </p:xfrm>
          <a:graphic>
            <a:graphicData uri="http://schemas.openxmlformats.org/presentationml/2006/ole">
              <mc:AlternateContent xmlns:mc="http://schemas.openxmlformats.org/markup-compatibility/2006">
                <mc:Choice xmlns:v="urn:schemas-microsoft-com:vml" Requires="v">
                  <p:oleObj spid="_x0000_s180863" name="公式" r:id="rId8" imgW="165100" imgH="165100" progId="Equation.3">
                    <p:embed/>
                  </p:oleObj>
                </mc:Choice>
                <mc:Fallback>
                  <p:oleObj name="公式" r:id="rId8" imgW="165100" imgH="165100" progId="Equation.3">
                    <p:embed/>
                    <p:pic>
                      <p:nvPicPr>
                        <p:cNvPr id="0" name="Picture 5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1632"/>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416" name="Line 13"/>
            <p:cNvSpPr>
              <a:spLocks noChangeShapeType="1"/>
            </p:cNvSpPr>
            <p:nvPr/>
          </p:nvSpPr>
          <p:spPr bwMode="auto">
            <a:xfrm flipH="1">
              <a:off x="3168" y="1432"/>
              <a:ext cx="192" cy="96"/>
            </a:xfrm>
            <a:prstGeom prst="line">
              <a:avLst/>
            </a:prstGeom>
            <a:noFill/>
            <a:ln w="2857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0417" name="Line 14"/>
            <p:cNvSpPr>
              <a:spLocks noChangeShapeType="1"/>
            </p:cNvSpPr>
            <p:nvPr/>
          </p:nvSpPr>
          <p:spPr bwMode="auto">
            <a:xfrm>
              <a:off x="3504" y="1440"/>
              <a:ext cx="192" cy="96"/>
            </a:xfrm>
            <a:prstGeom prst="line">
              <a:avLst/>
            </a:prstGeom>
            <a:noFill/>
            <a:ln w="2857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0395" name="Object 171"/>
            <p:cNvGraphicFramePr>
              <a:graphicFrameLocks noChangeAspect="1"/>
            </p:cNvGraphicFramePr>
            <p:nvPr/>
          </p:nvGraphicFramePr>
          <p:xfrm>
            <a:off x="3328" y="880"/>
            <a:ext cx="177" cy="207"/>
          </p:xfrm>
          <a:graphic>
            <a:graphicData uri="http://schemas.openxmlformats.org/presentationml/2006/ole">
              <mc:AlternateContent xmlns:mc="http://schemas.openxmlformats.org/markup-compatibility/2006">
                <mc:Choice xmlns:v="urn:schemas-microsoft-com:vml" Requires="v">
                  <p:oleObj spid="_x0000_s180864" name="公式" r:id="rId9" imgW="152400" imgH="177800" progId="Equation.3">
                    <p:embed/>
                  </p:oleObj>
                </mc:Choice>
                <mc:Fallback>
                  <p:oleObj name="公式" r:id="rId9" imgW="152400" imgH="177800" progId="Equation.3">
                    <p:embed/>
                    <p:pic>
                      <p:nvPicPr>
                        <p:cNvPr id="0" name="Picture 5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 y="880"/>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418" name="Line 16"/>
            <p:cNvSpPr>
              <a:spLocks noChangeShapeType="1"/>
            </p:cNvSpPr>
            <p:nvPr/>
          </p:nvSpPr>
          <p:spPr bwMode="auto">
            <a:xfrm flipV="1">
              <a:off x="3408" y="1056"/>
              <a:ext cx="0" cy="240"/>
            </a:xfrm>
            <a:prstGeom prst="line">
              <a:avLst/>
            </a:prstGeom>
            <a:noFill/>
            <a:ln w="2857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0419" name="Line 17"/>
            <p:cNvSpPr>
              <a:spLocks noChangeShapeType="1"/>
            </p:cNvSpPr>
            <p:nvPr/>
          </p:nvSpPr>
          <p:spPr bwMode="auto">
            <a:xfrm flipH="1">
              <a:off x="3312" y="1480"/>
              <a:ext cx="96" cy="192"/>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360466" name="Group 18"/>
          <p:cNvGrpSpPr/>
          <p:nvPr/>
        </p:nvGrpSpPr>
        <p:grpSpPr bwMode="auto">
          <a:xfrm>
            <a:off x="1960563" y="4035425"/>
            <a:ext cx="5943600" cy="1265238"/>
            <a:chOff x="1632" y="3283"/>
            <a:chExt cx="3744" cy="797"/>
          </a:xfrm>
        </p:grpSpPr>
        <p:sp>
          <p:nvSpPr>
            <p:cNvPr id="180407" name="Text Box 19"/>
            <p:cNvSpPr txBox="1">
              <a:spLocks noChangeArrowheads="1"/>
            </p:cNvSpPr>
            <p:nvPr/>
          </p:nvSpPr>
          <p:spPr bwMode="auto">
            <a:xfrm>
              <a:off x="1632" y="3283"/>
              <a:ext cx="37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ea typeface="华文楷体" panose="02010600040101010101" pitchFamily="2" charset="-122"/>
                </a:rPr>
                <a:t>AgNO</a:t>
              </a:r>
              <a:r>
                <a:rPr kumimoji="1" lang="en-US" altLang="zh-CN" baseline="-25000">
                  <a:ea typeface="华文楷体" panose="02010600040101010101" pitchFamily="2" charset="-122"/>
                </a:rPr>
                <a:t>3</a:t>
              </a:r>
              <a:r>
                <a:rPr kumimoji="1" lang="en-US" altLang="zh-CN">
                  <a:ea typeface="华文楷体" panose="02010600040101010101" pitchFamily="2" charset="-122"/>
                </a:rPr>
                <a:t>    HgCl</a:t>
              </a:r>
              <a:r>
                <a:rPr kumimoji="1" lang="en-US" altLang="zh-CN" baseline="-25000">
                  <a:ea typeface="华文楷体" panose="02010600040101010101" pitchFamily="2" charset="-122"/>
                </a:rPr>
                <a:t>2</a:t>
              </a:r>
              <a:r>
                <a:rPr kumimoji="1" lang="en-US" altLang="zh-CN">
                  <a:ea typeface="华文楷体" panose="02010600040101010101" pitchFamily="2" charset="-122"/>
                </a:rPr>
                <a:t>    CuCl</a:t>
              </a:r>
              <a:r>
                <a:rPr kumimoji="1" lang="en-US" altLang="zh-CN" baseline="-25000">
                  <a:ea typeface="华文楷体" panose="02010600040101010101" pitchFamily="2" charset="-122"/>
                </a:rPr>
                <a:t>2</a:t>
              </a:r>
              <a:r>
                <a:rPr kumimoji="1" lang="en-US" altLang="zh-CN">
                  <a:ea typeface="华文楷体" panose="02010600040101010101" pitchFamily="2" charset="-122"/>
                </a:rPr>
                <a:t>   NiCl</a:t>
              </a:r>
              <a:r>
                <a:rPr kumimoji="1" lang="en-US" altLang="zh-CN" baseline="-25000">
                  <a:ea typeface="华文楷体" panose="02010600040101010101" pitchFamily="2" charset="-122"/>
                </a:rPr>
                <a:t>2</a:t>
              </a:r>
              <a:endParaRPr kumimoji="1" lang="en-US" altLang="zh-CN" sz="2400">
                <a:ea typeface="华文楷体" panose="02010600040101010101" pitchFamily="2" charset="-122"/>
              </a:endParaRPr>
            </a:p>
          </p:txBody>
        </p:sp>
        <p:sp>
          <p:nvSpPr>
            <p:cNvPr id="180408" name="Text Box 20"/>
            <p:cNvSpPr txBox="1">
              <a:spLocks noChangeArrowheads="1"/>
            </p:cNvSpPr>
            <p:nvPr/>
          </p:nvSpPr>
          <p:spPr bwMode="auto">
            <a:xfrm>
              <a:off x="1776" y="3715"/>
              <a:ext cx="5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solidFill>
                    <a:srgbClr val="0000FF"/>
                  </a:solidFill>
                  <a:ea typeface="华文楷体" panose="02010600040101010101" pitchFamily="2" charset="-122"/>
                </a:rPr>
                <a:t>Ag</a:t>
              </a:r>
              <a:endParaRPr kumimoji="1" lang="en-US" altLang="zh-CN" sz="2400">
                <a:solidFill>
                  <a:srgbClr val="0000FF"/>
                </a:solidFill>
                <a:ea typeface="华文楷体" panose="02010600040101010101" pitchFamily="2" charset="-122"/>
              </a:endParaRPr>
            </a:p>
          </p:txBody>
        </p:sp>
        <p:sp>
          <p:nvSpPr>
            <p:cNvPr id="180409" name="Text Box 21"/>
            <p:cNvSpPr txBox="1">
              <a:spLocks noChangeArrowheads="1"/>
            </p:cNvSpPr>
            <p:nvPr/>
          </p:nvSpPr>
          <p:spPr bwMode="auto">
            <a:xfrm>
              <a:off x="2832" y="3715"/>
              <a:ext cx="62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solidFill>
                    <a:srgbClr val="0000FF"/>
                  </a:solidFill>
                  <a:ea typeface="华文楷体" panose="02010600040101010101" pitchFamily="2" charset="-122"/>
                </a:rPr>
                <a:t>Hg</a:t>
              </a:r>
              <a:endParaRPr kumimoji="1" lang="en-US" altLang="zh-CN" sz="2400">
                <a:solidFill>
                  <a:srgbClr val="0000FF"/>
                </a:solidFill>
                <a:ea typeface="华文楷体" panose="02010600040101010101" pitchFamily="2" charset="-122"/>
              </a:endParaRPr>
            </a:p>
          </p:txBody>
        </p:sp>
        <p:sp>
          <p:nvSpPr>
            <p:cNvPr id="180410" name="Text Box 22"/>
            <p:cNvSpPr txBox="1">
              <a:spLocks noChangeArrowheads="1"/>
            </p:cNvSpPr>
            <p:nvPr/>
          </p:nvSpPr>
          <p:spPr bwMode="auto">
            <a:xfrm>
              <a:off x="3648" y="3667"/>
              <a:ext cx="5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solidFill>
                    <a:srgbClr val="0000FF"/>
                  </a:solidFill>
                  <a:ea typeface="华文楷体" panose="02010600040101010101" pitchFamily="2" charset="-122"/>
                </a:rPr>
                <a:t>Cu</a:t>
              </a:r>
              <a:endParaRPr kumimoji="1" lang="en-US" altLang="zh-CN">
                <a:solidFill>
                  <a:srgbClr val="0000FF"/>
                </a:solidFill>
                <a:ea typeface="华文楷体" panose="02010600040101010101" pitchFamily="2" charset="-122"/>
              </a:endParaRPr>
            </a:p>
          </p:txBody>
        </p:sp>
        <p:sp>
          <p:nvSpPr>
            <p:cNvPr id="180411" name="Text Box 23"/>
            <p:cNvSpPr txBox="1">
              <a:spLocks noChangeArrowheads="1"/>
            </p:cNvSpPr>
            <p:nvPr/>
          </p:nvSpPr>
          <p:spPr bwMode="auto">
            <a:xfrm>
              <a:off x="4512" y="3667"/>
              <a:ext cx="3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solidFill>
                    <a:srgbClr val="0000FF"/>
                  </a:solidFill>
                  <a:ea typeface="华文楷体" panose="02010600040101010101" pitchFamily="2" charset="-122"/>
                </a:rPr>
                <a:t>Ni</a:t>
              </a:r>
              <a:endParaRPr kumimoji="1" lang="en-US" altLang="zh-CN" sz="2400">
                <a:solidFill>
                  <a:srgbClr val="0000FF"/>
                </a:solidFill>
                <a:ea typeface="华文楷体" panose="02010600040101010101" pitchFamily="2" charset="-122"/>
              </a:endParaRPr>
            </a:p>
          </p:txBody>
        </p:sp>
        <p:sp>
          <p:nvSpPr>
            <p:cNvPr id="180412" name="Line 24"/>
            <p:cNvSpPr>
              <a:spLocks noChangeShapeType="1"/>
            </p:cNvSpPr>
            <p:nvPr/>
          </p:nvSpPr>
          <p:spPr bwMode="auto">
            <a:xfrm>
              <a:off x="2016" y="3619"/>
              <a:ext cx="0" cy="192"/>
            </a:xfrm>
            <a:prstGeom prst="line">
              <a:avLst/>
            </a:prstGeom>
            <a:noFill/>
            <a:ln w="3492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0413" name="Line 25"/>
            <p:cNvSpPr>
              <a:spLocks noChangeShapeType="1"/>
            </p:cNvSpPr>
            <p:nvPr/>
          </p:nvSpPr>
          <p:spPr bwMode="auto">
            <a:xfrm>
              <a:off x="3024" y="3619"/>
              <a:ext cx="0" cy="192"/>
            </a:xfrm>
            <a:prstGeom prst="line">
              <a:avLst/>
            </a:prstGeom>
            <a:noFill/>
            <a:ln w="3492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0414" name="Line 26"/>
            <p:cNvSpPr>
              <a:spLocks noChangeShapeType="1"/>
            </p:cNvSpPr>
            <p:nvPr/>
          </p:nvSpPr>
          <p:spPr bwMode="auto">
            <a:xfrm>
              <a:off x="3888" y="3571"/>
              <a:ext cx="0" cy="192"/>
            </a:xfrm>
            <a:prstGeom prst="line">
              <a:avLst/>
            </a:prstGeom>
            <a:noFill/>
            <a:ln w="3492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0415" name="Line 27"/>
            <p:cNvSpPr>
              <a:spLocks noChangeShapeType="1"/>
            </p:cNvSpPr>
            <p:nvPr/>
          </p:nvSpPr>
          <p:spPr bwMode="auto">
            <a:xfrm>
              <a:off x="4656" y="3571"/>
              <a:ext cx="0" cy="192"/>
            </a:xfrm>
            <a:prstGeom prst="line">
              <a:avLst/>
            </a:prstGeom>
            <a:noFill/>
            <a:ln w="3492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60506" name="Rectangle 58"/>
          <p:cNvSpPr>
            <a:spLocks noChangeArrowheads="1"/>
          </p:cNvSpPr>
          <p:nvPr/>
        </p:nvSpPr>
        <p:spPr bwMode="auto">
          <a:xfrm>
            <a:off x="1476375" y="3284538"/>
            <a:ext cx="1809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a:solidFill>
                  <a:srgbClr val="FF0000"/>
                </a:solidFill>
                <a:ea typeface="华文楷体" panose="02010600040101010101" pitchFamily="2" charset="-122"/>
              </a:rPr>
              <a:t>强还原剂</a:t>
            </a:r>
            <a:endParaRPr kumimoji="1" lang="zh-CN" altLang="en-US">
              <a:solidFill>
                <a:srgbClr val="FF0000"/>
              </a:solidFill>
              <a:ea typeface="华文楷体" panose="02010600040101010101" pitchFamily="2" charset="-122"/>
            </a:endParaRPr>
          </a:p>
        </p:txBody>
      </p:sp>
      <p:grpSp>
        <p:nvGrpSpPr>
          <p:cNvPr id="360507" name="Group 59"/>
          <p:cNvGrpSpPr/>
          <p:nvPr/>
        </p:nvGrpSpPr>
        <p:grpSpPr bwMode="auto">
          <a:xfrm>
            <a:off x="5524500" y="2646363"/>
            <a:ext cx="2566988" cy="584200"/>
            <a:chOff x="3218" y="1964"/>
            <a:chExt cx="1617" cy="367"/>
          </a:xfrm>
        </p:grpSpPr>
        <p:graphicFrame>
          <p:nvGraphicFramePr>
            <p:cNvPr id="180396" name="Object 172"/>
            <p:cNvGraphicFramePr>
              <a:graphicFrameLocks noChangeAspect="1"/>
            </p:cNvGraphicFramePr>
            <p:nvPr/>
          </p:nvGraphicFramePr>
          <p:xfrm>
            <a:off x="3218" y="2001"/>
            <a:ext cx="374" cy="317"/>
          </p:xfrm>
          <a:graphic>
            <a:graphicData uri="http://schemas.openxmlformats.org/presentationml/2006/ole">
              <mc:AlternateContent xmlns:mc="http://schemas.openxmlformats.org/markup-compatibility/2006">
                <mc:Choice xmlns:v="urn:schemas-microsoft-com:vml" Requires="v">
                  <p:oleObj spid="_x0000_s180865" name="CS ChemDraw Drawing" r:id="rId10" imgW="594360" imgH="502920" progId="ChemDraw.Document.6.0">
                    <p:embed/>
                  </p:oleObj>
                </mc:Choice>
                <mc:Fallback>
                  <p:oleObj name="CS ChemDraw Drawing" r:id="rId10" imgW="594360" imgH="502920" progId="ChemDraw.Document.6.0">
                    <p:embed/>
                    <p:pic>
                      <p:nvPicPr>
                        <p:cNvPr id="0" name="Picture 5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8" y="2001"/>
                          <a:ext cx="374"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0406" name="Rectangle 61"/>
            <p:cNvSpPr>
              <a:spLocks noChangeArrowheads="1"/>
            </p:cNvSpPr>
            <p:nvPr/>
          </p:nvSpPr>
          <p:spPr bwMode="auto">
            <a:xfrm>
              <a:off x="3588" y="1964"/>
              <a:ext cx="1247"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zh-CN">
                  <a:ea typeface="华文楷体" panose="02010600040101010101" pitchFamily="2" charset="-122"/>
                </a:rPr>
                <a:t>=</a:t>
              </a:r>
              <a:r>
                <a:rPr kumimoji="1" lang="en-US" altLang="zh-CN">
                  <a:ea typeface="华文楷体" panose="02010600040101010101" pitchFamily="2" charset="-122"/>
                </a:rPr>
                <a:t>5</a:t>
              </a:r>
              <a:r>
                <a:rPr kumimoji="1" lang="zh-CN" altLang="zh-CN">
                  <a:ea typeface="华文楷体" panose="02010600040101010101" pitchFamily="2" charset="-122"/>
                </a:rPr>
                <a:t>.</a:t>
              </a:r>
              <a:r>
                <a:rPr kumimoji="1" lang="en-US" altLang="zh-CN">
                  <a:ea typeface="华文楷体" panose="02010600040101010101" pitchFamily="2" charset="-122"/>
                </a:rPr>
                <a:t>9×10</a:t>
              </a:r>
              <a:r>
                <a:rPr kumimoji="1" lang="en-US" altLang="zh-CN" baseline="30000">
                  <a:ea typeface="华文楷体" panose="02010600040101010101" pitchFamily="2" charset="-122"/>
                </a:rPr>
                <a:t>-2</a:t>
              </a:r>
              <a:endParaRPr kumimoji="1" lang="en-US" altLang="zh-CN" baseline="30000">
                <a:ea typeface="华文楷体" panose="02010600040101010101" pitchFamily="2" charset="-122"/>
              </a:endParaRPr>
            </a:p>
          </p:txBody>
        </p:sp>
      </p:grpSp>
      <p:sp>
        <p:nvSpPr>
          <p:cNvPr id="31" name="Text Box 4"/>
          <p:cNvSpPr txBox="1">
            <a:spLocks noChangeArrowheads="1"/>
          </p:cNvSpPr>
          <p:nvPr/>
        </p:nvSpPr>
        <p:spPr bwMode="auto">
          <a:xfrm>
            <a:off x="946150" y="5513388"/>
            <a:ext cx="8101013" cy="579437"/>
          </a:xfrm>
          <a:prstGeom prst="rect">
            <a:avLst/>
          </a:prstGeom>
          <a:noFill/>
          <a:ln>
            <a:noFill/>
          </a:ln>
          <a:effectLst/>
        </p:spPr>
        <p:txBody>
          <a:bodyPr>
            <a:spAutoFit/>
          </a:bodyPr>
          <a:lstStyle/>
          <a:p>
            <a:pPr>
              <a:spcBef>
                <a:spcPct val="50000"/>
              </a:spcBef>
              <a:defRPr/>
            </a:pPr>
            <a:r>
              <a:rPr lang="pt-BR" altLang="zh-CN" dirty="0">
                <a:latin typeface="+mn-lt"/>
                <a:ea typeface="+mn-ea"/>
              </a:rPr>
              <a:t>H</a:t>
            </a:r>
            <a:r>
              <a:rPr lang="pt-BR" altLang="zh-CN" baseline="-25000" dirty="0">
                <a:latin typeface="+mn-lt"/>
                <a:ea typeface="+mn-ea"/>
              </a:rPr>
              <a:t>2</a:t>
            </a:r>
            <a:r>
              <a:rPr lang="pt-BR" altLang="zh-CN" dirty="0">
                <a:latin typeface="+mn-lt"/>
                <a:ea typeface="+mn-ea"/>
              </a:rPr>
              <a:t>PO</a:t>
            </a:r>
            <a:r>
              <a:rPr lang="pt-BR" altLang="zh-CN" baseline="-25000" dirty="0">
                <a:latin typeface="+mn-lt"/>
                <a:ea typeface="+mn-ea"/>
              </a:rPr>
              <a:t>2</a:t>
            </a:r>
            <a:r>
              <a:rPr lang="en-US" altLang="zh-CN" baseline="30000" dirty="0">
                <a:latin typeface="+mn-lt"/>
                <a:ea typeface="+mn-ea"/>
                <a:sym typeface="Symbol" panose="05050102010706020507" pitchFamily="18" charset="2"/>
              </a:rPr>
              <a:t></a:t>
            </a:r>
            <a:r>
              <a:rPr lang="pt-BR" altLang="zh-CN" dirty="0">
                <a:latin typeface="+mn-lt"/>
                <a:ea typeface="+mn-ea"/>
              </a:rPr>
              <a:t>+2Cu</a:t>
            </a:r>
            <a:r>
              <a:rPr lang="pt-BR" altLang="zh-CN" baseline="30000" dirty="0">
                <a:latin typeface="+mn-lt"/>
                <a:ea typeface="+mn-ea"/>
              </a:rPr>
              <a:t>2+</a:t>
            </a:r>
            <a:r>
              <a:rPr lang="pt-BR" altLang="zh-CN" dirty="0">
                <a:latin typeface="+mn-lt"/>
                <a:ea typeface="+mn-ea"/>
              </a:rPr>
              <a:t>+6OH</a:t>
            </a:r>
            <a:r>
              <a:rPr lang="en-US" altLang="zh-CN" baseline="30000" dirty="0">
                <a:latin typeface="+mn-lt"/>
                <a:ea typeface="+mn-ea"/>
                <a:sym typeface="Symbol" panose="05050102010706020507" pitchFamily="18" charset="2"/>
              </a:rPr>
              <a:t></a:t>
            </a:r>
            <a:r>
              <a:rPr lang="en-US" altLang="zh-CN" dirty="0">
                <a:latin typeface="+mn-lt"/>
                <a:ea typeface="+mn-ea"/>
                <a:sym typeface="Symbol" panose="05050102010706020507" pitchFamily="18" charset="2"/>
              </a:rPr>
              <a:t>==</a:t>
            </a:r>
            <a:r>
              <a:rPr lang="pt-BR" altLang="zh-CN" dirty="0">
                <a:latin typeface="+mn-lt"/>
                <a:ea typeface="+mn-ea"/>
              </a:rPr>
              <a:t>PO</a:t>
            </a:r>
            <a:r>
              <a:rPr lang="pt-BR" altLang="zh-CN" baseline="-25000" dirty="0">
                <a:latin typeface="+mn-lt"/>
                <a:ea typeface="+mn-ea"/>
              </a:rPr>
              <a:t>4</a:t>
            </a:r>
            <a:r>
              <a:rPr lang="pt-BR" altLang="zh-CN" baseline="30000" dirty="0">
                <a:latin typeface="+mn-lt"/>
                <a:ea typeface="+mn-ea"/>
              </a:rPr>
              <a:t>3</a:t>
            </a:r>
            <a:r>
              <a:rPr lang="en-US" altLang="zh-CN" baseline="30000" dirty="0">
                <a:latin typeface="+mn-lt"/>
                <a:ea typeface="+mn-ea"/>
                <a:sym typeface="Symbol" panose="05050102010706020507" pitchFamily="18" charset="2"/>
              </a:rPr>
              <a:t></a:t>
            </a:r>
            <a:r>
              <a:rPr lang="pt-BR" altLang="zh-CN" dirty="0">
                <a:latin typeface="+mn-lt"/>
                <a:ea typeface="+mn-ea"/>
              </a:rPr>
              <a:t>+2Cu</a:t>
            </a:r>
            <a:r>
              <a:rPr lang="en-US" altLang="zh-CN" dirty="0">
                <a:latin typeface="+mn-lt"/>
                <a:ea typeface="+mn-ea"/>
                <a:sym typeface="Symbol" panose="05050102010706020507" pitchFamily="18" charset="2"/>
              </a:rPr>
              <a:t></a:t>
            </a:r>
            <a:r>
              <a:rPr lang="pt-BR" altLang="zh-CN" dirty="0">
                <a:latin typeface="+mn-lt"/>
                <a:ea typeface="+mn-ea"/>
              </a:rPr>
              <a:t>+4H</a:t>
            </a:r>
            <a:r>
              <a:rPr lang="pt-BR" altLang="zh-CN" baseline="-25000" dirty="0">
                <a:latin typeface="+mn-lt"/>
                <a:ea typeface="+mn-ea"/>
              </a:rPr>
              <a:t>2</a:t>
            </a:r>
            <a:r>
              <a:rPr lang="pt-BR" altLang="zh-CN" dirty="0">
                <a:latin typeface="+mn-lt"/>
                <a:ea typeface="+mn-ea"/>
              </a:rPr>
              <a:t>O</a:t>
            </a:r>
            <a:endParaRPr lang="en-US" altLang="zh-CN" dirty="0">
              <a:latin typeface="+mn-lt"/>
              <a:ea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0454"/>
                                        </p:tgtEl>
                                        <p:attrNameLst>
                                          <p:attrName>style.visibility</p:attrName>
                                        </p:attrNameLst>
                                      </p:cBhvr>
                                      <p:to>
                                        <p:strVal val="visible"/>
                                      </p:to>
                                    </p:set>
                                    <p:animEffect transition="in" filter="wipe(left)">
                                      <p:cBhvr>
                                        <p:cTn id="7" dur="500"/>
                                        <p:tgtEl>
                                          <p:spTgt spid="3604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0455"/>
                                        </p:tgtEl>
                                        <p:attrNameLst>
                                          <p:attrName>style.visibility</p:attrName>
                                        </p:attrNameLst>
                                      </p:cBhvr>
                                      <p:to>
                                        <p:strVal val="visible"/>
                                      </p:to>
                                    </p:set>
                                    <p:animEffect transition="in" filter="dissolve">
                                      <p:cBhvr>
                                        <p:cTn id="12" dur="500"/>
                                        <p:tgtEl>
                                          <p:spTgt spid="3604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0452"/>
                                        </p:tgtEl>
                                        <p:attrNameLst>
                                          <p:attrName>style.visibility</p:attrName>
                                        </p:attrNameLst>
                                      </p:cBhvr>
                                      <p:to>
                                        <p:strVal val="visible"/>
                                      </p:to>
                                    </p:set>
                                    <p:animEffect transition="in" filter="wipe(left)">
                                      <p:cBhvr>
                                        <p:cTn id="17" dur="500"/>
                                        <p:tgtEl>
                                          <p:spTgt spid="3604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0507"/>
                                        </p:tgtEl>
                                        <p:attrNameLst>
                                          <p:attrName>style.visibility</p:attrName>
                                        </p:attrNameLst>
                                      </p:cBhvr>
                                      <p:to>
                                        <p:strVal val="visible"/>
                                      </p:to>
                                    </p:set>
                                    <p:animEffect transition="in" filter="wipe(left)">
                                      <p:cBhvr>
                                        <p:cTn id="22" dur="500"/>
                                        <p:tgtEl>
                                          <p:spTgt spid="3605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0506"/>
                                        </p:tgtEl>
                                        <p:attrNameLst>
                                          <p:attrName>style.visibility</p:attrName>
                                        </p:attrNameLst>
                                      </p:cBhvr>
                                      <p:to>
                                        <p:strVal val="visible"/>
                                      </p:to>
                                    </p:set>
                                    <p:animEffect transition="in" filter="wipe(left)">
                                      <p:cBhvr>
                                        <p:cTn id="27" dur="500"/>
                                        <p:tgtEl>
                                          <p:spTgt spid="36050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60466"/>
                                        </p:tgtEl>
                                        <p:attrNameLst>
                                          <p:attrName>style.visibility</p:attrName>
                                        </p:attrNameLst>
                                      </p:cBhvr>
                                      <p:to>
                                        <p:strVal val="visible"/>
                                      </p:to>
                                    </p:set>
                                    <p:animEffect transition="in" filter="wipe(up)">
                                      <p:cBhvr>
                                        <p:cTn id="32" dur="500"/>
                                        <p:tgtEl>
                                          <p:spTgt spid="36046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2" grpId="0" autoUpdateAnimBg="0"/>
      <p:bldP spid="360454" grpId="0" autoUpdateAnimBg="0"/>
      <p:bldP spid="360506" grpId="0" autoUpdateAnimBg="0"/>
      <p:bldP spid="31"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Rectangle 5"/>
          <p:cNvSpPr>
            <a:spLocks noChangeArrowheads="1"/>
          </p:cNvSpPr>
          <p:nvPr/>
        </p:nvSpPr>
        <p:spPr bwMode="auto">
          <a:xfrm>
            <a:off x="1220788" y="2035175"/>
            <a:ext cx="6842125" cy="646113"/>
          </a:xfrm>
          <a:prstGeom prst="rect">
            <a:avLst/>
          </a:prstGeom>
          <a:noFill/>
          <a:ln>
            <a:noFill/>
          </a:ln>
          <a:effectLst/>
        </p:spPr>
        <p:txBody>
          <a:bodyPr anchor="ctr">
            <a:spAutoFit/>
          </a:bodyPr>
          <a:lstStyle/>
          <a:p>
            <a:pPr>
              <a:defRPr/>
            </a:pPr>
            <a:r>
              <a:rPr lang="zh-CN" altLang="en-US" sz="3600" dirty="0">
                <a:latin typeface="+mn-lt"/>
                <a:ea typeface="+mn-ea"/>
              </a:rPr>
              <a:t>次磷酸及盐不稳定，受热易分解 </a:t>
            </a:r>
            <a:r>
              <a:rPr lang="zh-CN" altLang="pt-BR" sz="3600" dirty="0">
                <a:latin typeface="+mn-lt"/>
                <a:ea typeface="+mn-ea"/>
              </a:rPr>
              <a:t> </a:t>
            </a:r>
            <a:endParaRPr lang="zh-CN" altLang="pt-BR" sz="3600" dirty="0">
              <a:latin typeface="+mn-lt"/>
              <a:ea typeface="+mn-ea"/>
            </a:endParaRPr>
          </a:p>
        </p:txBody>
      </p:sp>
      <p:grpSp>
        <p:nvGrpSpPr>
          <p:cNvPr id="495628" name="Group 12"/>
          <p:cNvGrpSpPr/>
          <p:nvPr/>
        </p:nvGrpSpPr>
        <p:grpSpPr bwMode="auto">
          <a:xfrm>
            <a:off x="1116013" y="2960688"/>
            <a:ext cx="7343775" cy="1371600"/>
            <a:chOff x="748" y="2069"/>
            <a:chExt cx="4626" cy="864"/>
          </a:xfrm>
        </p:grpSpPr>
        <p:sp>
          <p:nvSpPr>
            <p:cNvPr id="495622" name="Text Box 6"/>
            <p:cNvSpPr txBox="1">
              <a:spLocks noChangeArrowheads="1"/>
            </p:cNvSpPr>
            <p:nvPr/>
          </p:nvSpPr>
          <p:spPr bwMode="auto">
            <a:xfrm>
              <a:off x="793" y="2069"/>
              <a:ext cx="4581" cy="365"/>
            </a:xfrm>
            <a:prstGeom prst="rect">
              <a:avLst/>
            </a:prstGeom>
            <a:noFill/>
            <a:ln>
              <a:noFill/>
            </a:ln>
            <a:effectLst/>
          </p:spPr>
          <p:txBody>
            <a:bodyPr>
              <a:spAutoFit/>
            </a:bodyPr>
            <a:lstStyle/>
            <a:p>
              <a:pPr>
                <a:spcBef>
                  <a:spcPct val="50000"/>
                </a:spcBef>
                <a:defRPr/>
              </a:pPr>
              <a:r>
                <a:rPr lang="pt-BR" altLang="zh-CN">
                  <a:latin typeface="+mn-lt"/>
                  <a:ea typeface="+mn-ea"/>
                </a:rPr>
                <a:t>3H</a:t>
              </a:r>
              <a:r>
                <a:rPr lang="pt-BR" altLang="zh-CN" baseline="-25000">
                  <a:latin typeface="+mn-lt"/>
                  <a:ea typeface="+mn-ea"/>
                </a:rPr>
                <a:t>3</a:t>
              </a:r>
              <a:r>
                <a:rPr lang="pt-BR" altLang="zh-CN">
                  <a:latin typeface="+mn-lt"/>
                  <a:ea typeface="+mn-ea"/>
                </a:rPr>
                <a:t>PO</a:t>
              </a:r>
              <a:r>
                <a:rPr lang="pt-BR" altLang="zh-CN" baseline="-25000">
                  <a:latin typeface="+mn-lt"/>
                  <a:ea typeface="+mn-ea"/>
                </a:rPr>
                <a:t>2</a:t>
              </a:r>
              <a:r>
                <a:rPr lang="pt-BR" altLang="zh-CN">
                  <a:latin typeface="+mn-lt"/>
                  <a:ea typeface="+mn-ea"/>
                </a:rPr>
                <a:t>        2H</a:t>
              </a:r>
              <a:r>
                <a:rPr lang="pt-BR" altLang="zh-CN" baseline="-25000">
                  <a:latin typeface="+mn-lt"/>
                  <a:ea typeface="+mn-ea"/>
                </a:rPr>
                <a:t>3</a:t>
              </a:r>
              <a:r>
                <a:rPr lang="pt-BR" altLang="zh-CN">
                  <a:latin typeface="+mn-lt"/>
                  <a:ea typeface="+mn-ea"/>
                </a:rPr>
                <a:t>PO</a:t>
              </a:r>
              <a:r>
                <a:rPr lang="pt-BR" altLang="zh-CN" baseline="-25000">
                  <a:latin typeface="+mn-lt"/>
                  <a:ea typeface="+mn-ea"/>
                </a:rPr>
                <a:t>3</a:t>
              </a:r>
              <a:r>
                <a:rPr lang="pt-BR" altLang="zh-CN">
                  <a:latin typeface="+mn-lt"/>
                  <a:ea typeface="+mn-ea"/>
                </a:rPr>
                <a:t> + PH</a:t>
              </a:r>
              <a:r>
                <a:rPr lang="pt-BR" altLang="zh-CN" baseline="-25000">
                  <a:latin typeface="+mn-lt"/>
                  <a:ea typeface="+mn-ea"/>
                </a:rPr>
                <a:t>3</a:t>
              </a:r>
              <a:r>
                <a:rPr lang="en-US" altLang="zh-CN">
                  <a:latin typeface="+mn-lt"/>
                  <a:ea typeface="+mn-ea"/>
                  <a:sym typeface="Symbol" panose="05050102010706020507" pitchFamily="18" charset="2"/>
                </a:rPr>
                <a:t></a:t>
              </a:r>
              <a:endParaRPr lang="en-US" altLang="zh-CN">
                <a:latin typeface="+mn-lt"/>
                <a:ea typeface="+mn-ea"/>
                <a:sym typeface="Symbol" panose="05050102010706020507" pitchFamily="18" charset="2"/>
              </a:endParaRPr>
            </a:p>
          </p:txBody>
        </p:sp>
        <p:sp>
          <p:nvSpPr>
            <p:cNvPr id="495623" name="Text Box 7"/>
            <p:cNvSpPr txBox="1">
              <a:spLocks noChangeArrowheads="1"/>
            </p:cNvSpPr>
            <p:nvPr/>
          </p:nvSpPr>
          <p:spPr bwMode="auto">
            <a:xfrm>
              <a:off x="748" y="2568"/>
              <a:ext cx="4581" cy="365"/>
            </a:xfrm>
            <a:prstGeom prst="rect">
              <a:avLst/>
            </a:prstGeom>
            <a:noFill/>
            <a:ln>
              <a:noFill/>
            </a:ln>
            <a:effectLst/>
          </p:spPr>
          <p:txBody>
            <a:bodyPr>
              <a:spAutoFit/>
            </a:bodyPr>
            <a:lstStyle/>
            <a:p>
              <a:pPr>
                <a:spcBef>
                  <a:spcPct val="50000"/>
                </a:spcBef>
                <a:defRPr/>
              </a:pPr>
              <a:r>
                <a:rPr lang="pt-BR" altLang="zh-CN" dirty="0">
                  <a:latin typeface="+mn-lt"/>
                  <a:ea typeface="+mn-ea"/>
                </a:rPr>
                <a:t>4NaH</a:t>
              </a:r>
              <a:r>
                <a:rPr lang="pt-BR" altLang="zh-CN" baseline="-25000" dirty="0">
                  <a:latin typeface="+mn-lt"/>
                  <a:ea typeface="+mn-ea"/>
                </a:rPr>
                <a:t>2</a:t>
              </a:r>
              <a:r>
                <a:rPr lang="pt-BR" altLang="zh-CN" dirty="0">
                  <a:latin typeface="+mn-lt"/>
                  <a:ea typeface="+mn-ea"/>
                </a:rPr>
                <a:t>PO</a:t>
              </a:r>
              <a:r>
                <a:rPr lang="pt-BR" altLang="zh-CN" baseline="-25000" dirty="0">
                  <a:latin typeface="+mn-lt"/>
                  <a:ea typeface="+mn-ea"/>
                </a:rPr>
                <a:t>2</a:t>
              </a:r>
              <a:r>
                <a:rPr lang="pt-BR" altLang="zh-CN" dirty="0">
                  <a:latin typeface="+mn-lt"/>
                  <a:ea typeface="+mn-ea"/>
                </a:rPr>
                <a:t>        Na</a:t>
              </a:r>
              <a:r>
                <a:rPr lang="pt-BR" altLang="zh-CN" baseline="-25000" dirty="0">
                  <a:latin typeface="+mn-lt"/>
                  <a:ea typeface="+mn-ea"/>
                </a:rPr>
                <a:t>4</a:t>
              </a:r>
              <a:r>
                <a:rPr lang="pt-BR" altLang="zh-CN" dirty="0">
                  <a:latin typeface="+mn-lt"/>
                  <a:ea typeface="+mn-ea"/>
                </a:rPr>
                <a:t>P</a:t>
              </a:r>
              <a:r>
                <a:rPr lang="pt-BR" altLang="zh-CN" baseline="-25000" dirty="0">
                  <a:latin typeface="+mn-lt"/>
                  <a:ea typeface="+mn-ea"/>
                </a:rPr>
                <a:t>2</a:t>
              </a:r>
              <a:r>
                <a:rPr lang="pt-BR" altLang="zh-CN" dirty="0">
                  <a:latin typeface="+mn-lt"/>
                  <a:ea typeface="+mn-ea"/>
                </a:rPr>
                <a:t>O</a:t>
              </a:r>
              <a:r>
                <a:rPr lang="pt-BR" altLang="zh-CN" baseline="-25000" dirty="0">
                  <a:latin typeface="+mn-lt"/>
                  <a:ea typeface="+mn-ea"/>
                </a:rPr>
                <a:t>7</a:t>
              </a:r>
              <a:r>
                <a:rPr lang="pt-BR" altLang="zh-CN" dirty="0">
                  <a:latin typeface="+mn-lt"/>
                  <a:ea typeface="+mn-ea"/>
                </a:rPr>
                <a:t>+2PH</a:t>
              </a:r>
              <a:r>
                <a:rPr lang="pt-BR" altLang="zh-CN" baseline="-25000" dirty="0">
                  <a:latin typeface="+mn-lt"/>
                  <a:ea typeface="+mn-ea"/>
                </a:rPr>
                <a:t>3</a:t>
              </a:r>
              <a:r>
                <a:rPr lang="en-US" altLang="zh-CN" dirty="0">
                  <a:latin typeface="+mn-lt"/>
                  <a:ea typeface="+mn-ea"/>
                  <a:sym typeface="Symbol" panose="05050102010706020507" pitchFamily="18" charset="2"/>
                </a:rPr>
                <a:t></a:t>
              </a:r>
              <a:r>
                <a:rPr lang="pt-BR" altLang="zh-CN" dirty="0">
                  <a:latin typeface="+mn-lt"/>
                  <a:ea typeface="+mn-ea"/>
                </a:rPr>
                <a:t>+H</a:t>
              </a:r>
              <a:r>
                <a:rPr lang="pt-BR" altLang="zh-CN" baseline="-25000" dirty="0">
                  <a:latin typeface="+mn-lt"/>
                  <a:ea typeface="+mn-ea"/>
                </a:rPr>
                <a:t>2</a:t>
              </a:r>
              <a:r>
                <a:rPr lang="pt-BR" altLang="zh-CN" dirty="0">
                  <a:latin typeface="+mn-lt"/>
                  <a:ea typeface="+mn-ea"/>
                </a:rPr>
                <a:t>O</a:t>
              </a:r>
              <a:endParaRPr lang="en-US" altLang="zh-CN" dirty="0">
                <a:latin typeface="+mn-lt"/>
                <a:ea typeface="+mn-ea"/>
              </a:endParaRPr>
            </a:p>
          </p:txBody>
        </p:sp>
        <p:pic>
          <p:nvPicPr>
            <p:cNvPr id="243718" name="Picture 9" descr="jr"/>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46" y="2115"/>
              <a:ext cx="423"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Picture 10" descr="jr"/>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18" y="2659"/>
              <a:ext cx="42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3715"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0E14C5D-A7AD-4C15-8D73-AED1CB1FC948}"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5621"/>
                                        </p:tgtEl>
                                        <p:attrNameLst>
                                          <p:attrName>style.visibility</p:attrName>
                                        </p:attrNameLst>
                                      </p:cBhvr>
                                      <p:to>
                                        <p:strVal val="visible"/>
                                      </p:to>
                                    </p:set>
                                    <p:animEffect transition="in" filter="wipe(left)">
                                      <p:cBhvr>
                                        <p:cTn id="7" dur="500"/>
                                        <p:tgtEl>
                                          <p:spTgt spid="4956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5628"/>
                                        </p:tgtEl>
                                        <p:attrNameLst>
                                          <p:attrName>style.visibility</p:attrName>
                                        </p:attrNameLst>
                                      </p:cBhvr>
                                      <p:to>
                                        <p:strVal val="visible"/>
                                      </p:to>
                                    </p:set>
                                    <p:animEffect transition="in" filter="wipe(left)">
                                      <p:cBhvr>
                                        <p:cTn id="12" dur="500"/>
                                        <p:tgtEl>
                                          <p:spTgt spid="495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1"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8101013" y="6165850"/>
            <a:ext cx="557212" cy="457200"/>
          </a:xfrm>
          <a:prstGeom prst="rect">
            <a:avLst/>
          </a:prstGeom>
          <a:noFill/>
          <a:ln>
            <a:noFill/>
          </a:ln>
          <a:effectLst/>
        </p:spPr>
        <p:txBody>
          <a:bodyPr/>
          <a:lstStyle/>
          <a:p>
            <a:pPr algn="r">
              <a:defRPr/>
            </a:pPr>
            <a:fld id="{214415F2-640F-45E3-892C-9539E58DB28D}" type="slidenum">
              <a:rPr kumimoji="1" lang="en-US" altLang="zh-CN" sz="1600">
                <a:latin typeface="+mn-lt"/>
                <a:ea typeface="+mn-ea"/>
                <a:cs typeface="ˎ̥"/>
              </a:rPr>
            </a:fld>
            <a:r>
              <a:rPr kumimoji="1" lang="en-US" altLang="zh-CN" sz="1600" b="0">
                <a:latin typeface="+mn-lt"/>
                <a:ea typeface="+mn-ea"/>
                <a:cs typeface="ˎ̥"/>
              </a:rPr>
              <a:t> </a:t>
            </a:r>
            <a:endParaRPr kumimoji="1" lang="en-US" altLang="zh-CN" sz="1600" b="0">
              <a:latin typeface="+mn-lt"/>
              <a:ea typeface="+mn-ea"/>
              <a:cs typeface="ˎ̥"/>
            </a:endParaRPr>
          </a:p>
        </p:txBody>
      </p:sp>
      <p:sp>
        <p:nvSpPr>
          <p:cNvPr id="359427" name="Rectangle 3"/>
          <p:cNvSpPr>
            <a:spLocks noRot="1" noChangeArrowheads="1"/>
          </p:cNvSpPr>
          <p:nvPr/>
        </p:nvSpPr>
        <p:spPr bwMode="auto">
          <a:xfrm>
            <a:off x="952500" y="188913"/>
            <a:ext cx="4389438" cy="539750"/>
          </a:xfrm>
          <a:prstGeom prst="rect">
            <a:avLst/>
          </a:prstGeom>
          <a:noFill/>
          <a:ln>
            <a:noFill/>
          </a:ln>
          <a:effectLst/>
        </p:spPr>
        <p:txBody>
          <a:bodyPr/>
          <a:lstStyle/>
          <a:p>
            <a:pPr marL="342900" indent="-342900">
              <a:lnSpc>
                <a:spcPct val="90000"/>
              </a:lnSpc>
              <a:spcBef>
                <a:spcPct val="20000"/>
              </a:spcBef>
              <a:buClr>
                <a:schemeClr val="tx2"/>
              </a:buClr>
              <a:buSzPct val="70000"/>
              <a:buFont typeface="Wingdings" panose="05000000000000000000" pitchFamily="2" charset="2"/>
              <a:buNone/>
              <a:defRPr/>
            </a:pPr>
            <a:r>
              <a:rPr lang="en-US" altLang="zh-CN" sz="3600" dirty="0">
                <a:latin typeface="+mn-lt"/>
                <a:ea typeface="+mn-ea"/>
              </a:rPr>
              <a:t> 2. H</a:t>
            </a:r>
            <a:r>
              <a:rPr lang="en-US" altLang="zh-CN" sz="3600" baseline="-25000" dirty="0">
                <a:latin typeface="+mn-lt"/>
                <a:ea typeface="+mn-ea"/>
              </a:rPr>
              <a:t>3</a:t>
            </a:r>
            <a:r>
              <a:rPr lang="en-US" altLang="zh-CN" sz="3600" dirty="0">
                <a:latin typeface="+mn-lt"/>
                <a:ea typeface="+mn-ea"/>
              </a:rPr>
              <a:t>PO</a:t>
            </a:r>
            <a:r>
              <a:rPr lang="en-US" altLang="zh-CN" sz="3600" baseline="-25000" dirty="0">
                <a:latin typeface="+mn-lt"/>
                <a:ea typeface="+mn-ea"/>
              </a:rPr>
              <a:t>3 </a:t>
            </a:r>
            <a:r>
              <a:rPr lang="en-US" altLang="zh-CN" sz="3600" dirty="0">
                <a:latin typeface="+mn-lt"/>
                <a:ea typeface="+mn-ea"/>
              </a:rPr>
              <a:t>(</a:t>
            </a:r>
            <a:r>
              <a:rPr lang="zh-CN" altLang="en-US" sz="3600" dirty="0">
                <a:latin typeface="+mn-lt"/>
                <a:ea typeface="+mn-ea"/>
              </a:rPr>
              <a:t>亚磷酸</a:t>
            </a:r>
            <a:r>
              <a:rPr lang="en-US" altLang="zh-CN" sz="3600" dirty="0">
                <a:latin typeface="+mn-lt"/>
                <a:ea typeface="+mn-ea"/>
              </a:rPr>
              <a:t>)</a:t>
            </a:r>
            <a:endParaRPr lang="en-US" altLang="zh-CN" sz="3600" dirty="0">
              <a:latin typeface="+mn-lt"/>
              <a:ea typeface="+mn-ea"/>
            </a:endParaRPr>
          </a:p>
        </p:txBody>
      </p:sp>
      <p:sp>
        <p:nvSpPr>
          <p:cNvPr id="359428" name="Text Box 4"/>
          <p:cNvSpPr txBox="1">
            <a:spLocks noChangeArrowheads="1"/>
          </p:cNvSpPr>
          <p:nvPr/>
        </p:nvSpPr>
        <p:spPr bwMode="auto">
          <a:xfrm>
            <a:off x="4968875" y="827088"/>
            <a:ext cx="3668713" cy="1066800"/>
          </a:xfrm>
          <a:prstGeom prst="rect">
            <a:avLst/>
          </a:prstGeom>
          <a:noFill/>
          <a:ln>
            <a:noFill/>
          </a:ln>
          <a:effectLst/>
        </p:spPr>
        <p:txBody>
          <a:bodyPr>
            <a:spAutoFit/>
          </a:bodyPr>
          <a:lstStyle/>
          <a:p>
            <a:pPr>
              <a:spcBef>
                <a:spcPct val="50000"/>
              </a:spcBef>
              <a:defRPr/>
            </a:pPr>
            <a:r>
              <a:rPr kumimoji="1" lang="zh-CN" altLang="en-US" dirty="0">
                <a:solidFill>
                  <a:srgbClr val="0000FF"/>
                </a:solidFill>
                <a:latin typeface="+mn-lt"/>
                <a:ea typeface="+mn-ea"/>
              </a:rPr>
              <a:t>性质：</a:t>
            </a:r>
            <a:r>
              <a:rPr kumimoji="1" lang="zh-CN" altLang="en-US" dirty="0">
                <a:solidFill>
                  <a:srgbClr val="FF0000"/>
                </a:solidFill>
                <a:latin typeface="+mn-lt"/>
                <a:ea typeface="+mn-ea"/>
              </a:rPr>
              <a:t>二元中强酸，易溶于水</a:t>
            </a:r>
            <a:endParaRPr kumimoji="1" lang="zh-CN" altLang="en-US" dirty="0">
              <a:solidFill>
                <a:srgbClr val="FF0000"/>
              </a:solidFill>
              <a:latin typeface="+mn-lt"/>
              <a:ea typeface="+mn-ea"/>
            </a:endParaRPr>
          </a:p>
        </p:txBody>
      </p:sp>
      <p:graphicFrame>
        <p:nvGraphicFramePr>
          <p:cNvPr id="359429" name="Object 269"/>
          <p:cNvGraphicFramePr>
            <a:graphicFrameLocks noChangeAspect="1"/>
          </p:cNvGraphicFramePr>
          <p:nvPr/>
        </p:nvGraphicFramePr>
        <p:xfrm>
          <a:off x="1208088" y="5810250"/>
          <a:ext cx="6096000" cy="584200"/>
        </p:xfrm>
        <a:graphic>
          <a:graphicData uri="http://schemas.openxmlformats.org/presentationml/2006/ole">
            <mc:AlternateContent xmlns:mc="http://schemas.openxmlformats.org/markup-compatibility/2006">
              <mc:Choice xmlns:v="urn:schemas-microsoft-com:vml" Requires="v">
                <p:oleObj spid="_x0000_s183225" name="公式" r:id="rId1" imgW="2501900" imgH="241300" progId="Equation.3">
                  <p:embed/>
                </p:oleObj>
              </mc:Choice>
              <mc:Fallback>
                <p:oleObj name="公式" r:id="rId1" imgW="2501900" imgH="241300" progId="Equation.3">
                  <p:embed/>
                  <p:pic>
                    <p:nvPicPr>
                      <p:cNvPr id="0" name="Picture 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5810250"/>
                        <a:ext cx="60960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31" name="Rectangle 7"/>
          <p:cNvSpPr>
            <a:spLocks noChangeArrowheads="1"/>
          </p:cNvSpPr>
          <p:nvPr/>
        </p:nvSpPr>
        <p:spPr bwMode="auto">
          <a:xfrm>
            <a:off x="1431925" y="1169988"/>
            <a:ext cx="1403350" cy="579437"/>
          </a:xfrm>
          <a:prstGeom prst="rect">
            <a:avLst/>
          </a:prstGeom>
          <a:noFill/>
          <a:ln>
            <a:noFill/>
          </a:ln>
          <a:effectLst/>
        </p:spPr>
        <p:txBody>
          <a:bodyPr wrap="none">
            <a:spAutoFit/>
          </a:bodyPr>
          <a:lstStyle/>
          <a:p>
            <a:pPr>
              <a:defRPr/>
            </a:pPr>
            <a:r>
              <a:rPr kumimoji="1" lang="zh-CN" altLang="en-US" dirty="0">
                <a:solidFill>
                  <a:srgbClr val="0000FF"/>
                </a:solidFill>
                <a:latin typeface="+mn-lt"/>
                <a:ea typeface="+mn-ea"/>
              </a:rPr>
              <a:t>结构：</a:t>
            </a:r>
            <a:endParaRPr kumimoji="1" lang="zh-CN" altLang="en-US" dirty="0">
              <a:solidFill>
                <a:srgbClr val="0000FF"/>
              </a:solidFill>
              <a:latin typeface="+mn-lt"/>
              <a:ea typeface="+mn-ea"/>
            </a:endParaRPr>
          </a:p>
        </p:txBody>
      </p:sp>
      <p:grpSp>
        <p:nvGrpSpPr>
          <p:cNvPr id="359432" name="Group 8"/>
          <p:cNvGrpSpPr/>
          <p:nvPr/>
        </p:nvGrpSpPr>
        <p:grpSpPr bwMode="auto">
          <a:xfrm>
            <a:off x="2030413" y="1128713"/>
            <a:ext cx="2476500" cy="1800225"/>
            <a:chOff x="2784" y="528"/>
            <a:chExt cx="1040" cy="959"/>
          </a:xfrm>
        </p:grpSpPr>
        <p:graphicFrame>
          <p:nvGraphicFramePr>
            <p:cNvPr id="182542" name="Object 270"/>
            <p:cNvGraphicFramePr>
              <a:graphicFrameLocks noChangeAspect="1"/>
            </p:cNvGraphicFramePr>
            <p:nvPr/>
          </p:nvGraphicFramePr>
          <p:xfrm>
            <a:off x="2784" y="1120"/>
            <a:ext cx="192" cy="192"/>
          </p:xfrm>
          <a:graphic>
            <a:graphicData uri="http://schemas.openxmlformats.org/presentationml/2006/ole">
              <mc:AlternateContent xmlns:mc="http://schemas.openxmlformats.org/markup-compatibility/2006">
                <mc:Choice xmlns:v="urn:schemas-microsoft-com:vml" Requires="v">
                  <p:oleObj spid="_x0000_s183226" name="公式" r:id="rId3" imgW="165100" imgH="165100" progId="">
                    <p:embed/>
                  </p:oleObj>
                </mc:Choice>
                <mc:Fallback>
                  <p:oleObj name="公式" r:id="rId3" imgW="165100" imgH="165100" progId="">
                    <p:embed/>
                    <p:pic>
                      <p:nvPicPr>
                        <p:cNvPr id="0" name="Picture 8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120"/>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543" name="Object 271"/>
            <p:cNvGraphicFramePr>
              <a:graphicFrameLocks noChangeAspect="1"/>
            </p:cNvGraphicFramePr>
            <p:nvPr/>
          </p:nvGraphicFramePr>
          <p:xfrm>
            <a:off x="2943" y="1104"/>
            <a:ext cx="177" cy="207"/>
          </p:xfrm>
          <a:graphic>
            <a:graphicData uri="http://schemas.openxmlformats.org/presentationml/2006/ole">
              <mc:AlternateContent xmlns:mc="http://schemas.openxmlformats.org/markup-compatibility/2006">
                <mc:Choice xmlns:v="urn:schemas-microsoft-com:vml" Requires="v">
                  <p:oleObj spid="_x0000_s183227" name="公式" r:id="rId5" imgW="152400" imgH="177800" progId="Equation.3">
                    <p:embed/>
                  </p:oleObj>
                </mc:Choice>
                <mc:Fallback>
                  <p:oleObj name="公式" r:id="rId5" imgW="152400" imgH="177800" progId="Equation.3">
                    <p:embed/>
                    <p:pic>
                      <p:nvPicPr>
                        <p:cNvPr id="0" name="Picture 8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3" y="1104"/>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544" name="Object 272"/>
            <p:cNvGraphicFramePr>
              <a:graphicFrameLocks noChangeAspect="1"/>
            </p:cNvGraphicFramePr>
            <p:nvPr/>
          </p:nvGraphicFramePr>
          <p:xfrm>
            <a:off x="3152" y="1280"/>
            <a:ext cx="177" cy="207"/>
          </p:xfrm>
          <a:graphic>
            <a:graphicData uri="http://schemas.openxmlformats.org/presentationml/2006/ole">
              <mc:AlternateContent xmlns:mc="http://schemas.openxmlformats.org/markup-compatibility/2006">
                <mc:Choice xmlns:v="urn:schemas-microsoft-com:vml" Requires="v">
                  <p:oleObj spid="_x0000_s183228" name="公式" r:id="rId7" imgW="152400" imgH="177800" progId="Equation.3">
                    <p:embed/>
                  </p:oleObj>
                </mc:Choice>
                <mc:Fallback>
                  <p:oleObj name="公式" r:id="rId7" imgW="152400" imgH="177800" progId="Equation.3">
                    <p:embed/>
                    <p:pic>
                      <p:nvPicPr>
                        <p:cNvPr id="0" name="Picture 8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 y="1280"/>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545" name="Object 273"/>
            <p:cNvGraphicFramePr>
              <a:graphicFrameLocks noChangeAspect="1"/>
            </p:cNvGraphicFramePr>
            <p:nvPr/>
          </p:nvGraphicFramePr>
          <p:xfrm>
            <a:off x="3296" y="944"/>
            <a:ext cx="164" cy="192"/>
          </p:xfrm>
          <a:graphic>
            <a:graphicData uri="http://schemas.openxmlformats.org/presentationml/2006/ole">
              <mc:AlternateContent xmlns:mc="http://schemas.openxmlformats.org/markup-compatibility/2006">
                <mc:Choice xmlns:v="urn:schemas-microsoft-com:vml" Requires="v">
                  <p:oleObj spid="_x0000_s183229" name="公式" r:id="rId8" imgW="139700" imgH="165100" progId="Equation.3">
                    <p:embed/>
                  </p:oleObj>
                </mc:Choice>
                <mc:Fallback>
                  <p:oleObj name="公式" r:id="rId8" imgW="139700" imgH="165100" progId="Equation.3">
                    <p:embed/>
                    <p:pic>
                      <p:nvPicPr>
                        <p:cNvPr id="0" name="Picture 8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6" y="944"/>
                          <a:ext cx="16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546" name="Object 274"/>
            <p:cNvGraphicFramePr>
              <a:graphicFrameLocks noChangeAspect="1"/>
            </p:cNvGraphicFramePr>
            <p:nvPr/>
          </p:nvGraphicFramePr>
          <p:xfrm>
            <a:off x="3632" y="1136"/>
            <a:ext cx="192" cy="192"/>
          </p:xfrm>
          <a:graphic>
            <a:graphicData uri="http://schemas.openxmlformats.org/presentationml/2006/ole">
              <mc:AlternateContent xmlns:mc="http://schemas.openxmlformats.org/markup-compatibility/2006">
                <mc:Choice xmlns:v="urn:schemas-microsoft-com:vml" Requires="v">
                  <p:oleObj spid="_x0000_s183230" name="公式" r:id="rId10" imgW="165100" imgH="165100" progId="Equation.3">
                    <p:embed/>
                  </p:oleObj>
                </mc:Choice>
                <mc:Fallback>
                  <p:oleObj name="公式" r:id="rId10" imgW="165100" imgH="165100" progId="Equation.3">
                    <p:embed/>
                    <p:pic>
                      <p:nvPicPr>
                        <p:cNvPr id="0" name="Picture 8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 y="1136"/>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547" name="Object 275"/>
            <p:cNvGraphicFramePr>
              <a:graphicFrameLocks noChangeAspect="1"/>
            </p:cNvGraphicFramePr>
            <p:nvPr/>
          </p:nvGraphicFramePr>
          <p:xfrm>
            <a:off x="3008" y="1288"/>
            <a:ext cx="192" cy="192"/>
          </p:xfrm>
          <a:graphic>
            <a:graphicData uri="http://schemas.openxmlformats.org/presentationml/2006/ole">
              <mc:AlternateContent xmlns:mc="http://schemas.openxmlformats.org/markup-compatibility/2006">
                <mc:Choice xmlns:v="urn:schemas-microsoft-com:vml" Requires="v">
                  <p:oleObj spid="_x0000_s183231" name="公式" r:id="rId11" imgW="165100" imgH="165100" progId="Equation.3">
                    <p:embed/>
                  </p:oleObj>
                </mc:Choice>
                <mc:Fallback>
                  <p:oleObj name="公式" r:id="rId11" imgW="165100" imgH="165100" progId="Equation.3">
                    <p:embed/>
                    <p:pic>
                      <p:nvPicPr>
                        <p:cNvPr id="0" name="Picture 8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 y="1288"/>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39" name="Line 15"/>
            <p:cNvSpPr>
              <a:spLocks noChangeShapeType="1"/>
            </p:cNvSpPr>
            <p:nvPr/>
          </p:nvSpPr>
          <p:spPr bwMode="auto">
            <a:xfrm flipH="1">
              <a:off x="3104" y="1080"/>
              <a:ext cx="192" cy="96"/>
            </a:xfrm>
            <a:prstGeom prst="line">
              <a:avLst/>
            </a:prstGeom>
            <a:noFill/>
            <a:ln w="25400">
              <a:solidFill>
                <a:srgbClr val="000000"/>
              </a:solidFill>
              <a:round/>
              <a:headEnd type="none" w="sm" len="sm"/>
              <a:tailEnd type="none" w="sm" len="sm"/>
            </a:ln>
            <a:effectLst/>
          </p:spPr>
          <p:txBody>
            <a:bodyPr wrap="none" anchor="ctr"/>
            <a:lstStyle/>
            <a:p>
              <a:pPr>
                <a:defRPr/>
              </a:pPr>
              <a:endParaRPr lang="zh-CN" altLang="en-US">
                <a:latin typeface="+mn-lt"/>
                <a:ea typeface="+mn-ea"/>
              </a:endParaRPr>
            </a:p>
          </p:txBody>
        </p:sp>
        <p:sp>
          <p:nvSpPr>
            <p:cNvPr id="359440" name="Line 16"/>
            <p:cNvSpPr>
              <a:spLocks noChangeShapeType="1"/>
            </p:cNvSpPr>
            <p:nvPr/>
          </p:nvSpPr>
          <p:spPr bwMode="auto">
            <a:xfrm>
              <a:off x="3440" y="1088"/>
              <a:ext cx="192" cy="96"/>
            </a:xfrm>
            <a:prstGeom prst="line">
              <a:avLst/>
            </a:prstGeom>
            <a:noFill/>
            <a:ln w="25400">
              <a:solidFill>
                <a:srgbClr val="000000"/>
              </a:solidFill>
              <a:round/>
              <a:headEnd type="none" w="sm" len="sm"/>
              <a:tailEnd type="none" w="sm" len="sm"/>
            </a:ln>
            <a:effectLst/>
          </p:spPr>
          <p:txBody>
            <a:bodyPr wrap="none" anchor="ctr"/>
            <a:lstStyle/>
            <a:p>
              <a:pPr>
                <a:defRPr/>
              </a:pPr>
              <a:endParaRPr lang="zh-CN" altLang="en-US">
                <a:latin typeface="+mn-lt"/>
                <a:ea typeface="+mn-ea"/>
              </a:endParaRPr>
            </a:p>
          </p:txBody>
        </p:sp>
        <p:graphicFrame>
          <p:nvGraphicFramePr>
            <p:cNvPr id="182548" name="Object 276"/>
            <p:cNvGraphicFramePr>
              <a:graphicFrameLocks noChangeAspect="1"/>
            </p:cNvGraphicFramePr>
            <p:nvPr/>
          </p:nvGraphicFramePr>
          <p:xfrm>
            <a:off x="3264" y="528"/>
            <a:ext cx="177" cy="207"/>
          </p:xfrm>
          <a:graphic>
            <a:graphicData uri="http://schemas.openxmlformats.org/presentationml/2006/ole">
              <mc:AlternateContent xmlns:mc="http://schemas.openxmlformats.org/markup-compatibility/2006">
                <mc:Choice xmlns:v="urn:schemas-microsoft-com:vml" Requires="v">
                  <p:oleObj spid="_x0000_s183232" name="公式" r:id="rId12" imgW="152400" imgH="177800" progId="Equation.3">
                    <p:embed/>
                  </p:oleObj>
                </mc:Choice>
                <mc:Fallback>
                  <p:oleObj name="公式" r:id="rId12" imgW="152400" imgH="177800" progId="Equation.3">
                    <p:embed/>
                    <p:pic>
                      <p:nvPicPr>
                        <p:cNvPr id="0" name="Picture 8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528"/>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42" name="Line 18"/>
            <p:cNvSpPr>
              <a:spLocks noChangeShapeType="1"/>
            </p:cNvSpPr>
            <p:nvPr/>
          </p:nvSpPr>
          <p:spPr bwMode="auto">
            <a:xfrm flipV="1">
              <a:off x="3344" y="704"/>
              <a:ext cx="0" cy="240"/>
            </a:xfrm>
            <a:prstGeom prst="line">
              <a:avLst/>
            </a:prstGeom>
            <a:noFill/>
            <a:ln w="25400">
              <a:solidFill>
                <a:srgbClr val="000000"/>
              </a:solidFill>
              <a:round/>
              <a:headEnd type="none" w="sm" len="sm"/>
              <a:tailEnd type="stealth" w="med" len="lg"/>
            </a:ln>
            <a:effectLst/>
          </p:spPr>
          <p:txBody>
            <a:bodyPr wrap="none" anchor="ctr"/>
            <a:lstStyle/>
            <a:p>
              <a:pPr>
                <a:defRPr/>
              </a:pPr>
              <a:endParaRPr lang="zh-CN" altLang="en-US">
                <a:latin typeface="+mn-lt"/>
                <a:ea typeface="+mn-ea"/>
              </a:endParaRPr>
            </a:p>
          </p:txBody>
        </p:sp>
        <p:sp>
          <p:nvSpPr>
            <p:cNvPr id="359443" name="Line 19"/>
            <p:cNvSpPr>
              <a:spLocks noChangeShapeType="1"/>
            </p:cNvSpPr>
            <p:nvPr/>
          </p:nvSpPr>
          <p:spPr bwMode="auto">
            <a:xfrm flipH="1">
              <a:off x="3248" y="1128"/>
              <a:ext cx="96" cy="195"/>
            </a:xfrm>
            <a:prstGeom prst="line">
              <a:avLst/>
            </a:prstGeom>
            <a:noFill/>
            <a:ln w="25400">
              <a:solidFill>
                <a:srgbClr val="000000"/>
              </a:solidFill>
              <a:round/>
            </a:ln>
            <a:effectLst/>
          </p:spPr>
          <p:txBody>
            <a:bodyPr/>
            <a:lstStyle/>
            <a:p>
              <a:pPr>
                <a:defRPr/>
              </a:pPr>
              <a:endParaRPr lang="zh-CN" altLang="en-US">
                <a:latin typeface="+mn-lt"/>
                <a:ea typeface="+mn-ea"/>
              </a:endParaRPr>
            </a:p>
          </p:txBody>
        </p:sp>
      </p:grpSp>
      <p:grpSp>
        <p:nvGrpSpPr>
          <p:cNvPr id="359444" name="Group 20"/>
          <p:cNvGrpSpPr/>
          <p:nvPr/>
        </p:nvGrpSpPr>
        <p:grpSpPr bwMode="auto">
          <a:xfrm>
            <a:off x="5394325" y="2311400"/>
            <a:ext cx="2370138" cy="1181100"/>
            <a:chOff x="3080" y="1616"/>
            <a:chExt cx="1493" cy="744"/>
          </a:xfrm>
        </p:grpSpPr>
        <p:grpSp>
          <p:nvGrpSpPr>
            <p:cNvPr id="182580" name="Group 21"/>
            <p:cNvGrpSpPr/>
            <p:nvPr/>
          </p:nvGrpSpPr>
          <p:grpSpPr bwMode="auto">
            <a:xfrm>
              <a:off x="3088" y="1616"/>
              <a:ext cx="1467" cy="336"/>
              <a:chOff x="3088" y="1616"/>
              <a:chExt cx="1467" cy="336"/>
            </a:xfrm>
          </p:grpSpPr>
          <p:sp>
            <p:nvSpPr>
              <p:cNvPr id="182590" name="Rectangle 22"/>
              <p:cNvSpPr>
                <a:spLocks noChangeArrowheads="1"/>
              </p:cNvSpPr>
              <p:nvPr/>
            </p:nvSpPr>
            <p:spPr bwMode="auto">
              <a:xfrm>
                <a:off x="4469" y="1631"/>
                <a:ext cx="8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baseline="30000">
                    <a:ea typeface="华文楷体" panose="02010600040101010101" pitchFamily="2" charset="-122"/>
                  </a:rPr>
                  <a:t>2</a:t>
                </a:r>
                <a:endParaRPr lang="en-US" altLang="zh-CN" b="0" baseline="30000">
                  <a:ea typeface="华文楷体" panose="02010600040101010101" pitchFamily="2" charset="-122"/>
                </a:endParaRPr>
              </a:p>
            </p:txBody>
          </p:sp>
          <p:sp>
            <p:nvSpPr>
              <p:cNvPr id="359447" name="Rectangle 23"/>
              <p:cNvSpPr>
                <a:spLocks noChangeArrowheads="1"/>
              </p:cNvSpPr>
              <p:nvPr/>
            </p:nvSpPr>
            <p:spPr bwMode="auto">
              <a:xfrm>
                <a:off x="4138" y="1651"/>
                <a:ext cx="250" cy="301"/>
              </a:xfrm>
              <a:prstGeom prst="rect">
                <a:avLst/>
              </a:prstGeom>
              <a:noFill/>
              <a:ln>
                <a:noFill/>
              </a:ln>
            </p:spPr>
            <p:txBody>
              <a:bodyPr wrap="none" lIns="0" tIns="0" rIns="0" bIns="0">
                <a:spAutoFit/>
              </a:bodyPr>
              <a:lstStyle/>
              <a:p>
                <a:pPr>
                  <a:defRPr/>
                </a:pPr>
                <a:r>
                  <a:rPr lang="en-US" altLang="zh-CN" sz="3100" b="0" dirty="0">
                    <a:latin typeface="+mn-lt"/>
                    <a:ea typeface="+mn-ea"/>
                  </a:rPr>
                  <a:t>10</a:t>
                </a:r>
                <a:endParaRPr lang="en-US" altLang="zh-CN" b="0" dirty="0">
                  <a:latin typeface="+mn-lt"/>
                  <a:ea typeface="+mn-ea"/>
                </a:endParaRPr>
              </a:p>
            </p:txBody>
          </p:sp>
          <p:sp>
            <p:nvSpPr>
              <p:cNvPr id="359448" name="Rectangle 24"/>
              <p:cNvSpPr>
                <a:spLocks noChangeArrowheads="1"/>
              </p:cNvSpPr>
              <p:nvPr/>
            </p:nvSpPr>
            <p:spPr bwMode="auto">
              <a:xfrm>
                <a:off x="3678" y="1651"/>
                <a:ext cx="313" cy="301"/>
              </a:xfrm>
              <a:prstGeom prst="rect">
                <a:avLst/>
              </a:prstGeom>
              <a:noFill/>
              <a:ln>
                <a:noFill/>
              </a:ln>
            </p:spPr>
            <p:txBody>
              <a:bodyPr wrap="none" lIns="0" tIns="0" rIns="0" bIns="0">
                <a:spAutoFit/>
              </a:bodyPr>
              <a:lstStyle/>
              <a:p>
                <a:pPr>
                  <a:defRPr/>
                </a:pPr>
                <a:r>
                  <a:rPr lang="en-US" altLang="zh-CN" sz="3100" b="0" dirty="0">
                    <a:latin typeface="+mn-lt"/>
                    <a:ea typeface="+mn-ea"/>
                  </a:rPr>
                  <a:t>3.7</a:t>
                </a:r>
                <a:endParaRPr lang="en-US" altLang="zh-CN" b="0" dirty="0">
                  <a:latin typeface="+mn-lt"/>
                  <a:ea typeface="+mn-ea"/>
                </a:endParaRPr>
              </a:p>
            </p:txBody>
          </p:sp>
          <p:sp>
            <p:nvSpPr>
              <p:cNvPr id="182593" name="Rectangle 25"/>
              <p:cNvSpPr>
                <a:spLocks noChangeArrowheads="1"/>
              </p:cNvSpPr>
              <p:nvPr/>
            </p:nvSpPr>
            <p:spPr bwMode="auto">
              <a:xfrm>
                <a:off x="4392" y="1616"/>
                <a:ext cx="5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baseline="30000">
                    <a:ea typeface="华文楷体" panose="02010600040101010101" pitchFamily="2" charset="-122"/>
                  </a:rPr>
                  <a:t>-</a:t>
                </a:r>
                <a:endParaRPr lang="en-US" altLang="zh-CN" b="0" baseline="30000">
                  <a:ea typeface="华文楷体" panose="02010600040101010101" pitchFamily="2" charset="-122"/>
                </a:endParaRPr>
              </a:p>
            </p:txBody>
          </p:sp>
          <p:sp>
            <p:nvSpPr>
              <p:cNvPr id="359450" name="Rectangle 26"/>
              <p:cNvSpPr>
                <a:spLocks noChangeArrowheads="1"/>
              </p:cNvSpPr>
              <p:nvPr/>
            </p:nvSpPr>
            <p:spPr bwMode="auto">
              <a:xfrm>
                <a:off x="3944" y="1654"/>
                <a:ext cx="248" cy="298"/>
              </a:xfrm>
              <a:prstGeom prst="rect">
                <a:avLst/>
              </a:prstGeom>
              <a:noFill/>
              <a:ln>
                <a:noFill/>
              </a:ln>
            </p:spPr>
            <p:txBody>
              <a:bodyPr wrap="none" lIns="0" tIns="0" rIns="0" bIns="0">
                <a:spAutoFit/>
              </a:bodyPr>
              <a:lstStyle/>
              <a:p>
                <a:pPr>
                  <a:defRPr/>
                </a:pPr>
                <a:r>
                  <a:rPr lang="en-US" altLang="zh-CN" sz="3100" b="0" dirty="0">
                    <a:latin typeface="+mn-lt"/>
                    <a:ea typeface="+mn-ea"/>
                  </a:rPr>
                  <a:t>×</a:t>
                </a:r>
                <a:endParaRPr lang="en-US" altLang="zh-CN" b="0" dirty="0">
                  <a:latin typeface="+mn-lt"/>
                  <a:ea typeface="+mn-ea"/>
                </a:endParaRPr>
              </a:p>
            </p:txBody>
          </p:sp>
          <p:sp>
            <p:nvSpPr>
              <p:cNvPr id="359451" name="Rectangle 27"/>
              <p:cNvSpPr>
                <a:spLocks noChangeArrowheads="1"/>
              </p:cNvSpPr>
              <p:nvPr/>
            </p:nvSpPr>
            <p:spPr bwMode="auto">
              <a:xfrm>
                <a:off x="3491" y="1623"/>
                <a:ext cx="141" cy="301"/>
              </a:xfrm>
              <a:prstGeom prst="rect">
                <a:avLst/>
              </a:prstGeom>
              <a:noFill/>
              <a:ln>
                <a:noFill/>
              </a:ln>
            </p:spPr>
            <p:txBody>
              <a:bodyPr wrap="none" lIns="0" tIns="0" rIns="0" bIns="0">
                <a:spAutoFit/>
              </a:bodyPr>
              <a:lstStyle/>
              <a:p>
                <a:pPr>
                  <a:defRPr/>
                </a:pPr>
                <a:r>
                  <a:rPr lang="en-US" altLang="zh-CN" sz="3100" b="0" dirty="0">
                    <a:latin typeface="+mn-lt"/>
                    <a:ea typeface="+mn-ea"/>
                  </a:rPr>
                  <a:t>=</a:t>
                </a:r>
                <a:endParaRPr lang="en-US" altLang="zh-CN" b="0" dirty="0">
                  <a:latin typeface="+mn-lt"/>
                  <a:ea typeface="+mn-ea"/>
                </a:endParaRPr>
              </a:p>
            </p:txBody>
          </p:sp>
          <p:graphicFrame>
            <p:nvGraphicFramePr>
              <p:cNvPr id="182549" name="Object 277"/>
              <p:cNvGraphicFramePr>
                <a:graphicFrameLocks noChangeAspect="1"/>
              </p:cNvGraphicFramePr>
              <p:nvPr/>
            </p:nvGraphicFramePr>
            <p:xfrm>
              <a:off x="3088" y="1648"/>
              <a:ext cx="374" cy="296"/>
            </p:xfrm>
            <a:graphic>
              <a:graphicData uri="http://schemas.openxmlformats.org/presentationml/2006/ole">
                <mc:AlternateContent xmlns:mc="http://schemas.openxmlformats.org/markup-compatibility/2006">
                  <mc:Choice xmlns:v="urn:schemas-microsoft-com:vml" Requires="v">
                    <p:oleObj spid="_x0000_s183233" name="CS ChemDraw Drawing" r:id="rId13" imgW="594360" imgH="469900" progId="ChemDraw.Document.6.0">
                      <p:embed/>
                    </p:oleObj>
                  </mc:Choice>
                  <mc:Fallback>
                    <p:oleObj name="CS ChemDraw Drawing" r:id="rId13" imgW="594360" imgH="469900" progId="ChemDraw.Document.6.0">
                      <p:embed/>
                      <p:pic>
                        <p:nvPicPr>
                          <p:cNvPr id="0" name="Picture 8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8" y="1648"/>
                            <a:ext cx="374"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82581" name="Group 29"/>
            <p:cNvGrpSpPr/>
            <p:nvPr/>
          </p:nvGrpSpPr>
          <p:grpSpPr bwMode="auto">
            <a:xfrm>
              <a:off x="3080" y="2023"/>
              <a:ext cx="1493" cy="337"/>
              <a:chOff x="3080" y="2023"/>
              <a:chExt cx="1493" cy="337"/>
            </a:xfrm>
          </p:grpSpPr>
          <p:sp>
            <p:nvSpPr>
              <p:cNvPr id="182582" name="Rectangle 30"/>
              <p:cNvSpPr>
                <a:spLocks noChangeArrowheads="1"/>
              </p:cNvSpPr>
              <p:nvPr/>
            </p:nvSpPr>
            <p:spPr bwMode="auto">
              <a:xfrm>
                <a:off x="4487" y="2038"/>
                <a:ext cx="8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baseline="30000">
                    <a:ea typeface="华文楷体" panose="02010600040101010101" pitchFamily="2" charset="-122"/>
                  </a:rPr>
                  <a:t>7</a:t>
                </a:r>
                <a:endParaRPr lang="en-US" altLang="zh-CN" b="0" baseline="30000">
                  <a:ea typeface="华文楷体" panose="02010600040101010101" pitchFamily="2" charset="-122"/>
                </a:endParaRPr>
              </a:p>
            </p:txBody>
          </p:sp>
          <p:sp>
            <p:nvSpPr>
              <p:cNvPr id="359455" name="Rectangle 31"/>
              <p:cNvSpPr>
                <a:spLocks noChangeArrowheads="1"/>
              </p:cNvSpPr>
              <p:nvPr/>
            </p:nvSpPr>
            <p:spPr bwMode="auto">
              <a:xfrm>
                <a:off x="4150" y="2058"/>
                <a:ext cx="250" cy="301"/>
              </a:xfrm>
              <a:prstGeom prst="rect">
                <a:avLst/>
              </a:prstGeom>
              <a:noFill/>
              <a:ln>
                <a:noFill/>
              </a:ln>
            </p:spPr>
            <p:txBody>
              <a:bodyPr wrap="none" lIns="0" tIns="0" rIns="0" bIns="0">
                <a:spAutoFit/>
              </a:bodyPr>
              <a:lstStyle/>
              <a:p>
                <a:pPr>
                  <a:defRPr/>
                </a:pPr>
                <a:r>
                  <a:rPr lang="en-US" altLang="zh-CN" sz="3100" b="0">
                    <a:latin typeface="+mn-lt"/>
                    <a:ea typeface="+mn-ea"/>
                  </a:rPr>
                  <a:t>10</a:t>
                </a:r>
                <a:endParaRPr lang="en-US" altLang="zh-CN" b="0">
                  <a:latin typeface="+mn-lt"/>
                  <a:ea typeface="+mn-ea"/>
                </a:endParaRPr>
              </a:p>
            </p:txBody>
          </p:sp>
          <p:sp>
            <p:nvSpPr>
              <p:cNvPr id="359456" name="Rectangle 32"/>
              <p:cNvSpPr>
                <a:spLocks noChangeArrowheads="1"/>
              </p:cNvSpPr>
              <p:nvPr/>
            </p:nvSpPr>
            <p:spPr bwMode="auto">
              <a:xfrm>
                <a:off x="3864" y="2058"/>
                <a:ext cx="125" cy="301"/>
              </a:xfrm>
              <a:prstGeom prst="rect">
                <a:avLst/>
              </a:prstGeom>
              <a:noFill/>
              <a:ln>
                <a:noFill/>
              </a:ln>
            </p:spPr>
            <p:txBody>
              <a:bodyPr wrap="none" lIns="0" tIns="0" rIns="0" bIns="0">
                <a:spAutoFit/>
              </a:bodyPr>
              <a:lstStyle/>
              <a:p>
                <a:pPr>
                  <a:defRPr/>
                </a:pPr>
                <a:r>
                  <a:rPr lang="en-US" altLang="zh-CN" sz="3100" b="0" dirty="0">
                    <a:latin typeface="+mn-lt"/>
                    <a:ea typeface="+mn-ea"/>
                  </a:rPr>
                  <a:t>9</a:t>
                </a:r>
                <a:endParaRPr lang="en-US" altLang="zh-CN" b="0" dirty="0">
                  <a:latin typeface="+mn-lt"/>
                  <a:ea typeface="+mn-ea"/>
                </a:endParaRPr>
              </a:p>
            </p:txBody>
          </p:sp>
          <p:sp>
            <p:nvSpPr>
              <p:cNvPr id="359457" name="Rectangle 33"/>
              <p:cNvSpPr>
                <a:spLocks noChangeArrowheads="1"/>
              </p:cNvSpPr>
              <p:nvPr/>
            </p:nvSpPr>
            <p:spPr bwMode="auto">
              <a:xfrm>
                <a:off x="3803" y="2058"/>
                <a:ext cx="63" cy="301"/>
              </a:xfrm>
              <a:prstGeom prst="rect">
                <a:avLst/>
              </a:prstGeom>
              <a:noFill/>
              <a:ln>
                <a:noFill/>
              </a:ln>
            </p:spPr>
            <p:txBody>
              <a:bodyPr wrap="none" lIns="0" tIns="0" rIns="0" bIns="0">
                <a:spAutoFit/>
              </a:bodyPr>
              <a:lstStyle/>
              <a:p>
                <a:pPr>
                  <a:defRPr/>
                </a:pPr>
                <a:r>
                  <a:rPr lang="en-US" altLang="zh-CN" sz="3100" b="0" dirty="0">
                    <a:latin typeface="+mn-lt"/>
                    <a:ea typeface="+mn-ea"/>
                  </a:rPr>
                  <a:t>.</a:t>
                </a:r>
                <a:endParaRPr lang="en-US" altLang="zh-CN" b="0" dirty="0">
                  <a:latin typeface="+mn-lt"/>
                  <a:ea typeface="+mn-ea"/>
                </a:endParaRPr>
              </a:p>
            </p:txBody>
          </p:sp>
          <p:sp>
            <p:nvSpPr>
              <p:cNvPr id="359458" name="Rectangle 34"/>
              <p:cNvSpPr>
                <a:spLocks noChangeArrowheads="1"/>
              </p:cNvSpPr>
              <p:nvPr/>
            </p:nvSpPr>
            <p:spPr bwMode="auto">
              <a:xfrm>
                <a:off x="3681" y="2058"/>
                <a:ext cx="125" cy="301"/>
              </a:xfrm>
              <a:prstGeom prst="rect">
                <a:avLst/>
              </a:prstGeom>
              <a:noFill/>
              <a:ln>
                <a:noFill/>
              </a:ln>
            </p:spPr>
            <p:txBody>
              <a:bodyPr wrap="none" lIns="0" tIns="0" rIns="0" bIns="0">
                <a:spAutoFit/>
              </a:bodyPr>
              <a:lstStyle/>
              <a:p>
                <a:pPr>
                  <a:defRPr/>
                </a:pPr>
                <a:r>
                  <a:rPr lang="en-US" altLang="zh-CN" sz="3100" b="0">
                    <a:latin typeface="+mn-lt"/>
                    <a:ea typeface="+mn-ea"/>
                  </a:rPr>
                  <a:t>2</a:t>
                </a:r>
                <a:endParaRPr lang="en-US" altLang="zh-CN" b="0">
                  <a:latin typeface="+mn-lt"/>
                  <a:ea typeface="+mn-ea"/>
                </a:endParaRPr>
              </a:p>
            </p:txBody>
          </p:sp>
          <p:sp>
            <p:nvSpPr>
              <p:cNvPr id="182587" name="Rectangle 35"/>
              <p:cNvSpPr>
                <a:spLocks noChangeArrowheads="1"/>
              </p:cNvSpPr>
              <p:nvPr/>
            </p:nvSpPr>
            <p:spPr bwMode="auto">
              <a:xfrm>
                <a:off x="4403" y="2023"/>
                <a:ext cx="5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baseline="30000">
                    <a:ea typeface="华文楷体" panose="02010600040101010101" pitchFamily="2" charset="-122"/>
                  </a:rPr>
                  <a:t>-</a:t>
                </a:r>
                <a:endParaRPr lang="en-US" altLang="zh-CN" b="0" baseline="30000">
                  <a:ea typeface="华文楷体" panose="02010600040101010101" pitchFamily="2" charset="-122"/>
                </a:endParaRPr>
              </a:p>
            </p:txBody>
          </p:sp>
          <p:sp>
            <p:nvSpPr>
              <p:cNvPr id="359460" name="Rectangle 36"/>
              <p:cNvSpPr>
                <a:spLocks noChangeArrowheads="1"/>
              </p:cNvSpPr>
              <p:nvPr/>
            </p:nvSpPr>
            <p:spPr bwMode="auto">
              <a:xfrm>
                <a:off x="3961" y="2054"/>
                <a:ext cx="248" cy="298"/>
              </a:xfrm>
              <a:prstGeom prst="rect">
                <a:avLst/>
              </a:prstGeom>
              <a:noFill/>
              <a:ln>
                <a:noFill/>
              </a:ln>
            </p:spPr>
            <p:txBody>
              <a:bodyPr wrap="none" lIns="0" tIns="0" rIns="0" bIns="0">
                <a:spAutoFit/>
              </a:bodyPr>
              <a:lstStyle/>
              <a:p>
                <a:pPr>
                  <a:defRPr/>
                </a:pPr>
                <a:r>
                  <a:rPr lang="en-US" altLang="zh-CN" sz="3100" b="0">
                    <a:latin typeface="+mn-lt"/>
                    <a:ea typeface="+mn-ea"/>
                  </a:rPr>
                  <a:t>×</a:t>
                </a:r>
                <a:endParaRPr lang="en-US" altLang="zh-CN" b="0">
                  <a:latin typeface="+mn-lt"/>
                  <a:ea typeface="+mn-ea"/>
                </a:endParaRPr>
              </a:p>
            </p:txBody>
          </p:sp>
          <p:sp>
            <p:nvSpPr>
              <p:cNvPr id="359461" name="Rectangle 37"/>
              <p:cNvSpPr>
                <a:spLocks noChangeArrowheads="1"/>
              </p:cNvSpPr>
              <p:nvPr/>
            </p:nvSpPr>
            <p:spPr bwMode="auto">
              <a:xfrm>
                <a:off x="3491" y="2030"/>
                <a:ext cx="141" cy="301"/>
              </a:xfrm>
              <a:prstGeom prst="rect">
                <a:avLst/>
              </a:prstGeom>
              <a:noFill/>
              <a:ln>
                <a:noFill/>
              </a:ln>
            </p:spPr>
            <p:txBody>
              <a:bodyPr wrap="none" lIns="0" tIns="0" rIns="0" bIns="0">
                <a:spAutoFit/>
              </a:bodyPr>
              <a:lstStyle/>
              <a:p>
                <a:pPr>
                  <a:defRPr/>
                </a:pPr>
                <a:r>
                  <a:rPr lang="en-US" altLang="zh-CN" sz="3100" b="0">
                    <a:latin typeface="+mn-lt"/>
                    <a:ea typeface="+mn-ea"/>
                  </a:rPr>
                  <a:t>=</a:t>
                </a:r>
                <a:endParaRPr lang="en-US" altLang="zh-CN" b="0">
                  <a:latin typeface="+mn-lt"/>
                  <a:ea typeface="+mn-ea"/>
                </a:endParaRPr>
              </a:p>
            </p:txBody>
          </p:sp>
          <p:graphicFrame>
            <p:nvGraphicFramePr>
              <p:cNvPr id="182550" name="Object 278"/>
              <p:cNvGraphicFramePr>
                <a:graphicFrameLocks noChangeAspect="1"/>
              </p:cNvGraphicFramePr>
              <p:nvPr/>
            </p:nvGraphicFramePr>
            <p:xfrm>
              <a:off x="3080" y="2064"/>
              <a:ext cx="374" cy="296"/>
            </p:xfrm>
            <a:graphic>
              <a:graphicData uri="http://schemas.openxmlformats.org/presentationml/2006/ole">
                <mc:AlternateContent xmlns:mc="http://schemas.openxmlformats.org/markup-compatibility/2006">
                  <mc:Choice xmlns:v="urn:schemas-microsoft-com:vml" Requires="v">
                    <p:oleObj spid="_x0000_s183234" name="CS ChemDraw Drawing" r:id="rId15" imgW="594360" imgH="469900" progId="ChemDraw.Document.6.0">
                      <p:embed/>
                    </p:oleObj>
                  </mc:Choice>
                  <mc:Fallback>
                    <p:oleObj name="CS ChemDraw Drawing" r:id="rId15" imgW="594360" imgH="469900" progId="ChemDraw.Document.6.0">
                      <p:embed/>
                      <p:pic>
                        <p:nvPicPr>
                          <p:cNvPr id="0" name="Picture 8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 y="2064"/>
                            <a:ext cx="374"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grpSp>
        <p:nvGrpSpPr>
          <p:cNvPr id="359463" name="Group 39"/>
          <p:cNvGrpSpPr/>
          <p:nvPr/>
        </p:nvGrpSpPr>
        <p:grpSpPr bwMode="auto">
          <a:xfrm>
            <a:off x="1117600" y="4905379"/>
            <a:ext cx="7312025" cy="665163"/>
            <a:chOff x="711" y="3364"/>
            <a:chExt cx="4606" cy="419"/>
          </a:xfrm>
        </p:grpSpPr>
        <p:sp>
          <p:nvSpPr>
            <p:cNvPr id="182559" name="Rectangle 40"/>
            <p:cNvSpPr>
              <a:spLocks noChangeArrowheads="1"/>
            </p:cNvSpPr>
            <p:nvPr/>
          </p:nvSpPr>
          <p:spPr bwMode="auto">
            <a:xfrm>
              <a:off x="5220" y="3364"/>
              <a:ext cx="9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baseline="30000">
                  <a:ea typeface="华文楷体" panose="02010600040101010101" pitchFamily="2" charset="-122"/>
                </a:rPr>
                <a:t>+</a:t>
              </a:r>
              <a:endParaRPr lang="en-US" altLang="zh-CN" b="0" baseline="30000">
                <a:ea typeface="华文楷体" panose="02010600040101010101" pitchFamily="2" charset="-122"/>
              </a:endParaRPr>
            </a:p>
          </p:txBody>
        </p:sp>
        <p:sp>
          <p:nvSpPr>
            <p:cNvPr id="182560" name="Rectangle 41"/>
            <p:cNvSpPr>
              <a:spLocks noChangeArrowheads="1"/>
            </p:cNvSpPr>
            <p:nvPr/>
          </p:nvSpPr>
          <p:spPr bwMode="auto">
            <a:xfrm>
              <a:off x="2040" y="3364"/>
              <a:ext cx="9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baseline="30000">
                  <a:ea typeface="华文楷体" panose="02010600040101010101" pitchFamily="2" charset="-122"/>
                </a:rPr>
                <a:t>+</a:t>
              </a:r>
              <a:endParaRPr lang="en-US" altLang="zh-CN" b="0" baseline="30000">
                <a:ea typeface="华文楷体" panose="02010600040101010101" pitchFamily="2" charset="-122"/>
              </a:endParaRPr>
            </a:p>
          </p:txBody>
        </p:sp>
        <p:sp>
          <p:nvSpPr>
            <p:cNvPr id="359466" name="Rectangle 42"/>
            <p:cNvSpPr>
              <a:spLocks noChangeArrowheads="1"/>
            </p:cNvSpPr>
            <p:nvPr/>
          </p:nvSpPr>
          <p:spPr bwMode="auto">
            <a:xfrm>
              <a:off x="4727" y="3371"/>
              <a:ext cx="136" cy="291"/>
            </a:xfrm>
            <a:prstGeom prst="rect">
              <a:avLst/>
            </a:prstGeom>
            <a:noFill/>
            <a:ln>
              <a:noFill/>
            </a:ln>
          </p:spPr>
          <p:txBody>
            <a:bodyPr wrap="none" lIns="0" tIns="0" rIns="0" bIns="0">
              <a:spAutoFit/>
            </a:bodyPr>
            <a:lstStyle/>
            <a:p>
              <a:pPr>
                <a:defRPr/>
              </a:pPr>
              <a:r>
                <a:rPr lang="en-US" altLang="zh-CN" sz="3000" b="0" dirty="0">
                  <a:latin typeface="+mn-lt"/>
                  <a:ea typeface="+mn-ea"/>
                </a:rPr>
                <a:t>+</a:t>
              </a:r>
              <a:endParaRPr lang="en-US" altLang="zh-CN" b="0" dirty="0">
                <a:latin typeface="+mn-lt"/>
                <a:ea typeface="+mn-ea"/>
              </a:endParaRPr>
            </a:p>
          </p:txBody>
        </p:sp>
        <p:sp>
          <p:nvSpPr>
            <p:cNvPr id="359467" name="Rectangle 43"/>
            <p:cNvSpPr>
              <a:spLocks noChangeArrowheads="1"/>
            </p:cNvSpPr>
            <p:nvPr/>
          </p:nvSpPr>
          <p:spPr bwMode="auto">
            <a:xfrm>
              <a:off x="4088" y="3371"/>
              <a:ext cx="136" cy="291"/>
            </a:xfrm>
            <a:prstGeom prst="rect">
              <a:avLst/>
            </a:prstGeom>
            <a:noFill/>
            <a:ln>
              <a:noFill/>
            </a:ln>
          </p:spPr>
          <p:txBody>
            <a:bodyPr wrap="none" lIns="0" tIns="0" rIns="0" bIns="0">
              <a:spAutoFit/>
            </a:bodyPr>
            <a:lstStyle/>
            <a:p>
              <a:pPr>
                <a:defRPr/>
              </a:pPr>
              <a:r>
                <a:rPr lang="en-US" altLang="zh-CN" sz="3000" b="0">
                  <a:latin typeface="+mn-lt"/>
                  <a:ea typeface="+mn-ea"/>
                </a:rPr>
                <a:t>+</a:t>
              </a:r>
              <a:endParaRPr lang="en-US" altLang="zh-CN" b="0">
                <a:latin typeface="+mn-lt"/>
                <a:ea typeface="+mn-ea"/>
              </a:endParaRPr>
            </a:p>
          </p:txBody>
        </p:sp>
        <p:sp>
          <p:nvSpPr>
            <p:cNvPr id="359468" name="Rectangle 44"/>
            <p:cNvSpPr>
              <a:spLocks noChangeArrowheads="1"/>
            </p:cNvSpPr>
            <p:nvPr/>
          </p:nvSpPr>
          <p:spPr bwMode="auto">
            <a:xfrm>
              <a:off x="2188" y="3371"/>
              <a:ext cx="136" cy="291"/>
            </a:xfrm>
            <a:prstGeom prst="rect">
              <a:avLst/>
            </a:prstGeom>
            <a:noFill/>
            <a:ln>
              <a:noFill/>
            </a:ln>
          </p:spPr>
          <p:txBody>
            <a:bodyPr wrap="none" lIns="0" tIns="0" rIns="0" bIns="0">
              <a:spAutoFit/>
            </a:bodyPr>
            <a:lstStyle/>
            <a:p>
              <a:pPr>
                <a:defRPr/>
              </a:pPr>
              <a:r>
                <a:rPr lang="en-US" altLang="zh-CN" sz="3000" b="0">
                  <a:latin typeface="+mn-lt"/>
                  <a:ea typeface="+mn-ea"/>
                </a:rPr>
                <a:t>+</a:t>
              </a:r>
              <a:endParaRPr lang="en-US" altLang="zh-CN" b="0">
                <a:latin typeface="+mn-lt"/>
                <a:ea typeface="+mn-ea"/>
              </a:endParaRPr>
            </a:p>
          </p:txBody>
        </p:sp>
        <p:sp>
          <p:nvSpPr>
            <p:cNvPr id="359469" name="Rectangle 45"/>
            <p:cNvSpPr>
              <a:spLocks noChangeArrowheads="1"/>
            </p:cNvSpPr>
            <p:nvPr/>
          </p:nvSpPr>
          <p:spPr bwMode="auto">
            <a:xfrm>
              <a:off x="1430" y="3371"/>
              <a:ext cx="136" cy="291"/>
            </a:xfrm>
            <a:prstGeom prst="rect">
              <a:avLst/>
            </a:prstGeom>
            <a:noFill/>
            <a:ln>
              <a:noFill/>
            </a:ln>
          </p:spPr>
          <p:txBody>
            <a:bodyPr wrap="none" lIns="0" tIns="0" rIns="0" bIns="0">
              <a:spAutoFit/>
            </a:bodyPr>
            <a:lstStyle/>
            <a:p>
              <a:pPr>
                <a:defRPr/>
              </a:pPr>
              <a:r>
                <a:rPr lang="en-US" altLang="zh-CN" sz="3000" b="0">
                  <a:latin typeface="+mn-lt"/>
                  <a:ea typeface="+mn-ea"/>
                </a:rPr>
                <a:t>+</a:t>
              </a:r>
              <a:endParaRPr lang="en-US" altLang="zh-CN" b="0">
                <a:latin typeface="+mn-lt"/>
                <a:ea typeface="+mn-ea"/>
              </a:endParaRPr>
            </a:p>
          </p:txBody>
        </p:sp>
        <p:sp>
          <p:nvSpPr>
            <p:cNvPr id="359470" name="Rectangle 46"/>
            <p:cNvSpPr>
              <a:spLocks noChangeArrowheads="1"/>
            </p:cNvSpPr>
            <p:nvPr/>
          </p:nvSpPr>
          <p:spPr bwMode="auto">
            <a:xfrm>
              <a:off x="4906" y="3399"/>
              <a:ext cx="298" cy="291"/>
            </a:xfrm>
            <a:prstGeom prst="rect">
              <a:avLst/>
            </a:prstGeom>
            <a:noFill/>
            <a:ln>
              <a:noFill/>
            </a:ln>
          </p:spPr>
          <p:txBody>
            <a:bodyPr wrap="none" lIns="0" tIns="0" rIns="0" bIns="0">
              <a:spAutoFit/>
            </a:bodyPr>
            <a:lstStyle/>
            <a:p>
              <a:pPr>
                <a:defRPr/>
              </a:pPr>
              <a:r>
                <a:rPr lang="en-US" altLang="zh-CN" sz="3000" b="0">
                  <a:latin typeface="+mn-lt"/>
                  <a:ea typeface="+mn-ea"/>
                </a:rPr>
                <a:t>2H</a:t>
              </a:r>
              <a:endParaRPr lang="en-US" altLang="zh-CN" b="0">
                <a:latin typeface="+mn-lt"/>
                <a:ea typeface="+mn-ea"/>
              </a:endParaRPr>
            </a:p>
          </p:txBody>
        </p:sp>
        <p:sp>
          <p:nvSpPr>
            <p:cNvPr id="359471" name="Rectangle 47"/>
            <p:cNvSpPr>
              <a:spLocks noChangeArrowheads="1"/>
            </p:cNvSpPr>
            <p:nvPr/>
          </p:nvSpPr>
          <p:spPr bwMode="auto">
            <a:xfrm>
              <a:off x="4267" y="3399"/>
              <a:ext cx="417" cy="291"/>
            </a:xfrm>
            <a:prstGeom prst="rect">
              <a:avLst/>
            </a:prstGeom>
            <a:noFill/>
            <a:ln>
              <a:noFill/>
            </a:ln>
          </p:spPr>
          <p:txBody>
            <a:bodyPr wrap="none" lIns="0" tIns="0" rIns="0" bIns="0">
              <a:spAutoFit/>
            </a:bodyPr>
            <a:lstStyle/>
            <a:p>
              <a:pPr>
                <a:defRPr/>
              </a:pPr>
              <a:r>
                <a:rPr lang="en-US" altLang="zh-CN" sz="3000" b="0">
                  <a:latin typeface="+mn-lt"/>
                  <a:ea typeface="+mn-ea"/>
                </a:rPr>
                <a:t>2Ag</a:t>
              </a:r>
              <a:endParaRPr lang="en-US" altLang="zh-CN" b="0">
                <a:latin typeface="+mn-lt"/>
                <a:ea typeface="+mn-ea"/>
              </a:endParaRPr>
            </a:p>
          </p:txBody>
        </p:sp>
        <p:sp>
          <p:nvSpPr>
            <p:cNvPr id="359472" name="Rectangle 48"/>
            <p:cNvSpPr>
              <a:spLocks noChangeArrowheads="1"/>
            </p:cNvSpPr>
            <p:nvPr/>
          </p:nvSpPr>
          <p:spPr bwMode="auto">
            <a:xfrm>
              <a:off x="3626" y="3399"/>
              <a:ext cx="309" cy="291"/>
            </a:xfrm>
            <a:prstGeom prst="rect">
              <a:avLst/>
            </a:prstGeom>
            <a:noFill/>
            <a:ln>
              <a:noFill/>
            </a:ln>
          </p:spPr>
          <p:txBody>
            <a:bodyPr wrap="none" lIns="0" tIns="0" rIns="0" bIns="0">
              <a:spAutoFit/>
            </a:bodyPr>
            <a:lstStyle/>
            <a:p>
              <a:pPr>
                <a:defRPr/>
              </a:pPr>
              <a:r>
                <a:rPr lang="en-US" altLang="zh-CN" sz="3000" b="0">
                  <a:latin typeface="+mn-lt"/>
                  <a:ea typeface="+mn-ea"/>
                </a:rPr>
                <a:t>PO</a:t>
              </a:r>
              <a:endParaRPr lang="en-US" altLang="zh-CN" b="0">
                <a:latin typeface="+mn-lt"/>
                <a:ea typeface="+mn-ea"/>
              </a:endParaRPr>
            </a:p>
          </p:txBody>
        </p:sp>
        <p:sp>
          <p:nvSpPr>
            <p:cNvPr id="359473" name="Rectangle 49"/>
            <p:cNvSpPr>
              <a:spLocks noChangeArrowheads="1"/>
            </p:cNvSpPr>
            <p:nvPr/>
          </p:nvSpPr>
          <p:spPr bwMode="auto">
            <a:xfrm>
              <a:off x="3360" y="3399"/>
              <a:ext cx="175" cy="291"/>
            </a:xfrm>
            <a:prstGeom prst="rect">
              <a:avLst/>
            </a:prstGeom>
            <a:noFill/>
            <a:ln>
              <a:noFill/>
            </a:ln>
          </p:spPr>
          <p:txBody>
            <a:bodyPr wrap="none" lIns="0" tIns="0" rIns="0" bIns="0">
              <a:spAutoFit/>
            </a:bodyPr>
            <a:lstStyle/>
            <a:p>
              <a:pPr>
                <a:defRPr/>
              </a:pPr>
              <a:r>
                <a:rPr lang="en-US" altLang="zh-CN" sz="3000" b="0">
                  <a:latin typeface="+mn-lt"/>
                  <a:ea typeface="+mn-ea"/>
                </a:rPr>
                <a:t>H</a:t>
              </a:r>
              <a:endParaRPr lang="en-US" altLang="zh-CN" b="0">
                <a:latin typeface="+mn-lt"/>
                <a:ea typeface="+mn-ea"/>
              </a:endParaRPr>
            </a:p>
          </p:txBody>
        </p:sp>
        <p:sp>
          <p:nvSpPr>
            <p:cNvPr id="359474" name="Rectangle 50"/>
            <p:cNvSpPr>
              <a:spLocks noChangeArrowheads="1"/>
            </p:cNvSpPr>
            <p:nvPr/>
          </p:nvSpPr>
          <p:spPr bwMode="auto">
            <a:xfrm>
              <a:off x="2638" y="3399"/>
              <a:ext cx="175" cy="291"/>
            </a:xfrm>
            <a:prstGeom prst="rect">
              <a:avLst/>
            </a:prstGeom>
            <a:noFill/>
            <a:ln>
              <a:noFill/>
            </a:ln>
          </p:spPr>
          <p:txBody>
            <a:bodyPr wrap="none" lIns="0" tIns="0" rIns="0" bIns="0">
              <a:spAutoFit/>
            </a:bodyPr>
            <a:lstStyle/>
            <a:p>
              <a:pPr>
                <a:defRPr/>
              </a:pPr>
              <a:r>
                <a:rPr lang="en-US" altLang="zh-CN" sz="3000" b="0">
                  <a:latin typeface="+mn-lt"/>
                  <a:ea typeface="+mn-ea"/>
                </a:rPr>
                <a:t>O</a:t>
              </a:r>
              <a:endParaRPr lang="en-US" altLang="zh-CN" b="0">
                <a:latin typeface="+mn-lt"/>
                <a:ea typeface="+mn-ea"/>
              </a:endParaRPr>
            </a:p>
          </p:txBody>
        </p:sp>
        <p:sp>
          <p:nvSpPr>
            <p:cNvPr id="359475" name="Rectangle 51"/>
            <p:cNvSpPr>
              <a:spLocks noChangeArrowheads="1"/>
            </p:cNvSpPr>
            <p:nvPr/>
          </p:nvSpPr>
          <p:spPr bwMode="auto">
            <a:xfrm>
              <a:off x="2367" y="3399"/>
              <a:ext cx="175" cy="291"/>
            </a:xfrm>
            <a:prstGeom prst="rect">
              <a:avLst/>
            </a:prstGeom>
            <a:noFill/>
            <a:ln>
              <a:noFill/>
            </a:ln>
          </p:spPr>
          <p:txBody>
            <a:bodyPr wrap="none" lIns="0" tIns="0" rIns="0" bIns="0">
              <a:spAutoFit/>
            </a:bodyPr>
            <a:lstStyle/>
            <a:p>
              <a:pPr>
                <a:defRPr/>
              </a:pPr>
              <a:r>
                <a:rPr lang="en-US" altLang="zh-CN" sz="3000" b="0">
                  <a:latin typeface="+mn-lt"/>
                  <a:ea typeface="+mn-ea"/>
                </a:rPr>
                <a:t>H</a:t>
              </a:r>
              <a:endParaRPr lang="en-US" altLang="zh-CN" b="0">
                <a:latin typeface="+mn-lt"/>
                <a:ea typeface="+mn-ea"/>
              </a:endParaRPr>
            </a:p>
          </p:txBody>
        </p:sp>
        <p:sp>
          <p:nvSpPr>
            <p:cNvPr id="359476" name="Rectangle 52"/>
            <p:cNvSpPr>
              <a:spLocks noChangeArrowheads="1"/>
            </p:cNvSpPr>
            <p:nvPr/>
          </p:nvSpPr>
          <p:spPr bwMode="auto">
            <a:xfrm>
              <a:off x="1609" y="3399"/>
              <a:ext cx="417" cy="291"/>
            </a:xfrm>
            <a:prstGeom prst="rect">
              <a:avLst/>
            </a:prstGeom>
            <a:noFill/>
            <a:ln>
              <a:noFill/>
            </a:ln>
          </p:spPr>
          <p:txBody>
            <a:bodyPr wrap="none" lIns="0" tIns="0" rIns="0" bIns="0">
              <a:spAutoFit/>
            </a:bodyPr>
            <a:lstStyle/>
            <a:p>
              <a:pPr>
                <a:defRPr/>
              </a:pPr>
              <a:r>
                <a:rPr lang="en-US" altLang="zh-CN" sz="3000" b="0" dirty="0">
                  <a:latin typeface="+mn-lt"/>
                  <a:ea typeface="+mn-ea"/>
                </a:rPr>
                <a:t>2Ag</a:t>
              </a:r>
              <a:endParaRPr lang="en-US" altLang="zh-CN" b="0" dirty="0">
                <a:latin typeface="+mn-lt"/>
                <a:ea typeface="+mn-ea"/>
              </a:endParaRPr>
            </a:p>
          </p:txBody>
        </p:sp>
        <p:sp>
          <p:nvSpPr>
            <p:cNvPr id="359477" name="Rectangle 53"/>
            <p:cNvSpPr>
              <a:spLocks noChangeArrowheads="1"/>
            </p:cNvSpPr>
            <p:nvPr/>
          </p:nvSpPr>
          <p:spPr bwMode="auto">
            <a:xfrm>
              <a:off x="977" y="3399"/>
              <a:ext cx="309" cy="291"/>
            </a:xfrm>
            <a:prstGeom prst="rect">
              <a:avLst/>
            </a:prstGeom>
            <a:noFill/>
            <a:ln>
              <a:noFill/>
            </a:ln>
          </p:spPr>
          <p:txBody>
            <a:bodyPr wrap="none" lIns="0" tIns="0" rIns="0" bIns="0">
              <a:spAutoFit/>
            </a:bodyPr>
            <a:lstStyle/>
            <a:p>
              <a:pPr>
                <a:defRPr/>
              </a:pPr>
              <a:r>
                <a:rPr lang="en-US" altLang="zh-CN" sz="3000" b="0">
                  <a:latin typeface="+mn-lt"/>
                  <a:ea typeface="+mn-ea"/>
                </a:rPr>
                <a:t>PO</a:t>
              </a:r>
              <a:endParaRPr lang="en-US" altLang="zh-CN" b="0">
                <a:latin typeface="+mn-lt"/>
                <a:ea typeface="+mn-ea"/>
              </a:endParaRPr>
            </a:p>
          </p:txBody>
        </p:sp>
        <p:sp>
          <p:nvSpPr>
            <p:cNvPr id="359478" name="Rectangle 54"/>
            <p:cNvSpPr>
              <a:spLocks noChangeArrowheads="1"/>
            </p:cNvSpPr>
            <p:nvPr/>
          </p:nvSpPr>
          <p:spPr bwMode="auto">
            <a:xfrm>
              <a:off x="711" y="3399"/>
              <a:ext cx="175" cy="291"/>
            </a:xfrm>
            <a:prstGeom prst="rect">
              <a:avLst/>
            </a:prstGeom>
            <a:noFill/>
            <a:ln>
              <a:noFill/>
            </a:ln>
          </p:spPr>
          <p:txBody>
            <a:bodyPr wrap="none" lIns="0" tIns="0" rIns="0" bIns="0">
              <a:spAutoFit/>
            </a:bodyPr>
            <a:lstStyle/>
            <a:p>
              <a:pPr>
                <a:defRPr/>
              </a:pPr>
              <a:r>
                <a:rPr lang="en-US" altLang="zh-CN" sz="3000" b="0" dirty="0">
                  <a:latin typeface="+mn-lt"/>
                  <a:ea typeface="+mn-ea"/>
                </a:rPr>
                <a:t>H</a:t>
              </a:r>
              <a:endParaRPr lang="en-US" altLang="zh-CN" b="0" dirty="0">
                <a:latin typeface="+mn-lt"/>
                <a:ea typeface="+mn-ea"/>
              </a:endParaRPr>
            </a:p>
          </p:txBody>
        </p:sp>
        <p:sp>
          <p:nvSpPr>
            <p:cNvPr id="182574" name="Rectangle 55"/>
            <p:cNvSpPr>
              <a:spLocks noChangeArrowheads="1"/>
            </p:cNvSpPr>
            <p:nvPr/>
          </p:nvSpPr>
          <p:spPr bwMode="auto">
            <a:xfrm>
              <a:off x="3952" y="3550"/>
              <a:ext cx="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dirty="0">
                  <a:ea typeface="华文楷体" panose="02010600040101010101" pitchFamily="2" charset="-122"/>
                </a:rPr>
                <a:t>4</a:t>
              </a:r>
              <a:endParaRPr lang="en-US" altLang="zh-CN" sz="2400" b="0" dirty="0">
                <a:ea typeface="华文楷体" panose="02010600040101010101" pitchFamily="2" charset="-122"/>
              </a:endParaRPr>
            </a:p>
          </p:txBody>
        </p:sp>
        <p:sp>
          <p:nvSpPr>
            <p:cNvPr id="182575" name="Rectangle 56"/>
            <p:cNvSpPr>
              <a:spLocks noChangeArrowheads="1"/>
            </p:cNvSpPr>
            <p:nvPr/>
          </p:nvSpPr>
          <p:spPr bwMode="auto">
            <a:xfrm>
              <a:off x="3548" y="3550"/>
              <a:ext cx="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dirty="0">
                  <a:ea typeface="华文楷体" panose="02010600040101010101" pitchFamily="2" charset="-122"/>
                </a:rPr>
                <a:t>3</a:t>
              </a:r>
              <a:endParaRPr lang="en-US" altLang="zh-CN" sz="2400" b="0" dirty="0">
                <a:ea typeface="华文楷体" panose="02010600040101010101" pitchFamily="2" charset="-122"/>
              </a:endParaRPr>
            </a:p>
          </p:txBody>
        </p:sp>
        <p:sp>
          <p:nvSpPr>
            <p:cNvPr id="182576" name="Rectangle 57"/>
            <p:cNvSpPr>
              <a:spLocks noChangeArrowheads="1"/>
            </p:cNvSpPr>
            <p:nvPr/>
          </p:nvSpPr>
          <p:spPr bwMode="auto">
            <a:xfrm>
              <a:off x="2559" y="3550"/>
              <a:ext cx="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dirty="0">
                  <a:ea typeface="华文楷体" panose="02010600040101010101" pitchFamily="2" charset="-122"/>
                </a:rPr>
                <a:t>2</a:t>
              </a:r>
              <a:endParaRPr lang="en-US" altLang="zh-CN" sz="2400" b="0" dirty="0">
                <a:ea typeface="华文楷体" panose="02010600040101010101" pitchFamily="2" charset="-122"/>
              </a:endParaRPr>
            </a:p>
          </p:txBody>
        </p:sp>
        <p:sp>
          <p:nvSpPr>
            <p:cNvPr id="182577" name="Rectangle 58"/>
            <p:cNvSpPr>
              <a:spLocks noChangeArrowheads="1"/>
            </p:cNvSpPr>
            <p:nvPr/>
          </p:nvSpPr>
          <p:spPr bwMode="auto">
            <a:xfrm>
              <a:off x="1298" y="3550"/>
              <a:ext cx="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dirty="0">
                  <a:ea typeface="华文楷体" panose="02010600040101010101" pitchFamily="2" charset="-122"/>
                </a:rPr>
                <a:t>3</a:t>
              </a:r>
              <a:endParaRPr lang="en-US" altLang="zh-CN" sz="2400" b="0" dirty="0">
                <a:ea typeface="华文楷体" panose="02010600040101010101" pitchFamily="2" charset="-122"/>
              </a:endParaRPr>
            </a:p>
          </p:txBody>
        </p:sp>
        <p:sp>
          <p:nvSpPr>
            <p:cNvPr id="182578" name="Rectangle 59"/>
            <p:cNvSpPr>
              <a:spLocks noChangeArrowheads="1"/>
            </p:cNvSpPr>
            <p:nvPr/>
          </p:nvSpPr>
          <p:spPr bwMode="auto">
            <a:xfrm>
              <a:off x="898" y="3550"/>
              <a:ext cx="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b="0" dirty="0">
                  <a:ea typeface="华文楷体" panose="02010600040101010101" pitchFamily="2" charset="-122"/>
                </a:rPr>
                <a:t>3</a:t>
              </a:r>
              <a:endParaRPr lang="en-US" altLang="zh-CN" sz="2400" b="0" dirty="0">
                <a:ea typeface="华文楷体" panose="02010600040101010101" pitchFamily="2" charset="-122"/>
              </a:endParaRPr>
            </a:p>
          </p:txBody>
        </p:sp>
        <p:sp>
          <p:nvSpPr>
            <p:cNvPr id="359484" name="Line 60"/>
            <p:cNvSpPr>
              <a:spLocks noChangeShapeType="1"/>
            </p:cNvSpPr>
            <p:nvPr/>
          </p:nvSpPr>
          <p:spPr bwMode="auto">
            <a:xfrm>
              <a:off x="2832" y="3552"/>
              <a:ext cx="432" cy="0"/>
            </a:xfrm>
            <a:prstGeom prst="line">
              <a:avLst/>
            </a:prstGeom>
            <a:noFill/>
            <a:ln w="31750">
              <a:solidFill>
                <a:srgbClr val="0000FF"/>
              </a:solidFill>
              <a:round/>
              <a:tailEnd type="stealth" w="med" len="lg"/>
            </a:ln>
            <a:effectLst/>
          </p:spPr>
          <p:txBody>
            <a:bodyPr/>
            <a:lstStyle/>
            <a:p>
              <a:pPr>
                <a:defRPr/>
              </a:pPr>
              <a:endParaRPr lang="zh-CN" altLang="en-US">
                <a:latin typeface="+mn-lt"/>
                <a:ea typeface="+mn-ea"/>
              </a:endParaRPr>
            </a:p>
          </p:txBody>
        </p:sp>
      </p:grpSp>
      <p:sp>
        <p:nvSpPr>
          <p:cNvPr id="359485" name="Rectangle 61"/>
          <p:cNvSpPr>
            <a:spLocks noChangeArrowheads="1"/>
          </p:cNvSpPr>
          <p:nvPr/>
        </p:nvSpPr>
        <p:spPr bwMode="auto">
          <a:xfrm>
            <a:off x="1117600" y="3721100"/>
            <a:ext cx="7704138" cy="1138238"/>
          </a:xfrm>
          <a:prstGeom prst="rect">
            <a:avLst/>
          </a:prstGeom>
          <a:noFill/>
          <a:ln>
            <a:noFill/>
          </a:ln>
          <a:effectLst/>
        </p:spPr>
        <p:txBody>
          <a:bodyPr>
            <a:spAutoFit/>
          </a:bodyPr>
          <a:lstStyle/>
          <a:p>
            <a:pPr>
              <a:defRPr/>
            </a:pPr>
            <a:r>
              <a:rPr kumimoji="1" lang="zh-CN" altLang="en-US" sz="3600" dirty="0">
                <a:solidFill>
                  <a:srgbClr val="FF0000"/>
                </a:solidFill>
                <a:latin typeface="+mn-lt"/>
                <a:ea typeface="+mn-ea"/>
              </a:rPr>
              <a:t>强还原性</a:t>
            </a:r>
            <a:r>
              <a:rPr kumimoji="1" lang="en-US" altLang="zh-CN" sz="3600" dirty="0">
                <a:solidFill>
                  <a:srgbClr val="FF0000"/>
                </a:solidFill>
                <a:latin typeface="+mn-lt"/>
                <a:ea typeface="+mn-ea"/>
              </a:rPr>
              <a:t>:</a:t>
            </a:r>
            <a:r>
              <a:rPr kumimoji="1" lang="en-US" altLang="zh-CN" sz="3600" dirty="0">
                <a:solidFill>
                  <a:srgbClr val="E3052A"/>
                </a:solidFill>
                <a:latin typeface="+mn-lt"/>
                <a:ea typeface="+mn-ea"/>
              </a:rPr>
              <a:t> </a:t>
            </a:r>
            <a:r>
              <a:rPr kumimoji="1" lang="zh-CN" altLang="en-US" dirty="0">
                <a:latin typeface="+mn-lt"/>
                <a:ea typeface="+mn-ea"/>
              </a:rPr>
              <a:t>可将</a:t>
            </a:r>
            <a:r>
              <a:rPr kumimoji="1" lang="en-US" altLang="zh-CN" dirty="0">
                <a:latin typeface="+mn-lt"/>
                <a:ea typeface="+mn-ea"/>
              </a:rPr>
              <a:t>Ag</a:t>
            </a:r>
            <a:r>
              <a:rPr kumimoji="1" lang="en-US" altLang="zh-CN" baseline="30000" dirty="0">
                <a:latin typeface="+mn-lt"/>
                <a:ea typeface="+mn-ea"/>
              </a:rPr>
              <a:t>+</a:t>
            </a:r>
            <a:r>
              <a:rPr kumimoji="1" lang="en-US" altLang="zh-CN" dirty="0">
                <a:latin typeface="+mn-lt"/>
                <a:ea typeface="+mn-ea"/>
              </a:rPr>
              <a:t>, Cu</a:t>
            </a:r>
            <a:r>
              <a:rPr kumimoji="1" lang="en-US" altLang="zh-CN" baseline="30000" dirty="0">
                <a:latin typeface="+mn-lt"/>
                <a:ea typeface="+mn-ea"/>
              </a:rPr>
              <a:t>2+</a:t>
            </a:r>
            <a:r>
              <a:rPr kumimoji="1" lang="zh-CN" altLang="en-US" dirty="0">
                <a:latin typeface="+mn-lt"/>
                <a:ea typeface="+mn-ea"/>
              </a:rPr>
              <a:t>等还原成金属；将热浓</a:t>
            </a:r>
            <a:r>
              <a:rPr kumimoji="1" lang="en-US" altLang="zh-CN" dirty="0">
                <a:latin typeface="+mn-lt"/>
                <a:ea typeface="+mn-ea"/>
              </a:rPr>
              <a:t>H</a:t>
            </a:r>
            <a:r>
              <a:rPr kumimoji="1" lang="en-US" altLang="zh-CN" baseline="-25000" dirty="0">
                <a:latin typeface="+mn-lt"/>
                <a:ea typeface="+mn-ea"/>
              </a:rPr>
              <a:t>2</a:t>
            </a:r>
            <a:r>
              <a:rPr kumimoji="1" lang="en-US" altLang="zh-CN" dirty="0">
                <a:latin typeface="+mn-lt"/>
                <a:ea typeface="+mn-ea"/>
              </a:rPr>
              <a:t>SO</a:t>
            </a:r>
            <a:r>
              <a:rPr kumimoji="1" lang="en-US" altLang="zh-CN" baseline="-25000" dirty="0">
                <a:latin typeface="+mn-lt"/>
                <a:ea typeface="+mn-ea"/>
              </a:rPr>
              <a:t>4</a:t>
            </a:r>
            <a:r>
              <a:rPr kumimoji="1" lang="zh-CN" altLang="en-US" dirty="0">
                <a:latin typeface="+mn-lt"/>
                <a:ea typeface="+mn-ea"/>
              </a:rPr>
              <a:t>还原为</a:t>
            </a:r>
            <a:r>
              <a:rPr kumimoji="1" lang="en-US" altLang="zh-CN" dirty="0">
                <a:latin typeface="+mn-lt"/>
                <a:ea typeface="+mn-ea"/>
              </a:rPr>
              <a:t>SO</a:t>
            </a:r>
            <a:r>
              <a:rPr kumimoji="1" lang="en-US" altLang="zh-CN" baseline="-25000" dirty="0">
                <a:latin typeface="+mn-lt"/>
                <a:ea typeface="+mn-ea"/>
              </a:rPr>
              <a:t>2</a:t>
            </a:r>
            <a:endParaRPr kumimoji="1" lang="en-US" altLang="zh-CN" dirty="0">
              <a:latin typeface="+mn-lt"/>
              <a:ea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59427">
                                            <p:txEl>
                                              <p:pRg st="0" end="0"/>
                                            </p:txEl>
                                          </p:spTgt>
                                        </p:tgtEl>
                                        <p:attrNameLst>
                                          <p:attrName>style.visibility</p:attrName>
                                        </p:attrNameLst>
                                      </p:cBhvr>
                                      <p:to>
                                        <p:strVal val="visible"/>
                                      </p:to>
                                    </p:set>
                                    <p:animEffect transition="in" filter="fade">
                                      <p:cBhvr>
                                        <p:cTn id="7" dur="500"/>
                                        <p:tgtEl>
                                          <p:spTgt spid="359427">
                                            <p:txEl>
                                              <p:pRg st="0" end="0"/>
                                            </p:txEl>
                                          </p:spTgt>
                                        </p:tgtEl>
                                      </p:cBhvr>
                                    </p:animEffect>
                                    <p:anim calcmode="lin" valueType="num">
                                      <p:cBhvr>
                                        <p:cTn id="8" dur="500" fill="hold"/>
                                        <p:tgtEl>
                                          <p:spTgt spid="35942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5942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59431"/>
                                        </p:tgtEl>
                                        <p:attrNameLst>
                                          <p:attrName>style.visibility</p:attrName>
                                        </p:attrNameLst>
                                      </p:cBhvr>
                                      <p:to>
                                        <p:strVal val="visible"/>
                                      </p:to>
                                    </p:set>
                                    <p:animEffect transition="in" filter="wipe(left)">
                                      <p:cBhvr>
                                        <p:cTn id="14" dur="500"/>
                                        <p:tgtEl>
                                          <p:spTgt spid="35943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59432"/>
                                        </p:tgtEl>
                                        <p:attrNameLst>
                                          <p:attrName>style.visibility</p:attrName>
                                        </p:attrNameLst>
                                      </p:cBhvr>
                                      <p:to>
                                        <p:strVal val="visible"/>
                                      </p:to>
                                    </p:set>
                                    <p:animEffect transition="in" filter="dissolve">
                                      <p:cBhvr>
                                        <p:cTn id="19" dur="500"/>
                                        <p:tgtEl>
                                          <p:spTgt spid="3594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59428"/>
                                        </p:tgtEl>
                                        <p:attrNameLst>
                                          <p:attrName>style.visibility</p:attrName>
                                        </p:attrNameLst>
                                      </p:cBhvr>
                                      <p:to>
                                        <p:strVal val="visible"/>
                                      </p:to>
                                    </p:set>
                                    <p:animEffect transition="in" filter="wipe(left)">
                                      <p:cBhvr>
                                        <p:cTn id="24" dur="500"/>
                                        <p:tgtEl>
                                          <p:spTgt spid="3594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9444"/>
                                        </p:tgtEl>
                                        <p:attrNameLst>
                                          <p:attrName>style.visibility</p:attrName>
                                        </p:attrNameLst>
                                      </p:cBhvr>
                                      <p:to>
                                        <p:strVal val="visible"/>
                                      </p:to>
                                    </p:set>
                                    <p:animEffect transition="in" filter="wipe(left)">
                                      <p:cBhvr>
                                        <p:cTn id="29" dur="500"/>
                                        <p:tgtEl>
                                          <p:spTgt spid="3594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59485"/>
                                        </p:tgtEl>
                                        <p:attrNameLst>
                                          <p:attrName>style.visibility</p:attrName>
                                        </p:attrNameLst>
                                      </p:cBhvr>
                                      <p:to>
                                        <p:strVal val="visible"/>
                                      </p:to>
                                    </p:set>
                                    <p:animEffect transition="in" filter="wipe(left)">
                                      <p:cBhvr>
                                        <p:cTn id="34" dur="500"/>
                                        <p:tgtEl>
                                          <p:spTgt spid="35948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9463"/>
                                        </p:tgtEl>
                                        <p:attrNameLst>
                                          <p:attrName>style.visibility</p:attrName>
                                        </p:attrNameLst>
                                      </p:cBhvr>
                                      <p:to>
                                        <p:strVal val="visible"/>
                                      </p:to>
                                    </p:set>
                                    <p:animEffect transition="in" filter="wipe(left)">
                                      <p:cBhvr>
                                        <p:cTn id="39" dur="500"/>
                                        <p:tgtEl>
                                          <p:spTgt spid="35946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59429"/>
                                        </p:tgtEl>
                                        <p:attrNameLst>
                                          <p:attrName>style.visibility</p:attrName>
                                        </p:attrNameLst>
                                      </p:cBhvr>
                                      <p:to>
                                        <p:strVal val="visible"/>
                                      </p:to>
                                    </p:set>
                                    <p:animEffect transition="in" filter="wipe(left)">
                                      <p:cBhvr>
                                        <p:cTn id="44" dur="500"/>
                                        <p:tgtEl>
                                          <p:spTgt spid="35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build="p"/>
      <p:bldP spid="359428" grpId="0" autoUpdateAnimBg="0"/>
      <p:bldP spid="359431" grpId="0" autoUpdateAnimBg="0"/>
      <p:bldP spid="359485"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28452C3-FEAD-41A6-B38D-8A2C336580BF}"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49188" name="Rectangle 4"/>
          <p:cNvSpPr>
            <a:spLocks noRot="1" noChangeArrowheads="1"/>
          </p:cNvSpPr>
          <p:nvPr/>
        </p:nvSpPr>
        <p:spPr bwMode="auto">
          <a:xfrm>
            <a:off x="827088" y="1052513"/>
            <a:ext cx="7921625" cy="4248150"/>
          </a:xfrm>
          <a:prstGeom prst="rect">
            <a:avLst/>
          </a:prstGeom>
          <a:noFill/>
          <a:ln>
            <a:noFill/>
          </a:ln>
          <a:effectLst/>
        </p:spPr>
        <p:txBody>
          <a:bodyPr/>
          <a:lstStyle/>
          <a:p>
            <a:pPr marL="342900" indent="-342900">
              <a:lnSpc>
                <a:spcPct val="90000"/>
              </a:lnSpc>
              <a:spcBef>
                <a:spcPct val="20000"/>
              </a:spcBef>
              <a:buClr>
                <a:schemeClr val="tx2"/>
              </a:buClr>
              <a:buSzPct val="70000"/>
              <a:buFont typeface="Wingdings" panose="05000000000000000000" pitchFamily="2" charset="2"/>
              <a:buNone/>
              <a:defRPr/>
            </a:pPr>
            <a:r>
              <a:rPr lang="en-US" altLang="zh-CN" sz="4400" dirty="0">
                <a:solidFill>
                  <a:srgbClr val="0000FF"/>
                </a:solidFill>
                <a:ea typeface="华文楷体" panose="02010600040101010101" pitchFamily="2" charset="-122"/>
              </a:rPr>
              <a:t>3.  P(V) </a:t>
            </a:r>
            <a:r>
              <a:rPr lang="zh-CN" altLang="en-US" sz="4400" dirty="0">
                <a:solidFill>
                  <a:srgbClr val="0000FF"/>
                </a:solidFill>
                <a:ea typeface="华文楷体" panose="02010600040101010101" pitchFamily="2" charset="-122"/>
              </a:rPr>
              <a:t>含氧酸</a:t>
            </a:r>
            <a:endParaRPr lang="zh-CN" altLang="en-US" sz="4400" dirty="0">
              <a:solidFill>
                <a:srgbClr val="0000FF"/>
              </a:solidFill>
              <a:ea typeface="华文楷体" panose="02010600040101010101" pitchFamily="2" charset="-122"/>
            </a:endParaRPr>
          </a:p>
          <a:p>
            <a:pPr marL="342900" indent="-342900">
              <a:lnSpc>
                <a:spcPct val="90000"/>
              </a:lnSpc>
              <a:spcBef>
                <a:spcPct val="20000"/>
              </a:spcBef>
              <a:buClr>
                <a:schemeClr val="tx2"/>
              </a:buClr>
              <a:buSzPct val="70000"/>
              <a:buFont typeface="Wingdings" panose="05000000000000000000" pitchFamily="2" charset="2"/>
              <a:buNone/>
              <a:defRPr/>
            </a:pPr>
            <a:endParaRPr lang="zh-CN" altLang="en-US" dirty="0">
              <a:ea typeface="华文楷体" panose="02010600040101010101" pitchFamily="2" charset="-122"/>
            </a:endParaRPr>
          </a:p>
          <a:p>
            <a:pPr marL="342900" indent="-342900">
              <a:lnSpc>
                <a:spcPct val="90000"/>
              </a:lnSpc>
              <a:spcBef>
                <a:spcPct val="20000"/>
              </a:spcBef>
              <a:buClr>
                <a:schemeClr val="tx2"/>
              </a:buClr>
              <a:buSzPct val="70000"/>
              <a:buFont typeface="Wingdings" panose="05000000000000000000" pitchFamily="2" charset="2"/>
              <a:buNone/>
              <a:defRPr/>
            </a:pPr>
            <a:endParaRPr lang="zh-CN" altLang="en-US" dirty="0">
              <a:ea typeface="华文楷体" panose="02010600040101010101" pitchFamily="2" charset="-122"/>
            </a:endParaRPr>
          </a:p>
          <a:p>
            <a:pPr marL="342900" indent="-342900">
              <a:lnSpc>
                <a:spcPct val="90000"/>
              </a:lnSpc>
              <a:spcBef>
                <a:spcPct val="20000"/>
              </a:spcBef>
              <a:buClr>
                <a:schemeClr val="tx2"/>
              </a:buClr>
              <a:buSzPct val="70000"/>
              <a:buFont typeface="Wingdings" panose="05000000000000000000" pitchFamily="2" charset="2"/>
              <a:buChar char="l"/>
              <a:defRPr/>
            </a:pPr>
            <a:endParaRPr lang="zh-CN" altLang="en-US" b="0" dirty="0">
              <a:ea typeface="华文楷体" panose="02010600040101010101" pitchFamily="2" charset="-122"/>
            </a:endParaRPr>
          </a:p>
          <a:p>
            <a:pPr marL="342900" indent="-342900">
              <a:lnSpc>
                <a:spcPct val="90000"/>
              </a:lnSpc>
              <a:spcBef>
                <a:spcPct val="20000"/>
              </a:spcBef>
              <a:buClr>
                <a:schemeClr val="tx2"/>
              </a:buClr>
              <a:buSzPct val="70000"/>
              <a:buFont typeface="Wingdings" panose="05000000000000000000" pitchFamily="2" charset="2"/>
              <a:buChar char="l"/>
              <a:defRPr/>
            </a:pPr>
            <a:endParaRPr lang="zh-CN" altLang="en-US" b="0" dirty="0">
              <a:ea typeface="华文楷体" panose="02010600040101010101" pitchFamily="2" charset="-122"/>
            </a:endParaRPr>
          </a:p>
          <a:p>
            <a:pPr marL="342900" indent="-342900">
              <a:lnSpc>
                <a:spcPct val="90000"/>
              </a:lnSpc>
              <a:spcBef>
                <a:spcPct val="20000"/>
              </a:spcBef>
              <a:buClr>
                <a:schemeClr val="tx2"/>
              </a:buClr>
              <a:buSzPct val="70000"/>
              <a:buFont typeface="Wingdings" panose="05000000000000000000" pitchFamily="2" charset="2"/>
              <a:buChar char="l"/>
              <a:defRPr/>
            </a:pPr>
            <a:endParaRPr lang="zh-CN" altLang="en-US" sz="4000" b="0" dirty="0">
              <a:ea typeface="华文楷体" panose="02010600040101010101" pitchFamily="2" charset="-122"/>
            </a:endParaRPr>
          </a:p>
          <a:p>
            <a:pPr>
              <a:lnSpc>
                <a:spcPct val="90000"/>
              </a:lnSpc>
              <a:spcBef>
                <a:spcPct val="20000"/>
              </a:spcBef>
              <a:buClr>
                <a:schemeClr val="tx2"/>
              </a:buClr>
              <a:buSzPct val="70000"/>
              <a:defRPr/>
            </a:pPr>
            <a:r>
              <a:rPr lang="zh-CN" altLang="en-US" sz="4000" dirty="0">
                <a:ea typeface="华文楷体" panose="02010600040101010101" pitchFamily="2" charset="-122"/>
              </a:rPr>
              <a:t>  基本结构单元：</a:t>
            </a:r>
            <a:r>
              <a:rPr lang="en-US" altLang="zh-CN" sz="4000" dirty="0">
                <a:solidFill>
                  <a:srgbClr val="FF0000"/>
                </a:solidFill>
                <a:ea typeface="华文楷体" panose="02010600040101010101" pitchFamily="2" charset="-122"/>
              </a:rPr>
              <a:t>PO</a:t>
            </a:r>
            <a:r>
              <a:rPr lang="en-US" altLang="zh-CN" sz="4000" baseline="-25000" dirty="0">
                <a:solidFill>
                  <a:srgbClr val="FF0000"/>
                </a:solidFill>
                <a:ea typeface="华文楷体" panose="02010600040101010101" pitchFamily="2" charset="-122"/>
              </a:rPr>
              <a:t>4</a:t>
            </a:r>
            <a:r>
              <a:rPr lang="zh-CN" altLang="en-US" sz="4000" dirty="0">
                <a:solidFill>
                  <a:srgbClr val="FF0000"/>
                </a:solidFill>
                <a:ea typeface="华文楷体" panose="02010600040101010101" pitchFamily="2" charset="-122"/>
              </a:rPr>
              <a:t>四面体</a:t>
            </a:r>
            <a:endParaRPr lang="zh-CN" altLang="en-US" sz="4000" dirty="0">
              <a:solidFill>
                <a:srgbClr val="FF0000"/>
              </a:solidFill>
              <a:ea typeface="华文楷体" panose="02010600040101010101" pitchFamily="2" charset="-122"/>
            </a:endParaRPr>
          </a:p>
        </p:txBody>
      </p:sp>
      <p:graphicFrame>
        <p:nvGraphicFramePr>
          <p:cNvPr id="349189" name="Group 5"/>
          <p:cNvGraphicFramePr>
            <a:graphicFrameLocks noGrp="1"/>
          </p:cNvGraphicFramePr>
          <p:nvPr/>
        </p:nvGraphicFramePr>
        <p:xfrm>
          <a:off x="900113" y="2205038"/>
          <a:ext cx="7993063" cy="1552575"/>
        </p:xfrm>
        <a:graphic>
          <a:graphicData uri="http://schemas.openxmlformats.org/drawingml/2006/table">
            <a:tbl>
              <a:tblPr/>
              <a:tblGrid>
                <a:gridCol w="1655763"/>
                <a:gridCol w="1439862"/>
                <a:gridCol w="1584325"/>
                <a:gridCol w="1655763"/>
                <a:gridCol w="1657350"/>
              </a:tblGrid>
              <a:tr h="5175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名称</a:t>
                      </a:r>
                      <a:endParaRPr kumimoji="0" lang="zh-CN" altLang="en-US"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正磷酸</a:t>
                      </a:r>
                      <a:endPar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焦磷酸</a:t>
                      </a:r>
                      <a:endPar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三磷酸</a:t>
                      </a:r>
                      <a:endPar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rPr>
                        <a:t>偏磷酸</a:t>
                      </a:r>
                      <a:endParaRPr kumimoji="0" lang="zh-CN" altLang="en-US" sz="2600" b="1" i="0" u="none" strike="noStrike" cap="none" normalizeH="0" baseline="0" dirty="0" smtClean="0">
                        <a:ln>
                          <a:noFill/>
                        </a:ln>
                        <a:solidFill>
                          <a:srgbClr val="0000FF"/>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6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化学式</a:t>
                      </a:r>
                      <a:endParaRPr kumimoji="0" lang="zh-CN" altLang="en-US" sz="26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6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H</a:t>
                      </a:r>
                      <a:r>
                        <a:rPr kumimoji="0" lang="en-US" altLang="zh-CN" sz="2600" b="1" i="0" u="none" strike="noStrike" cap="none" normalizeH="0" baseline="-25000" smtClean="0">
                          <a:ln>
                            <a:noFill/>
                          </a:ln>
                          <a:solidFill>
                            <a:srgbClr val="000000"/>
                          </a:solidFill>
                          <a:effectLst/>
                          <a:latin typeface="Times New Roman" panose="02020603050405020304" pitchFamily="18" charset="0"/>
                          <a:ea typeface="华文楷体" panose="02010600040101010101" pitchFamily="2" charset="-122"/>
                        </a:rPr>
                        <a:t>3</a:t>
                      </a:r>
                      <a:r>
                        <a:rPr kumimoji="0" lang="en-US" altLang="zh-CN" sz="26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PO</a:t>
                      </a:r>
                      <a:r>
                        <a:rPr kumimoji="0" lang="en-US" altLang="zh-CN" sz="2600" b="1" i="0" u="none" strike="noStrike" cap="none" normalizeH="0" baseline="-25000" smtClean="0">
                          <a:ln>
                            <a:noFill/>
                          </a:ln>
                          <a:solidFill>
                            <a:srgbClr val="000000"/>
                          </a:solidFill>
                          <a:effectLst/>
                          <a:latin typeface="Times New Roman" panose="02020603050405020304" pitchFamily="18" charset="0"/>
                          <a:ea typeface="华文楷体" panose="02010600040101010101" pitchFamily="2" charset="-122"/>
                        </a:rPr>
                        <a:t>4</a:t>
                      </a:r>
                      <a:endParaRPr kumimoji="0" lang="en-US" altLang="zh-CN" sz="2600" b="1" i="0" u="none" strike="noStrike" cap="none" normalizeH="0" baseline="-2500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H</a:t>
                      </a:r>
                      <a:r>
                        <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4</a:t>
                      </a:r>
                      <a:r>
                        <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P</a:t>
                      </a:r>
                      <a:r>
                        <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2</a:t>
                      </a:r>
                      <a:r>
                        <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O</a:t>
                      </a:r>
                      <a:r>
                        <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7</a:t>
                      </a:r>
                      <a:endPar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H</a:t>
                      </a:r>
                      <a:r>
                        <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5</a:t>
                      </a:r>
                      <a:r>
                        <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P</a:t>
                      </a:r>
                      <a:r>
                        <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3</a:t>
                      </a:r>
                      <a:r>
                        <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O</a:t>
                      </a:r>
                      <a:r>
                        <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rPr>
                        <a:t>10</a:t>
                      </a:r>
                      <a:endParaRPr kumimoji="0" lang="en-US" altLang="zh-CN" sz="2600" b="1" i="0" u="none" strike="noStrike" cap="none" normalizeH="0" baseline="-25000" dirty="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6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(HPO</a:t>
                      </a:r>
                      <a:r>
                        <a:rPr kumimoji="0" lang="en-US" altLang="zh-CN" sz="2600" b="1" i="0" u="none" strike="noStrike" cap="none" normalizeH="0" baseline="-25000" smtClean="0">
                          <a:ln>
                            <a:noFill/>
                          </a:ln>
                          <a:solidFill>
                            <a:srgbClr val="000000"/>
                          </a:solidFill>
                          <a:effectLst/>
                          <a:latin typeface="Times New Roman" panose="02020603050405020304" pitchFamily="18" charset="0"/>
                          <a:ea typeface="华文楷体" panose="02010600040101010101" pitchFamily="2" charset="-122"/>
                        </a:rPr>
                        <a:t>3</a:t>
                      </a:r>
                      <a:r>
                        <a:rPr kumimoji="0" lang="en-US" altLang="zh-CN" sz="26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a:t>
                      </a:r>
                      <a:r>
                        <a:rPr kumimoji="0" lang="en-US" altLang="zh-CN" sz="2600" b="1" i="0" u="none" strike="noStrike" cap="none" normalizeH="0" baseline="-25000" smtClean="0">
                          <a:ln>
                            <a:noFill/>
                          </a:ln>
                          <a:solidFill>
                            <a:srgbClr val="000000"/>
                          </a:solidFill>
                          <a:effectLst/>
                          <a:latin typeface="Times New Roman" panose="02020603050405020304" pitchFamily="18" charset="0"/>
                          <a:ea typeface="华文楷体" panose="02010600040101010101" pitchFamily="2" charset="-122"/>
                        </a:rPr>
                        <a:t>n</a:t>
                      </a:r>
                      <a:endParaRPr kumimoji="0" lang="en-US" altLang="zh-CN" sz="2600" b="1" i="0" u="none" strike="noStrike" cap="none" normalizeH="0" baseline="-2500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zh-CN" altLang="en-US" sz="22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rPr>
                        <a:t>磷的氧化态</a:t>
                      </a:r>
                      <a:endParaRPr kumimoji="0" lang="zh-CN" altLang="en-US" sz="2200" b="1" i="0" u="none" strike="noStrike" cap="none" normalizeH="0" baseline="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rPr>
                        <a:t>+V</a:t>
                      </a:r>
                      <a:endParaRPr kumimoji="0" lang="en-US" altLang="zh-CN" sz="2600" b="1" i="0" u="none" strike="noStrike" cap="none" normalizeH="0" baseline="0" dirty="0" smtClean="0">
                        <a:ln>
                          <a:noFill/>
                        </a:ln>
                        <a:solidFill>
                          <a:srgbClr val="000000"/>
                        </a:solidFill>
                        <a:effectLst/>
                        <a:latin typeface="Times New Roman" panose="02020603050405020304" pitchFamily="18" charset="0"/>
                        <a:ea typeface="华文楷体"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bl>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349188">
                                            <p:txEl>
                                              <p:pRg st="0" end="0"/>
                                            </p:txEl>
                                          </p:spTgt>
                                        </p:tgtEl>
                                        <p:attrNameLst>
                                          <p:attrName>style.visibility</p:attrName>
                                        </p:attrNameLst>
                                      </p:cBhvr>
                                      <p:to>
                                        <p:strVal val="visible"/>
                                      </p:to>
                                    </p:set>
                                    <p:animEffect transition="in" filter="fade">
                                      <p:cBhvr>
                                        <p:cTn id="7" dur="500"/>
                                        <p:tgtEl>
                                          <p:spTgt spid="349188">
                                            <p:txEl>
                                              <p:pRg st="0" end="0"/>
                                            </p:txEl>
                                          </p:spTgt>
                                        </p:tgtEl>
                                      </p:cBhvr>
                                    </p:animEffect>
                                    <p:anim calcmode="lin" valueType="num">
                                      <p:cBhvr>
                                        <p:cTn id="8" dur="500" fill="hold"/>
                                        <p:tgtEl>
                                          <p:spTgt spid="34918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9188">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9189"/>
                                        </p:tgtEl>
                                        <p:attrNameLst>
                                          <p:attrName>style.visibility</p:attrName>
                                        </p:attrNameLst>
                                      </p:cBhvr>
                                      <p:to>
                                        <p:strVal val="visible"/>
                                      </p:to>
                                    </p:set>
                                    <p:anim calcmode="lin" valueType="num">
                                      <p:cBhvr additive="base">
                                        <p:cTn id="14" dur="500" fill="hold"/>
                                        <p:tgtEl>
                                          <p:spTgt spid="349189"/>
                                        </p:tgtEl>
                                        <p:attrNameLst>
                                          <p:attrName>ppt_x</p:attrName>
                                        </p:attrNameLst>
                                      </p:cBhvr>
                                      <p:tavLst>
                                        <p:tav tm="0">
                                          <p:val>
                                            <p:strVal val="#ppt_x"/>
                                          </p:val>
                                        </p:tav>
                                        <p:tav tm="100000">
                                          <p:val>
                                            <p:strVal val="#ppt_x"/>
                                          </p:val>
                                        </p:tav>
                                      </p:tavLst>
                                    </p:anim>
                                    <p:anim calcmode="lin" valueType="num">
                                      <p:cBhvr additive="base">
                                        <p:cTn id="15" dur="500" fill="hold"/>
                                        <p:tgtEl>
                                          <p:spTgt spid="34918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4" presetClass="entr" presetSubtype="0" fill="hold" grpId="0" nodeType="clickEffect">
                                  <p:stCondLst>
                                    <p:cond delay="0"/>
                                  </p:stCondLst>
                                  <p:childTnLst>
                                    <p:set>
                                      <p:cBhvr>
                                        <p:cTn id="19" dur="indefinite" fill="hold">
                                          <p:stCondLst>
                                            <p:cond delay="0"/>
                                          </p:stCondLst>
                                        </p:cTn>
                                        <p:tgtEl>
                                          <p:spTgt spid="349188">
                                            <p:txEl>
                                              <p:pRg st="6" end="6"/>
                                            </p:txEl>
                                          </p:spTgt>
                                        </p:tgtEl>
                                        <p:attrNameLst>
                                          <p:attrName>style.visibility</p:attrName>
                                        </p:attrNameLst>
                                      </p:cBhvr>
                                      <p:to>
                                        <p:strVal val="visible"/>
                                      </p:to>
                                    </p:set>
                                    <p:animEffect transition="in" filter="fade">
                                      <p:cBhvr>
                                        <p:cTn id="20" dur="500"/>
                                        <p:tgtEl>
                                          <p:spTgt spid="349188">
                                            <p:txEl>
                                              <p:pRg st="6" end="6"/>
                                            </p:txEl>
                                          </p:spTgt>
                                        </p:tgtEl>
                                      </p:cBhvr>
                                    </p:animEffect>
                                    <p:anim calcmode="lin" valueType="num">
                                      <p:cBhvr>
                                        <p:cTn id="21" dur="500" fill="hold"/>
                                        <p:tgtEl>
                                          <p:spTgt spid="349188">
                                            <p:txEl>
                                              <p:pRg st="6" end="6"/>
                                            </p:txEl>
                                          </p:spTgt>
                                        </p:tgtEl>
                                        <p:attrNameLst>
                                          <p:attrName>ppt_x</p:attrName>
                                        </p:attrNameLst>
                                      </p:cBhvr>
                                      <p:tavLst>
                                        <p:tav tm="0">
                                          <p:val>
                                            <p:strVal val="#ppt_x"/>
                                          </p:val>
                                        </p:tav>
                                        <p:tav tm="100000">
                                          <p:val>
                                            <p:strVal val="#ppt_x"/>
                                          </p:val>
                                        </p:tav>
                                      </p:tavLst>
                                    </p:anim>
                                    <p:anim calcmode="lin" valueType="num">
                                      <p:cBhvr>
                                        <p:cTn id="22" dur="500" fill="hold"/>
                                        <p:tgtEl>
                                          <p:spTgt spid="349188">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8"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84" name="Rectangle 2"/>
          <p:cNvSpPr>
            <a:spLocks noRot="1" noChangeArrowheads="1"/>
          </p:cNvSpPr>
          <p:nvPr/>
        </p:nvSpPr>
        <p:spPr bwMode="auto">
          <a:xfrm>
            <a:off x="1179513" y="331788"/>
            <a:ext cx="31051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4000">
                <a:solidFill>
                  <a:srgbClr val="0033CC"/>
                </a:solidFill>
                <a:ea typeface="华文楷体" panose="02010600040101010101" pitchFamily="2" charset="-122"/>
              </a:rPr>
              <a:t>磷酸  </a:t>
            </a:r>
            <a:r>
              <a:rPr lang="en-US" altLang="zh-CN" sz="4000">
                <a:solidFill>
                  <a:srgbClr val="0033CC"/>
                </a:solidFill>
                <a:ea typeface="华文楷体" panose="02010600040101010101" pitchFamily="2" charset="-122"/>
              </a:rPr>
              <a:t>H</a:t>
            </a:r>
            <a:r>
              <a:rPr lang="en-US" altLang="zh-CN" sz="4000" baseline="-25000">
                <a:solidFill>
                  <a:srgbClr val="0033CC"/>
                </a:solidFill>
                <a:ea typeface="华文楷体" panose="02010600040101010101" pitchFamily="2" charset="-122"/>
              </a:rPr>
              <a:t>3</a:t>
            </a:r>
            <a:r>
              <a:rPr lang="en-US" altLang="zh-CN" sz="4000">
                <a:solidFill>
                  <a:srgbClr val="0033CC"/>
                </a:solidFill>
                <a:ea typeface="华文楷体" panose="02010600040101010101" pitchFamily="2" charset="-122"/>
              </a:rPr>
              <a:t>PO</a:t>
            </a:r>
            <a:r>
              <a:rPr lang="en-US" altLang="zh-CN" sz="4000" baseline="-25000">
                <a:solidFill>
                  <a:srgbClr val="0033CC"/>
                </a:solidFill>
                <a:ea typeface="华文楷体" panose="02010600040101010101" pitchFamily="2" charset="-122"/>
              </a:rPr>
              <a:t>4</a:t>
            </a:r>
            <a:endParaRPr lang="en-US" altLang="zh-CN" sz="4000">
              <a:solidFill>
                <a:srgbClr val="0033CC"/>
              </a:solidFill>
              <a:ea typeface="华文楷体" panose="02010600040101010101" pitchFamily="2" charset="-122"/>
            </a:endParaRPr>
          </a:p>
        </p:txBody>
      </p:sp>
      <p:grpSp>
        <p:nvGrpSpPr>
          <p:cNvPr id="350212" name="Group 4"/>
          <p:cNvGrpSpPr/>
          <p:nvPr/>
        </p:nvGrpSpPr>
        <p:grpSpPr bwMode="auto">
          <a:xfrm>
            <a:off x="1042988" y="1860550"/>
            <a:ext cx="3024187" cy="3024188"/>
            <a:chOff x="1936" y="624"/>
            <a:chExt cx="1168" cy="991"/>
          </a:xfrm>
        </p:grpSpPr>
        <p:graphicFrame>
          <p:nvGraphicFramePr>
            <p:cNvPr id="184476" name="Object 156"/>
            <p:cNvGraphicFramePr>
              <a:graphicFrameLocks noChangeAspect="1"/>
            </p:cNvGraphicFramePr>
            <p:nvPr/>
          </p:nvGraphicFramePr>
          <p:xfrm>
            <a:off x="2784" y="1248"/>
            <a:ext cx="177" cy="207"/>
          </p:xfrm>
          <a:graphic>
            <a:graphicData uri="http://schemas.openxmlformats.org/presentationml/2006/ole">
              <mc:AlternateContent xmlns:mc="http://schemas.openxmlformats.org/markup-compatibility/2006">
                <mc:Choice xmlns:v="urn:schemas-microsoft-com:vml" Requires="v">
                  <p:oleObj spid="_x0000_s184986" name="公式" r:id="rId1" imgW="152400" imgH="177800" progId="Equation.3">
                    <p:embed/>
                  </p:oleObj>
                </mc:Choice>
                <mc:Fallback>
                  <p:oleObj name="公式" r:id="rId1" imgW="152400" imgH="177800" progId="Equation.3">
                    <p:embed/>
                    <p:pic>
                      <p:nvPicPr>
                        <p:cNvPr id="0" name="Picture 5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 y="1248"/>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77" name="Object 157"/>
            <p:cNvGraphicFramePr>
              <a:graphicFrameLocks noChangeAspect="1"/>
            </p:cNvGraphicFramePr>
            <p:nvPr/>
          </p:nvGraphicFramePr>
          <p:xfrm>
            <a:off x="2448" y="1056"/>
            <a:ext cx="164" cy="192"/>
          </p:xfrm>
          <a:graphic>
            <a:graphicData uri="http://schemas.openxmlformats.org/presentationml/2006/ole">
              <mc:AlternateContent xmlns:mc="http://schemas.openxmlformats.org/markup-compatibility/2006">
                <mc:Choice xmlns:v="urn:schemas-microsoft-com:vml" Requires="v">
                  <p:oleObj spid="_x0000_s184987" name="公式" r:id="rId3" imgW="139700" imgH="165100" progId="Equation.3">
                    <p:embed/>
                  </p:oleObj>
                </mc:Choice>
                <mc:Fallback>
                  <p:oleObj name="公式" r:id="rId3" imgW="139700" imgH="165100" progId="Equation.3">
                    <p:embed/>
                    <p:pic>
                      <p:nvPicPr>
                        <p:cNvPr id="0" name="Picture 5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1056"/>
                          <a:ext cx="16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78" name="Object 158"/>
            <p:cNvGraphicFramePr>
              <a:graphicFrameLocks noChangeAspect="1"/>
            </p:cNvGraphicFramePr>
            <p:nvPr/>
          </p:nvGraphicFramePr>
          <p:xfrm>
            <a:off x="2912" y="1336"/>
            <a:ext cx="192" cy="192"/>
          </p:xfrm>
          <a:graphic>
            <a:graphicData uri="http://schemas.openxmlformats.org/presentationml/2006/ole">
              <mc:AlternateContent xmlns:mc="http://schemas.openxmlformats.org/markup-compatibility/2006">
                <mc:Choice xmlns:v="urn:schemas-microsoft-com:vml" Requires="v">
                  <p:oleObj spid="_x0000_s184988" name="公式" r:id="rId5" imgW="165100" imgH="165100" progId="Equation.3">
                    <p:embed/>
                  </p:oleObj>
                </mc:Choice>
                <mc:Fallback>
                  <p:oleObj name="公式" r:id="rId5" imgW="165100" imgH="165100" progId="Equation.3">
                    <p:embed/>
                    <p:pic>
                      <p:nvPicPr>
                        <p:cNvPr id="0" name="Picture 5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2" y="1336"/>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79" name="Object 159"/>
            <p:cNvGraphicFramePr>
              <a:graphicFrameLocks noChangeAspect="1"/>
            </p:cNvGraphicFramePr>
            <p:nvPr/>
          </p:nvGraphicFramePr>
          <p:xfrm>
            <a:off x="2376" y="1416"/>
            <a:ext cx="192" cy="192"/>
          </p:xfrm>
          <a:graphic>
            <a:graphicData uri="http://schemas.openxmlformats.org/presentationml/2006/ole">
              <mc:AlternateContent xmlns:mc="http://schemas.openxmlformats.org/markup-compatibility/2006">
                <mc:Choice xmlns:v="urn:schemas-microsoft-com:vml" Requires="v">
                  <p:oleObj spid="_x0000_s184989" name="公式" r:id="rId7" imgW="165100" imgH="165100" progId="Equation.3">
                    <p:embed/>
                  </p:oleObj>
                </mc:Choice>
                <mc:Fallback>
                  <p:oleObj name="公式" r:id="rId7" imgW="165100" imgH="165100" progId="Equation.3">
                    <p:embed/>
                    <p:pic>
                      <p:nvPicPr>
                        <p:cNvPr id="0" name="Picture 5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6" y="1416"/>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80" name="Object 160"/>
            <p:cNvGraphicFramePr>
              <a:graphicFrameLocks noChangeAspect="1"/>
            </p:cNvGraphicFramePr>
            <p:nvPr/>
          </p:nvGraphicFramePr>
          <p:xfrm>
            <a:off x="1936" y="1209"/>
            <a:ext cx="192" cy="192"/>
          </p:xfrm>
          <a:graphic>
            <a:graphicData uri="http://schemas.openxmlformats.org/presentationml/2006/ole">
              <mc:AlternateContent xmlns:mc="http://schemas.openxmlformats.org/markup-compatibility/2006">
                <mc:Choice xmlns:v="urn:schemas-microsoft-com:vml" Requires="v">
                  <p:oleObj spid="_x0000_s184990" name="公式" r:id="rId8" imgW="165100" imgH="165100" progId="Equation.3">
                    <p:embed/>
                  </p:oleObj>
                </mc:Choice>
                <mc:Fallback>
                  <p:oleObj name="公式" r:id="rId8" imgW="165100" imgH="165100" progId="Equation.3">
                    <p:embed/>
                    <p:pic>
                      <p:nvPicPr>
                        <p:cNvPr id="0" name="Picture 5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 y="1209"/>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89" name="Line 10"/>
            <p:cNvSpPr>
              <a:spLocks noChangeShapeType="1"/>
            </p:cNvSpPr>
            <p:nvPr/>
          </p:nvSpPr>
          <p:spPr bwMode="auto">
            <a:xfrm flipH="1">
              <a:off x="2256" y="1200"/>
              <a:ext cx="192" cy="96"/>
            </a:xfrm>
            <a:prstGeom prst="line">
              <a:avLst/>
            </a:prstGeom>
            <a:noFill/>
            <a:ln w="2857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4490" name="Line 11"/>
            <p:cNvSpPr>
              <a:spLocks noChangeShapeType="1"/>
            </p:cNvSpPr>
            <p:nvPr/>
          </p:nvSpPr>
          <p:spPr bwMode="auto">
            <a:xfrm>
              <a:off x="2592" y="1200"/>
              <a:ext cx="192" cy="96"/>
            </a:xfrm>
            <a:prstGeom prst="line">
              <a:avLst/>
            </a:prstGeom>
            <a:noFill/>
            <a:ln w="2857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4481" name="Object 161"/>
            <p:cNvGraphicFramePr>
              <a:graphicFrameLocks noChangeAspect="1"/>
            </p:cNvGraphicFramePr>
            <p:nvPr/>
          </p:nvGraphicFramePr>
          <p:xfrm>
            <a:off x="2424" y="624"/>
            <a:ext cx="177" cy="207"/>
          </p:xfrm>
          <a:graphic>
            <a:graphicData uri="http://schemas.openxmlformats.org/presentationml/2006/ole">
              <mc:AlternateContent xmlns:mc="http://schemas.openxmlformats.org/markup-compatibility/2006">
                <mc:Choice xmlns:v="urn:schemas-microsoft-com:vml" Requires="v">
                  <p:oleObj spid="_x0000_s184991" name="公式" r:id="rId9" imgW="152400" imgH="177800" progId="Equation.3">
                    <p:embed/>
                  </p:oleObj>
                </mc:Choice>
                <mc:Fallback>
                  <p:oleObj name="公式" r:id="rId9" imgW="152400" imgH="177800" progId="Equation.3">
                    <p:embed/>
                    <p:pic>
                      <p:nvPicPr>
                        <p:cNvPr id="0" name="Picture 5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 y="624"/>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91" name="Line 13"/>
            <p:cNvSpPr>
              <a:spLocks noChangeShapeType="1"/>
            </p:cNvSpPr>
            <p:nvPr/>
          </p:nvSpPr>
          <p:spPr bwMode="auto">
            <a:xfrm flipV="1">
              <a:off x="2496" y="816"/>
              <a:ext cx="0" cy="240"/>
            </a:xfrm>
            <a:prstGeom prst="line">
              <a:avLst/>
            </a:prstGeom>
            <a:noFill/>
            <a:ln w="28575">
              <a:solidFill>
                <a:srgbClr val="0000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4482" name="Object 162"/>
            <p:cNvGraphicFramePr>
              <a:graphicFrameLocks noChangeAspect="1"/>
            </p:cNvGraphicFramePr>
            <p:nvPr/>
          </p:nvGraphicFramePr>
          <p:xfrm>
            <a:off x="2088" y="1209"/>
            <a:ext cx="177" cy="207"/>
          </p:xfrm>
          <a:graphic>
            <a:graphicData uri="http://schemas.openxmlformats.org/presentationml/2006/ole">
              <mc:AlternateContent xmlns:mc="http://schemas.openxmlformats.org/markup-compatibility/2006">
                <mc:Choice xmlns:v="urn:schemas-microsoft-com:vml" Requires="v">
                  <p:oleObj spid="_x0000_s184992" name="公式" r:id="rId10" imgW="152400" imgH="177800" progId="Equation.3">
                    <p:embed/>
                  </p:oleObj>
                </mc:Choice>
                <mc:Fallback>
                  <p:oleObj name="公式" r:id="rId10" imgW="152400" imgH="177800" progId="Equation.3">
                    <p:embed/>
                    <p:pic>
                      <p:nvPicPr>
                        <p:cNvPr id="0" name="Picture 5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 y="1209"/>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83" name="Object 163"/>
            <p:cNvGraphicFramePr>
              <a:graphicFrameLocks noChangeAspect="1"/>
            </p:cNvGraphicFramePr>
            <p:nvPr/>
          </p:nvGraphicFramePr>
          <p:xfrm>
            <a:off x="2239" y="1408"/>
            <a:ext cx="177" cy="207"/>
          </p:xfrm>
          <a:graphic>
            <a:graphicData uri="http://schemas.openxmlformats.org/presentationml/2006/ole">
              <mc:AlternateContent xmlns:mc="http://schemas.openxmlformats.org/markup-compatibility/2006">
                <mc:Choice xmlns:v="urn:schemas-microsoft-com:vml" Requires="v">
                  <p:oleObj spid="_x0000_s184993" name="公式" r:id="rId11" imgW="152400" imgH="177800" progId="Equation.3">
                    <p:embed/>
                  </p:oleObj>
                </mc:Choice>
                <mc:Fallback>
                  <p:oleObj name="公式" r:id="rId11" imgW="152400" imgH="177800" progId="Equation.3">
                    <p:embed/>
                    <p:pic>
                      <p:nvPicPr>
                        <p:cNvPr id="0" name="Picture 5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 y="1408"/>
                          <a:ext cx="177" cy="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92" name="Line 16"/>
            <p:cNvSpPr>
              <a:spLocks noChangeShapeType="1"/>
            </p:cNvSpPr>
            <p:nvPr/>
          </p:nvSpPr>
          <p:spPr bwMode="auto">
            <a:xfrm flipH="1">
              <a:off x="2352" y="1248"/>
              <a:ext cx="144" cy="192"/>
            </a:xfrm>
            <a:prstGeom prst="line">
              <a:avLst/>
            </a:prstGeom>
            <a:noFill/>
            <a:ln w="2857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grpSp>
      <p:pic>
        <p:nvPicPr>
          <p:cNvPr id="350225" name="Picture 17" descr="10-p-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84663" y="965200"/>
            <a:ext cx="467995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7" name="Rectangle 18"/>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7B03D97-8085-4270-BB3E-78735E497C4A}"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84488" name="矩形 1"/>
          <p:cNvSpPr>
            <a:spLocks noChangeArrowheads="1"/>
          </p:cNvSpPr>
          <p:nvPr/>
        </p:nvSpPr>
        <p:spPr bwMode="auto">
          <a:xfrm>
            <a:off x="1547813" y="5246688"/>
            <a:ext cx="3113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FF0000"/>
                </a:solidFill>
                <a:ea typeface="华文楷体" panose="02010600040101010101" pitchFamily="2" charset="-122"/>
              </a:rPr>
              <a:t>P</a:t>
            </a:r>
            <a:r>
              <a:rPr lang="zh-CN" altLang="en-US">
                <a:solidFill>
                  <a:srgbClr val="FF0000"/>
                </a:solidFill>
                <a:ea typeface="华文楷体" panose="02010600040101010101" pitchFamily="2" charset="-122"/>
              </a:rPr>
              <a:t>原子：</a:t>
            </a:r>
            <a:r>
              <a:rPr lang="en-US" altLang="zh-CN">
                <a:solidFill>
                  <a:srgbClr val="FF0000"/>
                </a:solidFill>
                <a:ea typeface="华文楷体" panose="02010600040101010101" pitchFamily="2" charset="-122"/>
              </a:rPr>
              <a:t>sp</a:t>
            </a:r>
            <a:r>
              <a:rPr lang="en-US" altLang="zh-CN" baseline="30000">
                <a:solidFill>
                  <a:srgbClr val="FF0000"/>
                </a:solidFill>
                <a:ea typeface="华文楷体" panose="02010600040101010101" pitchFamily="2" charset="-122"/>
              </a:rPr>
              <a:t>3</a:t>
            </a:r>
            <a:r>
              <a:rPr lang="en-US" altLang="zh-CN">
                <a:solidFill>
                  <a:srgbClr val="FF0000"/>
                </a:solidFill>
                <a:ea typeface="华文楷体" panose="02010600040101010101" pitchFamily="2" charset="-122"/>
              </a:rPr>
              <a:t> </a:t>
            </a:r>
            <a:r>
              <a:rPr lang="zh-CN" altLang="en-US">
                <a:solidFill>
                  <a:srgbClr val="FF0000"/>
                </a:solidFill>
                <a:ea typeface="华文楷体" panose="02010600040101010101" pitchFamily="2" charset="-122"/>
              </a:rPr>
              <a:t>杂化</a:t>
            </a:r>
            <a:endParaRPr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0212"/>
                                        </p:tgtEl>
                                        <p:attrNameLst>
                                          <p:attrName>style.visibility</p:attrName>
                                        </p:attrNameLst>
                                      </p:cBhvr>
                                      <p:to>
                                        <p:strVal val="visible"/>
                                      </p:to>
                                    </p:set>
                                    <p:animEffect transition="in" filter="dissolve">
                                      <p:cBhvr>
                                        <p:cTn id="7" dur="500"/>
                                        <p:tgtEl>
                                          <p:spTgt spid="3502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50225"/>
                                        </p:tgtEl>
                                        <p:attrNameLst>
                                          <p:attrName>style.visibility</p:attrName>
                                        </p:attrNameLst>
                                      </p:cBhvr>
                                      <p:to>
                                        <p:strVal val="visible"/>
                                      </p:to>
                                    </p:set>
                                    <p:animEffect transition="in" filter="box(in)">
                                      <p:cBhvr>
                                        <p:cTn id="12" dur="500"/>
                                        <p:tgtEl>
                                          <p:spTgt spid="3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84213" y="1000125"/>
            <a:ext cx="8208962"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zh-CN" altLang="en-US" sz="3600" dirty="0">
                <a:solidFill>
                  <a:srgbClr val="0000FF"/>
                </a:solidFill>
                <a:ea typeface="华文楷体" panose="02010600040101010101" pitchFamily="2" charset="-122"/>
              </a:rPr>
              <a:t>     </a:t>
            </a:r>
            <a:r>
              <a:rPr kumimoji="1" lang="zh-CN" altLang="en-US" dirty="0">
                <a:solidFill>
                  <a:srgbClr val="0000FF"/>
                </a:solidFill>
                <a:ea typeface="华文楷体" panose="02010600040101010101" pitchFamily="2" charset="-122"/>
              </a:rPr>
              <a:t>常温，</a:t>
            </a:r>
            <a:r>
              <a:rPr kumimoji="1" lang="zh-CN" altLang="en-US" dirty="0">
                <a:solidFill>
                  <a:srgbClr val="FF0000"/>
                </a:solidFill>
                <a:ea typeface="华文楷体" panose="02010600040101010101" pitchFamily="2" charset="-122"/>
              </a:rPr>
              <a:t>无氧化性、非挥发性的三元中强酸</a:t>
            </a:r>
            <a:endParaRPr kumimoji="1" lang="zh-CN" altLang="en-US" dirty="0">
              <a:solidFill>
                <a:srgbClr val="FF0000"/>
              </a:solidFill>
              <a:ea typeface="华文楷体" panose="02010600040101010101" pitchFamily="2" charset="-122"/>
            </a:endParaRPr>
          </a:p>
          <a:p>
            <a:pPr>
              <a:lnSpc>
                <a:spcPct val="130000"/>
              </a:lnSpc>
            </a:pPr>
            <a:r>
              <a:rPr lang="zh-CN" altLang="en-US" dirty="0">
                <a:ea typeface="华文楷体" panose="02010600040101010101" pitchFamily="2" charset="-122"/>
              </a:rPr>
              <a:t>      </a:t>
            </a:r>
            <a:endParaRPr lang="en-US" altLang="zh-CN" dirty="0">
              <a:ea typeface="华文楷体" panose="02010600040101010101" pitchFamily="2" charset="-122"/>
            </a:endParaRPr>
          </a:p>
          <a:p>
            <a:pPr>
              <a:lnSpc>
                <a:spcPct val="130000"/>
              </a:lnSpc>
            </a:pPr>
            <a:endParaRPr lang="en-US" altLang="zh-CN" dirty="0">
              <a:ea typeface="华文楷体" panose="02010600040101010101" pitchFamily="2" charset="-122"/>
            </a:endParaRPr>
          </a:p>
          <a:p>
            <a:pPr>
              <a:lnSpc>
                <a:spcPct val="130000"/>
              </a:lnSpc>
            </a:pPr>
            <a:r>
              <a:rPr lang="en-US" altLang="zh-CN" dirty="0">
                <a:ea typeface="华文楷体" panose="02010600040101010101" pitchFamily="2" charset="-122"/>
              </a:rPr>
              <a:t>      </a:t>
            </a:r>
            <a:r>
              <a:rPr lang="zh-CN" altLang="en-US" dirty="0">
                <a:ea typeface="华文楷体" panose="02010600040101010101" pitchFamily="2" charset="-122"/>
              </a:rPr>
              <a:t>高温，反应活性增强；</a:t>
            </a:r>
            <a:endParaRPr lang="en-US" altLang="zh-CN" dirty="0">
              <a:ea typeface="华文楷体" panose="02010600040101010101" pitchFamily="2" charset="-122"/>
            </a:endParaRPr>
          </a:p>
          <a:p>
            <a:pPr>
              <a:lnSpc>
                <a:spcPct val="130000"/>
              </a:lnSpc>
            </a:pPr>
            <a:r>
              <a:rPr lang="en-US" altLang="zh-CN" dirty="0">
                <a:ea typeface="华文楷体" panose="02010600040101010101" pitchFamily="2" charset="-122"/>
              </a:rPr>
              <a:t>      </a:t>
            </a:r>
            <a:r>
              <a:rPr lang="zh-CN" altLang="en-US" dirty="0">
                <a:ea typeface="华文楷体" panose="02010600040101010101" pitchFamily="2" charset="-122"/>
              </a:rPr>
              <a:t>很强的配位能力，与</a:t>
            </a:r>
            <a:r>
              <a:rPr lang="en-US" altLang="zh-CN" dirty="0" err="1">
                <a:ea typeface="华文楷体" panose="02010600040101010101" pitchFamily="2" charset="-122"/>
              </a:rPr>
              <a:t>M</a:t>
            </a:r>
            <a:r>
              <a:rPr lang="en-US" altLang="zh-CN" baseline="30000" dirty="0" err="1">
                <a:ea typeface="华文楷体" panose="02010600040101010101" pitchFamily="2" charset="-122"/>
              </a:rPr>
              <a:t>n</a:t>
            </a:r>
            <a:r>
              <a:rPr lang="en-US" altLang="zh-CN" baseline="30000" dirty="0">
                <a:ea typeface="华文楷体" panose="02010600040101010101" pitchFamily="2" charset="-122"/>
              </a:rPr>
              <a:t>+</a:t>
            </a:r>
            <a:r>
              <a:rPr lang="zh-CN" altLang="en-US" dirty="0">
                <a:ea typeface="华文楷体" panose="02010600040101010101" pitchFamily="2" charset="-122"/>
              </a:rPr>
              <a:t>离子形成可溶性配合物，如与</a:t>
            </a:r>
            <a:r>
              <a:rPr lang="en-US" altLang="zh-CN" dirty="0">
                <a:ea typeface="华文楷体" panose="02010600040101010101" pitchFamily="2" charset="-122"/>
              </a:rPr>
              <a:t>Fe</a:t>
            </a:r>
            <a:r>
              <a:rPr lang="en-US" altLang="zh-CN" baseline="30000" dirty="0">
                <a:ea typeface="华文楷体" panose="02010600040101010101" pitchFamily="2" charset="-122"/>
              </a:rPr>
              <a:t>3+</a:t>
            </a:r>
            <a:r>
              <a:rPr lang="zh-CN" altLang="en-US" dirty="0">
                <a:ea typeface="华文楷体" panose="02010600040101010101" pitchFamily="2" charset="-122"/>
              </a:rPr>
              <a:t>形成无色配合物</a:t>
            </a:r>
            <a:r>
              <a:rPr lang="en-US" altLang="zh-CN" dirty="0">
                <a:ea typeface="华文楷体" panose="02010600040101010101" pitchFamily="2" charset="-122"/>
              </a:rPr>
              <a:t>(</a:t>
            </a:r>
            <a:r>
              <a:rPr lang="zh-CN" altLang="en-US" dirty="0">
                <a:ea typeface="华文楷体" panose="02010600040101010101" pitchFamily="2" charset="-122"/>
              </a:rPr>
              <a:t>掩蔽剂</a:t>
            </a:r>
            <a:r>
              <a:rPr lang="en-US" altLang="zh-CN" dirty="0">
                <a:ea typeface="华文楷体" panose="02010600040101010101" pitchFamily="2" charset="-122"/>
              </a:rPr>
              <a:t>)</a:t>
            </a:r>
            <a:r>
              <a:rPr lang="zh-CN" altLang="en-US" dirty="0">
                <a:ea typeface="华文楷体" panose="02010600040101010101" pitchFamily="2" charset="-122"/>
              </a:rPr>
              <a:t> </a:t>
            </a:r>
            <a:endParaRPr lang="zh-CN" altLang="en-US" dirty="0">
              <a:ea typeface="华文楷体" panose="02010600040101010101" pitchFamily="2" charset="-122"/>
            </a:endParaRPr>
          </a:p>
        </p:txBody>
      </p:sp>
      <p:grpSp>
        <p:nvGrpSpPr>
          <p:cNvPr id="352259" name="Group 3"/>
          <p:cNvGrpSpPr/>
          <p:nvPr/>
        </p:nvGrpSpPr>
        <p:grpSpPr bwMode="auto">
          <a:xfrm>
            <a:off x="1908175" y="1628775"/>
            <a:ext cx="5945188" cy="1473200"/>
            <a:chOff x="1488" y="2144"/>
            <a:chExt cx="3552" cy="822"/>
          </a:xfrm>
        </p:grpSpPr>
        <p:grpSp>
          <p:nvGrpSpPr>
            <p:cNvPr id="185473" name="Group 4"/>
            <p:cNvGrpSpPr/>
            <p:nvPr/>
          </p:nvGrpSpPr>
          <p:grpSpPr bwMode="auto">
            <a:xfrm>
              <a:off x="1488" y="2176"/>
              <a:ext cx="1587" cy="330"/>
              <a:chOff x="1584" y="2176"/>
              <a:chExt cx="1587" cy="330"/>
            </a:xfrm>
          </p:grpSpPr>
          <p:graphicFrame>
            <p:nvGraphicFramePr>
              <p:cNvPr id="185463" name="Object 119"/>
              <p:cNvGraphicFramePr>
                <a:graphicFrameLocks noChangeAspect="1"/>
              </p:cNvGraphicFramePr>
              <p:nvPr/>
            </p:nvGraphicFramePr>
            <p:xfrm>
              <a:off x="1950" y="2176"/>
              <a:ext cx="1221" cy="322"/>
            </p:xfrm>
            <a:graphic>
              <a:graphicData uri="http://schemas.openxmlformats.org/presentationml/2006/ole">
                <mc:AlternateContent xmlns:mc="http://schemas.openxmlformats.org/markup-compatibility/2006">
                  <mc:Choice xmlns:v="urn:schemas-microsoft-com:vml" Requires="v">
                    <p:oleObj spid="_x0000_s185847" name="公式" r:id="rId1" imgW="774065" imgH="203200" progId="Equation.3">
                      <p:embed/>
                    </p:oleObj>
                  </mc:Choice>
                  <mc:Fallback>
                    <p:oleObj name="公式" r:id="rId1" imgW="774065" imgH="203200" progId="Equation.3">
                      <p:embed/>
                      <p:pic>
                        <p:nvPicPr>
                          <p:cNvPr id="0" name="Picture 4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 y="2176"/>
                            <a:ext cx="1221" cy="3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5464" name="Object 120"/>
              <p:cNvGraphicFramePr>
                <a:graphicFrameLocks noChangeAspect="1"/>
              </p:cNvGraphicFramePr>
              <p:nvPr/>
            </p:nvGraphicFramePr>
            <p:xfrm>
              <a:off x="1584" y="2208"/>
              <a:ext cx="373" cy="298"/>
            </p:xfrm>
            <a:graphic>
              <a:graphicData uri="http://schemas.openxmlformats.org/presentationml/2006/ole">
                <mc:AlternateContent xmlns:mc="http://schemas.openxmlformats.org/markup-compatibility/2006">
                  <mc:Choice xmlns:v="urn:schemas-microsoft-com:vml" Requires="v">
                    <p:oleObj spid="_x0000_s185848" name="CS ChemDraw Drawing" r:id="rId3" imgW="594360" imgH="472440" progId="ChemDraw.Document.6.0">
                      <p:embed/>
                    </p:oleObj>
                  </mc:Choice>
                  <mc:Fallback>
                    <p:oleObj name="CS ChemDraw Drawing" r:id="rId3" imgW="594360" imgH="472440" progId="ChemDraw.Document.6.0">
                      <p:embed/>
                      <p:pic>
                        <p:nvPicPr>
                          <p:cNvPr id="0" name="Picture 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 y="2208"/>
                            <a:ext cx="373"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85474" name="Group 7"/>
            <p:cNvGrpSpPr/>
            <p:nvPr/>
          </p:nvGrpSpPr>
          <p:grpSpPr bwMode="auto">
            <a:xfrm>
              <a:off x="3528" y="2144"/>
              <a:ext cx="1512" cy="325"/>
              <a:chOff x="3744" y="2144"/>
              <a:chExt cx="1512" cy="325"/>
            </a:xfrm>
          </p:grpSpPr>
          <p:graphicFrame>
            <p:nvGraphicFramePr>
              <p:cNvPr id="185465" name="Object 121"/>
              <p:cNvGraphicFramePr>
                <a:graphicFrameLocks noChangeAspect="1"/>
              </p:cNvGraphicFramePr>
              <p:nvPr/>
            </p:nvGraphicFramePr>
            <p:xfrm>
              <a:off x="4056" y="2144"/>
              <a:ext cx="1200" cy="325"/>
            </p:xfrm>
            <a:graphic>
              <a:graphicData uri="http://schemas.openxmlformats.org/presentationml/2006/ole">
                <mc:AlternateContent xmlns:mc="http://schemas.openxmlformats.org/markup-compatibility/2006">
                  <mc:Choice xmlns:v="urn:schemas-microsoft-com:vml" Requires="v">
                    <p:oleObj spid="_x0000_s185849" name="Equation" r:id="rId5" imgW="748665" imgH="203200" progId="Equation.3">
                      <p:embed/>
                    </p:oleObj>
                  </mc:Choice>
                  <mc:Fallback>
                    <p:oleObj name="Equation" r:id="rId5" imgW="748665" imgH="203200" progId="Equation.3">
                      <p:embed/>
                      <p:pic>
                        <p:nvPicPr>
                          <p:cNvPr id="0" name="Picture 4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 y="2144"/>
                            <a:ext cx="1200"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5466" name="Object 122"/>
              <p:cNvGraphicFramePr>
                <a:graphicFrameLocks noChangeAspect="1"/>
              </p:cNvGraphicFramePr>
              <p:nvPr/>
            </p:nvGraphicFramePr>
            <p:xfrm>
              <a:off x="3744" y="2160"/>
              <a:ext cx="379" cy="302"/>
            </p:xfrm>
            <a:graphic>
              <a:graphicData uri="http://schemas.openxmlformats.org/presentationml/2006/ole">
                <mc:AlternateContent xmlns:mc="http://schemas.openxmlformats.org/markup-compatibility/2006">
                  <mc:Choice xmlns:v="urn:schemas-microsoft-com:vml" Requires="v">
                    <p:oleObj spid="_x0000_s185850" name="CS ChemDraw Drawing" r:id="rId7" imgW="601980" imgH="480060" progId="ChemDraw.Document.6.0">
                      <p:embed/>
                    </p:oleObj>
                  </mc:Choice>
                  <mc:Fallback>
                    <p:oleObj name="CS ChemDraw Drawing" r:id="rId7" imgW="601980" imgH="480060" progId="ChemDraw.Document.6.0">
                      <p:embed/>
                      <p:pic>
                        <p:nvPicPr>
                          <p:cNvPr id="0" name="Picture 4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 y="2160"/>
                            <a:ext cx="379"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85475" name="Group 10"/>
            <p:cNvGrpSpPr/>
            <p:nvPr/>
          </p:nvGrpSpPr>
          <p:grpSpPr bwMode="auto">
            <a:xfrm>
              <a:off x="1488" y="2640"/>
              <a:ext cx="1786" cy="326"/>
              <a:chOff x="3552" y="2496"/>
              <a:chExt cx="1786" cy="326"/>
            </a:xfrm>
          </p:grpSpPr>
          <p:graphicFrame>
            <p:nvGraphicFramePr>
              <p:cNvPr id="185467" name="Object 123"/>
              <p:cNvGraphicFramePr>
                <a:graphicFrameLocks noChangeAspect="1"/>
              </p:cNvGraphicFramePr>
              <p:nvPr/>
            </p:nvGraphicFramePr>
            <p:xfrm>
              <a:off x="3927" y="2496"/>
              <a:ext cx="1411" cy="306"/>
            </p:xfrm>
            <a:graphic>
              <a:graphicData uri="http://schemas.openxmlformats.org/presentationml/2006/ole">
                <mc:AlternateContent xmlns:mc="http://schemas.openxmlformats.org/markup-compatibility/2006">
                  <mc:Choice xmlns:v="urn:schemas-microsoft-com:vml" Requires="v">
                    <p:oleObj spid="_x0000_s185851" name="公式" r:id="rId9" imgW="926465" imgH="203200" progId="Equation.3">
                      <p:embed/>
                    </p:oleObj>
                  </mc:Choice>
                  <mc:Fallback>
                    <p:oleObj name="公式" r:id="rId9" imgW="926465" imgH="203200" progId="Equation.3">
                      <p:embed/>
                      <p:pic>
                        <p:nvPicPr>
                          <p:cNvPr id="0" name="Picture 4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7" y="2496"/>
                            <a:ext cx="1411" cy="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5468" name="Object 124"/>
              <p:cNvGraphicFramePr>
                <a:graphicFrameLocks noChangeAspect="1"/>
              </p:cNvGraphicFramePr>
              <p:nvPr/>
            </p:nvGraphicFramePr>
            <p:xfrm>
              <a:off x="3552" y="2520"/>
              <a:ext cx="371" cy="302"/>
            </p:xfrm>
            <a:graphic>
              <a:graphicData uri="http://schemas.openxmlformats.org/presentationml/2006/ole">
                <mc:AlternateContent xmlns:mc="http://schemas.openxmlformats.org/markup-compatibility/2006">
                  <mc:Choice xmlns:v="urn:schemas-microsoft-com:vml" Requires="v">
                    <p:oleObj spid="_x0000_s185852" name="CS ChemDraw Drawing" r:id="rId11" imgW="589280" imgH="480060" progId="ChemDraw.Document.6.0">
                      <p:embed/>
                    </p:oleObj>
                  </mc:Choice>
                  <mc:Fallback>
                    <p:oleObj name="CS ChemDraw Drawing" r:id="rId11" imgW="589280" imgH="480060" progId="ChemDraw.Document.6.0">
                      <p:embed/>
                      <p:pic>
                        <p:nvPicPr>
                          <p:cNvPr id="0" name="Picture 4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2" y="2520"/>
                            <a:ext cx="371"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185471" name="Rectangle 14"/>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0F86365-4572-48B6-BA37-87EE3D08C35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85472" name="Rectangle 2"/>
          <p:cNvSpPr>
            <a:spLocks noRot="1" noChangeArrowheads="1"/>
          </p:cNvSpPr>
          <p:nvPr/>
        </p:nvSpPr>
        <p:spPr bwMode="auto">
          <a:xfrm>
            <a:off x="892175" y="115888"/>
            <a:ext cx="3175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33CC"/>
                </a:solidFill>
                <a:ea typeface="华文楷体" panose="02010600040101010101" pitchFamily="2" charset="-122"/>
              </a:rPr>
              <a:t>H</a:t>
            </a:r>
            <a:r>
              <a:rPr lang="en-US" altLang="zh-CN" sz="3600" baseline="-25000">
                <a:solidFill>
                  <a:srgbClr val="0033CC"/>
                </a:solidFill>
                <a:ea typeface="华文楷体" panose="02010600040101010101" pitchFamily="2" charset="-122"/>
              </a:rPr>
              <a:t>3</a:t>
            </a:r>
            <a:r>
              <a:rPr lang="en-US" altLang="zh-CN" sz="3600">
                <a:solidFill>
                  <a:srgbClr val="0033CC"/>
                </a:solidFill>
                <a:ea typeface="华文楷体" panose="02010600040101010101" pitchFamily="2" charset="-122"/>
              </a:rPr>
              <a:t>PO</a:t>
            </a:r>
            <a:r>
              <a:rPr lang="en-US" altLang="zh-CN" sz="3600" baseline="-25000">
                <a:solidFill>
                  <a:srgbClr val="0033CC"/>
                </a:solidFill>
                <a:ea typeface="华文楷体" panose="02010600040101010101" pitchFamily="2" charset="-122"/>
              </a:rPr>
              <a:t>4</a:t>
            </a:r>
            <a:r>
              <a:rPr lang="zh-CN" altLang="en-US" sz="3600">
                <a:solidFill>
                  <a:srgbClr val="0033CC"/>
                </a:solidFill>
                <a:ea typeface="华文楷体" panose="02010600040101010101" pitchFamily="2" charset="-122"/>
              </a:rPr>
              <a:t>的性质</a:t>
            </a:r>
            <a:endParaRPr lang="en-US" altLang="zh-CN" sz="3600">
              <a:solidFill>
                <a:srgbClr val="0033CC"/>
              </a:solidFill>
              <a:ea typeface="华文楷体" panose="02010600040101010101" pitchFamily="2" charset="-122"/>
            </a:endParaRPr>
          </a:p>
        </p:txBody>
      </p:sp>
      <p:sp>
        <p:nvSpPr>
          <p:cNvPr id="2" name="TextBox 1"/>
          <p:cNvSpPr txBox="1"/>
          <p:nvPr/>
        </p:nvSpPr>
        <p:spPr>
          <a:xfrm>
            <a:off x="1347906" y="5022710"/>
            <a:ext cx="7776864" cy="663643"/>
          </a:xfrm>
          <a:prstGeom prst="rect">
            <a:avLst/>
          </a:prstGeom>
          <a:noFill/>
        </p:spPr>
        <p:txBody>
          <a:bodyPr wrap="square" rtlCol="0">
            <a:spAutoFit/>
          </a:bodyPr>
          <a:lstStyle/>
          <a:p>
            <a:pPr lvl="0">
              <a:lnSpc>
                <a:spcPct val="130000"/>
              </a:lnSpc>
            </a:pPr>
            <a:r>
              <a:rPr kumimoji="1" lang="zh-CN" altLang="en-US" dirty="0">
                <a:solidFill>
                  <a:srgbClr val="080808"/>
                </a:solidFill>
                <a:ea typeface="楷体" panose="02010609060101010101" pitchFamily="49" charset="-122"/>
              </a:rPr>
              <a:t>如</a:t>
            </a:r>
            <a:r>
              <a:rPr kumimoji="1" lang="en-US" altLang="zh-CN" dirty="0">
                <a:solidFill>
                  <a:srgbClr val="080808"/>
                </a:solidFill>
                <a:ea typeface="楷体" panose="02010609060101010101" pitchFamily="49" charset="-122"/>
              </a:rPr>
              <a:t>H</a:t>
            </a:r>
            <a:r>
              <a:rPr kumimoji="1" lang="en-US" altLang="zh-CN" baseline="-25000" dirty="0">
                <a:solidFill>
                  <a:srgbClr val="080808"/>
                </a:solidFill>
                <a:ea typeface="楷体" panose="02010609060101010101" pitchFamily="49" charset="-122"/>
              </a:rPr>
              <a:t>3</a:t>
            </a:r>
            <a:r>
              <a:rPr kumimoji="1" lang="en-US" altLang="zh-CN" dirty="0">
                <a:solidFill>
                  <a:srgbClr val="080808"/>
                </a:solidFill>
                <a:ea typeface="楷体" panose="02010609060101010101" pitchFamily="49" charset="-122"/>
              </a:rPr>
              <a:t>[Fe(PO</a:t>
            </a:r>
            <a:r>
              <a:rPr kumimoji="1" lang="en-US" altLang="zh-CN" baseline="-25000" dirty="0">
                <a:solidFill>
                  <a:srgbClr val="080808"/>
                </a:solidFill>
                <a:ea typeface="楷体" panose="02010609060101010101" pitchFamily="49" charset="-122"/>
              </a:rPr>
              <a:t>4</a:t>
            </a:r>
            <a:r>
              <a:rPr kumimoji="1" lang="en-US" altLang="zh-CN" dirty="0">
                <a:solidFill>
                  <a:srgbClr val="080808"/>
                </a:solidFill>
                <a:ea typeface="楷体" panose="02010609060101010101" pitchFamily="49" charset="-122"/>
              </a:rPr>
              <a:t>)</a:t>
            </a:r>
            <a:r>
              <a:rPr kumimoji="1" lang="en-US" altLang="zh-CN" baseline="-25000" dirty="0">
                <a:solidFill>
                  <a:srgbClr val="080808"/>
                </a:solidFill>
                <a:ea typeface="楷体" panose="02010609060101010101" pitchFamily="49" charset="-122"/>
              </a:rPr>
              <a:t>2</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和</a:t>
            </a:r>
            <a:r>
              <a:rPr kumimoji="1" lang="en-US" altLang="zh-CN" dirty="0">
                <a:solidFill>
                  <a:srgbClr val="080808"/>
                </a:solidFill>
                <a:ea typeface="楷体" panose="02010609060101010101" pitchFamily="49" charset="-122"/>
              </a:rPr>
              <a:t>H[Fe(HPO</a:t>
            </a:r>
            <a:r>
              <a:rPr kumimoji="1" lang="en-US" altLang="zh-CN" baseline="-25000" dirty="0">
                <a:solidFill>
                  <a:srgbClr val="080808"/>
                </a:solidFill>
                <a:ea typeface="楷体" panose="02010609060101010101" pitchFamily="49" charset="-122"/>
              </a:rPr>
              <a:t>4</a:t>
            </a:r>
            <a:r>
              <a:rPr kumimoji="1" lang="en-US" altLang="zh-CN" dirty="0">
                <a:solidFill>
                  <a:srgbClr val="080808"/>
                </a:solidFill>
                <a:ea typeface="楷体" panose="02010609060101010101" pitchFamily="49" charset="-122"/>
              </a:rPr>
              <a:t>)</a:t>
            </a:r>
            <a:r>
              <a:rPr kumimoji="1" lang="en-US" altLang="zh-CN" baseline="-25000" dirty="0">
                <a:solidFill>
                  <a:srgbClr val="080808"/>
                </a:solidFill>
                <a:ea typeface="楷体" panose="02010609060101010101" pitchFamily="49" charset="-122"/>
              </a:rPr>
              <a:t>2</a:t>
            </a:r>
            <a:r>
              <a:rPr kumimoji="1" lang="en-US" altLang="zh-CN" dirty="0">
                <a:solidFill>
                  <a:srgbClr val="080808"/>
                </a:solidFill>
                <a:ea typeface="楷体" panose="02010609060101010101" pitchFamily="49" charset="-122"/>
              </a:rPr>
              <a:t>]  </a:t>
            </a:r>
            <a:endParaRPr kumimoji="1" lang="en-US" altLang="zh-CN" dirty="0">
              <a:solidFill>
                <a:srgbClr val="080808"/>
              </a:solidFill>
              <a:ea typeface="楷体" panose="02010609060101010101"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wipe(left)">
                                      <p:cBhvr>
                                        <p:cTn id="7" dur="500"/>
                                        <p:tgtEl>
                                          <p:spTgt spid="3522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2259"/>
                                        </p:tgtEl>
                                        <p:attrNameLst>
                                          <p:attrName>style.visibility</p:attrName>
                                        </p:attrNameLst>
                                      </p:cBhvr>
                                      <p:to>
                                        <p:strVal val="visible"/>
                                      </p:to>
                                    </p:set>
                                    <p:animEffect transition="in" filter="wipe(left)">
                                      <p:cBhvr>
                                        <p:cTn id="12" dur="500"/>
                                        <p:tgtEl>
                                          <p:spTgt spid="35225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2258">
                                            <p:txEl>
                                              <p:pRg st="3" end="3"/>
                                            </p:txEl>
                                          </p:spTgt>
                                        </p:tgtEl>
                                        <p:attrNameLst>
                                          <p:attrName>style.visibility</p:attrName>
                                        </p:attrNameLst>
                                      </p:cBhvr>
                                      <p:to>
                                        <p:strVal val="visible"/>
                                      </p:to>
                                    </p:set>
                                    <p:anim calcmode="lin" valueType="num">
                                      <p:cBhvr additive="base">
                                        <p:cTn id="17" dur="500" fill="hold"/>
                                        <p:tgtEl>
                                          <p:spTgt spid="35225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2258">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2258">
                                            <p:txEl>
                                              <p:pRg st="4" end="4"/>
                                            </p:txEl>
                                          </p:spTgt>
                                        </p:tgtEl>
                                        <p:attrNameLst>
                                          <p:attrName>style.visibility</p:attrName>
                                        </p:attrNameLst>
                                      </p:cBhvr>
                                      <p:to>
                                        <p:strVal val="visible"/>
                                      </p:to>
                                    </p:set>
                                    <p:anim calcmode="lin" valueType="num">
                                      <p:cBhvr additive="base">
                                        <p:cTn id="21" dur="500" fill="hold"/>
                                        <p:tgtEl>
                                          <p:spTgt spid="35225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22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8" grpId="0" autoUpdateAnimBg="0"/>
      <p:bldP spid="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13" name="Rectangle 2"/>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0ADD86E-7125-4B06-88D3-EB5E060862A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86414" name="Rectangle 3"/>
          <p:cNvSpPr>
            <a:spLocks noRot="1" noChangeArrowheads="1"/>
          </p:cNvSpPr>
          <p:nvPr/>
        </p:nvSpPr>
        <p:spPr bwMode="auto">
          <a:xfrm>
            <a:off x="755576" y="115887"/>
            <a:ext cx="34559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buClr>
                <a:schemeClr val="tx2"/>
              </a:buClr>
              <a:buSzPct val="70000"/>
              <a:buFont typeface="Wingdings" panose="05000000000000000000" pitchFamily="2" charset="2"/>
              <a:buNone/>
            </a:pPr>
            <a:r>
              <a:rPr lang="zh-CN" altLang="en-US" sz="3600" dirty="0">
                <a:solidFill>
                  <a:srgbClr val="0000FF"/>
                </a:solidFill>
                <a:ea typeface="华文楷体" panose="02010600040101010101" pitchFamily="2" charset="-122"/>
              </a:rPr>
              <a:t>磷酸盐的性质</a:t>
            </a:r>
            <a:endParaRPr lang="zh-CN" altLang="en-US" sz="3600" dirty="0">
              <a:ea typeface="华文楷体" panose="02010600040101010101" pitchFamily="2" charset="-122"/>
            </a:endParaRPr>
          </a:p>
        </p:txBody>
      </p:sp>
      <p:grpSp>
        <p:nvGrpSpPr>
          <p:cNvPr id="186415" name="Group 4"/>
          <p:cNvGrpSpPr/>
          <p:nvPr/>
        </p:nvGrpSpPr>
        <p:grpSpPr bwMode="auto">
          <a:xfrm>
            <a:off x="730692" y="836613"/>
            <a:ext cx="8396287" cy="4648200"/>
            <a:chOff x="612" y="553"/>
            <a:chExt cx="4933" cy="2928"/>
          </a:xfrm>
        </p:grpSpPr>
        <p:graphicFrame>
          <p:nvGraphicFramePr>
            <p:cNvPr id="186411" name="Object 43"/>
            <p:cNvGraphicFramePr>
              <a:graphicFrameLocks noChangeAspect="1"/>
            </p:cNvGraphicFramePr>
            <p:nvPr/>
          </p:nvGraphicFramePr>
          <p:xfrm>
            <a:off x="612" y="553"/>
            <a:ext cx="4933" cy="2928"/>
          </p:xfrm>
          <a:graphic>
            <a:graphicData uri="http://schemas.openxmlformats.org/presentationml/2006/ole">
              <mc:AlternateContent xmlns:mc="http://schemas.openxmlformats.org/markup-compatibility/2006">
                <mc:Choice xmlns:v="urn:schemas-microsoft-com:vml" Requires="v">
                  <p:oleObj spid="_x0000_s186545" name="Document" r:id="rId1" imgW="6156960" imgH="3410585" progId="Word.Document.8">
                    <p:embed/>
                  </p:oleObj>
                </mc:Choice>
                <mc:Fallback>
                  <p:oleObj name="Document" r:id="rId1" imgW="6156960" imgH="3410585" progId="Word.Document.8">
                    <p:embed/>
                    <p:pic>
                      <p:nvPicPr>
                        <p:cNvPr id="0" name="Picture 1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553"/>
                          <a:ext cx="4933" cy="29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6412" name="Object 44"/>
            <p:cNvGraphicFramePr>
              <a:graphicFrameLocks noChangeAspect="1"/>
            </p:cNvGraphicFramePr>
            <p:nvPr/>
          </p:nvGraphicFramePr>
          <p:xfrm>
            <a:off x="3598" y="1829"/>
            <a:ext cx="130" cy="246"/>
          </p:xfrm>
          <a:graphic>
            <a:graphicData uri="http://schemas.openxmlformats.org/presentationml/2006/ole">
              <mc:AlternateContent xmlns:mc="http://schemas.openxmlformats.org/markup-compatibility/2006">
                <mc:Choice xmlns:v="urn:schemas-microsoft-com:vml" Requires="v">
                  <p:oleObj spid="_x0000_s186546" name="公式" r:id="rId3" imgW="114300" imgH="215900" progId="Equation.3">
                    <p:embed/>
                  </p:oleObj>
                </mc:Choice>
                <mc:Fallback>
                  <p:oleObj name="公式" r:id="rId3" imgW="114300" imgH="215900" progId="Equation.3">
                    <p:embed/>
                    <p:pic>
                      <p:nvPicPr>
                        <p:cNvPr id="0" name="Picture 1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8" y="1829"/>
                          <a:ext cx="130"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 name="TextBox 1"/>
          <p:cNvSpPr txBox="1"/>
          <p:nvPr/>
        </p:nvSpPr>
        <p:spPr>
          <a:xfrm>
            <a:off x="1547664" y="5081641"/>
            <a:ext cx="6120680" cy="1766637"/>
          </a:xfrm>
          <a:prstGeom prst="rect">
            <a:avLst/>
          </a:prstGeom>
          <a:noFill/>
        </p:spPr>
        <p:txBody>
          <a:bodyPr wrap="square" rtlCol="0">
            <a:spAutoFit/>
          </a:bodyPr>
          <a:lstStyle/>
          <a:p>
            <a:pPr lvl="0">
              <a:spcBef>
                <a:spcPct val="10000"/>
              </a:spcBef>
              <a:spcAft>
                <a:spcPct val="10000"/>
              </a:spcAft>
            </a:pPr>
            <a:r>
              <a:rPr lang="zh-CN" altLang="en-US" dirty="0">
                <a:solidFill>
                  <a:srgbClr val="FF0000"/>
                </a:solidFill>
                <a:ea typeface="楷体" panose="02010609060101010101" pitchFamily="49" charset="-122"/>
              </a:rPr>
              <a:t>溶解性：正盐＜一氢盐＜二氢盐 </a:t>
            </a:r>
            <a:endParaRPr lang="zh-CN" altLang="en-US" dirty="0">
              <a:solidFill>
                <a:srgbClr val="FF0000"/>
              </a:solidFill>
              <a:ea typeface="楷体" panose="02010609060101010101" pitchFamily="49" charset="-122"/>
            </a:endParaRPr>
          </a:p>
          <a:p>
            <a:pPr lvl="0">
              <a:spcBef>
                <a:spcPct val="10000"/>
              </a:spcBef>
              <a:spcAft>
                <a:spcPct val="10000"/>
              </a:spcAft>
            </a:pPr>
            <a:r>
              <a:rPr lang="zh-CN" altLang="en-US" dirty="0">
                <a:solidFill>
                  <a:srgbClr val="FF0000"/>
                </a:solidFill>
                <a:ea typeface="楷体" panose="02010609060101010101" pitchFamily="49" charset="-122"/>
              </a:rPr>
              <a:t>稳定性：正盐＞一氢盐＞二氢盐</a:t>
            </a:r>
            <a:endParaRPr lang="zh-CN" altLang="en-US" dirty="0">
              <a:solidFill>
                <a:srgbClr val="FF0000"/>
              </a:solidFill>
              <a:ea typeface="楷体" panose="02010609060101010101" pitchFamily="49" charset="-122"/>
            </a:endParaRPr>
          </a:p>
          <a:p>
            <a:pPr lvl="0">
              <a:spcBef>
                <a:spcPct val="10000"/>
              </a:spcBef>
              <a:spcAft>
                <a:spcPct val="10000"/>
              </a:spcAft>
            </a:pPr>
            <a:r>
              <a:rPr lang="zh-CN" altLang="en-US" dirty="0">
                <a:solidFill>
                  <a:srgbClr val="FF0000"/>
                </a:solidFill>
                <a:ea typeface="楷体" panose="02010609060101010101" pitchFamily="49" charset="-122"/>
              </a:rPr>
              <a:t>  酸性：正盐＜一氢盐＜二氢盐</a:t>
            </a:r>
            <a:endParaRPr lang="zh-CN" altLang="en-US" dirty="0">
              <a:solidFill>
                <a:srgbClr val="FF0000"/>
              </a:solidFill>
              <a:ea typeface="楷体" panose="02010609060101010101" pitchFamily="49" charset="-122"/>
            </a:endParaRPr>
          </a:p>
        </p:txBody>
      </p:sp>
    </p:spTree>
  </p:cSld>
  <p:clrMapOvr>
    <a:masterClrMapping/>
  </p:clrMapOvr>
  <p:transition>
    <p:wip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 Box 2"/>
          <p:cNvSpPr txBox="1">
            <a:spLocks noChangeArrowheads="1"/>
          </p:cNvSpPr>
          <p:nvPr/>
        </p:nvSpPr>
        <p:spPr bwMode="auto">
          <a:xfrm>
            <a:off x="827584" y="692696"/>
            <a:ext cx="7993062" cy="5213735"/>
          </a:xfrm>
          <a:prstGeom prst="rect">
            <a:avLst/>
          </a:prstGeom>
          <a:noFill/>
          <a:ln>
            <a:noFill/>
          </a:ln>
          <a:effectLst/>
        </p:spPr>
        <p:txBody>
          <a:bodyPr>
            <a:spAutoFit/>
          </a:bodyPr>
          <a:lstStyle/>
          <a:p>
            <a:pPr>
              <a:lnSpc>
                <a:spcPct val="120000"/>
              </a:lnSpc>
              <a:spcBef>
                <a:spcPct val="20000"/>
              </a:spcBef>
              <a:defRPr/>
            </a:pPr>
            <a:r>
              <a:rPr lang="zh-CN" altLang="en-US" dirty="0">
                <a:solidFill>
                  <a:srgbClr val="0000FF"/>
                </a:solidFill>
                <a:latin typeface="+mn-lt"/>
                <a:ea typeface="+mn-ea"/>
              </a:rPr>
              <a:t>磷肥</a:t>
            </a:r>
            <a:r>
              <a:rPr lang="en-US" altLang="zh-CN" dirty="0">
                <a:solidFill>
                  <a:srgbClr val="0000FF"/>
                </a:solidFill>
                <a:latin typeface="+mn-lt"/>
                <a:ea typeface="+mn-ea"/>
              </a:rPr>
              <a:t>:</a:t>
            </a:r>
            <a:r>
              <a:rPr lang="en-US" altLang="zh-CN" dirty="0">
                <a:latin typeface="+mn-lt"/>
                <a:ea typeface="+mn-ea"/>
              </a:rPr>
              <a:t> </a:t>
            </a:r>
            <a:r>
              <a:rPr lang="zh-CN" altLang="en-US" dirty="0">
                <a:latin typeface="+mn-lt"/>
                <a:ea typeface="+mn-ea"/>
              </a:rPr>
              <a:t>过磷酸钙 </a:t>
            </a:r>
            <a:r>
              <a:rPr lang="en-US" altLang="zh-CN" dirty="0">
                <a:latin typeface="+mn-lt"/>
                <a:ea typeface="+mn-ea"/>
              </a:rPr>
              <a:t>CaSO</a:t>
            </a:r>
            <a:r>
              <a:rPr lang="en-US" altLang="zh-CN" baseline="-25000" dirty="0">
                <a:latin typeface="+mn-lt"/>
                <a:ea typeface="+mn-ea"/>
              </a:rPr>
              <a:t>4</a:t>
            </a:r>
            <a:r>
              <a:rPr lang="en-US" altLang="zh-CN" dirty="0">
                <a:latin typeface="+mn-lt"/>
                <a:ea typeface="+mn-ea"/>
              </a:rPr>
              <a:t>/</a:t>
            </a:r>
            <a:r>
              <a:rPr lang="en-US" altLang="zh-CN" dirty="0" err="1">
                <a:solidFill>
                  <a:srgbClr val="0000FF"/>
                </a:solidFill>
                <a:latin typeface="+mn-lt"/>
                <a:ea typeface="+mn-ea"/>
              </a:rPr>
              <a:t>Ca</a:t>
            </a:r>
            <a:r>
              <a:rPr lang="en-US" altLang="zh-CN" dirty="0">
                <a:solidFill>
                  <a:srgbClr val="0000FF"/>
                </a:solidFill>
                <a:latin typeface="+mn-lt"/>
                <a:ea typeface="+mn-ea"/>
              </a:rPr>
              <a:t>(H</a:t>
            </a:r>
            <a:r>
              <a:rPr lang="en-US" altLang="zh-CN" baseline="-25000" dirty="0">
                <a:solidFill>
                  <a:srgbClr val="0000FF"/>
                </a:solidFill>
                <a:latin typeface="+mn-lt"/>
                <a:ea typeface="+mn-ea"/>
              </a:rPr>
              <a:t>2</a:t>
            </a:r>
            <a:r>
              <a:rPr lang="en-US" altLang="zh-CN" dirty="0">
                <a:solidFill>
                  <a:srgbClr val="0000FF"/>
                </a:solidFill>
                <a:latin typeface="+mn-lt"/>
                <a:ea typeface="+mn-ea"/>
              </a:rPr>
              <a:t>PO</a:t>
            </a:r>
            <a:r>
              <a:rPr lang="en-US" altLang="zh-CN" baseline="-25000" dirty="0">
                <a:solidFill>
                  <a:srgbClr val="0000FF"/>
                </a:solidFill>
                <a:latin typeface="+mn-lt"/>
                <a:ea typeface="+mn-ea"/>
              </a:rPr>
              <a:t>4</a:t>
            </a:r>
            <a:r>
              <a:rPr lang="en-US" altLang="zh-CN" dirty="0">
                <a:solidFill>
                  <a:srgbClr val="0000FF"/>
                </a:solidFill>
                <a:latin typeface="+mn-lt"/>
                <a:ea typeface="+mn-ea"/>
              </a:rPr>
              <a:t>)</a:t>
            </a:r>
            <a:r>
              <a:rPr lang="en-US" altLang="zh-CN" baseline="-25000" dirty="0">
                <a:solidFill>
                  <a:srgbClr val="0000FF"/>
                </a:solidFill>
                <a:latin typeface="+mn-lt"/>
                <a:ea typeface="+mn-ea"/>
              </a:rPr>
              <a:t>2</a:t>
            </a:r>
            <a:r>
              <a:rPr lang="zh-CN" altLang="en-US" dirty="0">
                <a:latin typeface="+mn-lt"/>
                <a:ea typeface="+mn-ea"/>
              </a:rPr>
              <a:t>的混合物</a:t>
            </a:r>
            <a:endParaRPr lang="zh-CN" altLang="en-US" dirty="0">
              <a:latin typeface="+mn-lt"/>
              <a:ea typeface="+mn-ea"/>
            </a:endParaRPr>
          </a:p>
          <a:p>
            <a:pPr>
              <a:lnSpc>
                <a:spcPct val="120000"/>
              </a:lnSpc>
              <a:spcBef>
                <a:spcPct val="20000"/>
              </a:spcBef>
              <a:defRPr/>
            </a:pPr>
            <a:r>
              <a:rPr lang="pt-BR" altLang="zh-CN" dirty="0">
                <a:solidFill>
                  <a:srgbClr val="FF0000"/>
                </a:solidFill>
                <a:latin typeface="+mn-lt"/>
                <a:ea typeface="+mn-ea"/>
              </a:rPr>
              <a:t>     Ag</a:t>
            </a:r>
            <a:r>
              <a:rPr lang="pt-BR" altLang="zh-CN" baseline="30000" dirty="0">
                <a:solidFill>
                  <a:srgbClr val="FF0000"/>
                </a:solidFill>
                <a:latin typeface="+mn-lt"/>
                <a:ea typeface="+mn-ea"/>
              </a:rPr>
              <a:t>+</a:t>
            </a:r>
            <a:r>
              <a:rPr lang="zh-CN" altLang="pt-BR" dirty="0">
                <a:solidFill>
                  <a:srgbClr val="FF0000"/>
                </a:solidFill>
                <a:latin typeface="+mn-lt"/>
                <a:ea typeface="+mn-ea"/>
              </a:rPr>
              <a:t>离子</a:t>
            </a:r>
            <a:r>
              <a:rPr lang="zh-CN" altLang="pt-BR" dirty="0">
                <a:latin typeface="+mn-lt"/>
                <a:ea typeface="+mn-ea"/>
              </a:rPr>
              <a:t>与</a:t>
            </a:r>
            <a:r>
              <a:rPr lang="pt-BR" altLang="zh-CN" dirty="0">
                <a:latin typeface="+mn-lt"/>
                <a:ea typeface="+mn-ea"/>
              </a:rPr>
              <a:t>PO</a:t>
            </a:r>
            <a:r>
              <a:rPr lang="pt-BR" altLang="zh-CN" baseline="-25000" dirty="0">
                <a:latin typeface="+mn-lt"/>
                <a:ea typeface="+mn-ea"/>
              </a:rPr>
              <a:t>4</a:t>
            </a:r>
            <a:r>
              <a:rPr lang="pt-BR" altLang="zh-CN" baseline="30000" dirty="0">
                <a:latin typeface="+mn-lt"/>
                <a:ea typeface="+mn-ea"/>
              </a:rPr>
              <a:t>3</a:t>
            </a:r>
            <a:r>
              <a:rPr lang="pt-BR" altLang="zh-CN" baseline="30000" dirty="0">
                <a:latin typeface="+mn-lt"/>
                <a:ea typeface="+mn-ea"/>
                <a:sym typeface="Symbol" panose="05050102010706020507" pitchFamily="18" charset="2"/>
              </a:rPr>
              <a:t></a:t>
            </a:r>
            <a:r>
              <a:rPr lang="zh-CN" altLang="pt-BR" dirty="0">
                <a:latin typeface="+mn-lt"/>
                <a:ea typeface="+mn-ea"/>
              </a:rPr>
              <a:t>、</a:t>
            </a:r>
            <a:r>
              <a:rPr lang="pt-BR" altLang="zh-CN" dirty="0">
                <a:latin typeface="+mn-lt"/>
                <a:ea typeface="+mn-ea"/>
              </a:rPr>
              <a:t>HPO</a:t>
            </a:r>
            <a:r>
              <a:rPr lang="pt-BR" altLang="zh-CN" baseline="-25000" dirty="0">
                <a:latin typeface="+mn-lt"/>
                <a:ea typeface="+mn-ea"/>
              </a:rPr>
              <a:t>4</a:t>
            </a:r>
            <a:r>
              <a:rPr lang="pt-BR" altLang="zh-CN" baseline="30000" dirty="0">
                <a:latin typeface="+mn-lt"/>
                <a:ea typeface="+mn-ea"/>
              </a:rPr>
              <a:t>2</a:t>
            </a:r>
            <a:r>
              <a:rPr lang="en-US" altLang="zh-CN" baseline="30000" dirty="0">
                <a:latin typeface="+mn-lt"/>
                <a:ea typeface="+mn-ea"/>
                <a:sym typeface="Symbol" panose="05050102010706020507" pitchFamily="18" charset="2"/>
              </a:rPr>
              <a:t></a:t>
            </a:r>
            <a:r>
              <a:rPr lang="zh-CN" altLang="en-US" dirty="0">
                <a:latin typeface="+mn-lt"/>
                <a:ea typeface="+mn-ea"/>
              </a:rPr>
              <a:t>和</a:t>
            </a:r>
            <a:r>
              <a:rPr lang="pt-BR" altLang="zh-CN" dirty="0">
                <a:latin typeface="+mn-lt"/>
                <a:ea typeface="+mn-ea"/>
              </a:rPr>
              <a:t>H</a:t>
            </a:r>
            <a:r>
              <a:rPr lang="pt-BR" altLang="zh-CN" baseline="-25000" dirty="0">
                <a:latin typeface="+mn-lt"/>
                <a:ea typeface="+mn-ea"/>
              </a:rPr>
              <a:t>2</a:t>
            </a:r>
            <a:r>
              <a:rPr lang="pt-BR" altLang="zh-CN" dirty="0">
                <a:latin typeface="+mn-lt"/>
                <a:ea typeface="+mn-ea"/>
              </a:rPr>
              <a:t>PO</a:t>
            </a:r>
            <a:r>
              <a:rPr lang="pt-BR" altLang="zh-CN" baseline="-25000" dirty="0">
                <a:latin typeface="+mn-lt"/>
                <a:ea typeface="+mn-ea"/>
              </a:rPr>
              <a:t>4</a:t>
            </a:r>
            <a:r>
              <a:rPr lang="en-US" altLang="zh-CN" baseline="30000" dirty="0">
                <a:latin typeface="+mn-lt"/>
                <a:ea typeface="+mn-ea"/>
                <a:sym typeface="Symbol" panose="05050102010706020507" pitchFamily="18" charset="2"/>
              </a:rPr>
              <a:t></a:t>
            </a:r>
            <a:r>
              <a:rPr lang="zh-CN" altLang="pt-BR" dirty="0">
                <a:latin typeface="+mn-lt"/>
                <a:ea typeface="+mn-ea"/>
              </a:rPr>
              <a:t>作用均生成黄色</a:t>
            </a:r>
            <a:r>
              <a:rPr lang="pt-BR" altLang="zh-CN" dirty="0">
                <a:latin typeface="+mn-lt"/>
                <a:ea typeface="+mn-ea"/>
              </a:rPr>
              <a:t>Ag</a:t>
            </a:r>
            <a:r>
              <a:rPr lang="pt-BR" altLang="zh-CN" baseline="-25000" dirty="0">
                <a:latin typeface="+mn-lt"/>
                <a:ea typeface="+mn-ea"/>
              </a:rPr>
              <a:t>3</a:t>
            </a:r>
            <a:r>
              <a:rPr lang="pt-BR" altLang="zh-CN" dirty="0">
                <a:latin typeface="+mn-lt"/>
                <a:ea typeface="+mn-ea"/>
              </a:rPr>
              <a:t>PO</a:t>
            </a:r>
            <a:r>
              <a:rPr lang="pt-BR" altLang="zh-CN" baseline="-25000" dirty="0">
                <a:latin typeface="+mn-lt"/>
                <a:ea typeface="+mn-ea"/>
              </a:rPr>
              <a:t>4</a:t>
            </a:r>
            <a:r>
              <a:rPr lang="zh-CN" altLang="pt-BR" dirty="0" smtClean="0">
                <a:latin typeface="+mn-lt"/>
                <a:ea typeface="+mn-ea"/>
              </a:rPr>
              <a:t>沉淀。</a:t>
            </a:r>
            <a:endParaRPr lang="en-US" altLang="zh-CN" dirty="0">
              <a:solidFill>
                <a:srgbClr val="FF0000"/>
              </a:solidFill>
              <a:latin typeface="+mn-lt"/>
              <a:ea typeface="+mn-ea"/>
            </a:endParaRPr>
          </a:p>
          <a:p>
            <a:pPr>
              <a:lnSpc>
                <a:spcPct val="120000"/>
              </a:lnSpc>
              <a:spcBef>
                <a:spcPct val="20000"/>
              </a:spcBef>
              <a:defRPr/>
            </a:pPr>
            <a:r>
              <a:rPr lang="zh-CN" altLang="en-US" dirty="0">
                <a:solidFill>
                  <a:srgbClr val="FF0000"/>
                </a:solidFill>
                <a:latin typeface="+mn-lt"/>
                <a:ea typeface="+mn-ea"/>
              </a:rPr>
              <a:t>磷酸根的检验</a:t>
            </a:r>
            <a:r>
              <a:rPr lang="en-US" altLang="zh-CN" dirty="0">
                <a:solidFill>
                  <a:srgbClr val="FF0000"/>
                </a:solidFill>
                <a:latin typeface="+mn-lt"/>
                <a:ea typeface="+mn-ea"/>
              </a:rPr>
              <a:t>:  </a:t>
            </a:r>
            <a:r>
              <a:rPr lang="en-US" altLang="zh-CN" dirty="0">
                <a:latin typeface="+mn-lt"/>
                <a:ea typeface="+mn-ea"/>
              </a:rPr>
              <a:t>PO</a:t>
            </a:r>
            <a:r>
              <a:rPr lang="en-US" altLang="zh-CN" baseline="-25000" dirty="0">
                <a:latin typeface="+mn-lt"/>
                <a:ea typeface="+mn-ea"/>
              </a:rPr>
              <a:t>4</a:t>
            </a:r>
            <a:r>
              <a:rPr lang="en-US" altLang="zh-CN" baseline="30000" dirty="0">
                <a:latin typeface="+mn-lt"/>
                <a:ea typeface="+mn-ea"/>
              </a:rPr>
              <a:t>3-</a:t>
            </a:r>
            <a:r>
              <a:rPr lang="zh-CN" altLang="en-US" dirty="0">
                <a:latin typeface="+mn-lt"/>
                <a:ea typeface="+mn-ea"/>
              </a:rPr>
              <a:t>与过量的</a:t>
            </a:r>
            <a:r>
              <a:rPr lang="zh-CN" altLang="en-US" dirty="0">
                <a:solidFill>
                  <a:srgbClr val="0000FF"/>
                </a:solidFill>
                <a:latin typeface="+mn-lt"/>
                <a:ea typeface="+mn-ea"/>
              </a:rPr>
              <a:t>钼酸铵在浓</a:t>
            </a:r>
            <a:r>
              <a:rPr lang="en-US" altLang="zh-CN" dirty="0">
                <a:solidFill>
                  <a:srgbClr val="0000FF"/>
                </a:solidFill>
                <a:latin typeface="+mn-lt"/>
                <a:ea typeface="+mn-ea"/>
              </a:rPr>
              <a:t>HNO</a:t>
            </a:r>
            <a:r>
              <a:rPr lang="en-US" altLang="zh-CN" baseline="-25000" dirty="0">
                <a:solidFill>
                  <a:srgbClr val="0000FF"/>
                </a:solidFill>
                <a:latin typeface="+mn-lt"/>
                <a:ea typeface="+mn-ea"/>
              </a:rPr>
              <a:t>3</a:t>
            </a:r>
            <a:r>
              <a:rPr lang="zh-CN" altLang="en-US" dirty="0">
                <a:solidFill>
                  <a:srgbClr val="0000FF"/>
                </a:solidFill>
                <a:latin typeface="+mn-lt"/>
                <a:ea typeface="+mn-ea"/>
              </a:rPr>
              <a:t>中</a:t>
            </a:r>
            <a:r>
              <a:rPr lang="zh-CN" altLang="en-US" dirty="0">
                <a:latin typeface="+mn-lt"/>
                <a:ea typeface="+mn-ea"/>
              </a:rPr>
              <a:t>反应生成</a:t>
            </a:r>
            <a:r>
              <a:rPr lang="zh-CN" altLang="en-US" dirty="0">
                <a:solidFill>
                  <a:srgbClr val="0000FF"/>
                </a:solidFill>
                <a:latin typeface="+mn-lt"/>
                <a:ea typeface="+mn-ea"/>
              </a:rPr>
              <a:t>浅黄色的磷钼酸铵晶体。</a:t>
            </a:r>
            <a:r>
              <a:rPr lang="en-US" altLang="zh-CN" dirty="0">
                <a:solidFill>
                  <a:srgbClr val="0000FF"/>
                </a:solidFill>
                <a:latin typeface="+mn-lt"/>
                <a:ea typeface="+mn-ea"/>
              </a:rPr>
              <a:t>(</a:t>
            </a:r>
            <a:r>
              <a:rPr lang="zh-CN" altLang="en-US" dirty="0">
                <a:latin typeface="+mn-lt"/>
                <a:ea typeface="+mn-ea"/>
              </a:rPr>
              <a:t>加入</a:t>
            </a:r>
            <a:r>
              <a:rPr lang="en-US" altLang="zh-CN" dirty="0">
                <a:latin typeface="+mn-lt"/>
                <a:ea typeface="+mn-ea"/>
              </a:rPr>
              <a:t>HNO</a:t>
            </a:r>
            <a:r>
              <a:rPr lang="en-US" altLang="zh-CN" baseline="-25000" dirty="0">
                <a:latin typeface="+mn-lt"/>
                <a:ea typeface="+mn-ea"/>
              </a:rPr>
              <a:t>3</a:t>
            </a:r>
            <a:r>
              <a:rPr lang="zh-CN" altLang="en-US" dirty="0">
                <a:latin typeface="+mn-lt"/>
                <a:ea typeface="+mn-ea"/>
              </a:rPr>
              <a:t>，消除还原性</a:t>
            </a:r>
            <a:r>
              <a:rPr lang="zh-CN" altLang="en-US" dirty="0">
                <a:solidFill>
                  <a:srgbClr val="FF0000"/>
                </a:solidFill>
                <a:latin typeface="+mn-lt"/>
                <a:ea typeface="+mn-ea"/>
              </a:rPr>
              <a:t>阴离子</a:t>
            </a:r>
            <a:r>
              <a:rPr lang="zh-CN" altLang="en-US" dirty="0">
                <a:latin typeface="+mn-lt"/>
                <a:ea typeface="+mn-ea"/>
              </a:rPr>
              <a:t>等干扰</a:t>
            </a:r>
            <a:r>
              <a:rPr lang="zh-CN" altLang="en-US" dirty="0">
                <a:solidFill>
                  <a:srgbClr val="0000FF"/>
                </a:solidFill>
                <a:latin typeface="+mn-lt"/>
                <a:ea typeface="+mn-ea"/>
              </a:rPr>
              <a:t>）</a:t>
            </a:r>
            <a:endParaRPr lang="zh-CN" altLang="en-US" dirty="0">
              <a:solidFill>
                <a:srgbClr val="0000FF"/>
              </a:solidFill>
              <a:latin typeface="+mn-lt"/>
              <a:ea typeface="+mn-ea"/>
            </a:endParaRPr>
          </a:p>
          <a:p>
            <a:pPr>
              <a:lnSpc>
                <a:spcPct val="120000"/>
              </a:lnSpc>
              <a:spcBef>
                <a:spcPct val="20000"/>
              </a:spcBef>
              <a:defRPr/>
            </a:pPr>
            <a:r>
              <a:rPr lang="zh-CN" altLang="en-US" dirty="0">
                <a:latin typeface="+mn-lt"/>
                <a:ea typeface="+mn-ea"/>
              </a:rPr>
              <a:t>   </a:t>
            </a:r>
            <a:r>
              <a:rPr lang="en-US" altLang="zh-CN" dirty="0">
                <a:latin typeface="+mn-lt"/>
                <a:ea typeface="+mn-ea"/>
              </a:rPr>
              <a:t>PO</a:t>
            </a:r>
            <a:r>
              <a:rPr lang="en-US" altLang="zh-CN" baseline="-25000" dirty="0">
                <a:latin typeface="+mn-lt"/>
                <a:ea typeface="+mn-ea"/>
              </a:rPr>
              <a:t>4</a:t>
            </a:r>
            <a:r>
              <a:rPr lang="en-US" altLang="zh-CN" baseline="30000" dirty="0">
                <a:latin typeface="+mn-lt"/>
                <a:ea typeface="+mn-ea"/>
              </a:rPr>
              <a:t>3</a:t>
            </a:r>
            <a:r>
              <a:rPr lang="zh-CN" altLang="en-US" baseline="30000" dirty="0">
                <a:latin typeface="+mn-lt"/>
                <a:ea typeface="+mn-ea"/>
              </a:rPr>
              <a:t>－</a:t>
            </a:r>
            <a:r>
              <a:rPr lang="zh-CN" altLang="en-US" dirty="0">
                <a:latin typeface="+mn-lt"/>
                <a:ea typeface="+mn-ea"/>
              </a:rPr>
              <a:t>＋</a:t>
            </a:r>
            <a:r>
              <a:rPr lang="en-US" altLang="zh-CN" dirty="0">
                <a:latin typeface="+mn-lt"/>
                <a:ea typeface="+mn-ea"/>
              </a:rPr>
              <a:t>12MoO</a:t>
            </a:r>
            <a:r>
              <a:rPr lang="en-US" altLang="zh-CN" baseline="-25000" dirty="0">
                <a:latin typeface="+mn-lt"/>
                <a:ea typeface="+mn-ea"/>
              </a:rPr>
              <a:t>4</a:t>
            </a:r>
            <a:r>
              <a:rPr lang="en-US" altLang="zh-CN" baseline="30000" dirty="0">
                <a:latin typeface="+mn-lt"/>
                <a:ea typeface="+mn-ea"/>
              </a:rPr>
              <a:t>2</a:t>
            </a:r>
            <a:r>
              <a:rPr lang="zh-CN" altLang="en-US" baseline="30000" dirty="0">
                <a:latin typeface="+mn-lt"/>
                <a:ea typeface="+mn-ea"/>
              </a:rPr>
              <a:t>－</a:t>
            </a:r>
            <a:r>
              <a:rPr lang="zh-CN" altLang="en-US" dirty="0">
                <a:latin typeface="+mn-lt"/>
                <a:ea typeface="+mn-ea"/>
              </a:rPr>
              <a:t>＋</a:t>
            </a:r>
            <a:r>
              <a:rPr lang="en-US" altLang="zh-CN" dirty="0">
                <a:latin typeface="+mn-lt"/>
                <a:ea typeface="+mn-ea"/>
              </a:rPr>
              <a:t>3NH</a:t>
            </a:r>
            <a:r>
              <a:rPr lang="en-US" altLang="zh-CN" baseline="-25000" dirty="0">
                <a:latin typeface="+mn-lt"/>
                <a:ea typeface="+mn-ea"/>
              </a:rPr>
              <a:t>4</a:t>
            </a:r>
            <a:r>
              <a:rPr lang="zh-CN" altLang="en-US" baseline="30000" dirty="0">
                <a:latin typeface="+mn-lt"/>
                <a:ea typeface="+mn-ea"/>
              </a:rPr>
              <a:t>＋</a:t>
            </a:r>
            <a:r>
              <a:rPr lang="zh-CN" altLang="en-US" dirty="0">
                <a:latin typeface="+mn-lt"/>
                <a:ea typeface="+mn-ea"/>
              </a:rPr>
              <a:t>＋</a:t>
            </a:r>
            <a:r>
              <a:rPr lang="en-US" altLang="zh-CN" dirty="0">
                <a:latin typeface="+mn-lt"/>
                <a:ea typeface="+mn-ea"/>
              </a:rPr>
              <a:t>24H</a:t>
            </a:r>
            <a:r>
              <a:rPr lang="zh-CN" altLang="en-US" baseline="30000" dirty="0">
                <a:latin typeface="+mn-lt"/>
                <a:ea typeface="+mn-ea"/>
              </a:rPr>
              <a:t>＋</a:t>
            </a:r>
            <a:endParaRPr lang="zh-CN" altLang="en-US" baseline="30000" dirty="0">
              <a:latin typeface="+mn-lt"/>
              <a:ea typeface="+mn-ea"/>
            </a:endParaRPr>
          </a:p>
          <a:p>
            <a:pPr>
              <a:lnSpc>
                <a:spcPct val="120000"/>
              </a:lnSpc>
              <a:spcBef>
                <a:spcPct val="20000"/>
              </a:spcBef>
              <a:defRPr/>
            </a:pPr>
            <a:r>
              <a:rPr lang="zh-CN" altLang="en-US" dirty="0">
                <a:latin typeface="+mn-lt"/>
                <a:ea typeface="+mn-ea"/>
              </a:rPr>
              <a:t>        ＝ </a:t>
            </a:r>
            <a:r>
              <a:rPr lang="en-US" altLang="zh-CN" dirty="0">
                <a:solidFill>
                  <a:srgbClr val="0000FF"/>
                </a:solidFill>
                <a:latin typeface="+mn-lt"/>
                <a:ea typeface="+mn-ea"/>
              </a:rPr>
              <a:t>(NH</a:t>
            </a:r>
            <a:r>
              <a:rPr lang="en-US" altLang="zh-CN" baseline="-25000" dirty="0">
                <a:solidFill>
                  <a:srgbClr val="0000FF"/>
                </a:solidFill>
                <a:latin typeface="+mn-lt"/>
                <a:ea typeface="+mn-ea"/>
              </a:rPr>
              <a:t>4</a:t>
            </a:r>
            <a:r>
              <a:rPr lang="en-US" altLang="zh-CN" dirty="0">
                <a:solidFill>
                  <a:srgbClr val="0000FF"/>
                </a:solidFill>
                <a:latin typeface="+mn-lt"/>
                <a:ea typeface="+mn-ea"/>
              </a:rPr>
              <a:t>)</a:t>
            </a:r>
            <a:r>
              <a:rPr lang="en-US" altLang="zh-CN" baseline="-25000" dirty="0">
                <a:solidFill>
                  <a:srgbClr val="0000FF"/>
                </a:solidFill>
                <a:latin typeface="+mn-lt"/>
                <a:ea typeface="+mn-ea"/>
              </a:rPr>
              <a:t>3</a:t>
            </a:r>
            <a:r>
              <a:rPr lang="en-US" altLang="zh-CN" dirty="0">
                <a:solidFill>
                  <a:srgbClr val="0000FF"/>
                </a:solidFill>
                <a:latin typeface="+mn-lt"/>
                <a:ea typeface="+mn-ea"/>
              </a:rPr>
              <a:t>[P(Mo</a:t>
            </a:r>
            <a:r>
              <a:rPr lang="en-US" altLang="zh-CN" baseline="-25000" dirty="0">
                <a:solidFill>
                  <a:srgbClr val="0000FF"/>
                </a:solidFill>
                <a:latin typeface="+mn-lt"/>
                <a:ea typeface="+mn-ea"/>
              </a:rPr>
              <a:t>12</a:t>
            </a:r>
            <a:r>
              <a:rPr lang="en-US" altLang="zh-CN" dirty="0">
                <a:solidFill>
                  <a:srgbClr val="0000FF"/>
                </a:solidFill>
                <a:latin typeface="+mn-lt"/>
                <a:ea typeface="+mn-ea"/>
              </a:rPr>
              <a:t>O</a:t>
            </a:r>
            <a:r>
              <a:rPr lang="en-US" altLang="zh-CN" baseline="-25000" dirty="0">
                <a:solidFill>
                  <a:srgbClr val="0000FF"/>
                </a:solidFill>
                <a:latin typeface="+mn-lt"/>
                <a:ea typeface="+mn-ea"/>
              </a:rPr>
              <a:t>40</a:t>
            </a:r>
            <a:r>
              <a:rPr lang="en-US" altLang="zh-CN" dirty="0">
                <a:solidFill>
                  <a:srgbClr val="0000FF"/>
                </a:solidFill>
                <a:latin typeface="+mn-lt"/>
                <a:ea typeface="+mn-ea"/>
              </a:rPr>
              <a:t>)]</a:t>
            </a:r>
            <a:r>
              <a:rPr lang="en-US" altLang="zh-CN" dirty="0">
                <a:solidFill>
                  <a:srgbClr val="0000FF"/>
                </a:solidFill>
                <a:latin typeface="+mn-lt"/>
                <a:ea typeface="+mn-ea"/>
                <a:sym typeface="Symbol" panose="05050102010706020507" pitchFamily="18" charset="2"/>
              </a:rPr>
              <a:t> </a:t>
            </a:r>
            <a:r>
              <a:rPr lang="en-US" altLang="zh-CN" dirty="0">
                <a:solidFill>
                  <a:srgbClr val="0000FF"/>
                </a:solidFill>
                <a:latin typeface="+mn-lt"/>
                <a:ea typeface="+mn-ea"/>
              </a:rPr>
              <a:t>6H</a:t>
            </a:r>
            <a:r>
              <a:rPr lang="en-US" altLang="zh-CN" baseline="-25000" dirty="0">
                <a:solidFill>
                  <a:srgbClr val="0000FF"/>
                </a:solidFill>
                <a:latin typeface="+mn-lt"/>
                <a:ea typeface="+mn-ea"/>
              </a:rPr>
              <a:t>2</a:t>
            </a:r>
            <a:r>
              <a:rPr lang="en-US" altLang="zh-CN" dirty="0">
                <a:solidFill>
                  <a:srgbClr val="0000FF"/>
                </a:solidFill>
                <a:latin typeface="+mn-lt"/>
                <a:ea typeface="+mn-ea"/>
              </a:rPr>
              <a:t>O</a:t>
            </a:r>
            <a:r>
              <a:rPr lang="en-US" altLang="zh-CN" dirty="0">
                <a:latin typeface="+mn-lt"/>
                <a:ea typeface="+mn-ea"/>
                <a:sym typeface="Symbol" panose="05050102010706020507" pitchFamily="18" charset="2"/>
              </a:rPr>
              <a:t> </a:t>
            </a:r>
            <a:r>
              <a:rPr lang="en-US" altLang="zh-CN" dirty="0">
                <a:latin typeface="+mn-lt"/>
                <a:ea typeface="+mn-ea"/>
              </a:rPr>
              <a:t>+ 6H</a:t>
            </a:r>
            <a:r>
              <a:rPr lang="en-US" altLang="zh-CN" baseline="-25000" dirty="0">
                <a:latin typeface="+mn-lt"/>
                <a:ea typeface="+mn-ea"/>
              </a:rPr>
              <a:t>2</a:t>
            </a:r>
            <a:r>
              <a:rPr lang="en-US" altLang="zh-CN" dirty="0">
                <a:latin typeface="+mn-lt"/>
                <a:ea typeface="+mn-ea"/>
              </a:rPr>
              <a:t>O </a:t>
            </a:r>
            <a:endParaRPr lang="en-US" altLang="zh-CN" dirty="0">
              <a:latin typeface="+mn-lt"/>
              <a:ea typeface="+mn-ea"/>
            </a:endParaRPr>
          </a:p>
        </p:txBody>
      </p:sp>
      <p:sp>
        <p:nvSpPr>
          <p:cNvPr id="340994" name="Rectangle 14"/>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BCDA5A6-00C8-44D8-B6B7-B4E490D6676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2">
                                            <p:txEl>
                                              <p:pRg st="2" end="2"/>
                                            </p:txEl>
                                          </p:spTgt>
                                        </p:tgtEl>
                                        <p:attrNameLst>
                                          <p:attrName>style.visibility</p:attrName>
                                        </p:attrNameLst>
                                      </p:cBhvr>
                                      <p:to>
                                        <p:strVal val="visible"/>
                                      </p:to>
                                    </p:set>
                                    <p:anim calcmode="lin" valueType="num">
                                      <p:cBhvr additive="base">
                                        <p:cTn id="7" dur="500" fill="hold"/>
                                        <p:tgtEl>
                                          <p:spTgt spid="38912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22">
                                            <p:txEl>
                                              <p:pRg st="3" end="3"/>
                                            </p:txEl>
                                          </p:spTgt>
                                        </p:tgtEl>
                                        <p:attrNameLst>
                                          <p:attrName>style.visibility</p:attrName>
                                        </p:attrNameLst>
                                      </p:cBhvr>
                                      <p:to>
                                        <p:strVal val="visible"/>
                                      </p:to>
                                    </p:set>
                                    <p:anim calcmode="lin" valueType="num">
                                      <p:cBhvr additive="base">
                                        <p:cTn id="11" dur="500" fill="hold"/>
                                        <p:tgtEl>
                                          <p:spTgt spid="38912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12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9122">
                                            <p:txEl>
                                              <p:pRg st="4" end="4"/>
                                            </p:txEl>
                                          </p:spTgt>
                                        </p:tgtEl>
                                        <p:attrNameLst>
                                          <p:attrName>style.visibility</p:attrName>
                                        </p:attrNameLst>
                                      </p:cBhvr>
                                      <p:to>
                                        <p:strVal val="visible"/>
                                      </p:to>
                                    </p:set>
                                    <p:anim calcmode="lin" valueType="num">
                                      <p:cBhvr additive="base">
                                        <p:cTn id="15" dur="500" fill="hold"/>
                                        <p:tgtEl>
                                          <p:spTgt spid="38912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912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27088" y="174625"/>
            <a:ext cx="7921625" cy="1176338"/>
          </a:xfrm>
          <a:prstGeom prst="rect">
            <a:avLst/>
          </a:prstGeom>
          <a:noFill/>
          <a:ln>
            <a:noFill/>
          </a:ln>
          <a:effectLst/>
        </p:spPr>
        <p:txBody>
          <a:bodyPr>
            <a:spAutoFit/>
          </a:bodyPr>
          <a:lstStyle/>
          <a:p>
            <a:pPr eaLnBrk="0" hangingPunct="0">
              <a:lnSpc>
                <a:spcPct val="110000"/>
              </a:lnSpc>
              <a:spcBef>
                <a:spcPct val="50000"/>
              </a:spcBef>
              <a:defRPr/>
            </a:pPr>
            <a:r>
              <a:rPr lang="en-US" altLang="zh-CN" dirty="0">
                <a:latin typeface="+mn-lt"/>
                <a:ea typeface="+mn-ea"/>
              </a:rPr>
              <a:t>     </a:t>
            </a:r>
            <a:r>
              <a:rPr lang="zh-CN" altLang="en-US" dirty="0">
                <a:latin typeface="+mn-lt"/>
                <a:ea typeface="+mn-ea"/>
              </a:rPr>
              <a:t>将钼酸铵和磷酸盐的混合溶液酸化时</a:t>
            </a:r>
            <a:r>
              <a:rPr lang="en-US" altLang="zh-CN" dirty="0">
                <a:latin typeface="+mn-lt"/>
                <a:ea typeface="+mn-ea"/>
              </a:rPr>
              <a:t>,</a:t>
            </a:r>
            <a:r>
              <a:rPr lang="zh-CN" altLang="en-US" dirty="0">
                <a:latin typeface="+mn-lt"/>
                <a:ea typeface="+mn-ea"/>
              </a:rPr>
              <a:t>得到</a:t>
            </a:r>
            <a:r>
              <a:rPr lang="en-US" altLang="zh-CN" dirty="0">
                <a:latin typeface="+mn-lt"/>
                <a:ea typeface="+mn-ea"/>
              </a:rPr>
              <a:t>12</a:t>
            </a:r>
            <a:r>
              <a:rPr lang="en-US" altLang="zh-CN" dirty="0">
                <a:latin typeface="+mn-lt"/>
                <a:ea typeface="+mn-ea"/>
                <a:sym typeface="Symbol" panose="05050102010706020507" pitchFamily="18" charset="2"/>
              </a:rPr>
              <a:t></a:t>
            </a:r>
            <a:r>
              <a:rPr lang="zh-CN" altLang="en-US" dirty="0">
                <a:latin typeface="+mn-lt"/>
                <a:ea typeface="+mn-ea"/>
              </a:rPr>
              <a:t>钼磷酸铵</a:t>
            </a:r>
            <a:r>
              <a:rPr lang="en-US" altLang="zh-CN" dirty="0">
                <a:latin typeface="+mn-lt"/>
                <a:ea typeface="+mn-ea"/>
              </a:rPr>
              <a:t>(</a:t>
            </a:r>
            <a:r>
              <a:rPr lang="zh-CN" altLang="en-US" dirty="0">
                <a:latin typeface="+mn-lt"/>
                <a:ea typeface="+mn-ea"/>
              </a:rPr>
              <a:t>黄色，第一个杂多酸盐</a:t>
            </a:r>
            <a:r>
              <a:rPr lang="en-US" altLang="zh-CN" dirty="0">
                <a:latin typeface="+mn-lt"/>
                <a:ea typeface="+mn-ea"/>
              </a:rPr>
              <a:t>). </a:t>
            </a:r>
            <a:endParaRPr lang="en-US" altLang="zh-CN" dirty="0">
              <a:latin typeface="+mn-lt"/>
              <a:ea typeface="+mn-ea"/>
            </a:endParaRPr>
          </a:p>
        </p:txBody>
      </p:sp>
      <p:sp>
        <p:nvSpPr>
          <p:cNvPr id="5" name="Text Box 5"/>
          <p:cNvSpPr txBox="1">
            <a:spLocks noChangeArrowheads="1"/>
          </p:cNvSpPr>
          <p:nvPr/>
        </p:nvSpPr>
        <p:spPr bwMode="auto">
          <a:xfrm>
            <a:off x="1087438" y="1366838"/>
            <a:ext cx="7559675" cy="1176337"/>
          </a:xfrm>
          <a:prstGeom prst="rect">
            <a:avLst/>
          </a:prstGeom>
          <a:noFill/>
          <a:ln>
            <a:noFill/>
          </a:ln>
          <a:effectLst/>
        </p:spPr>
        <p:txBody>
          <a:bodyPr>
            <a:spAutoFit/>
          </a:bodyPr>
          <a:lstStyle/>
          <a:p>
            <a:pPr eaLnBrk="0" hangingPunct="0">
              <a:lnSpc>
                <a:spcPct val="110000"/>
              </a:lnSpc>
              <a:spcBef>
                <a:spcPct val="50000"/>
              </a:spcBef>
              <a:defRPr/>
            </a:pPr>
            <a:r>
              <a:rPr lang="pt-BR" altLang="zh-CN" dirty="0">
                <a:solidFill>
                  <a:srgbClr val="0000CC"/>
                </a:solidFill>
                <a:latin typeface="+mn-lt"/>
                <a:ea typeface="+mn-ea"/>
              </a:rPr>
              <a:t>3NH</a:t>
            </a:r>
            <a:r>
              <a:rPr lang="pt-BR" altLang="zh-CN" baseline="-25000" dirty="0">
                <a:solidFill>
                  <a:srgbClr val="0000CC"/>
                </a:solidFill>
                <a:latin typeface="+mn-lt"/>
                <a:ea typeface="+mn-ea"/>
              </a:rPr>
              <a:t>4</a:t>
            </a:r>
            <a:r>
              <a:rPr lang="pt-BR" altLang="zh-CN" baseline="30000" dirty="0">
                <a:solidFill>
                  <a:srgbClr val="0000CC"/>
                </a:solidFill>
                <a:latin typeface="+mn-lt"/>
                <a:ea typeface="+mn-ea"/>
              </a:rPr>
              <a:t>+</a:t>
            </a:r>
            <a:r>
              <a:rPr lang="pt-BR" altLang="zh-CN" dirty="0">
                <a:solidFill>
                  <a:srgbClr val="0000CC"/>
                </a:solidFill>
                <a:latin typeface="+mn-lt"/>
                <a:ea typeface="+mn-ea"/>
              </a:rPr>
              <a:t> + 12MoO</a:t>
            </a:r>
            <a:r>
              <a:rPr lang="pt-BR" altLang="zh-CN" baseline="-25000" dirty="0">
                <a:solidFill>
                  <a:srgbClr val="0000CC"/>
                </a:solidFill>
                <a:latin typeface="+mn-lt"/>
                <a:ea typeface="+mn-ea"/>
              </a:rPr>
              <a:t>4</a:t>
            </a:r>
            <a:r>
              <a:rPr lang="pt-BR" altLang="zh-CN" baseline="30000" dirty="0">
                <a:solidFill>
                  <a:srgbClr val="0000CC"/>
                </a:solidFill>
                <a:latin typeface="+mn-lt"/>
                <a:ea typeface="+mn-ea"/>
              </a:rPr>
              <a:t>2-</a:t>
            </a:r>
            <a:r>
              <a:rPr lang="pt-BR" altLang="zh-CN" dirty="0">
                <a:solidFill>
                  <a:srgbClr val="0000CC"/>
                </a:solidFill>
                <a:latin typeface="+mn-lt"/>
                <a:ea typeface="+mn-ea"/>
              </a:rPr>
              <a:t>+ PO</a:t>
            </a:r>
            <a:r>
              <a:rPr lang="pt-BR" altLang="zh-CN" baseline="-25000" dirty="0">
                <a:solidFill>
                  <a:srgbClr val="0000CC"/>
                </a:solidFill>
                <a:latin typeface="+mn-lt"/>
                <a:ea typeface="+mn-ea"/>
              </a:rPr>
              <a:t>4</a:t>
            </a:r>
            <a:r>
              <a:rPr lang="pt-BR" altLang="zh-CN" baseline="30000" dirty="0">
                <a:solidFill>
                  <a:srgbClr val="0000CC"/>
                </a:solidFill>
                <a:latin typeface="+mn-lt"/>
                <a:ea typeface="+mn-ea"/>
              </a:rPr>
              <a:t>3</a:t>
            </a:r>
            <a:r>
              <a:rPr lang="zh-CN" altLang="pt-BR" baseline="30000" dirty="0">
                <a:solidFill>
                  <a:srgbClr val="0000CC"/>
                </a:solidFill>
                <a:latin typeface="+mn-lt"/>
                <a:ea typeface="+mn-ea"/>
              </a:rPr>
              <a:t>－</a:t>
            </a:r>
            <a:r>
              <a:rPr lang="pt-BR" altLang="zh-CN" dirty="0">
                <a:solidFill>
                  <a:srgbClr val="0000CC"/>
                </a:solidFill>
                <a:latin typeface="+mn-lt"/>
                <a:ea typeface="+mn-ea"/>
              </a:rPr>
              <a:t>+ 24H</a:t>
            </a:r>
            <a:r>
              <a:rPr lang="pt-BR" altLang="zh-CN" baseline="30000" dirty="0">
                <a:solidFill>
                  <a:srgbClr val="0000CC"/>
                </a:solidFill>
                <a:latin typeface="+mn-lt"/>
                <a:ea typeface="+mn-ea"/>
              </a:rPr>
              <a:t>+</a:t>
            </a:r>
            <a:br>
              <a:rPr lang="pt-BR" altLang="zh-CN" baseline="30000" dirty="0">
                <a:solidFill>
                  <a:srgbClr val="0000CC"/>
                </a:solidFill>
                <a:latin typeface="+mn-lt"/>
                <a:ea typeface="+mn-ea"/>
              </a:rPr>
            </a:br>
            <a:r>
              <a:rPr lang="pt-BR" altLang="zh-CN" baseline="30000" dirty="0">
                <a:solidFill>
                  <a:srgbClr val="0000CC"/>
                </a:solidFill>
                <a:latin typeface="+mn-lt"/>
                <a:ea typeface="+mn-ea"/>
              </a:rPr>
              <a:t>              </a:t>
            </a:r>
            <a:r>
              <a:rPr lang="pt-BR" altLang="zh-CN" dirty="0">
                <a:solidFill>
                  <a:srgbClr val="0000CC"/>
                </a:solidFill>
                <a:latin typeface="+mn-lt"/>
                <a:ea typeface="+mn-ea"/>
              </a:rPr>
              <a:t>==(NH</a:t>
            </a:r>
            <a:r>
              <a:rPr lang="pt-BR" altLang="zh-CN" baseline="-25000" dirty="0">
                <a:solidFill>
                  <a:srgbClr val="0000CC"/>
                </a:solidFill>
                <a:latin typeface="+mn-lt"/>
                <a:ea typeface="+mn-ea"/>
              </a:rPr>
              <a:t>4</a:t>
            </a:r>
            <a:r>
              <a:rPr lang="pt-BR" altLang="zh-CN" dirty="0">
                <a:solidFill>
                  <a:srgbClr val="0000CC"/>
                </a:solidFill>
                <a:latin typeface="+mn-lt"/>
                <a:ea typeface="+mn-ea"/>
              </a:rPr>
              <a:t>)</a:t>
            </a:r>
            <a:r>
              <a:rPr lang="pt-BR" altLang="zh-CN" baseline="-25000" dirty="0">
                <a:solidFill>
                  <a:srgbClr val="0000CC"/>
                </a:solidFill>
                <a:latin typeface="+mn-lt"/>
                <a:ea typeface="+mn-ea"/>
              </a:rPr>
              <a:t>3</a:t>
            </a:r>
            <a:r>
              <a:rPr lang="pt-BR" altLang="zh-CN" dirty="0">
                <a:solidFill>
                  <a:srgbClr val="0000CC"/>
                </a:solidFill>
                <a:latin typeface="+mn-lt"/>
                <a:ea typeface="+mn-ea"/>
              </a:rPr>
              <a:t>[PMo</a:t>
            </a:r>
            <a:r>
              <a:rPr lang="pt-BR" altLang="zh-CN" baseline="-25000" dirty="0">
                <a:solidFill>
                  <a:srgbClr val="0000CC"/>
                </a:solidFill>
                <a:latin typeface="+mn-lt"/>
                <a:ea typeface="+mn-ea"/>
              </a:rPr>
              <a:t>12</a:t>
            </a:r>
            <a:r>
              <a:rPr lang="pt-BR" altLang="zh-CN" dirty="0">
                <a:solidFill>
                  <a:srgbClr val="0000CC"/>
                </a:solidFill>
                <a:latin typeface="+mn-lt"/>
                <a:ea typeface="+mn-ea"/>
              </a:rPr>
              <a:t>O</a:t>
            </a:r>
            <a:r>
              <a:rPr lang="pt-BR" altLang="zh-CN" baseline="-25000" dirty="0">
                <a:solidFill>
                  <a:srgbClr val="0000CC"/>
                </a:solidFill>
                <a:latin typeface="+mn-lt"/>
                <a:ea typeface="+mn-ea"/>
              </a:rPr>
              <a:t>40</a:t>
            </a:r>
            <a:r>
              <a:rPr lang="pt-BR" altLang="zh-CN" dirty="0">
                <a:solidFill>
                  <a:srgbClr val="0000CC"/>
                </a:solidFill>
                <a:latin typeface="+mn-lt"/>
                <a:ea typeface="+mn-ea"/>
              </a:rPr>
              <a:t>]∙6H</a:t>
            </a:r>
            <a:r>
              <a:rPr lang="pt-BR" altLang="zh-CN" baseline="-25000" dirty="0">
                <a:solidFill>
                  <a:srgbClr val="0000CC"/>
                </a:solidFill>
                <a:latin typeface="+mn-lt"/>
                <a:ea typeface="+mn-ea"/>
              </a:rPr>
              <a:t>2</a:t>
            </a:r>
            <a:r>
              <a:rPr lang="pt-BR" altLang="zh-CN" dirty="0">
                <a:solidFill>
                  <a:srgbClr val="0000CC"/>
                </a:solidFill>
                <a:latin typeface="+mn-lt"/>
                <a:ea typeface="+mn-ea"/>
              </a:rPr>
              <a:t>O </a:t>
            </a:r>
            <a:r>
              <a:rPr lang="pt-BR" altLang="zh-CN" dirty="0">
                <a:solidFill>
                  <a:srgbClr val="0000CC"/>
                </a:solidFill>
                <a:latin typeface="+mn-lt"/>
                <a:ea typeface="+mn-ea"/>
                <a:sym typeface="Symbol" panose="05050102010706020507"/>
              </a:rPr>
              <a:t></a:t>
            </a:r>
            <a:r>
              <a:rPr lang="pt-BR" altLang="zh-CN" dirty="0">
                <a:solidFill>
                  <a:srgbClr val="0000CC"/>
                </a:solidFill>
                <a:latin typeface="+mn-lt"/>
                <a:ea typeface="+mn-ea"/>
              </a:rPr>
              <a:t>+ 6H</a:t>
            </a:r>
            <a:r>
              <a:rPr lang="pt-BR" altLang="zh-CN" baseline="-25000" dirty="0">
                <a:solidFill>
                  <a:srgbClr val="0000CC"/>
                </a:solidFill>
                <a:latin typeface="+mn-lt"/>
                <a:ea typeface="+mn-ea"/>
              </a:rPr>
              <a:t>2</a:t>
            </a:r>
            <a:r>
              <a:rPr lang="pt-BR" altLang="zh-CN" dirty="0">
                <a:solidFill>
                  <a:srgbClr val="0000CC"/>
                </a:solidFill>
                <a:latin typeface="+mn-lt"/>
                <a:ea typeface="+mn-ea"/>
              </a:rPr>
              <a:t>O</a:t>
            </a:r>
            <a:endParaRPr lang="en-US" altLang="zh-CN" dirty="0">
              <a:solidFill>
                <a:srgbClr val="0000CC"/>
              </a:solidFill>
              <a:latin typeface="+mn-lt"/>
              <a:ea typeface="+mn-ea"/>
            </a:endParaRPr>
          </a:p>
        </p:txBody>
      </p:sp>
      <p:pic>
        <p:nvPicPr>
          <p:cNvPr id="252931" name="Picture 3" descr="mo12po403-"/>
          <p:cNvPicPr>
            <a:picLocks noChangeAspect="1" noChangeArrowheads="1"/>
          </p:cNvPicPr>
          <p:nvPr/>
        </p:nvPicPr>
        <p:blipFill>
          <a:blip r:embed="rId1" cstate="print">
            <a:extLst>
              <a:ext uri="{28A0092B-C50C-407E-A947-70E740481C1C}">
                <a14:useLocalDpi xmlns:a14="http://schemas.microsoft.com/office/drawing/2010/main" val="0"/>
              </a:ext>
            </a:extLst>
          </a:blip>
          <a:srcRect l="14491" t="8803" r="13589" b="8498"/>
          <a:stretch>
            <a:fillRect/>
          </a:stretch>
        </p:blipFill>
        <p:spPr bwMode="auto">
          <a:xfrm>
            <a:off x="1377950" y="2781300"/>
            <a:ext cx="348932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946275" y="5965825"/>
            <a:ext cx="2524125" cy="584200"/>
          </a:xfrm>
          <a:prstGeom prst="rect">
            <a:avLst/>
          </a:prstGeom>
          <a:noFill/>
          <a:ln>
            <a:noFill/>
          </a:ln>
          <a:effectLst/>
        </p:spPr>
        <p:txBody>
          <a:bodyPr>
            <a:spAutoFit/>
          </a:bodyPr>
          <a:lstStyle/>
          <a:p>
            <a:pPr eaLnBrk="0" hangingPunct="0">
              <a:spcBef>
                <a:spcPct val="50000"/>
              </a:spcBef>
              <a:defRPr/>
            </a:pPr>
            <a:r>
              <a:rPr lang="en-US" altLang="zh-CN" dirty="0">
                <a:latin typeface="+mn-lt"/>
                <a:ea typeface="华文楷体" panose="02010600040101010101" pitchFamily="2" charset="-122"/>
              </a:rPr>
              <a:t>[PMo</a:t>
            </a:r>
            <a:r>
              <a:rPr lang="en-US" altLang="zh-CN" baseline="-25000" dirty="0">
                <a:latin typeface="+mn-lt"/>
                <a:ea typeface="华文楷体" panose="02010600040101010101" pitchFamily="2" charset="-122"/>
              </a:rPr>
              <a:t>12</a:t>
            </a:r>
            <a:r>
              <a:rPr lang="en-US" altLang="zh-CN" dirty="0">
                <a:latin typeface="+mn-lt"/>
                <a:ea typeface="华文楷体" panose="02010600040101010101" pitchFamily="2" charset="-122"/>
              </a:rPr>
              <a:t>O</a:t>
            </a:r>
            <a:r>
              <a:rPr lang="en-US" altLang="zh-CN" baseline="-25000" dirty="0">
                <a:latin typeface="+mn-lt"/>
                <a:ea typeface="华文楷体" panose="02010600040101010101" pitchFamily="2" charset="-122"/>
              </a:rPr>
              <a:t>40</a:t>
            </a:r>
            <a:r>
              <a:rPr lang="en-US" altLang="zh-CN" dirty="0">
                <a:latin typeface="+mn-lt"/>
                <a:ea typeface="华文楷体" panose="02010600040101010101" pitchFamily="2" charset="-122"/>
              </a:rPr>
              <a:t>]</a:t>
            </a:r>
            <a:r>
              <a:rPr lang="en-US" altLang="zh-CN" baseline="30000" dirty="0">
                <a:latin typeface="+mn-lt"/>
                <a:ea typeface="华文楷体" panose="02010600040101010101" pitchFamily="2" charset="-122"/>
              </a:rPr>
              <a:t>3</a:t>
            </a:r>
            <a:r>
              <a:rPr lang="en-US" altLang="zh-CN" baseline="30000" dirty="0">
                <a:latin typeface="+mn-lt"/>
                <a:ea typeface="华文楷体" panose="02010600040101010101" pitchFamily="2" charset="-122"/>
                <a:cs typeface="Times New Roman" panose="02020603050405020304" pitchFamily="18" charset="0"/>
              </a:rPr>
              <a:t>–</a:t>
            </a:r>
            <a:endParaRPr lang="en-US" altLang="zh-CN" baseline="30000" dirty="0">
              <a:latin typeface="+mn-lt"/>
              <a:ea typeface="华文楷体" panose="02010600040101010101" pitchFamily="2" charset="-122"/>
            </a:endParaRPr>
          </a:p>
        </p:txBody>
      </p:sp>
      <p:sp>
        <p:nvSpPr>
          <p:cNvPr id="252933" name="矩形 7"/>
          <p:cNvSpPr>
            <a:spLocks noChangeArrowheads="1"/>
          </p:cNvSpPr>
          <p:nvPr/>
        </p:nvSpPr>
        <p:spPr bwMode="auto">
          <a:xfrm>
            <a:off x="4986338" y="4076700"/>
            <a:ext cx="36004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a:ea typeface="华文楷体" panose="02010600040101010101" pitchFamily="2" charset="-122"/>
              </a:rPr>
              <a:t>(1)</a:t>
            </a:r>
            <a:r>
              <a:rPr lang="zh-CN" altLang="en-US">
                <a:ea typeface="华文楷体" panose="02010600040101010101" pitchFamily="2" charset="-122"/>
              </a:rPr>
              <a:t>鉴定磷酸根</a:t>
            </a:r>
            <a:endParaRPr lang="en-US" altLang="zh-CN">
              <a:ea typeface="华文楷体" panose="02010600040101010101" pitchFamily="2" charset="-122"/>
            </a:endParaRPr>
          </a:p>
          <a:p>
            <a:pPr>
              <a:spcBef>
                <a:spcPct val="50000"/>
              </a:spcBef>
            </a:pPr>
            <a:r>
              <a:rPr lang="en-US" altLang="zh-CN">
                <a:ea typeface="华文楷体" panose="02010600040101010101" pitchFamily="2" charset="-122"/>
              </a:rPr>
              <a:t>(2)</a:t>
            </a:r>
            <a:r>
              <a:rPr lang="zh-CN" altLang="en-US">
                <a:solidFill>
                  <a:srgbClr val="FF0000"/>
                </a:solidFill>
                <a:ea typeface="华文楷体" panose="02010600040101010101" pitchFamily="2" charset="-122"/>
              </a:rPr>
              <a:t>定量测定</a:t>
            </a:r>
            <a:r>
              <a:rPr lang="zh-CN" altLang="en-US">
                <a:solidFill>
                  <a:srgbClr val="0033CC"/>
                </a:solidFill>
                <a:ea typeface="华文楷体" panose="02010600040101010101" pitchFamily="2" charset="-122"/>
              </a:rPr>
              <a:t>磷酸盐</a:t>
            </a:r>
            <a:endParaRPr lang="zh-CN" altLang="en-US">
              <a:solidFill>
                <a:srgbClr val="FF0000"/>
              </a:solidFill>
              <a:ea typeface="华文楷体" panose="02010600040101010101" pitchFamily="2" charset="-122"/>
            </a:endParaRPr>
          </a:p>
        </p:txBody>
      </p:sp>
      <p:sp>
        <p:nvSpPr>
          <p:cNvPr id="252934" name="Rectangle 5"/>
          <p:cNvSpPr>
            <a:spLocks noChangeArrowheads="1"/>
          </p:cNvSpPr>
          <p:nvPr/>
        </p:nvSpPr>
        <p:spPr bwMode="auto">
          <a:xfrm>
            <a:off x="8027988" y="60928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CA9B3E2-5096-43CB-BADF-677A15320DF5}" type="slidenum">
              <a:rPr lang="en-US" altLang="zh-CN" sz="1600">
                <a:ea typeface="ˎ̥"/>
                <a:cs typeface="ˎ̥"/>
              </a:rPr>
            </a:fld>
            <a:r>
              <a:rPr lang="en-US" altLang="zh-CN" sz="1600" b="0"/>
              <a:t> </a:t>
            </a:r>
            <a:endParaRPr lang="en-US" altLang="zh-CN" sz="1600" b="0">
              <a:ea typeface="ˎ̥"/>
              <a:cs typeface="ˎ̥"/>
            </a:endParaRPr>
          </a:p>
        </p:txBody>
      </p:sp>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74763" y="161925"/>
            <a:ext cx="2360612" cy="708025"/>
          </a:xfrm>
          <a:prstGeom prst="rect">
            <a:avLst/>
          </a:prstGeom>
          <a:noFill/>
          <a:ln>
            <a:noFill/>
          </a:ln>
          <a:effectLst/>
        </p:spPr>
        <p:txBody>
          <a:bodyPr>
            <a:spAutoFit/>
          </a:bodyPr>
          <a:lstStyle/>
          <a:p>
            <a:pPr eaLnBrk="0" hangingPunct="0">
              <a:defRPr/>
            </a:pPr>
            <a:r>
              <a:rPr kumimoji="1" lang="zh-CN" altLang="en-US" sz="4000" dirty="0">
                <a:solidFill>
                  <a:srgbClr val="FF0000"/>
                </a:solidFill>
                <a:latin typeface="+mj-ea"/>
                <a:ea typeface="+mj-ea"/>
              </a:rPr>
              <a:t>用途广泛</a:t>
            </a:r>
            <a:endParaRPr kumimoji="1" lang="zh-CN" altLang="en-US" sz="4000" dirty="0">
              <a:solidFill>
                <a:srgbClr val="FF0000"/>
              </a:solidFill>
              <a:latin typeface="+mj-ea"/>
              <a:ea typeface="+mj-ea"/>
            </a:endParaRPr>
          </a:p>
        </p:txBody>
      </p:sp>
      <p:pic>
        <p:nvPicPr>
          <p:cNvPr id="31747" name="Picture 3" descr="cht0801c"/>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76375" y="1081088"/>
            <a:ext cx="6300788"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4"/>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F16A31E-AA5C-4FED-A6BA-6ED290C9FEFA}" type="slidenum">
              <a:rPr kumimoji="1" lang="en-US" altLang="zh-CN" sz="1600">
                <a:ea typeface="ˎ̥"/>
                <a:cs typeface="ˎ̥"/>
              </a:rPr>
            </a:fld>
            <a:r>
              <a:rPr kumimoji="1" lang="en-US" altLang="zh-CN" sz="1600" b="0"/>
              <a:t> </a:t>
            </a:r>
            <a:endParaRPr kumimoji="1" lang="en-US" altLang="zh-CN" sz="1600" b="0">
              <a:ea typeface="ˎ̥"/>
              <a:cs typeface="ˎ̥"/>
            </a:endParaRPr>
          </a:p>
        </p:txBody>
      </p:sp>
      <p:pic>
        <p:nvPicPr>
          <p:cNvPr id="49156" name="Picture 6" descr="b16">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Rot="1" noChangeArrowheads="1"/>
          </p:cNvSpPr>
          <p:nvPr/>
        </p:nvSpPr>
        <p:spPr bwMode="auto">
          <a:xfrm>
            <a:off x="1760538" y="5715000"/>
            <a:ext cx="41179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rgbClr val="FF0000"/>
                </a:solidFill>
                <a:ea typeface="华文楷体" panose="02010600040101010101" pitchFamily="2" charset="-122"/>
              </a:rPr>
              <a:t>焦磷酸   </a:t>
            </a:r>
            <a:r>
              <a:rPr lang="en-US" altLang="zh-CN">
                <a:solidFill>
                  <a:srgbClr val="FF0000"/>
                </a:solidFill>
                <a:ea typeface="华文楷体" panose="02010600040101010101" pitchFamily="2" charset="-122"/>
              </a:rPr>
              <a:t>H</a:t>
            </a:r>
            <a:r>
              <a:rPr lang="en-US" altLang="zh-CN" baseline="-25000">
                <a:solidFill>
                  <a:srgbClr val="FF0000"/>
                </a:solidFill>
                <a:ea typeface="华文楷体" panose="02010600040101010101" pitchFamily="2" charset="-122"/>
              </a:rPr>
              <a:t>4</a:t>
            </a:r>
            <a:r>
              <a:rPr lang="en-US" altLang="zh-CN">
                <a:solidFill>
                  <a:srgbClr val="FF0000"/>
                </a:solidFill>
                <a:ea typeface="华文楷体" panose="02010600040101010101" pitchFamily="2" charset="-122"/>
              </a:rPr>
              <a:t>P</a:t>
            </a:r>
            <a:r>
              <a:rPr lang="en-US" altLang="zh-CN" baseline="-25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O</a:t>
            </a:r>
            <a:r>
              <a:rPr lang="en-US" altLang="zh-CN" baseline="-25000">
                <a:solidFill>
                  <a:srgbClr val="FF0000"/>
                </a:solidFill>
                <a:ea typeface="华文楷体" panose="02010600040101010101" pitchFamily="2" charset="-122"/>
              </a:rPr>
              <a:t>7</a:t>
            </a:r>
            <a:endParaRPr lang="en-US" altLang="zh-CN">
              <a:solidFill>
                <a:srgbClr val="FF0000"/>
              </a:solidFill>
              <a:ea typeface="华文楷体" panose="02010600040101010101" pitchFamily="2" charset="-122"/>
            </a:endParaRPr>
          </a:p>
        </p:txBody>
      </p:sp>
      <p:grpSp>
        <p:nvGrpSpPr>
          <p:cNvPr id="390147" name="Group 3"/>
          <p:cNvGrpSpPr/>
          <p:nvPr/>
        </p:nvGrpSpPr>
        <p:grpSpPr bwMode="auto">
          <a:xfrm>
            <a:off x="1295400" y="1125538"/>
            <a:ext cx="3200400" cy="1987550"/>
            <a:chOff x="816" y="1008"/>
            <a:chExt cx="2016" cy="1252"/>
          </a:xfrm>
        </p:grpSpPr>
        <p:graphicFrame>
          <p:nvGraphicFramePr>
            <p:cNvPr id="188828" name="Object 412"/>
            <p:cNvGraphicFramePr>
              <a:graphicFrameLocks noChangeAspect="1"/>
            </p:cNvGraphicFramePr>
            <p:nvPr/>
          </p:nvGraphicFramePr>
          <p:xfrm>
            <a:off x="1509" y="1008"/>
            <a:ext cx="232" cy="242"/>
          </p:xfrm>
          <a:graphic>
            <a:graphicData uri="http://schemas.openxmlformats.org/presentationml/2006/ole">
              <mc:AlternateContent xmlns:mc="http://schemas.openxmlformats.org/markup-compatibility/2006">
                <mc:Choice xmlns:v="urn:schemas-microsoft-com:vml" Requires="v">
                  <p:oleObj spid="_x0000_s303825" name="公式" r:id="rId1" imgW="152400" imgH="177800" progId="Equation.3">
                    <p:embed/>
                  </p:oleObj>
                </mc:Choice>
                <mc:Fallback>
                  <p:oleObj name="公式" r:id="rId1" imgW="152400" imgH="177800" progId="Equation.3">
                    <p:embed/>
                    <p:pic>
                      <p:nvPicPr>
                        <p:cNvPr id="0" name="Picture 1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 y="1008"/>
                          <a:ext cx="232"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29" name="Object 413"/>
            <p:cNvGraphicFramePr>
              <a:graphicFrameLocks noChangeAspect="1"/>
            </p:cNvGraphicFramePr>
            <p:nvPr/>
          </p:nvGraphicFramePr>
          <p:xfrm>
            <a:off x="1477" y="1513"/>
            <a:ext cx="251" cy="263"/>
          </p:xfrm>
          <a:graphic>
            <a:graphicData uri="http://schemas.openxmlformats.org/presentationml/2006/ole">
              <mc:AlternateContent xmlns:mc="http://schemas.openxmlformats.org/markup-compatibility/2006">
                <mc:Choice xmlns:v="urn:schemas-microsoft-com:vml" Requires="v">
                  <p:oleObj spid="_x0000_s303826" name="公式" r:id="rId3" imgW="139700" imgH="165100" progId="Equation.3">
                    <p:embed/>
                  </p:oleObj>
                </mc:Choice>
                <mc:Fallback>
                  <p:oleObj name="公式" r:id="rId3" imgW="139700" imgH="165100" progId="Equation.3">
                    <p:embed/>
                    <p:pic>
                      <p:nvPicPr>
                        <p:cNvPr id="0" name="Picture 14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 y="1513"/>
                          <a:ext cx="251" cy="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30" name="Object 414"/>
            <p:cNvGraphicFramePr>
              <a:graphicFrameLocks noChangeAspect="1"/>
            </p:cNvGraphicFramePr>
            <p:nvPr/>
          </p:nvGraphicFramePr>
          <p:xfrm>
            <a:off x="1509" y="2018"/>
            <a:ext cx="408" cy="242"/>
          </p:xfrm>
          <a:graphic>
            <a:graphicData uri="http://schemas.openxmlformats.org/presentationml/2006/ole">
              <mc:AlternateContent xmlns:mc="http://schemas.openxmlformats.org/markup-compatibility/2006">
                <mc:Choice xmlns:v="urn:schemas-microsoft-com:vml" Requires="v">
                  <p:oleObj spid="_x0000_s303827" name="公式" r:id="rId5" imgW="266065" imgH="177800" progId="Equation.3">
                    <p:embed/>
                  </p:oleObj>
                </mc:Choice>
                <mc:Fallback>
                  <p:oleObj name="公式" r:id="rId5" imgW="266065" imgH="177800" progId="Equation.3">
                    <p:embed/>
                    <p:pic>
                      <p:nvPicPr>
                        <p:cNvPr id="0" name="Picture 14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 y="2018"/>
                          <a:ext cx="408"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31" name="Object 415"/>
            <p:cNvGraphicFramePr>
              <a:graphicFrameLocks noChangeAspect="1"/>
            </p:cNvGraphicFramePr>
            <p:nvPr/>
          </p:nvGraphicFramePr>
          <p:xfrm>
            <a:off x="816" y="1513"/>
            <a:ext cx="409" cy="242"/>
          </p:xfrm>
          <a:graphic>
            <a:graphicData uri="http://schemas.openxmlformats.org/presentationml/2006/ole">
              <mc:AlternateContent xmlns:mc="http://schemas.openxmlformats.org/markup-compatibility/2006">
                <mc:Choice xmlns:v="urn:schemas-microsoft-com:vml" Requires="v">
                  <p:oleObj spid="_x0000_s303828" name="公式" r:id="rId7" imgW="266065" imgH="177800" progId="Equation.3">
                    <p:embed/>
                  </p:oleObj>
                </mc:Choice>
                <mc:Fallback>
                  <p:oleObj name="公式" r:id="rId7" imgW="266065" imgH="177800" progId="Equation.3">
                    <p:embed/>
                    <p:pic>
                      <p:nvPicPr>
                        <p:cNvPr id="0" name="Picture 14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 y="1513"/>
                          <a:ext cx="409"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870" name="Line 8"/>
            <p:cNvSpPr>
              <a:spLocks noChangeShapeType="1"/>
            </p:cNvSpPr>
            <p:nvPr/>
          </p:nvSpPr>
          <p:spPr bwMode="auto">
            <a:xfrm>
              <a:off x="1698" y="1625"/>
              <a:ext cx="315" cy="0"/>
            </a:xfrm>
            <a:prstGeom prst="line">
              <a:avLst/>
            </a:prstGeom>
            <a:noFill/>
            <a:ln w="2857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71" name="Line 9"/>
            <p:cNvSpPr>
              <a:spLocks noChangeShapeType="1"/>
            </p:cNvSpPr>
            <p:nvPr/>
          </p:nvSpPr>
          <p:spPr bwMode="auto">
            <a:xfrm>
              <a:off x="1194" y="1625"/>
              <a:ext cx="315" cy="0"/>
            </a:xfrm>
            <a:prstGeom prst="line">
              <a:avLst/>
            </a:prstGeom>
            <a:noFill/>
            <a:ln w="2857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72" name="Line 10"/>
            <p:cNvSpPr>
              <a:spLocks noChangeShapeType="1"/>
            </p:cNvSpPr>
            <p:nvPr/>
          </p:nvSpPr>
          <p:spPr bwMode="auto">
            <a:xfrm rot="-5400000">
              <a:off x="1432" y="1373"/>
              <a:ext cx="280" cy="0"/>
            </a:xfrm>
            <a:prstGeom prst="line">
              <a:avLst/>
            </a:prstGeom>
            <a:noFill/>
            <a:ln w="2857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73" name="Line 11"/>
            <p:cNvSpPr>
              <a:spLocks noChangeShapeType="1"/>
            </p:cNvSpPr>
            <p:nvPr/>
          </p:nvSpPr>
          <p:spPr bwMode="auto">
            <a:xfrm rot="-5400000">
              <a:off x="1432" y="1878"/>
              <a:ext cx="280" cy="0"/>
            </a:xfrm>
            <a:prstGeom prst="line">
              <a:avLst/>
            </a:prstGeom>
            <a:noFill/>
            <a:ln w="2857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8832" name="Object 416"/>
            <p:cNvGraphicFramePr>
              <a:graphicFrameLocks noChangeAspect="1"/>
            </p:cNvGraphicFramePr>
            <p:nvPr/>
          </p:nvGraphicFramePr>
          <p:xfrm>
            <a:off x="2013" y="1513"/>
            <a:ext cx="232" cy="242"/>
          </p:xfrm>
          <a:graphic>
            <a:graphicData uri="http://schemas.openxmlformats.org/presentationml/2006/ole">
              <mc:AlternateContent xmlns:mc="http://schemas.openxmlformats.org/markup-compatibility/2006">
                <mc:Choice xmlns:v="urn:schemas-microsoft-com:vml" Requires="v">
                  <p:oleObj spid="_x0000_s303829" name="公式" r:id="rId9" imgW="152400" imgH="177800" progId="Equation.3">
                    <p:embed/>
                  </p:oleObj>
                </mc:Choice>
                <mc:Fallback>
                  <p:oleObj name="公式" r:id="rId9" imgW="152400" imgH="177800" progId="Equation.3">
                    <p:embed/>
                    <p:pic>
                      <p:nvPicPr>
                        <p:cNvPr id="0" name="Picture 14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 y="1513"/>
                          <a:ext cx="232"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874" name="Line 13"/>
            <p:cNvSpPr>
              <a:spLocks noChangeShapeType="1"/>
            </p:cNvSpPr>
            <p:nvPr/>
          </p:nvSpPr>
          <p:spPr bwMode="auto">
            <a:xfrm>
              <a:off x="2265" y="1625"/>
              <a:ext cx="315" cy="0"/>
            </a:xfrm>
            <a:prstGeom prst="line">
              <a:avLst/>
            </a:prstGeom>
            <a:noFill/>
            <a:ln w="2857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8833" name="Object 417"/>
            <p:cNvGraphicFramePr>
              <a:graphicFrameLocks noChangeAspect="1"/>
            </p:cNvGraphicFramePr>
            <p:nvPr/>
          </p:nvGraphicFramePr>
          <p:xfrm>
            <a:off x="2580" y="1513"/>
            <a:ext cx="252" cy="225"/>
          </p:xfrm>
          <a:graphic>
            <a:graphicData uri="http://schemas.openxmlformats.org/presentationml/2006/ole">
              <mc:AlternateContent xmlns:mc="http://schemas.openxmlformats.org/markup-compatibility/2006">
                <mc:Choice xmlns:v="urn:schemas-microsoft-com:vml" Requires="v">
                  <p:oleObj spid="_x0000_s303830" name="公式" r:id="rId10" imgW="165100" imgH="165100" progId="Equation.3">
                    <p:embed/>
                  </p:oleObj>
                </mc:Choice>
                <mc:Fallback>
                  <p:oleObj name="公式" r:id="rId10" imgW="165100" imgH="165100" progId="Equation.3">
                    <p:embed/>
                    <p:pic>
                      <p:nvPicPr>
                        <p:cNvPr id="0" name="Picture 14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0" y="1513"/>
                          <a:ext cx="252"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90159" name="Group 15"/>
          <p:cNvGrpSpPr/>
          <p:nvPr/>
        </p:nvGrpSpPr>
        <p:grpSpPr bwMode="auto">
          <a:xfrm>
            <a:off x="4995863" y="1125538"/>
            <a:ext cx="2547937" cy="1987550"/>
            <a:chOff x="3147" y="1008"/>
            <a:chExt cx="1605" cy="1252"/>
          </a:xfrm>
        </p:grpSpPr>
        <p:graphicFrame>
          <p:nvGraphicFramePr>
            <p:cNvPr id="188834" name="Object 418"/>
            <p:cNvGraphicFramePr>
              <a:graphicFrameLocks noChangeAspect="1"/>
            </p:cNvGraphicFramePr>
            <p:nvPr/>
          </p:nvGraphicFramePr>
          <p:xfrm>
            <a:off x="3840" y="1008"/>
            <a:ext cx="232" cy="242"/>
          </p:xfrm>
          <a:graphic>
            <a:graphicData uri="http://schemas.openxmlformats.org/presentationml/2006/ole">
              <mc:AlternateContent xmlns:mc="http://schemas.openxmlformats.org/markup-compatibility/2006">
                <mc:Choice xmlns:v="urn:schemas-microsoft-com:vml" Requires="v">
                  <p:oleObj spid="_x0000_s303831" name="公式" r:id="rId12" imgW="152400" imgH="177800" progId="Equation.3">
                    <p:embed/>
                  </p:oleObj>
                </mc:Choice>
                <mc:Fallback>
                  <p:oleObj name="公式" r:id="rId12" imgW="152400" imgH="177800" progId="Equation.3">
                    <p:embed/>
                    <p:pic>
                      <p:nvPicPr>
                        <p:cNvPr id="0" name="Picture 14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 y="1008"/>
                          <a:ext cx="232"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35" name="Object 419"/>
            <p:cNvGraphicFramePr>
              <a:graphicFrameLocks noChangeAspect="1"/>
            </p:cNvGraphicFramePr>
            <p:nvPr/>
          </p:nvGraphicFramePr>
          <p:xfrm>
            <a:off x="3841" y="1526"/>
            <a:ext cx="239" cy="250"/>
          </p:xfrm>
          <a:graphic>
            <a:graphicData uri="http://schemas.openxmlformats.org/presentationml/2006/ole">
              <mc:AlternateContent xmlns:mc="http://schemas.openxmlformats.org/markup-compatibility/2006">
                <mc:Choice xmlns:v="urn:schemas-microsoft-com:vml" Requires="v">
                  <p:oleObj spid="_x0000_s303832" name="公式" r:id="rId13" imgW="139700" imgH="165100" progId="Equation.3">
                    <p:embed/>
                  </p:oleObj>
                </mc:Choice>
                <mc:Fallback>
                  <p:oleObj name="公式" r:id="rId13" imgW="139700" imgH="165100" progId="Equation.3">
                    <p:embed/>
                    <p:pic>
                      <p:nvPicPr>
                        <p:cNvPr id="0" name="Picture 14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 y="1526"/>
                          <a:ext cx="239" cy="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36" name="Object 420"/>
            <p:cNvGraphicFramePr>
              <a:graphicFrameLocks noChangeAspect="1"/>
            </p:cNvGraphicFramePr>
            <p:nvPr/>
          </p:nvGraphicFramePr>
          <p:xfrm>
            <a:off x="3840" y="2018"/>
            <a:ext cx="408" cy="242"/>
          </p:xfrm>
          <a:graphic>
            <a:graphicData uri="http://schemas.openxmlformats.org/presentationml/2006/ole">
              <mc:AlternateContent xmlns:mc="http://schemas.openxmlformats.org/markup-compatibility/2006">
                <mc:Choice xmlns:v="urn:schemas-microsoft-com:vml" Requires="v">
                  <p:oleObj spid="_x0000_s303833" name="公式" r:id="rId14" imgW="266065" imgH="177800" progId="Equation.3">
                    <p:embed/>
                  </p:oleObj>
                </mc:Choice>
                <mc:Fallback>
                  <p:oleObj name="公式" r:id="rId14" imgW="266065" imgH="177800" progId="Equation.3">
                    <p:embed/>
                    <p:pic>
                      <p:nvPicPr>
                        <p:cNvPr id="0" name="Picture 14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 y="2018"/>
                          <a:ext cx="408"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37" name="Object 421"/>
            <p:cNvGraphicFramePr>
              <a:graphicFrameLocks noChangeAspect="1"/>
            </p:cNvGraphicFramePr>
            <p:nvPr/>
          </p:nvGraphicFramePr>
          <p:xfrm>
            <a:off x="3147" y="1513"/>
            <a:ext cx="409" cy="242"/>
          </p:xfrm>
          <a:graphic>
            <a:graphicData uri="http://schemas.openxmlformats.org/presentationml/2006/ole">
              <mc:AlternateContent xmlns:mc="http://schemas.openxmlformats.org/markup-compatibility/2006">
                <mc:Choice xmlns:v="urn:schemas-microsoft-com:vml" Requires="v">
                  <p:oleObj spid="_x0000_s303834" name="公式" r:id="rId15" imgW="266065" imgH="177800" progId="Equation.3">
                    <p:embed/>
                  </p:oleObj>
                </mc:Choice>
                <mc:Fallback>
                  <p:oleObj name="公式" r:id="rId15" imgW="266065" imgH="177800" progId="Equation.3">
                    <p:embed/>
                    <p:pic>
                      <p:nvPicPr>
                        <p:cNvPr id="0" name="Picture 14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7" y="1513"/>
                          <a:ext cx="409"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866" name="Line 20"/>
            <p:cNvSpPr>
              <a:spLocks noChangeShapeType="1"/>
            </p:cNvSpPr>
            <p:nvPr/>
          </p:nvSpPr>
          <p:spPr bwMode="auto">
            <a:xfrm>
              <a:off x="4029" y="1625"/>
              <a:ext cx="31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67" name="Line 21"/>
            <p:cNvSpPr>
              <a:spLocks noChangeShapeType="1"/>
            </p:cNvSpPr>
            <p:nvPr/>
          </p:nvSpPr>
          <p:spPr bwMode="auto">
            <a:xfrm>
              <a:off x="3525" y="1625"/>
              <a:ext cx="31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68" name="Line 22"/>
            <p:cNvSpPr>
              <a:spLocks noChangeShapeType="1"/>
            </p:cNvSpPr>
            <p:nvPr/>
          </p:nvSpPr>
          <p:spPr bwMode="auto">
            <a:xfrm rot="-5400000">
              <a:off x="3763" y="1373"/>
              <a:ext cx="280" cy="0"/>
            </a:xfrm>
            <a:prstGeom prst="line">
              <a:avLst/>
            </a:prstGeom>
            <a:noFill/>
            <a:ln w="3175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69" name="Line 23"/>
            <p:cNvSpPr>
              <a:spLocks noChangeShapeType="1"/>
            </p:cNvSpPr>
            <p:nvPr/>
          </p:nvSpPr>
          <p:spPr bwMode="auto">
            <a:xfrm rot="-5400000">
              <a:off x="3763" y="1878"/>
              <a:ext cx="280"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8838" name="Object 422"/>
            <p:cNvGraphicFramePr>
              <a:graphicFrameLocks noChangeAspect="1"/>
            </p:cNvGraphicFramePr>
            <p:nvPr/>
          </p:nvGraphicFramePr>
          <p:xfrm>
            <a:off x="4344" y="1513"/>
            <a:ext cx="408" cy="242"/>
          </p:xfrm>
          <a:graphic>
            <a:graphicData uri="http://schemas.openxmlformats.org/presentationml/2006/ole">
              <mc:AlternateContent xmlns:mc="http://schemas.openxmlformats.org/markup-compatibility/2006">
                <mc:Choice xmlns:v="urn:schemas-microsoft-com:vml" Requires="v">
                  <p:oleObj spid="_x0000_s303835" name="公式" r:id="rId16" imgW="266065" imgH="177800" progId="Equation.3">
                    <p:embed/>
                  </p:oleObj>
                </mc:Choice>
                <mc:Fallback>
                  <p:oleObj name="公式" r:id="rId16" imgW="266065" imgH="177800" progId="Equation.3">
                    <p:embed/>
                    <p:pic>
                      <p:nvPicPr>
                        <p:cNvPr id="0" name="Picture 14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 y="1513"/>
                          <a:ext cx="408"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90169" name="Object 423"/>
          <p:cNvGraphicFramePr>
            <a:graphicFrameLocks noChangeAspect="1"/>
          </p:cNvGraphicFramePr>
          <p:nvPr/>
        </p:nvGraphicFramePr>
        <p:xfrm>
          <a:off x="4595813" y="1927225"/>
          <a:ext cx="341312" cy="306388"/>
        </p:xfrm>
        <a:graphic>
          <a:graphicData uri="http://schemas.openxmlformats.org/presentationml/2006/ole">
            <mc:AlternateContent xmlns:mc="http://schemas.openxmlformats.org/markup-compatibility/2006">
              <mc:Choice xmlns:v="urn:schemas-microsoft-com:vml" Requires="v">
                <p:oleObj spid="_x0000_s303836" name="公式" r:id="rId17" imgW="139700" imgH="139700" progId="Equation.3">
                  <p:embed/>
                </p:oleObj>
              </mc:Choice>
              <mc:Fallback>
                <p:oleObj name="公式" r:id="rId17" imgW="139700" imgH="139700" progId="Equation.3">
                  <p:embed/>
                  <p:pic>
                    <p:nvPicPr>
                      <p:cNvPr id="0" name="Picture 145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95813" y="1927225"/>
                        <a:ext cx="3413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0170" name="Rectangle 26"/>
          <p:cNvSpPr>
            <a:spLocks noChangeArrowheads="1"/>
          </p:cNvSpPr>
          <p:nvPr/>
        </p:nvSpPr>
        <p:spPr bwMode="auto">
          <a:xfrm>
            <a:off x="3895725" y="1660525"/>
            <a:ext cx="1900238" cy="801688"/>
          </a:xfrm>
          <a:prstGeom prst="rect">
            <a:avLst/>
          </a:prstGeom>
          <a:noFill/>
          <a:ln w="12700">
            <a:solidFill>
              <a:srgbClr val="FF3300"/>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0171" name="Line 27"/>
          <p:cNvSpPr>
            <a:spLocks noChangeShapeType="1"/>
          </p:cNvSpPr>
          <p:nvPr/>
        </p:nvSpPr>
        <p:spPr bwMode="auto">
          <a:xfrm>
            <a:off x="4752975" y="2462213"/>
            <a:ext cx="0" cy="1660525"/>
          </a:xfrm>
          <a:prstGeom prst="line">
            <a:avLst/>
          </a:prstGeom>
          <a:noFill/>
          <a:ln w="50800">
            <a:solidFill>
              <a:srgbClr val="0000FF"/>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390172" name="Group 28"/>
          <p:cNvGrpSpPr/>
          <p:nvPr/>
        </p:nvGrpSpPr>
        <p:grpSpPr bwMode="auto">
          <a:xfrm>
            <a:off x="2552700" y="3573463"/>
            <a:ext cx="5676900" cy="2139950"/>
            <a:chOff x="1608" y="2636"/>
            <a:chExt cx="3576" cy="1348"/>
          </a:xfrm>
        </p:grpSpPr>
        <p:graphicFrame>
          <p:nvGraphicFramePr>
            <p:cNvPr id="188840" name="Object 424"/>
            <p:cNvGraphicFramePr>
              <a:graphicFrameLocks noChangeAspect="1"/>
            </p:cNvGraphicFramePr>
            <p:nvPr/>
          </p:nvGraphicFramePr>
          <p:xfrm>
            <a:off x="2323" y="2636"/>
            <a:ext cx="239" cy="261"/>
          </p:xfrm>
          <a:graphic>
            <a:graphicData uri="http://schemas.openxmlformats.org/presentationml/2006/ole">
              <mc:AlternateContent xmlns:mc="http://schemas.openxmlformats.org/markup-compatibility/2006">
                <mc:Choice xmlns:v="urn:schemas-microsoft-com:vml" Requires="v">
                  <p:oleObj spid="_x0000_s303837" name="公式" r:id="rId19" imgW="152400" imgH="177800" progId="Equation.3">
                    <p:embed/>
                  </p:oleObj>
                </mc:Choice>
                <mc:Fallback>
                  <p:oleObj name="公式" r:id="rId19" imgW="152400" imgH="177800" progId="Equation.3">
                    <p:embed/>
                    <p:pic>
                      <p:nvPicPr>
                        <p:cNvPr id="0" name="Picture 14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 y="2636"/>
                          <a:ext cx="239"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41" name="Object 425"/>
            <p:cNvGraphicFramePr>
              <a:graphicFrameLocks noChangeAspect="1"/>
            </p:cNvGraphicFramePr>
            <p:nvPr/>
          </p:nvGraphicFramePr>
          <p:xfrm>
            <a:off x="2323" y="3180"/>
            <a:ext cx="222" cy="241"/>
          </p:xfrm>
          <a:graphic>
            <a:graphicData uri="http://schemas.openxmlformats.org/presentationml/2006/ole">
              <mc:AlternateContent xmlns:mc="http://schemas.openxmlformats.org/markup-compatibility/2006">
                <mc:Choice xmlns:v="urn:schemas-microsoft-com:vml" Requires="v">
                  <p:oleObj spid="_x0000_s303838" name="公式" r:id="rId20" imgW="139700" imgH="165100" progId="Equation.3">
                    <p:embed/>
                  </p:oleObj>
                </mc:Choice>
                <mc:Fallback>
                  <p:oleObj name="公式" r:id="rId20" imgW="139700" imgH="165100" progId="Equation.3">
                    <p:embed/>
                    <p:pic>
                      <p:nvPicPr>
                        <p:cNvPr id="0" name="Picture 14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3" y="3180"/>
                          <a:ext cx="222" cy="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42" name="Object 426"/>
            <p:cNvGraphicFramePr>
              <a:graphicFrameLocks noChangeAspect="1"/>
            </p:cNvGraphicFramePr>
            <p:nvPr/>
          </p:nvGraphicFramePr>
          <p:xfrm>
            <a:off x="2323" y="3723"/>
            <a:ext cx="421" cy="261"/>
          </p:xfrm>
          <a:graphic>
            <a:graphicData uri="http://schemas.openxmlformats.org/presentationml/2006/ole">
              <mc:AlternateContent xmlns:mc="http://schemas.openxmlformats.org/markup-compatibility/2006">
                <mc:Choice xmlns:v="urn:schemas-microsoft-com:vml" Requires="v">
                  <p:oleObj spid="_x0000_s303839" name="公式" r:id="rId21" imgW="266065" imgH="177800" progId="Equation.3">
                    <p:embed/>
                  </p:oleObj>
                </mc:Choice>
                <mc:Fallback>
                  <p:oleObj name="公式" r:id="rId21" imgW="266065" imgH="177800" progId="Equation.3">
                    <p:embed/>
                    <p:pic>
                      <p:nvPicPr>
                        <p:cNvPr id="0" name="Picture 14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3" y="3723"/>
                          <a:ext cx="421"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43" name="Object 427"/>
            <p:cNvGraphicFramePr>
              <a:graphicFrameLocks noChangeAspect="1"/>
            </p:cNvGraphicFramePr>
            <p:nvPr/>
          </p:nvGraphicFramePr>
          <p:xfrm>
            <a:off x="1608" y="3180"/>
            <a:ext cx="422" cy="260"/>
          </p:xfrm>
          <a:graphic>
            <a:graphicData uri="http://schemas.openxmlformats.org/presentationml/2006/ole">
              <mc:AlternateContent xmlns:mc="http://schemas.openxmlformats.org/markup-compatibility/2006">
                <mc:Choice xmlns:v="urn:schemas-microsoft-com:vml" Requires="v">
                  <p:oleObj spid="_x0000_s303840" name="公式" r:id="rId22" imgW="266065" imgH="177800" progId="Equation.3">
                    <p:embed/>
                  </p:oleObj>
                </mc:Choice>
                <mc:Fallback>
                  <p:oleObj name="公式" r:id="rId22" imgW="266065" imgH="177800" progId="Equation.3">
                    <p:embed/>
                    <p:pic>
                      <p:nvPicPr>
                        <p:cNvPr id="0" name="Picture 14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8" y="3180"/>
                          <a:ext cx="422" cy="2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857" name="Line 33"/>
            <p:cNvSpPr>
              <a:spLocks noChangeShapeType="1"/>
            </p:cNvSpPr>
            <p:nvPr/>
          </p:nvSpPr>
          <p:spPr bwMode="auto">
            <a:xfrm>
              <a:off x="2518"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58" name="Line 34"/>
            <p:cNvSpPr>
              <a:spLocks noChangeShapeType="1"/>
            </p:cNvSpPr>
            <p:nvPr/>
          </p:nvSpPr>
          <p:spPr bwMode="auto">
            <a:xfrm>
              <a:off x="1998"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59" name="Line 35"/>
            <p:cNvSpPr>
              <a:spLocks noChangeShapeType="1"/>
            </p:cNvSpPr>
            <p:nvPr/>
          </p:nvSpPr>
          <p:spPr bwMode="auto">
            <a:xfrm rot="-5400000">
              <a:off x="2236" y="3029"/>
              <a:ext cx="303" cy="0"/>
            </a:xfrm>
            <a:prstGeom prst="line">
              <a:avLst/>
            </a:prstGeom>
            <a:noFill/>
            <a:ln w="3175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60" name="Line 36"/>
            <p:cNvSpPr>
              <a:spLocks noChangeShapeType="1"/>
            </p:cNvSpPr>
            <p:nvPr/>
          </p:nvSpPr>
          <p:spPr bwMode="auto">
            <a:xfrm rot="-5400000">
              <a:off x="2237" y="3572"/>
              <a:ext cx="302"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8844" name="Object 428"/>
            <p:cNvGraphicFramePr>
              <a:graphicFrameLocks noChangeAspect="1"/>
            </p:cNvGraphicFramePr>
            <p:nvPr/>
          </p:nvGraphicFramePr>
          <p:xfrm>
            <a:off x="2843" y="3180"/>
            <a:ext cx="239" cy="260"/>
          </p:xfrm>
          <a:graphic>
            <a:graphicData uri="http://schemas.openxmlformats.org/presentationml/2006/ole">
              <mc:AlternateContent xmlns:mc="http://schemas.openxmlformats.org/markup-compatibility/2006">
                <mc:Choice xmlns:v="urn:schemas-microsoft-com:vml" Requires="v">
                  <p:oleObj spid="_x0000_s303841" name="公式" r:id="rId23" imgW="152400" imgH="177800" progId="Equation.3">
                    <p:embed/>
                  </p:oleObj>
                </mc:Choice>
                <mc:Fallback>
                  <p:oleObj name="公式" r:id="rId23" imgW="152400" imgH="177800" progId="Equation.3">
                    <p:embed/>
                    <p:pic>
                      <p:nvPicPr>
                        <p:cNvPr id="0" name="Picture 1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 y="3180"/>
                          <a:ext cx="239" cy="2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45" name="Object 429"/>
            <p:cNvGraphicFramePr>
              <a:graphicFrameLocks noChangeAspect="1"/>
            </p:cNvGraphicFramePr>
            <p:nvPr/>
          </p:nvGraphicFramePr>
          <p:xfrm>
            <a:off x="3427" y="2636"/>
            <a:ext cx="240" cy="261"/>
          </p:xfrm>
          <a:graphic>
            <a:graphicData uri="http://schemas.openxmlformats.org/presentationml/2006/ole">
              <mc:AlternateContent xmlns:mc="http://schemas.openxmlformats.org/markup-compatibility/2006">
                <mc:Choice xmlns:v="urn:schemas-microsoft-com:vml" Requires="v">
                  <p:oleObj spid="_x0000_s303842" name="公式" r:id="rId24" imgW="152400" imgH="177800" progId="Equation.3">
                    <p:embed/>
                  </p:oleObj>
                </mc:Choice>
                <mc:Fallback>
                  <p:oleObj name="公式" r:id="rId24" imgW="152400" imgH="177800" progId="Equation.3">
                    <p:embed/>
                    <p:pic>
                      <p:nvPicPr>
                        <p:cNvPr id="0" name="Picture 14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 y="2636"/>
                          <a:ext cx="240"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46" name="Object 430"/>
            <p:cNvGraphicFramePr>
              <a:graphicFrameLocks noChangeAspect="1"/>
            </p:cNvGraphicFramePr>
            <p:nvPr/>
          </p:nvGraphicFramePr>
          <p:xfrm>
            <a:off x="3427" y="3180"/>
            <a:ext cx="222" cy="241"/>
          </p:xfrm>
          <a:graphic>
            <a:graphicData uri="http://schemas.openxmlformats.org/presentationml/2006/ole">
              <mc:AlternateContent xmlns:mc="http://schemas.openxmlformats.org/markup-compatibility/2006">
                <mc:Choice xmlns:v="urn:schemas-microsoft-com:vml" Requires="v">
                  <p:oleObj spid="_x0000_s303843" name="公式" r:id="rId25" imgW="139700" imgH="165100" progId="Equation.3">
                    <p:embed/>
                  </p:oleObj>
                </mc:Choice>
                <mc:Fallback>
                  <p:oleObj name="公式" r:id="rId25" imgW="139700" imgH="165100" progId="Equation.3">
                    <p:embed/>
                    <p:pic>
                      <p:nvPicPr>
                        <p:cNvPr id="0" name="Picture 14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 y="3180"/>
                          <a:ext cx="222" cy="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847" name="Object 431"/>
            <p:cNvGraphicFramePr>
              <a:graphicFrameLocks noChangeAspect="1"/>
            </p:cNvGraphicFramePr>
            <p:nvPr/>
          </p:nvGraphicFramePr>
          <p:xfrm>
            <a:off x="3427" y="3723"/>
            <a:ext cx="421" cy="261"/>
          </p:xfrm>
          <a:graphic>
            <a:graphicData uri="http://schemas.openxmlformats.org/presentationml/2006/ole">
              <mc:AlternateContent xmlns:mc="http://schemas.openxmlformats.org/markup-compatibility/2006">
                <mc:Choice xmlns:v="urn:schemas-microsoft-com:vml" Requires="v">
                  <p:oleObj spid="_x0000_s303844" name="公式" r:id="rId26" imgW="266065" imgH="177800" progId="Equation.3">
                    <p:embed/>
                  </p:oleObj>
                </mc:Choice>
                <mc:Fallback>
                  <p:oleObj name="公式" r:id="rId26" imgW="266065" imgH="177800" progId="Equation.3">
                    <p:embed/>
                    <p:pic>
                      <p:nvPicPr>
                        <p:cNvPr id="0" name="Picture 14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 y="3723"/>
                          <a:ext cx="421"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861" name="Line 41"/>
            <p:cNvSpPr>
              <a:spLocks noChangeShapeType="1"/>
            </p:cNvSpPr>
            <p:nvPr/>
          </p:nvSpPr>
          <p:spPr bwMode="auto">
            <a:xfrm>
              <a:off x="3622"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62" name="Line 42"/>
            <p:cNvSpPr>
              <a:spLocks noChangeShapeType="1"/>
            </p:cNvSpPr>
            <p:nvPr/>
          </p:nvSpPr>
          <p:spPr bwMode="auto">
            <a:xfrm>
              <a:off x="3102"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63" name="Line 43"/>
            <p:cNvSpPr>
              <a:spLocks noChangeShapeType="1"/>
            </p:cNvSpPr>
            <p:nvPr/>
          </p:nvSpPr>
          <p:spPr bwMode="auto">
            <a:xfrm rot="-5400000">
              <a:off x="3340" y="3029"/>
              <a:ext cx="303" cy="0"/>
            </a:xfrm>
            <a:prstGeom prst="line">
              <a:avLst/>
            </a:prstGeom>
            <a:noFill/>
            <a:ln w="3175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8864" name="Line 44"/>
            <p:cNvSpPr>
              <a:spLocks noChangeShapeType="1"/>
            </p:cNvSpPr>
            <p:nvPr/>
          </p:nvSpPr>
          <p:spPr bwMode="auto">
            <a:xfrm rot="-5400000">
              <a:off x="3341" y="3572"/>
              <a:ext cx="302"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8848" name="Object 432"/>
            <p:cNvGraphicFramePr>
              <a:graphicFrameLocks noChangeAspect="1"/>
            </p:cNvGraphicFramePr>
            <p:nvPr/>
          </p:nvGraphicFramePr>
          <p:xfrm>
            <a:off x="3947" y="3180"/>
            <a:ext cx="421" cy="260"/>
          </p:xfrm>
          <a:graphic>
            <a:graphicData uri="http://schemas.openxmlformats.org/presentationml/2006/ole">
              <mc:AlternateContent xmlns:mc="http://schemas.openxmlformats.org/markup-compatibility/2006">
                <mc:Choice xmlns:v="urn:schemas-microsoft-com:vml" Requires="v">
                  <p:oleObj spid="_x0000_s303845" name="公式" r:id="rId27" imgW="266065" imgH="177800" progId="Equation.3">
                    <p:embed/>
                  </p:oleObj>
                </mc:Choice>
                <mc:Fallback>
                  <p:oleObj name="公式" r:id="rId27" imgW="266065" imgH="177800" progId="Equation.3">
                    <p:embed/>
                    <p:pic>
                      <p:nvPicPr>
                        <p:cNvPr id="0" name="Picture 14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 y="3180"/>
                          <a:ext cx="421" cy="2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865" name="Text Box 46"/>
            <p:cNvSpPr txBox="1">
              <a:spLocks noChangeArrowheads="1"/>
            </p:cNvSpPr>
            <p:nvPr/>
          </p:nvSpPr>
          <p:spPr bwMode="auto">
            <a:xfrm>
              <a:off x="4464" y="3120"/>
              <a:ext cx="72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b="0">
                  <a:ea typeface="华文楷体" panose="02010600040101010101" pitchFamily="2" charset="-122"/>
                </a:rPr>
                <a:t>+</a:t>
              </a:r>
              <a:r>
                <a:rPr kumimoji="1" lang="en-US" altLang="zh-CN" sz="2800" b="0">
                  <a:ea typeface="华文楷体" panose="02010600040101010101" pitchFamily="2" charset="-122"/>
                </a:rPr>
                <a:t>H</a:t>
              </a:r>
              <a:r>
                <a:rPr kumimoji="1" lang="en-US" altLang="zh-CN" sz="2800" b="0" baseline="-25000">
                  <a:ea typeface="华文楷体" panose="02010600040101010101" pitchFamily="2" charset="-122"/>
                </a:rPr>
                <a:t>2</a:t>
              </a:r>
              <a:r>
                <a:rPr kumimoji="1" lang="en-US" altLang="zh-CN" sz="2800" b="0">
                  <a:ea typeface="华文楷体" panose="02010600040101010101" pitchFamily="2" charset="-122"/>
                </a:rPr>
                <a:t>O</a:t>
              </a:r>
              <a:endParaRPr kumimoji="1" lang="en-US" altLang="zh-CN" sz="2800" b="0">
                <a:ea typeface="华文楷体" panose="02010600040101010101" pitchFamily="2" charset="-122"/>
              </a:endParaRPr>
            </a:p>
          </p:txBody>
        </p:sp>
      </p:grpSp>
      <p:sp>
        <p:nvSpPr>
          <p:cNvPr id="188855" name="Rectangle 47"/>
          <p:cNvSpPr>
            <a:spLocks noRot="1" noChangeArrowheads="1"/>
          </p:cNvSpPr>
          <p:nvPr/>
        </p:nvSpPr>
        <p:spPr bwMode="auto">
          <a:xfrm>
            <a:off x="927100" y="165100"/>
            <a:ext cx="7343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a:t>
            </a:r>
            <a:r>
              <a:rPr lang="en-US" altLang="zh-CN" baseline="-25000">
                <a:ea typeface="华文楷体" panose="02010600040101010101" pitchFamily="2" charset="-122"/>
              </a:rPr>
              <a:t>3</a:t>
            </a:r>
            <a:r>
              <a:rPr lang="en-US" altLang="zh-CN">
                <a:ea typeface="华文楷体" panose="02010600040101010101" pitchFamily="2" charset="-122"/>
              </a:rPr>
              <a:t>PO</a:t>
            </a:r>
            <a:r>
              <a:rPr lang="en-US" altLang="zh-CN" baseline="-25000">
                <a:ea typeface="华文楷体" panose="02010600040101010101" pitchFamily="2" charset="-122"/>
              </a:rPr>
              <a:t>4</a:t>
            </a:r>
            <a:r>
              <a:rPr lang="zh-CN" altLang="en-US">
                <a:solidFill>
                  <a:srgbClr val="FF0000"/>
                </a:solidFill>
                <a:ea typeface="华文楷体" panose="02010600040101010101" pitchFamily="2" charset="-122"/>
              </a:rPr>
              <a:t>链状缩合</a:t>
            </a:r>
            <a:r>
              <a:rPr lang="zh-CN" altLang="en-US">
                <a:ea typeface="华文楷体" panose="02010600040101010101" pitchFamily="2" charset="-122"/>
              </a:rPr>
              <a:t>得到多磷酸 </a:t>
            </a:r>
            <a:r>
              <a:rPr lang="en-US" altLang="zh-CN">
                <a:ea typeface="华文楷体" panose="02010600040101010101" pitchFamily="2" charset="-122"/>
              </a:rPr>
              <a:t>H</a:t>
            </a:r>
            <a:r>
              <a:rPr lang="en-US" altLang="zh-CN" baseline="-25000">
                <a:ea typeface="华文楷体" panose="02010600040101010101" pitchFamily="2" charset="-122"/>
              </a:rPr>
              <a:t>n+2</a:t>
            </a:r>
            <a:r>
              <a:rPr lang="en-US" altLang="zh-CN">
                <a:ea typeface="华文楷体" panose="02010600040101010101" pitchFamily="2" charset="-122"/>
              </a:rPr>
              <a:t>P</a:t>
            </a:r>
            <a:r>
              <a:rPr lang="en-US" altLang="zh-CN" baseline="-25000">
                <a:ea typeface="华文楷体" panose="02010600040101010101" pitchFamily="2" charset="-122"/>
              </a:rPr>
              <a:t>n</a:t>
            </a:r>
            <a:r>
              <a:rPr lang="en-US" altLang="zh-CN">
                <a:ea typeface="华文楷体" panose="02010600040101010101" pitchFamily="2" charset="-122"/>
              </a:rPr>
              <a:t>O</a:t>
            </a:r>
            <a:r>
              <a:rPr lang="en-US" altLang="zh-CN" baseline="-25000">
                <a:ea typeface="华文楷体" panose="02010600040101010101" pitchFamily="2" charset="-122"/>
              </a:rPr>
              <a:t>3n+1</a:t>
            </a:r>
            <a:endParaRPr lang="en-US" altLang="zh-CN">
              <a:ea typeface="华文楷体" panose="02010600040101010101" pitchFamily="2" charset="-122"/>
            </a:endParaRPr>
          </a:p>
        </p:txBody>
      </p:sp>
      <p:sp>
        <p:nvSpPr>
          <p:cNvPr id="188856" name="Rectangle 48"/>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F629437-0DF6-4A0E-81A7-2D67EB4CF8C7}"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0147"/>
                                        </p:tgtEl>
                                        <p:attrNameLst>
                                          <p:attrName>style.visibility</p:attrName>
                                        </p:attrNameLst>
                                      </p:cBhvr>
                                      <p:to>
                                        <p:strVal val="visible"/>
                                      </p:to>
                                    </p:set>
                                    <p:animEffect transition="in" filter="dissolve">
                                      <p:cBhvr>
                                        <p:cTn id="7" dur="500"/>
                                        <p:tgtEl>
                                          <p:spTgt spid="3901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90169"/>
                                        </p:tgtEl>
                                        <p:attrNameLst>
                                          <p:attrName>style.visibility</p:attrName>
                                        </p:attrNameLst>
                                      </p:cBhvr>
                                      <p:to>
                                        <p:strVal val="visible"/>
                                      </p:to>
                                    </p:set>
                                    <p:anim calcmode="lin" valueType="num">
                                      <p:cBhvr additive="base">
                                        <p:cTn id="12" dur="500" fill="hold"/>
                                        <p:tgtEl>
                                          <p:spTgt spid="390169"/>
                                        </p:tgtEl>
                                        <p:attrNameLst>
                                          <p:attrName>ppt_x</p:attrName>
                                        </p:attrNameLst>
                                      </p:cBhvr>
                                      <p:tavLst>
                                        <p:tav tm="0">
                                          <p:val>
                                            <p:strVal val="#ppt_x"/>
                                          </p:val>
                                        </p:tav>
                                        <p:tav tm="100000">
                                          <p:val>
                                            <p:strVal val="#ppt_x"/>
                                          </p:val>
                                        </p:tav>
                                      </p:tavLst>
                                    </p:anim>
                                    <p:anim calcmode="lin" valueType="num">
                                      <p:cBhvr additive="base">
                                        <p:cTn id="13" dur="500" fill="hold"/>
                                        <p:tgtEl>
                                          <p:spTgt spid="39016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90159"/>
                                        </p:tgtEl>
                                        <p:attrNameLst>
                                          <p:attrName>style.visibility</p:attrName>
                                        </p:attrNameLst>
                                      </p:cBhvr>
                                      <p:to>
                                        <p:strVal val="visible"/>
                                      </p:to>
                                    </p:set>
                                    <p:animEffect transition="in" filter="dissolve">
                                      <p:cBhvr>
                                        <p:cTn id="18" dur="500"/>
                                        <p:tgtEl>
                                          <p:spTgt spid="39015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901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90171"/>
                                        </p:tgtEl>
                                        <p:attrNameLst>
                                          <p:attrName>style.visibility</p:attrName>
                                        </p:attrNameLst>
                                      </p:cBhvr>
                                      <p:to>
                                        <p:strVal val="visible"/>
                                      </p:to>
                                    </p:set>
                                    <p:animEffect transition="in" filter="wipe(up)">
                                      <p:cBhvr>
                                        <p:cTn id="27" dur="500"/>
                                        <p:tgtEl>
                                          <p:spTgt spid="3901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90172"/>
                                        </p:tgtEl>
                                        <p:attrNameLst>
                                          <p:attrName>style.visibility</p:attrName>
                                        </p:attrNameLst>
                                      </p:cBhvr>
                                      <p:to>
                                        <p:strVal val="visible"/>
                                      </p:to>
                                    </p:set>
                                    <p:animEffect transition="in" filter="dissolve">
                                      <p:cBhvr>
                                        <p:cTn id="32" dur="500"/>
                                        <p:tgtEl>
                                          <p:spTgt spid="39017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0146"/>
                                        </p:tgtEl>
                                        <p:attrNameLst>
                                          <p:attrName>style.visibility</p:attrName>
                                        </p:attrNameLst>
                                      </p:cBhvr>
                                      <p:to>
                                        <p:strVal val="visible"/>
                                      </p:to>
                                    </p:set>
                                    <p:anim calcmode="lin" valueType="num">
                                      <p:cBhvr additive="base">
                                        <p:cTn id="37" dur="500" fill="hold"/>
                                        <p:tgtEl>
                                          <p:spTgt spid="390146"/>
                                        </p:tgtEl>
                                        <p:attrNameLst>
                                          <p:attrName>ppt_x</p:attrName>
                                        </p:attrNameLst>
                                      </p:cBhvr>
                                      <p:tavLst>
                                        <p:tav tm="0">
                                          <p:val>
                                            <p:strVal val="#ppt_x"/>
                                          </p:val>
                                        </p:tav>
                                        <p:tav tm="100000">
                                          <p:val>
                                            <p:strVal val="#ppt_x"/>
                                          </p:val>
                                        </p:tav>
                                      </p:tavLst>
                                    </p:anim>
                                    <p:anim calcmode="lin" valueType="num">
                                      <p:cBhvr additive="base">
                                        <p:cTn id="38" dur="500" fill="hold"/>
                                        <p:tgtEl>
                                          <p:spTgt spid="390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p:bldP spid="390170" grpId="0" animBg="1"/>
      <p:bldP spid="390171"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647" name="Rectangle 2"/>
          <p:cNvSpPr>
            <a:spLocks noRot="1" noChangeArrowheads="1"/>
          </p:cNvSpPr>
          <p:nvPr/>
        </p:nvSpPr>
        <p:spPr bwMode="auto">
          <a:xfrm>
            <a:off x="1042988" y="260350"/>
            <a:ext cx="34925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solidFill>
                  <a:srgbClr val="0000FF"/>
                </a:solidFill>
                <a:ea typeface="华文楷体" panose="02010600040101010101" pitchFamily="2" charset="-122"/>
              </a:rPr>
              <a:t>焦磷酸   </a:t>
            </a:r>
            <a:r>
              <a:rPr lang="en-US" altLang="zh-CN" sz="3600">
                <a:solidFill>
                  <a:srgbClr val="0000FF"/>
                </a:solidFill>
                <a:ea typeface="华文楷体" panose="02010600040101010101" pitchFamily="2" charset="-122"/>
              </a:rPr>
              <a:t>H</a:t>
            </a:r>
            <a:r>
              <a:rPr lang="en-US" altLang="zh-CN" sz="3600" baseline="-25000">
                <a:solidFill>
                  <a:srgbClr val="0000FF"/>
                </a:solidFill>
                <a:ea typeface="华文楷体" panose="02010600040101010101" pitchFamily="2" charset="-122"/>
              </a:rPr>
              <a:t>4</a:t>
            </a:r>
            <a:r>
              <a:rPr lang="en-US" altLang="zh-CN" sz="3600">
                <a:solidFill>
                  <a:srgbClr val="0000FF"/>
                </a:solidFill>
                <a:ea typeface="华文楷体" panose="02010600040101010101" pitchFamily="2" charset="-122"/>
              </a:rPr>
              <a:t>P</a:t>
            </a:r>
            <a:r>
              <a:rPr lang="en-US" altLang="zh-CN" sz="3600" baseline="-25000">
                <a:solidFill>
                  <a:srgbClr val="0000FF"/>
                </a:solidFill>
                <a:ea typeface="华文楷体" panose="02010600040101010101" pitchFamily="2" charset="-122"/>
              </a:rPr>
              <a:t>2</a:t>
            </a:r>
            <a:r>
              <a:rPr lang="en-US" altLang="zh-CN" sz="3600">
                <a:solidFill>
                  <a:srgbClr val="0000FF"/>
                </a:solidFill>
                <a:ea typeface="华文楷体" panose="02010600040101010101" pitchFamily="2" charset="-122"/>
              </a:rPr>
              <a:t>O</a:t>
            </a:r>
            <a:r>
              <a:rPr lang="en-US" altLang="zh-CN" sz="3600" baseline="-25000">
                <a:solidFill>
                  <a:srgbClr val="0000FF"/>
                </a:solidFill>
                <a:ea typeface="华文楷体" panose="02010600040101010101" pitchFamily="2" charset="-122"/>
              </a:rPr>
              <a:t>7</a:t>
            </a:r>
            <a:endParaRPr lang="en-US" altLang="zh-CN" sz="4800">
              <a:solidFill>
                <a:srgbClr val="0000FF"/>
              </a:solidFill>
              <a:ea typeface="华文楷体" panose="02010600040101010101" pitchFamily="2" charset="-122"/>
            </a:endParaRPr>
          </a:p>
        </p:txBody>
      </p:sp>
      <p:sp>
        <p:nvSpPr>
          <p:cNvPr id="189648" name="Text Box 22"/>
          <p:cNvSpPr txBox="1">
            <a:spLocks noChangeArrowheads="1"/>
          </p:cNvSpPr>
          <p:nvPr/>
        </p:nvSpPr>
        <p:spPr bwMode="auto">
          <a:xfrm>
            <a:off x="842963" y="1719263"/>
            <a:ext cx="797718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buFontTx/>
              <a:buAutoNum type="arabicParenBoth"/>
            </a:pPr>
            <a:r>
              <a:rPr lang="en-US" altLang="zh-CN" sz="2800">
                <a:ea typeface="华文楷体" panose="02010600040101010101" pitchFamily="2" charset="-122"/>
              </a:rPr>
              <a:t> </a:t>
            </a:r>
            <a:r>
              <a:rPr lang="zh-CN" altLang="en-US" sz="2800">
                <a:ea typeface="华文楷体" panose="02010600040101010101" pitchFamily="2" charset="-122"/>
              </a:rPr>
              <a:t>四元酸、酸性强于正磷酸</a:t>
            </a:r>
            <a:endParaRPr lang="zh-CN" altLang="en-US" sz="2800">
              <a:ea typeface="华文楷体" panose="02010600040101010101" pitchFamily="2" charset="-122"/>
            </a:endParaRPr>
          </a:p>
          <a:p>
            <a:pPr>
              <a:lnSpc>
                <a:spcPct val="150000"/>
              </a:lnSpc>
              <a:buFontTx/>
              <a:buAutoNum type="arabicParenBoth"/>
            </a:pPr>
            <a:r>
              <a:rPr lang="zh-CN" altLang="en-US" sz="2800">
                <a:ea typeface="华文楷体" panose="02010600040101010101" pitchFamily="2" charset="-122"/>
              </a:rPr>
              <a:t> 盐</a:t>
            </a:r>
            <a:r>
              <a:rPr lang="en-US" altLang="zh-CN" sz="2800">
                <a:ea typeface="华文楷体" panose="02010600040101010101" pitchFamily="2" charset="-122"/>
              </a:rPr>
              <a:t>:  H</a:t>
            </a:r>
            <a:r>
              <a:rPr lang="en-US" altLang="zh-CN" sz="2800" baseline="-25000">
                <a:ea typeface="华文楷体" panose="02010600040101010101" pitchFamily="2" charset="-122"/>
              </a:rPr>
              <a:t>2</a:t>
            </a:r>
            <a:r>
              <a:rPr lang="en-US" altLang="zh-CN" sz="2800">
                <a:ea typeface="华文楷体" panose="02010600040101010101" pitchFamily="2" charset="-122"/>
              </a:rPr>
              <a:t>P</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7</a:t>
            </a:r>
            <a:r>
              <a:rPr lang="en-US" altLang="zh-CN" sz="2800" baseline="30000">
                <a:ea typeface="华文楷体" panose="02010600040101010101" pitchFamily="2" charset="-122"/>
              </a:rPr>
              <a:t>2</a:t>
            </a:r>
            <a:r>
              <a:rPr lang="zh-CN" altLang="en-US" sz="2800" baseline="30000">
                <a:ea typeface="华文楷体" panose="02010600040101010101" pitchFamily="2" charset="-122"/>
              </a:rPr>
              <a:t>－</a:t>
            </a:r>
            <a:r>
              <a:rPr lang="zh-CN" altLang="en-US" sz="2800" baseline="-25000">
                <a:ea typeface="华文楷体" panose="02010600040101010101" pitchFamily="2" charset="-122"/>
              </a:rPr>
              <a:t>      </a:t>
            </a:r>
            <a:r>
              <a:rPr lang="en-US" altLang="zh-CN" sz="2800">
                <a:ea typeface="华文楷体" panose="02010600040101010101" pitchFamily="2" charset="-122"/>
              </a:rPr>
              <a:t>P</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7</a:t>
            </a:r>
            <a:r>
              <a:rPr lang="en-US" altLang="zh-CN" sz="2800" baseline="30000">
                <a:ea typeface="华文楷体" panose="02010600040101010101" pitchFamily="2" charset="-122"/>
              </a:rPr>
              <a:t>4</a:t>
            </a:r>
            <a:r>
              <a:rPr lang="zh-CN" altLang="en-US" sz="2800" baseline="30000">
                <a:ea typeface="华文楷体" panose="02010600040101010101" pitchFamily="2" charset="-122"/>
              </a:rPr>
              <a:t>－</a:t>
            </a:r>
            <a:endParaRPr lang="zh-CN" altLang="en-US" sz="2800" baseline="30000">
              <a:ea typeface="华文楷体" panose="02010600040101010101" pitchFamily="2" charset="-122"/>
            </a:endParaRPr>
          </a:p>
          <a:p>
            <a:pPr>
              <a:lnSpc>
                <a:spcPct val="150000"/>
              </a:lnSpc>
              <a:buFontTx/>
              <a:buAutoNum type="arabicParenBoth"/>
            </a:pPr>
            <a:r>
              <a:rPr lang="zh-CN" altLang="en-US" sz="2800">
                <a:solidFill>
                  <a:srgbClr val="FF0000"/>
                </a:solidFill>
                <a:ea typeface="华文楷体" panose="02010600040101010101" pitchFamily="2" charset="-122"/>
              </a:rPr>
              <a:t> 配位性：</a:t>
            </a:r>
            <a:r>
              <a:rPr lang="zh-CN" altLang="en-US" sz="2800">
                <a:solidFill>
                  <a:srgbClr val="080808"/>
                </a:solidFill>
                <a:ea typeface="华文楷体" panose="02010600040101010101" pitchFamily="2" charset="-122"/>
              </a:rPr>
              <a:t>碱金属和铵盐可溶；</a:t>
            </a:r>
            <a:r>
              <a:rPr lang="zh-CN" altLang="en-US" sz="2800">
                <a:ea typeface="华文楷体" panose="02010600040101010101" pitchFamily="2" charset="-122"/>
              </a:rPr>
              <a:t>与</a:t>
            </a:r>
            <a:r>
              <a:rPr lang="en-US" altLang="zh-CN" sz="2800">
                <a:ea typeface="华文楷体" panose="02010600040101010101" pitchFamily="2" charset="-122"/>
              </a:rPr>
              <a:t>Cu</a:t>
            </a:r>
            <a:r>
              <a:rPr lang="en-US" altLang="zh-CN" sz="2800" baseline="30000">
                <a:ea typeface="华文楷体" panose="02010600040101010101" pitchFamily="2" charset="-122"/>
              </a:rPr>
              <a:t>2</a:t>
            </a:r>
            <a:r>
              <a:rPr lang="zh-CN" altLang="en-US" sz="2800" baseline="30000">
                <a:ea typeface="华文楷体" panose="02010600040101010101" pitchFamily="2" charset="-122"/>
              </a:rPr>
              <a:t>＋</a:t>
            </a:r>
            <a:r>
              <a:rPr lang="zh-CN" altLang="en-US" sz="2800">
                <a:ea typeface="华文楷体" panose="02010600040101010101" pitchFamily="2" charset="-122"/>
              </a:rPr>
              <a:t>、</a:t>
            </a:r>
            <a:r>
              <a:rPr lang="en-US" altLang="zh-CN" sz="2800">
                <a:ea typeface="华文楷体" panose="02010600040101010101" pitchFamily="2" charset="-122"/>
              </a:rPr>
              <a:t>Ag</a:t>
            </a:r>
            <a:r>
              <a:rPr lang="zh-CN" altLang="en-US" sz="2800" baseline="30000">
                <a:ea typeface="华文楷体" panose="02010600040101010101" pitchFamily="2" charset="-122"/>
              </a:rPr>
              <a:t>＋</a:t>
            </a:r>
            <a:r>
              <a:rPr lang="zh-CN" altLang="en-US" sz="2800">
                <a:ea typeface="华文楷体" panose="02010600040101010101" pitchFamily="2" charset="-122"/>
              </a:rPr>
              <a:t>、</a:t>
            </a:r>
            <a:r>
              <a:rPr lang="en-US" altLang="zh-CN" sz="2800">
                <a:ea typeface="华文楷体" panose="02010600040101010101" pitchFamily="2" charset="-122"/>
              </a:rPr>
              <a:t>Zn</a:t>
            </a:r>
            <a:r>
              <a:rPr lang="en-US" altLang="zh-CN" sz="2800" baseline="30000">
                <a:ea typeface="华文楷体" panose="02010600040101010101" pitchFamily="2" charset="-122"/>
              </a:rPr>
              <a:t>2</a:t>
            </a:r>
            <a:r>
              <a:rPr lang="zh-CN" altLang="en-US" sz="2800" baseline="30000">
                <a:ea typeface="华文楷体" panose="02010600040101010101" pitchFamily="2" charset="-122"/>
              </a:rPr>
              <a:t>＋</a:t>
            </a:r>
            <a:r>
              <a:rPr lang="zh-CN" altLang="en-US" sz="2800">
                <a:ea typeface="华文楷体" panose="02010600040101010101" pitchFamily="2" charset="-122"/>
              </a:rPr>
              <a:t>和</a:t>
            </a:r>
            <a:r>
              <a:rPr lang="en-US" altLang="zh-CN" sz="2800">
                <a:ea typeface="华文楷体" panose="02010600040101010101" pitchFamily="2" charset="-122"/>
              </a:rPr>
              <a:t>Hg</a:t>
            </a:r>
            <a:r>
              <a:rPr lang="en-US" altLang="zh-CN" sz="2800" baseline="30000">
                <a:ea typeface="华文楷体" panose="02010600040101010101" pitchFamily="2" charset="-122"/>
              </a:rPr>
              <a:t>2</a:t>
            </a:r>
            <a:r>
              <a:rPr lang="zh-CN" altLang="en-US" sz="2800" baseline="30000">
                <a:ea typeface="华文楷体" panose="02010600040101010101" pitchFamily="2" charset="-122"/>
              </a:rPr>
              <a:t>＋</a:t>
            </a:r>
            <a:r>
              <a:rPr lang="zh-CN" altLang="en-US" sz="2800">
                <a:ea typeface="华文楷体" panose="02010600040101010101" pitchFamily="2" charset="-122"/>
              </a:rPr>
              <a:t>等形成</a:t>
            </a:r>
            <a:r>
              <a:rPr lang="zh-CN" altLang="en-US" sz="2800">
                <a:solidFill>
                  <a:srgbClr val="0000FF"/>
                </a:solidFill>
                <a:ea typeface="华文楷体" panose="02010600040101010101" pitchFamily="2" charset="-122"/>
              </a:rPr>
              <a:t>焦磷酸盐沉淀 ，过量时沉淀溶解转化为配离子，如 </a:t>
            </a:r>
            <a:r>
              <a:rPr lang="en-US" altLang="zh-CN" sz="2800">
                <a:solidFill>
                  <a:srgbClr val="0000FF"/>
                </a:solidFill>
                <a:ea typeface="华文楷体" panose="02010600040101010101" pitchFamily="2" charset="-122"/>
              </a:rPr>
              <a:t>[CuP</a:t>
            </a:r>
            <a:r>
              <a:rPr lang="en-US" altLang="zh-CN" sz="2800" baseline="-25000">
                <a:solidFill>
                  <a:srgbClr val="0000FF"/>
                </a:solidFill>
                <a:ea typeface="华文楷体" panose="02010600040101010101" pitchFamily="2" charset="-122"/>
              </a:rPr>
              <a:t>2</a:t>
            </a:r>
            <a:r>
              <a:rPr lang="en-US" altLang="zh-CN" sz="2800">
                <a:solidFill>
                  <a:srgbClr val="0000FF"/>
                </a:solidFill>
                <a:ea typeface="华文楷体" panose="02010600040101010101" pitchFamily="2" charset="-122"/>
              </a:rPr>
              <a:t>O</a:t>
            </a:r>
            <a:r>
              <a:rPr lang="en-US" altLang="zh-CN" sz="2800" baseline="-25000">
                <a:solidFill>
                  <a:srgbClr val="0000FF"/>
                </a:solidFill>
                <a:ea typeface="华文楷体" panose="02010600040101010101" pitchFamily="2" charset="-122"/>
              </a:rPr>
              <a:t>7</a:t>
            </a:r>
            <a:r>
              <a:rPr lang="en-US" altLang="zh-CN" sz="2800">
                <a:solidFill>
                  <a:srgbClr val="0000FF"/>
                </a:solidFill>
                <a:ea typeface="华文楷体" panose="02010600040101010101" pitchFamily="2" charset="-122"/>
              </a:rPr>
              <a:t>]</a:t>
            </a:r>
            <a:r>
              <a:rPr lang="en-US" altLang="zh-CN" sz="2800" baseline="30000">
                <a:solidFill>
                  <a:srgbClr val="0000FF"/>
                </a:solidFill>
                <a:ea typeface="华文楷体" panose="02010600040101010101" pitchFamily="2" charset="-122"/>
              </a:rPr>
              <a:t>2-</a:t>
            </a:r>
            <a:r>
              <a:rPr lang="zh-CN" altLang="en-US" sz="2800">
                <a:solidFill>
                  <a:srgbClr val="0000FF"/>
                </a:solidFill>
                <a:ea typeface="华文楷体" panose="02010600040101010101" pitchFamily="2" charset="-122"/>
              </a:rPr>
              <a:t>。</a:t>
            </a:r>
            <a:endParaRPr lang="zh-CN" altLang="en-US" sz="2800">
              <a:ea typeface="华文楷体" panose="02010600040101010101" pitchFamily="2" charset="-122"/>
            </a:endParaRPr>
          </a:p>
        </p:txBody>
      </p:sp>
      <p:graphicFrame>
        <p:nvGraphicFramePr>
          <p:cNvPr id="391191" name="Object 197"/>
          <p:cNvGraphicFramePr>
            <a:graphicFrameLocks noGrp="1" noChangeAspect="1"/>
          </p:cNvGraphicFramePr>
          <p:nvPr>
            <p:ph/>
          </p:nvPr>
        </p:nvGraphicFramePr>
        <p:xfrm>
          <a:off x="2376488" y="5248275"/>
          <a:ext cx="4910137" cy="1165225"/>
        </p:xfrm>
        <a:graphic>
          <a:graphicData uri="http://schemas.openxmlformats.org/presentationml/2006/ole">
            <mc:AlternateContent xmlns:mc="http://schemas.openxmlformats.org/markup-compatibility/2006">
              <mc:Choice xmlns:v="urn:schemas-microsoft-com:vml" Requires="v">
                <p:oleObj spid="_x0000_s190274" name="公式" r:id="rId1" imgW="2247900" imgH="533400" progId="Equation.3">
                  <p:embed/>
                </p:oleObj>
              </mc:Choice>
              <mc:Fallback>
                <p:oleObj name="公式" r:id="rId1" imgW="2247900" imgH="533400" progId="Equation.3">
                  <p:embed/>
                  <p:pic>
                    <p:nvPicPr>
                      <p:cNvPr id="0" name="Picture 690"/>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5248275"/>
                        <a:ext cx="4910137" cy="1165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89649" name="Group 28"/>
          <p:cNvGrpSpPr/>
          <p:nvPr/>
        </p:nvGrpSpPr>
        <p:grpSpPr bwMode="auto">
          <a:xfrm>
            <a:off x="4932363" y="184150"/>
            <a:ext cx="3708400" cy="1884363"/>
            <a:chOff x="1608" y="2636"/>
            <a:chExt cx="2760" cy="1348"/>
          </a:xfrm>
        </p:grpSpPr>
        <p:graphicFrame>
          <p:nvGraphicFramePr>
            <p:cNvPr id="189638" name="Object 198"/>
            <p:cNvGraphicFramePr>
              <a:graphicFrameLocks noChangeAspect="1"/>
            </p:cNvGraphicFramePr>
            <p:nvPr/>
          </p:nvGraphicFramePr>
          <p:xfrm>
            <a:off x="2323" y="2636"/>
            <a:ext cx="239" cy="261"/>
          </p:xfrm>
          <a:graphic>
            <a:graphicData uri="http://schemas.openxmlformats.org/presentationml/2006/ole">
              <mc:AlternateContent xmlns:mc="http://schemas.openxmlformats.org/markup-compatibility/2006">
                <mc:Choice xmlns:v="urn:schemas-microsoft-com:vml" Requires="v">
                  <p:oleObj spid="_x0000_s190275" name="公式" r:id="rId3" imgW="152400" imgH="177800" progId="Equation.3">
                    <p:embed/>
                  </p:oleObj>
                </mc:Choice>
                <mc:Fallback>
                  <p:oleObj name="公式" r:id="rId3" imgW="152400" imgH="177800" progId="Equation.3">
                    <p:embed/>
                    <p:pic>
                      <p:nvPicPr>
                        <p:cNvPr id="0" name="Picture 6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3" y="2636"/>
                          <a:ext cx="239"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639" name="Object 199"/>
            <p:cNvGraphicFramePr>
              <a:graphicFrameLocks noChangeAspect="1"/>
            </p:cNvGraphicFramePr>
            <p:nvPr/>
          </p:nvGraphicFramePr>
          <p:xfrm>
            <a:off x="2323" y="3180"/>
            <a:ext cx="222" cy="241"/>
          </p:xfrm>
          <a:graphic>
            <a:graphicData uri="http://schemas.openxmlformats.org/presentationml/2006/ole">
              <mc:AlternateContent xmlns:mc="http://schemas.openxmlformats.org/markup-compatibility/2006">
                <mc:Choice xmlns:v="urn:schemas-microsoft-com:vml" Requires="v">
                  <p:oleObj spid="_x0000_s190276" name="公式" r:id="rId5" imgW="139700" imgH="165100" progId="Equation.3">
                    <p:embed/>
                  </p:oleObj>
                </mc:Choice>
                <mc:Fallback>
                  <p:oleObj name="公式" r:id="rId5" imgW="139700" imgH="165100" progId="Equation.3">
                    <p:embed/>
                    <p:pic>
                      <p:nvPicPr>
                        <p:cNvPr id="0" name="Picture 6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3" y="3180"/>
                          <a:ext cx="222" cy="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640" name="Object 200"/>
            <p:cNvGraphicFramePr>
              <a:graphicFrameLocks noChangeAspect="1"/>
            </p:cNvGraphicFramePr>
            <p:nvPr/>
          </p:nvGraphicFramePr>
          <p:xfrm>
            <a:off x="2323" y="3723"/>
            <a:ext cx="421" cy="261"/>
          </p:xfrm>
          <a:graphic>
            <a:graphicData uri="http://schemas.openxmlformats.org/presentationml/2006/ole">
              <mc:AlternateContent xmlns:mc="http://schemas.openxmlformats.org/markup-compatibility/2006">
                <mc:Choice xmlns:v="urn:schemas-microsoft-com:vml" Requires="v">
                  <p:oleObj spid="_x0000_s190277" name="公式" r:id="rId7" imgW="266065" imgH="177800" progId="Equation.3">
                    <p:embed/>
                  </p:oleObj>
                </mc:Choice>
                <mc:Fallback>
                  <p:oleObj name="公式" r:id="rId7" imgW="266065" imgH="177800" progId="Equation.3">
                    <p:embed/>
                    <p:pic>
                      <p:nvPicPr>
                        <p:cNvPr id="0" name="Picture 6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3" y="3723"/>
                          <a:ext cx="421"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641" name="Object 201"/>
            <p:cNvGraphicFramePr>
              <a:graphicFrameLocks noChangeAspect="1"/>
            </p:cNvGraphicFramePr>
            <p:nvPr/>
          </p:nvGraphicFramePr>
          <p:xfrm>
            <a:off x="1608" y="3180"/>
            <a:ext cx="422" cy="260"/>
          </p:xfrm>
          <a:graphic>
            <a:graphicData uri="http://schemas.openxmlformats.org/presentationml/2006/ole">
              <mc:AlternateContent xmlns:mc="http://schemas.openxmlformats.org/markup-compatibility/2006">
                <mc:Choice xmlns:v="urn:schemas-microsoft-com:vml" Requires="v">
                  <p:oleObj spid="_x0000_s190278" name="公式" r:id="rId9" imgW="266065" imgH="177800" progId="Equation.3">
                    <p:embed/>
                  </p:oleObj>
                </mc:Choice>
                <mc:Fallback>
                  <p:oleObj name="公式" r:id="rId9" imgW="266065" imgH="177800" progId="Equation.3">
                    <p:embed/>
                    <p:pic>
                      <p:nvPicPr>
                        <p:cNvPr id="0" name="Picture 69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8" y="3180"/>
                          <a:ext cx="422" cy="2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9651" name="Line 33"/>
            <p:cNvSpPr>
              <a:spLocks noChangeShapeType="1"/>
            </p:cNvSpPr>
            <p:nvPr/>
          </p:nvSpPr>
          <p:spPr bwMode="auto">
            <a:xfrm>
              <a:off x="2518"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9652" name="Line 34"/>
            <p:cNvSpPr>
              <a:spLocks noChangeShapeType="1"/>
            </p:cNvSpPr>
            <p:nvPr/>
          </p:nvSpPr>
          <p:spPr bwMode="auto">
            <a:xfrm>
              <a:off x="1998"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9653" name="Line 35"/>
            <p:cNvSpPr>
              <a:spLocks noChangeShapeType="1"/>
            </p:cNvSpPr>
            <p:nvPr/>
          </p:nvSpPr>
          <p:spPr bwMode="auto">
            <a:xfrm rot="-5400000">
              <a:off x="2236" y="3029"/>
              <a:ext cx="303" cy="0"/>
            </a:xfrm>
            <a:prstGeom prst="line">
              <a:avLst/>
            </a:prstGeom>
            <a:noFill/>
            <a:ln w="3175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9654" name="Line 36"/>
            <p:cNvSpPr>
              <a:spLocks noChangeShapeType="1"/>
            </p:cNvSpPr>
            <p:nvPr/>
          </p:nvSpPr>
          <p:spPr bwMode="auto">
            <a:xfrm rot="-5400000">
              <a:off x="2237" y="3572"/>
              <a:ext cx="302"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9642" name="Object 202"/>
            <p:cNvGraphicFramePr>
              <a:graphicFrameLocks noChangeAspect="1"/>
            </p:cNvGraphicFramePr>
            <p:nvPr/>
          </p:nvGraphicFramePr>
          <p:xfrm>
            <a:off x="2843" y="3180"/>
            <a:ext cx="239" cy="260"/>
          </p:xfrm>
          <a:graphic>
            <a:graphicData uri="http://schemas.openxmlformats.org/presentationml/2006/ole">
              <mc:AlternateContent xmlns:mc="http://schemas.openxmlformats.org/markup-compatibility/2006">
                <mc:Choice xmlns:v="urn:schemas-microsoft-com:vml" Requires="v">
                  <p:oleObj spid="_x0000_s190279" name="公式" r:id="rId11" imgW="152400" imgH="177800" progId="Equation.3">
                    <p:embed/>
                  </p:oleObj>
                </mc:Choice>
                <mc:Fallback>
                  <p:oleObj name="公式" r:id="rId11" imgW="152400" imgH="177800" progId="Equation.3">
                    <p:embed/>
                    <p:pic>
                      <p:nvPicPr>
                        <p:cNvPr id="0" name="Picture 6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 y="3180"/>
                          <a:ext cx="239" cy="2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643" name="Object 203"/>
            <p:cNvGraphicFramePr>
              <a:graphicFrameLocks noChangeAspect="1"/>
            </p:cNvGraphicFramePr>
            <p:nvPr/>
          </p:nvGraphicFramePr>
          <p:xfrm>
            <a:off x="3427" y="2636"/>
            <a:ext cx="240" cy="261"/>
          </p:xfrm>
          <a:graphic>
            <a:graphicData uri="http://schemas.openxmlformats.org/presentationml/2006/ole">
              <mc:AlternateContent xmlns:mc="http://schemas.openxmlformats.org/markup-compatibility/2006">
                <mc:Choice xmlns:v="urn:schemas-microsoft-com:vml" Requires="v">
                  <p:oleObj spid="_x0000_s190280" name="公式" r:id="rId12" imgW="152400" imgH="177800" progId="Equation.3">
                    <p:embed/>
                  </p:oleObj>
                </mc:Choice>
                <mc:Fallback>
                  <p:oleObj name="公式" r:id="rId12" imgW="152400" imgH="177800" progId="Equation.3">
                    <p:embed/>
                    <p:pic>
                      <p:nvPicPr>
                        <p:cNvPr id="0" name="Picture 6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 y="2636"/>
                          <a:ext cx="240"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644" name="Object 204"/>
            <p:cNvGraphicFramePr>
              <a:graphicFrameLocks noChangeAspect="1"/>
            </p:cNvGraphicFramePr>
            <p:nvPr/>
          </p:nvGraphicFramePr>
          <p:xfrm>
            <a:off x="3427" y="3180"/>
            <a:ext cx="222" cy="241"/>
          </p:xfrm>
          <a:graphic>
            <a:graphicData uri="http://schemas.openxmlformats.org/presentationml/2006/ole">
              <mc:AlternateContent xmlns:mc="http://schemas.openxmlformats.org/markup-compatibility/2006">
                <mc:Choice xmlns:v="urn:schemas-microsoft-com:vml" Requires="v">
                  <p:oleObj spid="_x0000_s190281" name="公式" r:id="rId13" imgW="139700" imgH="165100" progId="Equation.3">
                    <p:embed/>
                  </p:oleObj>
                </mc:Choice>
                <mc:Fallback>
                  <p:oleObj name="公式" r:id="rId13" imgW="139700" imgH="165100" progId="Equation.3">
                    <p:embed/>
                    <p:pic>
                      <p:nvPicPr>
                        <p:cNvPr id="0" name="Picture 6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 y="3180"/>
                          <a:ext cx="222" cy="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645" name="Object 205"/>
            <p:cNvGraphicFramePr>
              <a:graphicFrameLocks noChangeAspect="1"/>
            </p:cNvGraphicFramePr>
            <p:nvPr/>
          </p:nvGraphicFramePr>
          <p:xfrm>
            <a:off x="3427" y="3723"/>
            <a:ext cx="421" cy="261"/>
          </p:xfrm>
          <a:graphic>
            <a:graphicData uri="http://schemas.openxmlformats.org/presentationml/2006/ole">
              <mc:AlternateContent xmlns:mc="http://schemas.openxmlformats.org/markup-compatibility/2006">
                <mc:Choice xmlns:v="urn:schemas-microsoft-com:vml" Requires="v">
                  <p:oleObj spid="_x0000_s190282" name="公式" r:id="rId14" imgW="266065" imgH="177800" progId="Equation.3">
                    <p:embed/>
                  </p:oleObj>
                </mc:Choice>
                <mc:Fallback>
                  <p:oleObj name="公式" r:id="rId14" imgW="266065" imgH="177800" progId="Equation.3">
                    <p:embed/>
                    <p:pic>
                      <p:nvPicPr>
                        <p:cNvPr id="0" name="Picture 6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 y="3723"/>
                          <a:ext cx="421" cy="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9655" name="Line 41"/>
            <p:cNvSpPr>
              <a:spLocks noChangeShapeType="1"/>
            </p:cNvSpPr>
            <p:nvPr/>
          </p:nvSpPr>
          <p:spPr bwMode="auto">
            <a:xfrm>
              <a:off x="3622"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9656" name="Line 42"/>
            <p:cNvSpPr>
              <a:spLocks noChangeShapeType="1"/>
            </p:cNvSpPr>
            <p:nvPr/>
          </p:nvSpPr>
          <p:spPr bwMode="auto">
            <a:xfrm>
              <a:off x="3102" y="3300"/>
              <a:ext cx="325"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9657" name="Line 43"/>
            <p:cNvSpPr>
              <a:spLocks noChangeShapeType="1"/>
            </p:cNvSpPr>
            <p:nvPr/>
          </p:nvSpPr>
          <p:spPr bwMode="auto">
            <a:xfrm rot="-5400000">
              <a:off x="3340" y="3029"/>
              <a:ext cx="303" cy="0"/>
            </a:xfrm>
            <a:prstGeom prst="line">
              <a:avLst/>
            </a:prstGeom>
            <a:noFill/>
            <a:ln w="3175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9658" name="Line 44"/>
            <p:cNvSpPr>
              <a:spLocks noChangeShapeType="1"/>
            </p:cNvSpPr>
            <p:nvPr/>
          </p:nvSpPr>
          <p:spPr bwMode="auto">
            <a:xfrm rot="-5400000">
              <a:off x="3341" y="3572"/>
              <a:ext cx="302" cy="0"/>
            </a:xfrm>
            <a:prstGeom prst="line">
              <a:avLst/>
            </a:prstGeom>
            <a:noFill/>
            <a:ln w="317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9646" name="Object 206"/>
            <p:cNvGraphicFramePr>
              <a:graphicFrameLocks noChangeAspect="1"/>
            </p:cNvGraphicFramePr>
            <p:nvPr/>
          </p:nvGraphicFramePr>
          <p:xfrm>
            <a:off x="3947" y="3180"/>
            <a:ext cx="421" cy="260"/>
          </p:xfrm>
          <a:graphic>
            <a:graphicData uri="http://schemas.openxmlformats.org/presentationml/2006/ole">
              <mc:AlternateContent xmlns:mc="http://schemas.openxmlformats.org/markup-compatibility/2006">
                <mc:Choice xmlns:v="urn:schemas-microsoft-com:vml" Requires="v">
                  <p:oleObj spid="_x0000_s190283" name="公式" r:id="rId15" imgW="266065" imgH="177800" progId="Equation.3">
                    <p:embed/>
                  </p:oleObj>
                </mc:Choice>
                <mc:Fallback>
                  <p:oleObj name="公式" r:id="rId15" imgW="266065" imgH="177800" progId="Equation.3">
                    <p:embed/>
                    <p:pic>
                      <p:nvPicPr>
                        <p:cNvPr id="0" name="Picture 6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7" y="3180"/>
                          <a:ext cx="421" cy="2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9650" name="Rectangle 48"/>
          <p:cNvSpPr>
            <a:spLocks noChangeArrowheads="1"/>
          </p:cNvSpPr>
          <p:nvPr/>
        </p:nvSpPr>
        <p:spPr bwMode="auto">
          <a:xfrm>
            <a:off x="8262938" y="618490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1B08F40-461E-4D40-8FE6-ABFF96099F6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1191"/>
                                        </p:tgtEl>
                                        <p:attrNameLst>
                                          <p:attrName>style.visibility</p:attrName>
                                        </p:attrNameLst>
                                      </p:cBhvr>
                                      <p:to>
                                        <p:strVal val="visible"/>
                                      </p:to>
                                    </p:set>
                                    <p:animEffect transition="in" filter="wipe(left)">
                                      <p:cBhvr>
                                        <p:cTn id="7" dur="500"/>
                                        <p:tgtEl>
                                          <p:spTgt spid="39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1079500" y="254000"/>
            <a:ext cx="7702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3600">
                <a:ea typeface="华文楷体" panose="02010600040101010101" pitchFamily="2" charset="-122"/>
              </a:rPr>
              <a:t>聚磷酸</a:t>
            </a:r>
            <a:r>
              <a:rPr kumimoji="1" lang="en-US" altLang="zh-CN" sz="3600">
                <a:ea typeface="华文楷体" panose="02010600040101010101" pitchFamily="2" charset="-122"/>
              </a:rPr>
              <a:t>(n</a:t>
            </a:r>
            <a:r>
              <a:rPr kumimoji="1" lang="zh-CN" altLang="en-US" sz="3600">
                <a:ea typeface="华文楷体" panose="02010600040101010101" pitchFamily="2" charset="-122"/>
              </a:rPr>
              <a:t>个磷酸脱</a:t>
            </a:r>
            <a:r>
              <a:rPr kumimoji="1" lang="en-US" altLang="zh-CN" sz="3600">
                <a:ea typeface="华文楷体" panose="02010600040101010101" pitchFamily="2" charset="-122"/>
              </a:rPr>
              <a:t>n-1</a:t>
            </a:r>
            <a:r>
              <a:rPr kumimoji="1" lang="zh-CN" altLang="en-US" sz="3600">
                <a:ea typeface="华文楷体" panose="02010600040101010101" pitchFamily="2" charset="-122"/>
              </a:rPr>
              <a:t>个</a:t>
            </a:r>
            <a:r>
              <a:rPr kumimoji="1" lang="en-US" altLang="zh-CN" sz="3600">
                <a:ea typeface="华文楷体" panose="02010600040101010101" pitchFamily="2" charset="-122"/>
              </a:rPr>
              <a:t>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    n=2 </a:t>
            </a:r>
            <a:r>
              <a:rPr kumimoji="1" lang="zh-CN" altLang="en-US" sz="3600">
                <a:ea typeface="华文楷体" panose="02010600040101010101" pitchFamily="2" charset="-122"/>
              </a:rPr>
              <a:t>焦磷酸； </a:t>
            </a:r>
            <a:r>
              <a:rPr kumimoji="1" lang="en-US" altLang="zh-CN" sz="3600">
                <a:ea typeface="华文楷体" panose="02010600040101010101" pitchFamily="2" charset="-122"/>
              </a:rPr>
              <a:t>n=3    </a:t>
            </a:r>
            <a:r>
              <a:rPr kumimoji="1" lang="zh-CN" altLang="en-US" sz="3600">
                <a:ea typeface="华文楷体" panose="02010600040101010101" pitchFamily="2" charset="-122"/>
              </a:rPr>
              <a:t>三</a:t>
            </a:r>
            <a:r>
              <a:rPr kumimoji="1" lang="en-US" altLang="zh-CN" sz="3600">
                <a:ea typeface="华文楷体" panose="02010600040101010101" pitchFamily="2" charset="-122"/>
              </a:rPr>
              <a:t>(</a:t>
            </a:r>
            <a:r>
              <a:rPr kumimoji="1" lang="zh-CN" altLang="en-US" sz="3600">
                <a:ea typeface="华文楷体" panose="02010600040101010101" pitchFamily="2" charset="-122"/>
              </a:rPr>
              <a:t>聚</a:t>
            </a:r>
            <a:r>
              <a:rPr kumimoji="1" lang="en-US" altLang="zh-CN" sz="3600">
                <a:ea typeface="华文楷体" panose="02010600040101010101" pitchFamily="2" charset="-122"/>
              </a:rPr>
              <a:t>)</a:t>
            </a:r>
            <a:r>
              <a:rPr kumimoji="1" lang="zh-CN" altLang="en-US" sz="3600">
                <a:ea typeface="华文楷体" panose="02010600040101010101" pitchFamily="2" charset="-122"/>
              </a:rPr>
              <a:t>磷酸</a:t>
            </a:r>
            <a:endParaRPr kumimoji="1" lang="zh-CN" altLang="en-US" sz="3600">
              <a:ea typeface="华文楷体" panose="02010600040101010101" pitchFamily="2" charset="-122"/>
            </a:endParaRPr>
          </a:p>
        </p:txBody>
      </p:sp>
      <p:grpSp>
        <p:nvGrpSpPr>
          <p:cNvPr id="392195" name="Group 3"/>
          <p:cNvGrpSpPr/>
          <p:nvPr/>
        </p:nvGrpSpPr>
        <p:grpSpPr bwMode="auto">
          <a:xfrm>
            <a:off x="692150" y="1557338"/>
            <a:ext cx="2622550" cy="1876425"/>
            <a:chOff x="596" y="1584"/>
            <a:chExt cx="1652" cy="1182"/>
          </a:xfrm>
        </p:grpSpPr>
        <p:graphicFrame>
          <p:nvGraphicFramePr>
            <p:cNvPr id="191136" name="Object 672"/>
            <p:cNvGraphicFramePr>
              <a:graphicFrameLocks noChangeAspect="1"/>
            </p:cNvGraphicFramePr>
            <p:nvPr/>
          </p:nvGraphicFramePr>
          <p:xfrm>
            <a:off x="1136" y="1584"/>
            <a:ext cx="190" cy="228"/>
          </p:xfrm>
          <a:graphic>
            <a:graphicData uri="http://schemas.openxmlformats.org/presentationml/2006/ole">
              <mc:AlternateContent xmlns:mc="http://schemas.openxmlformats.org/markup-compatibility/2006">
                <mc:Choice xmlns:v="urn:schemas-microsoft-com:vml" Requires="v">
                  <p:oleObj spid="_x0000_s307012" name="公式" r:id="rId1" imgW="152400" imgH="177800" progId="Equation.3">
                    <p:embed/>
                  </p:oleObj>
                </mc:Choice>
                <mc:Fallback>
                  <p:oleObj name="公式" r:id="rId1" imgW="152400" imgH="177800" progId="Equation.3">
                    <p:embed/>
                    <p:pic>
                      <p:nvPicPr>
                        <p:cNvPr id="0" name="Picture 23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 y="1584"/>
                          <a:ext cx="190"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37" name="Object 673"/>
            <p:cNvGraphicFramePr>
              <a:graphicFrameLocks noChangeAspect="1"/>
            </p:cNvGraphicFramePr>
            <p:nvPr/>
          </p:nvGraphicFramePr>
          <p:xfrm>
            <a:off x="1164" y="2061"/>
            <a:ext cx="176" cy="212"/>
          </p:xfrm>
          <a:graphic>
            <a:graphicData uri="http://schemas.openxmlformats.org/presentationml/2006/ole">
              <mc:AlternateContent xmlns:mc="http://schemas.openxmlformats.org/markup-compatibility/2006">
                <mc:Choice xmlns:v="urn:schemas-microsoft-com:vml" Requires="v">
                  <p:oleObj spid="_x0000_s307013" name="公式" r:id="rId3" imgW="139700" imgH="165100" progId="Equation.3">
                    <p:embed/>
                  </p:oleObj>
                </mc:Choice>
                <mc:Fallback>
                  <p:oleObj name="公式" r:id="rId3" imgW="139700" imgH="165100" progId="Equation.3">
                    <p:embed/>
                    <p:pic>
                      <p:nvPicPr>
                        <p:cNvPr id="0" name="Picture 23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 y="2061"/>
                          <a:ext cx="17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38" name="Object 674"/>
            <p:cNvGraphicFramePr>
              <a:graphicFrameLocks noChangeAspect="1"/>
            </p:cNvGraphicFramePr>
            <p:nvPr/>
          </p:nvGraphicFramePr>
          <p:xfrm>
            <a:off x="1124" y="2537"/>
            <a:ext cx="334" cy="229"/>
          </p:xfrm>
          <a:graphic>
            <a:graphicData uri="http://schemas.openxmlformats.org/presentationml/2006/ole">
              <mc:AlternateContent xmlns:mc="http://schemas.openxmlformats.org/markup-compatibility/2006">
                <mc:Choice xmlns:v="urn:schemas-microsoft-com:vml" Requires="v">
                  <p:oleObj spid="_x0000_s307014" name="公式" r:id="rId5" imgW="266065" imgH="177800" progId="Equation.3">
                    <p:embed/>
                  </p:oleObj>
                </mc:Choice>
                <mc:Fallback>
                  <p:oleObj name="公式" r:id="rId5" imgW="266065" imgH="177800" progId="Equation.3">
                    <p:embed/>
                    <p:pic>
                      <p:nvPicPr>
                        <p:cNvPr id="0" name="Picture 23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 y="2537"/>
                          <a:ext cx="334" cy="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39" name="Object 675"/>
            <p:cNvGraphicFramePr>
              <a:graphicFrameLocks noChangeAspect="1"/>
            </p:cNvGraphicFramePr>
            <p:nvPr/>
          </p:nvGraphicFramePr>
          <p:xfrm>
            <a:off x="596" y="2061"/>
            <a:ext cx="336" cy="228"/>
          </p:xfrm>
          <a:graphic>
            <a:graphicData uri="http://schemas.openxmlformats.org/presentationml/2006/ole">
              <mc:AlternateContent xmlns:mc="http://schemas.openxmlformats.org/markup-compatibility/2006">
                <mc:Choice xmlns:v="urn:schemas-microsoft-com:vml" Requires="v">
                  <p:oleObj spid="_x0000_s307015" name="公式" r:id="rId7" imgW="266065" imgH="177800" progId="Equation.3">
                    <p:embed/>
                  </p:oleObj>
                </mc:Choice>
                <mc:Fallback>
                  <p:oleObj name="公式" r:id="rId7" imgW="266065" imgH="177800" progId="Equation.3">
                    <p:embed/>
                    <p:pic>
                      <p:nvPicPr>
                        <p:cNvPr id="0" name="Picture 23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 y="2061"/>
                          <a:ext cx="336"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203" name="Line 8"/>
            <p:cNvSpPr>
              <a:spLocks noChangeShapeType="1"/>
            </p:cNvSpPr>
            <p:nvPr/>
          </p:nvSpPr>
          <p:spPr bwMode="auto">
            <a:xfrm>
              <a:off x="1319" y="2167"/>
              <a:ext cx="258"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204" name="Line 9"/>
            <p:cNvSpPr>
              <a:spLocks noChangeShapeType="1"/>
            </p:cNvSpPr>
            <p:nvPr/>
          </p:nvSpPr>
          <p:spPr bwMode="auto">
            <a:xfrm>
              <a:off x="906" y="2167"/>
              <a:ext cx="258"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205" name="Line 10"/>
            <p:cNvSpPr>
              <a:spLocks noChangeShapeType="1"/>
            </p:cNvSpPr>
            <p:nvPr/>
          </p:nvSpPr>
          <p:spPr bwMode="auto">
            <a:xfrm rot="-5400000">
              <a:off x="1083" y="1929"/>
              <a:ext cx="265" cy="0"/>
            </a:xfrm>
            <a:prstGeom prst="line">
              <a:avLst/>
            </a:prstGeom>
            <a:noFill/>
            <a:ln w="34925">
              <a:solidFill>
                <a:srgbClr val="0000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206" name="Line 11"/>
            <p:cNvSpPr>
              <a:spLocks noChangeShapeType="1"/>
            </p:cNvSpPr>
            <p:nvPr/>
          </p:nvSpPr>
          <p:spPr bwMode="auto">
            <a:xfrm rot="-5400000">
              <a:off x="1084" y="2405"/>
              <a:ext cx="264"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40" name="Object 676"/>
            <p:cNvGraphicFramePr>
              <a:graphicFrameLocks noChangeAspect="1"/>
            </p:cNvGraphicFramePr>
            <p:nvPr/>
          </p:nvGraphicFramePr>
          <p:xfrm>
            <a:off x="1577" y="2061"/>
            <a:ext cx="190" cy="228"/>
          </p:xfrm>
          <a:graphic>
            <a:graphicData uri="http://schemas.openxmlformats.org/presentationml/2006/ole">
              <mc:AlternateContent xmlns:mc="http://schemas.openxmlformats.org/markup-compatibility/2006">
                <mc:Choice xmlns:v="urn:schemas-microsoft-com:vml" Requires="v">
                  <p:oleObj spid="_x0000_s307016" name="公式" r:id="rId9" imgW="152400" imgH="177800" progId="Equation.3">
                    <p:embed/>
                  </p:oleObj>
                </mc:Choice>
                <mc:Fallback>
                  <p:oleObj name="公式" r:id="rId9" imgW="152400" imgH="177800" progId="Equation.3">
                    <p:embed/>
                    <p:pic>
                      <p:nvPicPr>
                        <p:cNvPr id="0" name="Picture 23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 y="2061"/>
                          <a:ext cx="190"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207" name="Line 13"/>
            <p:cNvSpPr>
              <a:spLocks noChangeShapeType="1"/>
            </p:cNvSpPr>
            <p:nvPr/>
          </p:nvSpPr>
          <p:spPr bwMode="auto">
            <a:xfrm>
              <a:off x="1783" y="2167"/>
              <a:ext cx="259"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41" name="Object 677"/>
            <p:cNvGraphicFramePr>
              <a:graphicFrameLocks noChangeAspect="1"/>
            </p:cNvGraphicFramePr>
            <p:nvPr/>
          </p:nvGraphicFramePr>
          <p:xfrm>
            <a:off x="2042" y="2061"/>
            <a:ext cx="206" cy="212"/>
          </p:xfrm>
          <a:graphic>
            <a:graphicData uri="http://schemas.openxmlformats.org/presentationml/2006/ole">
              <mc:AlternateContent xmlns:mc="http://schemas.openxmlformats.org/markup-compatibility/2006">
                <mc:Choice xmlns:v="urn:schemas-microsoft-com:vml" Requires="v">
                  <p:oleObj spid="_x0000_s307017" name="公式" r:id="rId10" imgW="165100" imgH="165100" progId="Equation.3">
                    <p:embed/>
                  </p:oleObj>
                </mc:Choice>
                <mc:Fallback>
                  <p:oleObj name="公式" r:id="rId10" imgW="165100" imgH="165100" progId="Equation.3">
                    <p:embed/>
                    <p:pic>
                      <p:nvPicPr>
                        <p:cNvPr id="0" name="Picture 239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2" y="2061"/>
                          <a:ext cx="20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92229" name="Object 678"/>
          <p:cNvGraphicFramePr>
            <a:graphicFrameLocks noChangeAspect="1"/>
          </p:cNvGraphicFramePr>
          <p:nvPr/>
        </p:nvGraphicFramePr>
        <p:xfrm>
          <a:off x="3317875" y="2314575"/>
          <a:ext cx="279400" cy="288925"/>
        </p:xfrm>
        <a:graphic>
          <a:graphicData uri="http://schemas.openxmlformats.org/presentationml/2006/ole">
            <mc:AlternateContent xmlns:mc="http://schemas.openxmlformats.org/markup-compatibility/2006">
              <mc:Choice xmlns:v="urn:schemas-microsoft-com:vml" Requires="v">
                <p:oleObj spid="_x0000_s307018" name="公式" r:id="rId12" imgW="139700" imgH="139700" progId="Equation.3">
                  <p:embed/>
                </p:oleObj>
              </mc:Choice>
              <mc:Fallback>
                <p:oleObj name="公式" r:id="rId12" imgW="139700" imgH="139700" progId="Equation.3">
                  <p:embed/>
                  <p:pic>
                    <p:nvPicPr>
                      <p:cNvPr id="0" name="Picture 23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7875" y="2314575"/>
                        <a:ext cx="2794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2230" name="Object 679"/>
          <p:cNvGraphicFramePr>
            <a:graphicFrameLocks noChangeAspect="1"/>
          </p:cNvGraphicFramePr>
          <p:nvPr/>
        </p:nvGraphicFramePr>
        <p:xfrm>
          <a:off x="6278563" y="2314575"/>
          <a:ext cx="279400" cy="288925"/>
        </p:xfrm>
        <a:graphic>
          <a:graphicData uri="http://schemas.openxmlformats.org/presentationml/2006/ole">
            <mc:AlternateContent xmlns:mc="http://schemas.openxmlformats.org/markup-compatibility/2006">
              <mc:Choice xmlns:v="urn:schemas-microsoft-com:vml" Requires="v">
                <p:oleObj spid="_x0000_s307019" name="公式" r:id="rId14" imgW="139700" imgH="139700" progId="Equation.3">
                  <p:embed/>
                </p:oleObj>
              </mc:Choice>
              <mc:Fallback>
                <p:oleObj name="公式" r:id="rId14" imgW="139700" imgH="139700" progId="Equation.3">
                  <p:embed/>
                  <p:pic>
                    <p:nvPicPr>
                      <p:cNvPr id="0" name="Picture 239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8563" y="2314575"/>
                        <a:ext cx="2794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92231" name="Group 39"/>
          <p:cNvGrpSpPr/>
          <p:nvPr/>
        </p:nvGrpSpPr>
        <p:grpSpPr bwMode="auto">
          <a:xfrm>
            <a:off x="2794000" y="2090738"/>
            <a:ext cx="4221163" cy="754062"/>
            <a:chOff x="1920" y="1920"/>
            <a:chExt cx="2659" cy="475"/>
          </a:xfrm>
        </p:grpSpPr>
        <p:sp>
          <p:nvSpPr>
            <p:cNvPr id="191201" name="Rectangle 40"/>
            <p:cNvSpPr>
              <a:spLocks noChangeArrowheads="1"/>
            </p:cNvSpPr>
            <p:nvPr/>
          </p:nvSpPr>
          <p:spPr bwMode="auto">
            <a:xfrm>
              <a:off x="1920" y="1920"/>
              <a:ext cx="883" cy="458"/>
            </a:xfrm>
            <a:prstGeom prst="rect">
              <a:avLst/>
            </a:prstGeom>
            <a:noFill/>
            <a:ln w="12700">
              <a:solidFill>
                <a:srgbClr val="FF3300"/>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191202" name="Rectangle 41"/>
            <p:cNvSpPr>
              <a:spLocks noChangeArrowheads="1"/>
            </p:cNvSpPr>
            <p:nvPr/>
          </p:nvSpPr>
          <p:spPr bwMode="auto">
            <a:xfrm>
              <a:off x="3696" y="1936"/>
              <a:ext cx="883" cy="459"/>
            </a:xfrm>
            <a:prstGeom prst="rect">
              <a:avLst/>
            </a:prstGeom>
            <a:noFill/>
            <a:ln w="12700">
              <a:solidFill>
                <a:srgbClr val="FF3300"/>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392234" name="Line 42"/>
          <p:cNvSpPr>
            <a:spLocks noChangeShapeType="1"/>
          </p:cNvSpPr>
          <p:nvPr/>
        </p:nvSpPr>
        <p:spPr bwMode="auto">
          <a:xfrm>
            <a:off x="3459163" y="2928938"/>
            <a:ext cx="0" cy="841375"/>
          </a:xfrm>
          <a:prstGeom prst="line">
            <a:avLst/>
          </a:prstGeom>
          <a:noFill/>
          <a:ln w="38100">
            <a:solidFill>
              <a:srgbClr val="FF0000"/>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392235" name="Group 43"/>
          <p:cNvGrpSpPr/>
          <p:nvPr/>
        </p:nvGrpSpPr>
        <p:grpSpPr bwMode="auto">
          <a:xfrm>
            <a:off x="1874838" y="4046538"/>
            <a:ext cx="6249987" cy="1876425"/>
            <a:chOff x="1203" y="2850"/>
            <a:chExt cx="3937" cy="1182"/>
          </a:xfrm>
        </p:grpSpPr>
        <p:graphicFrame>
          <p:nvGraphicFramePr>
            <p:cNvPr id="191144" name="Object 680"/>
            <p:cNvGraphicFramePr>
              <a:graphicFrameLocks noChangeAspect="1"/>
            </p:cNvGraphicFramePr>
            <p:nvPr/>
          </p:nvGraphicFramePr>
          <p:xfrm>
            <a:off x="1728" y="2850"/>
            <a:ext cx="190" cy="229"/>
          </p:xfrm>
          <a:graphic>
            <a:graphicData uri="http://schemas.openxmlformats.org/presentationml/2006/ole">
              <mc:AlternateContent xmlns:mc="http://schemas.openxmlformats.org/markup-compatibility/2006">
                <mc:Choice xmlns:v="urn:schemas-microsoft-com:vml" Requires="v">
                  <p:oleObj spid="_x0000_s307020" name="公式" r:id="rId15" imgW="152400" imgH="177800" progId="Equation.3">
                    <p:embed/>
                  </p:oleObj>
                </mc:Choice>
                <mc:Fallback>
                  <p:oleObj name="公式" r:id="rId15" imgW="152400" imgH="177800" progId="Equation.3">
                    <p:embed/>
                    <p:pic>
                      <p:nvPicPr>
                        <p:cNvPr id="0" name="Picture 23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 y="2850"/>
                          <a:ext cx="190" cy="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45" name="Object 681"/>
            <p:cNvGraphicFramePr>
              <a:graphicFrameLocks noChangeAspect="1"/>
            </p:cNvGraphicFramePr>
            <p:nvPr/>
          </p:nvGraphicFramePr>
          <p:xfrm>
            <a:off x="1771" y="3327"/>
            <a:ext cx="176" cy="212"/>
          </p:xfrm>
          <a:graphic>
            <a:graphicData uri="http://schemas.openxmlformats.org/presentationml/2006/ole">
              <mc:AlternateContent xmlns:mc="http://schemas.openxmlformats.org/markup-compatibility/2006">
                <mc:Choice xmlns:v="urn:schemas-microsoft-com:vml" Requires="v">
                  <p:oleObj spid="_x0000_s307021" name="公式" r:id="rId16" imgW="139700" imgH="165100" progId="Equation.3">
                    <p:embed/>
                  </p:oleObj>
                </mc:Choice>
                <mc:Fallback>
                  <p:oleObj name="公式" r:id="rId16" imgW="139700" imgH="165100" progId="Equation.3">
                    <p:embed/>
                    <p:pic>
                      <p:nvPicPr>
                        <p:cNvPr id="0" name="Picture 23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 y="3327"/>
                          <a:ext cx="17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46" name="Object 682"/>
            <p:cNvGraphicFramePr>
              <a:graphicFrameLocks noChangeAspect="1"/>
            </p:cNvGraphicFramePr>
            <p:nvPr/>
          </p:nvGraphicFramePr>
          <p:xfrm>
            <a:off x="1739" y="3804"/>
            <a:ext cx="334" cy="228"/>
          </p:xfrm>
          <a:graphic>
            <a:graphicData uri="http://schemas.openxmlformats.org/presentationml/2006/ole">
              <mc:AlternateContent xmlns:mc="http://schemas.openxmlformats.org/markup-compatibility/2006">
                <mc:Choice xmlns:v="urn:schemas-microsoft-com:vml" Requires="v">
                  <p:oleObj spid="_x0000_s307022" name="公式" r:id="rId17" imgW="266065" imgH="177800" progId="Equation.3">
                    <p:embed/>
                  </p:oleObj>
                </mc:Choice>
                <mc:Fallback>
                  <p:oleObj name="公式" r:id="rId17" imgW="266065" imgH="177800" progId="Equation.3">
                    <p:embed/>
                    <p:pic>
                      <p:nvPicPr>
                        <p:cNvPr id="0" name="Picture 2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 y="3804"/>
                          <a:ext cx="334"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47" name="Object 683"/>
            <p:cNvGraphicFramePr>
              <a:graphicFrameLocks noChangeAspect="1"/>
            </p:cNvGraphicFramePr>
            <p:nvPr/>
          </p:nvGraphicFramePr>
          <p:xfrm>
            <a:off x="1203" y="3327"/>
            <a:ext cx="335" cy="228"/>
          </p:xfrm>
          <a:graphic>
            <a:graphicData uri="http://schemas.openxmlformats.org/presentationml/2006/ole">
              <mc:AlternateContent xmlns:mc="http://schemas.openxmlformats.org/markup-compatibility/2006">
                <mc:Choice xmlns:v="urn:schemas-microsoft-com:vml" Requires="v">
                  <p:oleObj spid="_x0000_s307023" name="公式" r:id="rId18" imgW="266065" imgH="177800" progId="Equation.3">
                    <p:embed/>
                  </p:oleObj>
                </mc:Choice>
                <mc:Fallback>
                  <p:oleObj name="公式" r:id="rId18" imgW="266065" imgH="177800" progId="Equation.3">
                    <p:embed/>
                    <p:pic>
                      <p:nvPicPr>
                        <p:cNvPr id="0" name="Picture 24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3" y="3327"/>
                          <a:ext cx="335"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189" name="Line 48"/>
            <p:cNvSpPr>
              <a:spLocks noChangeShapeType="1"/>
            </p:cNvSpPr>
            <p:nvPr/>
          </p:nvSpPr>
          <p:spPr bwMode="auto">
            <a:xfrm>
              <a:off x="1926" y="3433"/>
              <a:ext cx="25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0" name="Line 49"/>
            <p:cNvSpPr>
              <a:spLocks noChangeShapeType="1"/>
            </p:cNvSpPr>
            <p:nvPr/>
          </p:nvSpPr>
          <p:spPr bwMode="auto">
            <a:xfrm>
              <a:off x="1513" y="3433"/>
              <a:ext cx="25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1" name="Line 50"/>
            <p:cNvSpPr>
              <a:spLocks noChangeShapeType="1"/>
            </p:cNvSpPr>
            <p:nvPr/>
          </p:nvSpPr>
          <p:spPr bwMode="auto">
            <a:xfrm rot="-5400000">
              <a:off x="1689" y="3195"/>
              <a:ext cx="265" cy="0"/>
            </a:xfrm>
            <a:prstGeom prst="line">
              <a:avLst/>
            </a:prstGeom>
            <a:noFill/>
            <a:ln w="38100">
              <a:solidFill>
                <a:srgbClr val="0000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2" name="Line 51"/>
            <p:cNvSpPr>
              <a:spLocks noChangeShapeType="1"/>
            </p:cNvSpPr>
            <p:nvPr/>
          </p:nvSpPr>
          <p:spPr bwMode="auto">
            <a:xfrm rot="-5400000">
              <a:off x="1689" y="3672"/>
              <a:ext cx="265"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48" name="Object 684"/>
            <p:cNvGraphicFramePr>
              <a:graphicFrameLocks noChangeAspect="1"/>
            </p:cNvGraphicFramePr>
            <p:nvPr/>
          </p:nvGraphicFramePr>
          <p:xfrm>
            <a:off x="2184" y="3327"/>
            <a:ext cx="190" cy="228"/>
          </p:xfrm>
          <a:graphic>
            <a:graphicData uri="http://schemas.openxmlformats.org/presentationml/2006/ole">
              <mc:AlternateContent xmlns:mc="http://schemas.openxmlformats.org/markup-compatibility/2006">
                <mc:Choice xmlns:v="urn:schemas-microsoft-com:vml" Requires="v">
                  <p:oleObj spid="_x0000_s307024" name="公式" r:id="rId19" imgW="152400" imgH="177800" progId="Equation.3">
                    <p:embed/>
                  </p:oleObj>
                </mc:Choice>
                <mc:Fallback>
                  <p:oleObj name="公式" r:id="rId19" imgW="152400" imgH="177800" progId="Equation.3">
                    <p:embed/>
                    <p:pic>
                      <p:nvPicPr>
                        <p:cNvPr id="0" name="Picture 2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 y="3327"/>
                          <a:ext cx="190"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49" name="Object 685"/>
            <p:cNvGraphicFramePr>
              <a:graphicFrameLocks noChangeAspect="1"/>
            </p:cNvGraphicFramePr>
            <p:nvPr/>
          </p:nvGraphicFramePr>
          <p:xfrm>
            <a:off x="2616" y="2850"/>
            <a:ext cx="191" cy="229"/>
          </p:xfrm>
          <a:graphic>
            <a:graphicData uri="http://schemas.openxmlformats.org/presentationml/2006/ole">
              <mc:AlternateContent xmlns:mc="http://schemas.openxmlformats.org/markup-compatibility/2006">
                <mc:Choice xmlns:v="urn:schemas-microsoft-com:vml" Requires="v">
                  <p:oleObj spid="_x0000_s307025" name="公式" r:id="rId20" imgW="152400" imgH="177800" progId="Equation.3">
                    <p:embed/>
                  </p:oleObj>
                </mc:Choice>
                <mc:Fallback>
                  <p:oleObj name="公式" r:id="rId20" imgW="152400" imgH="177800" progId="Equation.3">
                    <p:embed/>
                    <p:pic>
                      <p:nvPicPr>
                        <p:cNvPr id="0" name="Picture 24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 y="2850"/>
                          <a:ext cx="191" cy="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50" name="Object 686"/>
            <p:cNvGraphicFramePr>
              <a:graphicFrameLocks noChangeAspect="1"/>
            </p:cNvGraphicFramePr>
            <p:nvPr/>
          </p:nvGraphicFramePr>
          <p:xfrm>
            <a:off x="2648" y="3327"/>
            <a:ext cx="177" cy="212"/>
          </p:xfrm>
          <a:graphic>
            <a:graphicData uri="http://schemas.openxmlformats.org/presentationml/2006/ole">
              <mc:AlternateContent xmlns:mc="http://schemas.openxmlformats.org/markup-compatibility/2006">
                <mc:Choice xmlns:v="urn:schemas-microsoft-com:vml" Requires="v">
                  <p:oleObj spid="_x0000_s307026" name="公式" r:id="rId21" imgW="139700" imgH="165100" progId="Equation.3">
                    <p:embed/>
                  </p:oleObj>
                </mc:Choice>
                <mc:Fallback>
                  <p:oleObj name="公式" r:id="rId21" imgW="139700" imgH="165100" progId="Equation.3">
                    <p:embed/>
                    <p:pic>
                      <p:nvPicPr>
                        <p:cNvPr id="0" name="Picture 24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 y="3327"/>
                          <a:ext cx="177"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51" name="Object 687"/>
            <p:cNvGraphicFramePr>
              <a:graphicFrameLocks noChangeAspect="1"/>
            </p:cNvGraphicFramePr>
            <p:nvPr/>
          </p:nvGraphicFramePr>
          <p:xfrm>
            <a:off x="2616" y="3804"/>
            <a:ext cx="335" cy="228"/>
          </p:xfrm>
          <a:graphic>
            <a:graphicData uri="http://schemas.openxmlformats.org/presentationml/2006/ole">
              <mc:AlternateContent xmlns:mc="http://schemas.openxmlformats.org/markup-compatibility/2006">
                <mc:Choice xmlns:v="urn:schemas-microsoft-com:vml" Requires="v">
                  <p:oleObj spid="_x0000_s307027" name="公式" r:id="rId22" imgW="266065" imgH="177800" progId="Equation.3">
                    <p:embed/>
                  </p:oleObj>
                </mc:Choice>
                <mc:Fallback>
                  <p:oleObj name="公式" r:id="rId22" imgW="266065" imgH="177800" progId="Equation.3">
                    <p:embed/>
                    <p:pic>
                      <p:nvPicPr>
                        <p:cNvPr id="0" name="Picture 24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 y="3804"/>
                          <a:ext cx="335"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193" name="Line 56"/>
            <p:cNvSpPr>
              <a:spLocks noChangeShapeType="1"/>
            </p:cNvSpPr>
            <p:nvPr/>
          </p:nvSpPr>
          <p:spPr bwMode="auto">
            <a:xfrm>
              <a:off x="2803" y="3433"/>
              <a:ext cx="25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4" name="Line 57"/>
            <p:cNvSpPr>
              <a:spLocks noChangeShapeType="1"/>
            </p:cNvSpPr>
            <p:nvPr/>
          </p:nvSpPr>
          <p:spPr bwMode="auto">
            <a:xfrm>
              <a:off x="2390" y="3433"/>
              <a:ext cx="25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5" name="Line 58"/>
            <p:cNvSpPr>
              <a:spLocks noChangeShapeType="1"/>
            </p:cNvSpPr>
            <p:nvPr/>
          </p:nvSpPr>
          <p:spPr bwMode="auto">
            <a:xfrm rot="-5400000">
              <a:off x="2567" y="3195"/>
              <a:ext cx="265" cy="0"/>
            </a:xfrm>
            <a:prstGeom prst="line">
              <a:avLst/>
            </a:prstGeom>
            <a:noFill/>
            <a:ln w="38100">
              <a:solidFill>
                <a:srgbClr val="0000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6" name="Line 59"/>
            <p:cNvSpPr>
              <a:spLocks noChangeShapeType="1"/>
            </p:cNvSpPr>
            <p:nvPr/>
          </p:nvSpPr>
          <p:spPr bwMode="auto">
            <a:xfrm rot="-5400000">
              <a:off x="2567" y="3672"/>
              <a:ext cx="265"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52" name="Object 688"/>
            <p:cNvGraphicFramePr>
              <a:graphicFrameLocks noChangeAspect="1"/>
            </p:cNvGraphicFramePr>
            <p:nvPr/>
          </p:nvGraphicFramePr>
          <p:xfrm>
            <a:off x="3061" y="3327"/>
            <a:ext cx="191" cy="228"/>
          </p:xfrm>
          <a:graphic>
            <a:graphicData uri="http://schemas.openxmlformats.org/presentationml/2006/ole">
              <mc:AlternateContent xmlns:mc="http://schemas.openxmlformats.org/markup-compatibility/2006">
                <mc:Choice xmlns:v="urn:schemas-microsoft-com:vml" Requires="v">
                  <p:oleObj spid="_x0000_s307028" name="公式" r:id="rId23" imgW="152400" imgH="177800" progId="Equation.3">
                    <p:embed/>
                  </p:oleObj>
                </mc:Choice>
                <mc:Fallback>
                  <p:oleObj name="公式" r:id="rId23" imgW="152400" imgH="177800" progId="Equation.3">
                    <p:embed/>
                    <p:pic>
                      <p:nvPicPr>
                        <p:cNvPr id="0" name="Picture 2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 y="3327"/>
                          <a:ext cx="191"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53" name="Object 689"/>
            <p:cNvGraphicFramePr>
              <a:graphicFrameLocks noChangeAspect="1"/>
            </p:cNvGraphicFramePr>
            <p:nvPr/>
          </p:nvGraphicFramePr>
          <p:xfrm>
            <a:off x="3538" y="2850"/>
            <a:ext cx="190" cy="229"/>
          </p:xfrm>
          <a:graphic>
            <a:graphicData uri="http://schemas.openxmlformats.org/presentationml/2006/ole">
              <mc:AlternateContent xmlns:mc="http://schemas.openxmlformats.org/markup-compatibility/2006">
                <mc:Choice xmlns:v="urn:schemas-microsoft-com:vml" Requires="v">
                  <p:oleObj spid="_x0000_s307029" name="公式" r:id="rId24" imgW="152400" imgH="177800" progId="Equation.3">
                    <p:embed/>
                  </p:oleObj>
                </mc:Choice>
                <mc:Fallback>
                  <p:oleObj name="公式" r:id="rId24" imgW="152400" imgH="177800" progId="Equation.3">
                    <p:embed/>
                    <p:pic>
                      <p:nvPicPr>
                        <p:cNvPr id="0" name="Picture 2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 y="2850"/>
                          <a:ext cx="190" cy="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54" name="Object 690"/>
            <p:cNvGraphicFramePr>
              <a:graphicFrameLocks noChangeAspect="1"/>
            </p:cNvGraphicFramePr>
            <p:nvPr/>
          </p:nvGraphicFramePr>
          <p:xfrm>
            <a:off x="3578" y="3327"/>
            <a:ext cx="176" cy="212"/>
          </p:xfrm>
          <a:graphic>
            <a:graphicData uri="http://schemas.openxmlformats.org/presentationml/2006/ole">
              <mc:AlternateContent xmlns:mc="http://schemas.openxmlformats.org/markup-compatibility/2006">
                <mc:Choice xmlns:v="urn:schemas-microsoft-com:vml" Requires="v">
                  <p:oleObj spid="_x0000_s307030" name="公式" r:id="rId25" imgW="139700" imgH="165100" progId="Equation.3">
                    <p:embed/>
                  </p:oleObj>
                </mc:Choice>
                <mc:Fallback>
                  <p:oleObj name="公式" r:id="rId25" imgW="139700" imgH="165100" progId="Equation.3">
                    <p:embed/>
                    <p:pic>
                      <p:nvPicPr>
                        <p:cNvPr id="0" name="Picture 24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 y="3327"/>
                          <a:ext cx="17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55" name="Object 691"/>
            <p:cNvGraphicFramePr>
              <a:graphicFrameLocks noChangeAspect="1"/>
            </p:cNvGraphicFramePr>
            <p:nvPr/>
          </p:nvGraphicFramePr>
          <p:xfrm>
            <a:off x="3538" y="3804"/>
            <a:ext cx="334" cy="228"/>
          </p:xfrm>
          <a:graphic>
            <a:graphicData uri="http://schemas.openxmlformats.org/presentationml/2006/ole">
              <mc:AlternateContent xmlns:mc="http://schemas.openxmlformats.org/markup-compatibility/2006">
                <mc:Choice xmlns:v="urn:schemas-microsoft-com:vml" Requires="v">
                  <p:oleObj spid="_x0000_s307031" name="公式" r:id="rId26" imgW="266065" imgH="177800" progId="Equation.3">
                    <p:embed/>
                  </p:oleObj>
                </mc:Choice>
                <mc:Fallback>
                  <p:oleObj name="公式" r:id="rId26" imgW="266065" imgH="177800" progId="Equation.3">
                    <p:embed/>
                    <p:pic>
                      <p:nvPicPr>
                        <p:cNvPr id="0" name="Picture 24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 y="3804"/>
                          <a:ext cx="334"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197" name="Line 64"/>
            <p:cNvSpPr>
              <a:spLocks noChangeShapeType="1"/>
            </p:cNvSpPr>
            <p:nvPr/>
          </p:nvSpPr>
          <p:spPr bwMode="auto">
            <a:xfrm>
              <a:off x="3733" y="3433"/>
              <a:ext cx="25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8" name="Line 65"/>
            <p:cNvSpPr>
              <a:spLocks noChangeShapeType="1"/>
            </p:cNvSpPr>
            <p:nvPr/>
          </p:nvSpPr>
          <p:spPr bwMode="auto">
            <a:xfrm>
              <a:off x="3320" y="3433"/>
              <a:ext cx="25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99" name="Line 66"/>
            <p:cNvSpPr>
              <a:spLocks noChangeShapeType="1"/>
            </p:cNvSpPr>
            <p:nvPr/>
          </p:nvSpPr>
          <p:spPr bwMode="auto">
            <a:xfrm rot="-5400000">
              <a:off x="3496" y="3195"/>
              <a:ext cx="265" cy="0"/>
            </a:xfrm>
            <a:prstGeom prst="line">
              <a:avLst/>
            </a:prstGeom>
            <a:noFill/>
            <a:ln w="38100">
              <a:solidFill>
                <a:srgbClr val="0000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200" name="Line 67"/>
            <p:cNvSpPr>
              <a:spLocks noChangeShapeType="1"/>
            </p:cNvSpPr>
            <p:nvPr/>
          </p:nvSpPr>
          <p:spPr bwMode="auto">
            <a:xfrm rot="-5400000">
              <a:off x="3496" y="3672"/>
              <a:ext cx="265"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56" name="Object 692"/>
            <p:cNvGraphicFramePr>
              <a:graphicFrameLocks noChangeAspect="1"/>
            </p:cNvGraphicFramePr>
            <p:nvPr/>
          </p:nvGraphicFramePr>
          <p:xfrm>
            <a:off x="3991" y="3327"/>
            <a:ext cx="334" cy="228"/>
          </p:xfrm>
          <a:graphic>
            <a:graphicData uri="http://schemas.openxmlformats.org/presentationml/2006/ole">
              <mc:AlternateContent xmlns:mc="http://schemas.openxmlformats.org/markup-compatibility/2006">
                <mc:Choice xmlns:v="urn:schemas-microsoft-com:vml" Requires="v">
                  <p:oleObj spid="_x0000_s307032" name="公式" r:id="rId27" imgW="266065" imgH="177800" progId="Equation.3">
                    <p:embed/>
                  </p:oleObj>
                </mc:Choice>
                <mc:Fallback>
                  <p:oleObj name="公式" r:id="rId27" imgW="266065" imgH="177800" progId="Equation.3">
                    <p:embed/>
                    <p:pic>
                      <p:nvPicPr>
                        <p:cNvPr id="0" name="Picture 24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 y="3327"/>
                          <a:ext cx="334"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57" name="Object 693"/>
            <p:cNvGraphicFramePr>
              <a:graphicFrameLocks noChangeAspect="1"/>
            </p:cNvGraphicFramePr>
            <p:nvPr/>
          </p:nvGraphicFramePr>
          <p:xfrm>
            <a:off x="4404" y="3327"/>
            <a:ext cx="176" cy="182"/>
          </p:xfrm>
          <a:graphic>
            <a:graphicData uri="http://schemas.openxmlformats.org/presentationml/2006/ole">
              <mc:AlternateContent xmlns:mc="http://schemas.openxmlformats.org/markup-compatibility/2006">
                <mc:Choice xmlns:v="urn:schemas-microsoft-com:vml" Requires="v">
                  <p:oleObj spid="_x0000_s307033" name="公式" r:id="rId28" imgW="139700" imgH="139700" progId="Equation.3">
                    <p:embed/>
                  </p:oleObj>
                </mc:Choice>
                <mc:Fallback>
                  <p:oleObj name="公式" r:id="rId28" imgW="139700" imgH="139700" progId="Equation.3">
                    <p:embed/>
                    <p:pic>
                      <p:nvPicPr>
                        <p:cNvPr id="0" name="Picture 24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4" y="3327"/>
                          <a:ext cx="176" cy="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58" name="Object 694"/>
            <p:cNvGraphicFramePr>
              <a:graphicFrameLocks noChangeAspect="1"/>
            </p:cNvGraphicFramePr>
            <p:nvPr/>
          </p:nvGraphicFramePr>
          <p:xfrm>
            <a:off x="4610" y="3312"/>
            <a:ext cx="530" cy="278"/>
          </p:xfrm>
          <a:graphic>
            <a:graphicData uri="http://schemas.openxmlformats.org/presentationml/2006/ole">
              <mc:AlternateContent xmlns:mc="http://schemas.openxmlformats.org/markup-compatibility/2006">
                <mc:Choice xmlns:v="urn:schemas-microsoft-com:vml" Requires="v">
                  <p:oleObj spid="_x0000_s307034" name="公式" r:id="rId29" imgW="419100" imgH="215900" progId="Equation.3">
                    <p:embed/>
                  </p:oleObj>
                </mc:Choice>
                <mc:Fallback>
                  <p:oleObj name="公式" r:id="rId29" imgW="419100" imgH="215900" progId="Equation.3">
                    <p:embed/>
                    <p:pic>
                      <p:nvPicPr>
                        <p:cNvPr id="0" name="Picture 24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10" y="3312"/>
                          <a:ext cx="530" cy="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1176" name="Rectangle 71"/>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9476065-D973-4BF1-AC5B-6DC1884AEDF3}"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grpSp>
        <p:nvGrpSpPr>
          <p:cNvPr id="72" name="Group 3"/>
          <p:cNvGrpSpPr/>
          <p:nvPr/>
        </p:nvGrpSpPr>
        <p:grpSpPr bwMode="auto">
          <a:xfrm>
            <a:off x="3648075" y="1552575"/>
            <a:ext cx="2622550" cy="1876425"/>
            <a:chOff x="596" y="1584"/>
            <a:chExt cx="1652" cy="1182"/>
          </a:xfrm>
        </p:grpSpPr>
        <p:graphicFrame>
          <p:nvGraphicFramePr>
            <p:cNvPr id="191159" name="Object 695"/>
            <p:cNvGraphicFramePr>
              <a:graphicFrameLocks noChangeAspect="1"/>
            </p:cNvGraphicFramePr>
            <p:nvPr/>
          </p:nvGraphicFramePr>
          <p:xfrm>
            <a:off x="1136" y="1584"/>
            <a:ext cx="190" cy="228"/>
          </p:xfrm>
          <a:graphic>
            <a:graphicData uri="http://schemas.openxmlformats.org/presentationml/2006/ole">
              <mc:AlternateContent xmlns:mc="http://schemas.openxmlformats.org/markup-compatibility/2006">
                <mc:Choice xmlns:v="urn:schemas-microsoft-com:vml" Requires="v">
                  <p:oleObj spid="_x0000_s307035" name="公式" r:id="rId31" imgW="152400" imgH="177800" progId="Equation.3">
                    <p:embed/>
                  </p:oleObj>
                </mc:Choice>
                <mc:Fallback>
                  <p:oleObj name="公式" r:id="rId31" imgW="152400" imgH="177800" progId="Equation.3">
                    <p:embed/>
                    <p:pic>
                      <p:nvPicPr>
                        <p:cNvPr id="0" name="Picture 2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 y="1584"/>
                          <a:ext cx="190"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60" name="Object 696"/>
            <p:cNvGraphicFramePr>
              <a:graphicFrameLocks noChangeAspect="1"/>
            </p:cNvGraphicFramePr>
            <p:nvPr/>
          </p:nvGraphicFramePr>
          <p:xfrm>
            <a:off x="1164" y="2061"/>
            <a:ext cx="176" cy="212"/>
          </p:xfrm>
          <a:graphic>
            <a:graphicData uri="http://schemas.openxmlformats.org/presentationml/2006/ole">
              <mc:AlternateContent xmlns:mc="http://schemas.openxmlformats.org/markup-compatibility/2006">
                <mc:Choice xmlns:v="urn:schemas-microsoft-com:vml" Requires="v">
                  <p:oleObj spid="_x0000_s307036" name="公式" r:id="rId32" imgW="139700" imgH="165100" progId="Equation.3">
                    <p:embed/>
                  </p:oleObj>
                </mc:Choice>
                <mc:Fallback>
                  <p:oleObj name="公式" r:id="rId32" imgW="139700" imgH="165100" progId="Equation.3">
                    <p:embed/>
                    <p:pic>
                      <p:nvPicPr>
                        <p:cNvPr id="0" name="Picture 24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 y="2061"/>
                          <a:ext cx="17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61" name="Object 697"/>
            <p:cNvGraphicFramePr>
              <a:graphicFrameLocks noChangeAspect="1"/>
            </p:cNvGraphicFramePr>
            <p:nvPr/>
          </p:nvGraphicFramePr>
          <p:xfrm>
            <a:off x="1124" y="2537"/>
            <a:ext cx="334" cy="229"/>
          </p:xfrm>
          <a:graphic>
            <a:graphicData uri="http://schemas.openxmlformats.org/presentationml/2006/ole">
              <mc:AlternateContent xmlns:mc="http://schemas.openxmlformats.org/markup-compatibility/2006">
                <mc:Choice xmlns:v="urn:schemas-microsoft-com:vml" Requires="v">
                  <p:oleObj spid="_x0000_s307037" name="公式" r:id="rId33" imgW="266065" imgH="177800" progId="Equation.3">
                    <p:embed/>
                  </p:oleObj>
                </mc:Choice>
                <mc:Fallback>
                  <p:oleObj name="公式" r:id="rId33" imgW="266065" imgH="177800" progId="Equation.3">
                    <p:embed/>
                    <p:pic>
                      <p:nvPicPr>
                        <p:cNvPr id="0" name="Picture 24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 y="2537"/>
                          <a:ext cx="334" cy="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62" name="Object 698"/>
            <p:cNvGraphicFramePr>
              <a:graphicFrameLocks noChangeAspect="1"/>
            </p:cNvGraphicFramePr>
            <p:nvPr/>
          </p:nvGraphicFramePr>
          <p:xfrm>
            <a:off x="596" y="2061"/>
            <a:ext cx="336" cy="228"/>
          </p:xfrm>
          <a:graphic>
            <a:graphicData uri="http://schemas.openxmlformats.org/presentationml/2006/ole">
              <mc:AlternateContent xmlns:mc="http://schemas.openxmlformats.org/markup-compatibility/2006">
                <mc:Choice xmlns:v="urn:schemas-microsoft-com:vml" Requires="v">
                  <p:oleObj spid="_x0000_s307038" name="公式" r:id="rId34" imgW="266065" imgH="177800" progId="Equation.3">
                    <p:embed/>
                  </p:oleObj>
                </mc:Choice>
                <mc:Fallback>
                  <p:oleObj name="公式" r:id="rId34" imgW="266065" imgH="177800" progId="Equation.3">
                    <p:embed/>
                    <p:pic>
                      <p:nvPicPr>
                        <p:cNvPr id="0" name="Picture 24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 y="2061"/>
                          <a:ext cx="336"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184" name="Line 8"/>
            <p:cNvSpPr>
              <a:spLocks noChangeShapeType="1"/>
            </p:cNvSpPr>
            <p:nvPr/>
          </p:nvSpPr>
          <p:spPr bwMode="auto">
            <a:xfrm>
              <a:off x="1319" y="2167"/>
              <a:ext cx="258"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85" name="Line 9"/>
            <p:cNvSpPr>
              <a:spLocks noChangeShapeType="1"/>
            </p:cNvSpPr>
            <p:nvPr/>
          </p:nvSpPr>
          <p:spPr bwMode="auto">
            <a:xfrm>
              <a:off x="906" y="2167"/>
              <a:ext cx="258"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86" name="Line 10"/>
            <p:cNvSpPr>
              <a:spLocks noChangeShapeType="1"/>
            </p:cNvSpPr>
            <p:nvPr/>
          </p:nvSpPr>
          <p:spPr bwMode="auto">
            <a:xfrm rot="-5400000">
              <a:off x="1083" y="1929"/>
              <a:ext cx="265" cy="0"/>
            </a:xfrm>
            <a:prstGeom prst="line">
              <a:avLst/>
            </a:prstGeom>
            <a:noFill/>
            <a:ln w="34925">
              <a:solidFill>
                <a:srgbClr val="0000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87" name="Line 11"/>
            <p:cNvSpPr>
              <a:spLocks noChangeShapeType="1"/>
            </p:cNvSpPr>
            <p:nvPr/>
          </p:nvSpPr>
          <p:spPr bwMode="auto">
            <a:xfrm rot="-5400000">
              <a:off x="1084" y="2405"/>
              <a:ext cx="264"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63" name="Object 699"/>
            <p:cNvGraphicFramePr>
              <a:graphicFrameLocks noChangeAspect="1"/>
            </p:cNvGraphicFramePr>
            <p:nvPr/>
          </p:nvGraphicFramePr>
          <p:xfrm>
            <a:off x="1577" y="2061"/>
            <a:ext cx="190" cy="228"/>
          </p:xfrm>
          <a:graphic>
            <a:graphicData uri="http://schemas.openxmlformats.org/presentationml/2006/ole">
              <mc:AlternateContent xmlns:mc="http://schemas.openxmlformats.org/markup-compatibility/2006">
                <mc:Choice xmlns:v="urn:schemas-microsoft-com:vml" Requires="v">
                  <p:oleObj spid="_x0000_s307039" name="公式" r:id="rId35" imgW="152400" imgH="177800" progId="Equation.3">
                    <p:embed/>
                  </p:oleObj>
                </mc:Choice>
                <mc:Fallback>
                  <p:oleObj name="公式" r:id="rId35" imgW="152400" imgH="177800" progId="Equation.3">
                    <p:embed/>
                    <p:pic>
                      <p:nvPicPr>
                        <p:cNvPr id="0" name="Picture 2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 y="2061"/>
                          <a:ext cx="190"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188" name="Line 13"/>
            <p:cNvSpPr>
              <a:spLocks noChangeShapeType="1"/>
            </p:cNvSpPr>
            <p:nvPr/>
          </p:nvSpPr>
          <p:spPr bwMode="auto">
            <a:xfrm>
              <a:off x="1783" y="2167"/>
              <a:ext cx="259"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64" name="Object 700"/>
            <p:cNvGraphicFramePr>
              <a:graphicFrameLocks noChangeAspect="1"/>
            </p:cNvGraphicFramePr>
            <p:nvPr/>
          </p:nvGraphicFramePr>
          <p:xfrm>
            <a:off x="2042" y="2061"/>
            <a:ext cx="206" cy="212"/>
          </p:xfrm>
          <a:graphic>
            <a:graphicData uri="http://schemas.openxmlformats.org/presentationml/2006/ole">
              <mc:AlternateContent xmlns:mc="http://schemas.openxmlformats.org/markup-compatibility/2006">
                <mc:Choice xmlns:v="urn:schemas-microsoft-com:vml" Requires="v">
                  <p:oleObj spid="_x0000_s307040" name="公式" r:id="rId36" imgW="165100" imgH="165100" progId="Equation.3">
                    <p:embed/>
                  </p:oleObj>
                </mc:Choice>
                <mc:Fallback>
                  <p:oleObj name="公式" r:id="rId36" imgW="165100" imgH="165100" progId="Equation.3">
                    <p:embed/>
                    <p:pic>
                      <p:nvPicPr>
                        <p:cNvPr id="0" name="Picture 24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2" y="2061"/>
                          <a:ext cx="20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4" name="Group 3"/>
          <p:cNvGrpSpPr/>
          <p:nvPr/>
        </p:nvGrpSpPr>
        <p:grpSpPr bwMode="auto">
          <a:xfrm>
            <a:off x="6486525" y="1544638"/>
            <a:ext cx="2622550" cy="1876425"/>
            <a:chOff x="596" y="1584"/>
            <a:chExt cx="1652" cy="1182"/>
          </a:xfrm>
        </p:grpSpPr>
        <p:graphicFrame>
          <p:nvGraphicFramePr>
            <p:cNvPr id="191165" name="Object 701"/>
            <p:cNvGraphicFramePr>
              <a:graphicFrameLocks noChangeAspect="1"/>
            </p:cNvGraphicFramePr>
            <p:nvPr/>
          </p:nvGraphicFramePr>
          <p:xfrm>
            <a:off x="1136" y="1584"/>
            <a:ext cx="190" cy="228"/>
          </p:xfrm>
          <a:graphic>
            <a:graphicData uri="http://schemas.openxmlformats.org/presentationml/2006/ole">
              <mc:AlternateContent xmlns:mc="http://schemas.openxmlformats.org/markup-compatibility/2006">
                <mc:Choice xmlns:v="urn:schemas-microsoft-com:vml" Requires="v">
                  <p:oleObj spid="_x0000_s307041" name="公式" r:id="rId37" imgW="152400" imgH="177800" progId="Equation.3">
                    <p:embed/>
                  </p:oleObj>
                </mc:Choice>
                <mc:Fallback>
                  <p:oleObj name="公式" r:id="rId37" imgW="152400" imgH="177800" progId="Equation.3">
                    <p:embed/>
                    <p:pic>
                      <p:nvPicPr>
                        <p:cNvPr id="0" name="Picture 24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 y="1584"/>
                          <a:ext cx="190"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66" name="Object 702"/>
            <p:cNvGraphicFramePr>
              <a:graphicFrameLocks noChangeAspect="1"/>
            </p:cNvGraphicFramePr>
            <p:nvPr/>
          </p:nvGraphicFramePr>
          <p:xfrm>
            <a:off x="1164" y="2061"/>
            <a:ext cx="176" cy="212"/>
          </p:xfrm>
          <a:graphic>
            <a:graphicData uri="http://schemas.openxmlformats.org/presentationml/2006/ole">
              <mc:AlternateContent xmlns:mc="http://schemas.openxmlformats.org/markup-compatibility/2006">
                <mc:Choice xmlns:v="urn:schemas-microsoft-com:vml" Requires="v">
                  <p:oleObj spid="_x0000_s307042" name="公式" r:id="rId38" imgW="139700" imgH="165100" progId="Equation.3">
                    <p:embed/>
                  </p:oleObj>
                </mc:Choice>
                <mc:Fallback>
                  <p:oleObj name="公式" r:id="rId38" imgW="139700" imgH="165100" progId="Equation.3">
                    <p:embed/>
                    <p:pic>
                      <p:nvPicPr>
                        <p:cNvPr id="0" name="Picture 24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 y="2061"/>
                          <a:ext cx="17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67" name="Object 703"/>
            <p:cNvGraphicFramePr>
              <a:graphicFrameLocks noChangeAspect="1"/>
            </p:cNvGraphicFramePr>
            <p:nvPr/>
          </p:nvGraphicFramePr>
          <p:xfrm>
            <a:off x="1124" y="2537"/>
            <a:ext cx="334" cy="229"/>
          </p:xfrm>
          <a:graphic>
            <a:graphicData uri="http://schemas.openxmlformats.org/presentationml/2006/ole">
              <mc:AlternateContent xmlns:mc="http://schemas.openxmlformats.org/markup-compatibility/2006">
                <mc:Choice xmlns:v="urn:schemas-microsoft-com:vml" Requires="v">
                  <p:oleObj spid="_x0000_s307043" name="公式" r:id="rId39" imgW="266065" imgH="177800" progId="Equation.3">
                    <p:embed/>
                  </p:oleObj>
                </mc:Choice>
                <mc:Fallback>
                  <p:oleObj name="公式" r:id="rId39" imgW="266065" imgH="177800" progId="Equation.3">
                    <p:embed/>
                    <p:pic>
                      <p:nvPicPr>
                        <p:cNvPr id="0" name="Picture 24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 y="2537"/>
                          <a:ext cx="334" cy="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168" name="Object 704"/>
            <p:cNvGraphicFramePr>
              <a:graphicFrameLocks noChangeAspect="1"/>
            </p:cNvGraphicFramePr>
            <p:nvPr/>
          </p:nvGraphicFramePr>
          <p:xfrm>
            <a:off x="596" y="2061"/>
            <a:ext cx="336" cy="228"/>
          </p:xfrm>
          <a:graphic>
            <a:graphicData uri="http://schemas.openxmlformats.org/presentationml/2006/ole">
              <mc:AlternateContent xmlns:mc="http://schemas.openxmlformats.org/markup-compatibility/2006">
                <mc:Choice xmlns:v="urn:schemas-microsoft-com:vml" Requires="v">
                  <p:oleObj spid="_x0000_s307044" name="公式" r:id="rId40" imgW="266065" imgH="177800" progId="Equation.3">
                    <p:embed/>
                  </p:oleObj>
                </mc:Choice>
                <mc:Fallback>
                  <p:oleObj name="公式" r:id="rId40" imgW="266065" imgH="177800" progId="Equation.3">
                    <p:embed/>
                    <p:pic>
                      <p:nvPicPr>
                        <p:cNvPr id="0" name="Picture 24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 y="2061"/>
                          <a:ext cx="336"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179" name="Line 8"/>
            <p:cNvSpPr>
              <a:spLocks noChangeShapeType="1"/>
            </p:cNvSpPr>
            <p:nvPr/>
          </p:nvSpPr>
          <p:spPr bwMode="auto">
            <a:xfrm>
              <a:off x="1319" y="2167"/>
              <a:ext cx="258"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80" name="Line 9"/>
            <p:cNvSpPr>
              <a:spLocks noChangeShapeType="1"/>
            </p:cNvSpPr>
            <p:nvPr/>
          </p:nvSpPr>
          <p:spPr bwMode="auto">
            <a:xfrm>
              <a:off x="906" y="2167"/>
              <a:ext cx="258"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81" name="Line 10"/>
            <p:cNvSpPr>
              <a:spLocks noChangeShapeType="1"/>
            </p:cNvSpPr>
            <p:nvPr/>
          </p:nvSpPr>
          <p:spPr bwMode="auto">
            <a:xfrm rot="-5400000">
              <a:off x="1083" y="1929"/>
              <a:ext cx="265" cy="0"/>
            </a:xfrm>
            <a:prstGeom prst="line">
              <a:avLst/>
            </a:prstGeom>
            <a:noFill/>
            <a:ln w="34925">
              <a:solidFill>
                <a:srgbClr val="0000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182" name="Line 11"/>
            <p:cNvSpPr>
              <a:spLocks noChangeShapeType="1"/>
            </p:cNvSpPr>
            <p:nvPr/>
          </p:nvSpPr>
          <p:spPr bwMode="auto">
            <a:xfrm rot="-5400000">
              <a:off x="1084" y="2405"/>
              <a:ext cx="264"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69" name="Object 705"/>
            <p:cNvGraphicFramePr>
              <a:graphicFrameLocks noChangeAspect="1"/>
            </p:cNvGraphicFramePr>
            <p:nvPr/>
          </p:nvGraphicFramePr>
          <p:xfrm>
            <a:off x="1577" y="2061"/>
            <a:ext cx="190" cy="228"/>
          </p:xfrm>
          <a:graphic>
            <a:graphicData uri="http://schemas.openxmlformats.org/presentationml/2006/ole">
              <mc:AlternateContent xmlns:mc="http://schemas.openxmlformats.org/markup-compatibility/2006">
                <mc:Choice xmlns:v="urn:schemas-microsoft-com:vml" Requires="v">
                  <p:oleObj spid="_x0000_s307045" name="公式" r:id="rId41" imgW="152400" imgH="177800" progId="Equation.3">
                    <p:embed/>
                  </p:oleObj>
                </mc:Choice>
                <mc:Fallback>
                  <p:oleObj name="公式" r:id="rId41" imgW="152400" imgH="177800" progId="Equation.3">
                    <p:embed/>
                    <p:pic>
                      <p:nvPicPr>
                        <p:cNvPr id="0" name="Picture 24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 y="2061"/>
                          <a:ext cx="190" cy="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183" name="Line 13"/>
            <p:cNvSpPr>
              <a:spLocks noChangeShapeType="1"/>
            </p:cNvSpPr>
            <p:nvPr/>
          </p:nvSpPr>
          <p:spPr bwMode="auto">
            <a:xfrm>
              <a:off x="1783" y="2167"/>
              <a:ext cx="259" cy="0"/>
            </a:xfrm>
            <a:prstGeom prst="line">
              <a:avLst/>
            </a:prstGeom>
            <a:noFill/>
            <a:ln w="34925">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91170" name="Object 706"/>
            <p:cNvGraphicFramePr>
              <a:graphicFrameLocks noChangeAspect="1"/>
            </p:cNvGraphicFramePr>
            <p:nvPr/>
          </p:nvGraphicFramePr>
          <p:xfrm>
            <a:off x="2042" y="2061"/>
            <a:ext cx="206" cy="212"/>
          </p:xfrm>
          <a:graphic>
            <a:graphicData uri="http://schemas.openxmlformats.org/presentationml/2006/ole">
              <mc:AlternateContent xmlns:mc="http://schemas.openxmlformats.org/markup-compatibility/2006">
                <mc:Choice xmlns:v="urn:schemas-microsoft-com:vml" Requires="v">
                  <p:oleObj spid="_x0000_s307046" name="公式" r:id="rId42" imgW="165100" imgH="165100" progId="Equation.3">
                    <p:embed/>
                  </p:oleObj>
                </mc:Choice>
                <mc:Fallback>
                  <p:oleObj name="公式" r:id="rId42" imgW="165100" imgH="165100" progId="Equation.3">
                    <p:embed/>
                    <p:pic>
                      <p:nvPicPr>
                        <p:cNvPr id="0" name="Picture 24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2" y="2061"/>
                          <a:ext cx="20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wipe(left)">
                                      <p:cBhvr>
                                        <p:cTn id="7" dur="500"/>
                                        <p:tgtEl>
                                          <p:spTgt spid="392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2195"/>
                                        </p:tgtEl>
                                        <p:attrNameLst>
                                          <p:attrName>style.visibility</p:attrName>
                                        </p:attrNameLst>
                                      </p:cBhvr>
                                      <p:to>
                                        <p:strVal val="visible"/>
                                      </p:to>
                                    </p:set>
                                    <p:animEffect transition="in" filter="dissolve">
                                      <p:cBhvr>
                                        <p:cTn id="12" dur="500"/>
                                        <p:tgtEl>
                                          <p:spTgt spid="39219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2229"/>
                                        </p:tgtEl>
                                        <p:attrNameLst>
                                          <p:attrName>style.visibility</p:attrName>
                                        </p:attrNameLst>
                                      </p:cBhvr>
                                      <p:to>
                                        <p:strVal val="visible"/>
                                      </p:to>
                                    </p:set>
                                    <p:animEffect transition="in" filter="dissolve">
                                      <p:cBhvr>
                                        <p:cTn id="17" dur="500"/>
                                        <p:tgtEl>
                                          <p:spTgt spid="3922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2230"/>
                                        </p:tgtEl>
                                        <p:attrNameLst>
                                          <p:attrName>style.visibility</p:attrName>
                                        </p:attrNameLst>
                                      </p:cBhvr>
                                      <p:to>
                                        <p:strVal val="visible"/>
                                      </p:to>
                                    </p:set>
                                    <p:animEffect transition="in" filter="dissolve">
                                      <p:cBhvr>
                                        <p:cTn id="22" dur="500"/>
                                        <p:tgtEl>
                                          <p:spTgt spid="39223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dissolve">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dissolve">
                                      <p:cBhvr>
                                        <p:cTn id="32" dur="5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92231"/>
                                        </p:tgtEl>
                                        <p:attrNameLst>
                                          <p:attrName>style.visibility</p:attrName>
                                        </p:attrNameLst>
                                      </p:cBhvr>
                                      <p:to>
                                        <p:strVal val="visible"/>
                                      </p:to>
                                    </p:set>
                                    <p:animEffect transition="in" filter="dissolve">
                                      <p:cBhvr>
                                        <p:cTn id="37" dur="500"/>
                                        <p:tgtEl>
                                          <p:spTgt spid="3922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92234"/>
                                        </p:tgtEl>
                                        <p:attrNameLst>
                                          <p:attrName>style.visibility</p:attrName>
                                        </p:attrNameLst>
                                      </p:cBhvr>
                                      <p:to>
                                        <p:strVal val="visible"/>
                                      </p:to>
                                    </p:set>
                                    <p:animEffect transition="in" filter="wipe(up)">
                                      <p:cBhvr>
                                        <p:cTn id="42" dur="500"/>
                                        <p:tgtEl>
                                          <p:spTgt spid="39223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92235"/>
                                        </p:tgtEl>
                                        <p:attrNameLst>
                                          <p:attrName>style.visibility</p:attrName>
                                        </p:attrNameLst>
                                      </p:cBhvr>
                                      <p:to>
                                        <p:strVal val="visible"/>
                                      </p:to>
                                    </p:set>
                                    <p:animEffect transition="in" filter="dissolve">
                                      <p:cBhvr>
                                        <p:cTn id="47" dur="500"/>
                                        <p:tgtEl>
                                          <p:spTgt spid="392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autoUpdateAnimBg="0" build="p"/>
      <p:bldP spid="392234"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097" name="Group 10"/>
          <p:cNvGrpSpPr/>
          <p:nvPr/>
        </p:nvGrpSpPr>
        <p:grpSpPr bwMode="auto">
          <a:xfrm>
            <a:off x="3076575" y="3068638"/>
            <a:ext cx="3311525" cy="3543300"/>
            <a:chOff x="1701" y="1888"/>
            <a:chExt cx="2086" cy="2232"/>
          </a:xfrm>
        </p:grpSpPr>
        <p:pic>
          <p:nvPicPr>
            <p:cNvPr id="260105" name="Picture 6" descr="p4o12_4-"/>
            <p:cNvPicPr>
              <a:picLocks noChangeAspect="1" noChangeArrowheads="1"/>
            </p:cNvPicPr>
            <p:nvPr/>
          </p:nvPicPr>
          <p:blipFill>
            <a:blip r:embed="rId1" cstate="print">
              <a:extLst>
                <a:ext uri="{28A0092B-C50C-407E-A947-70E740481C1C}">
                  <a14:useLocalDpi xmlns:a14="http://schemas.microsoft.com/office/drawing/2010/main" val="0"/>
                </a:ext>
              </a:extLst>
            </a:blip>
            <a:srcRect l="9654" t="12790" r="13235" b="12039"/>
            <a:stretch>
              <a:fillRect/>
            </a:stretch>
          </p:blipFill>
          <p:spPr bwMode="auto">
            <a:xfrm>
              <a:off x="1701" y="1888"/>
              <a:ext cx="208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6" name="Text Box 9"/>
            <p:cNvSpPr txBox="1">
              <a:spLocks noChangeArrowheads="1"/>
            </p:cNvSpPr>
            <p:nvPr/>
          </p:nvSpPr>
          <p:spPr bwMode="auto">
            <a:xfrm>
              <a:off x="2109" y="3793"/>
              <a:ext cx="14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a:ea typeface="华文楷体" panose="02010600040101010101" pitchFamily="2" charset="-122"/>
                </a:rPr>
                <a:t>环状</a:t>
              </a:r>
              <a:r>
                <a:rPr lang="en-US" altLang="zh-CN" sz="2800">
                  <a:ea typeface="华文楷体" panose="02010600040101010101" pitchFamily="2" charset="-122"/>
                </a:rPr>
                <a:t>P</a:t>
              </a:r>
              <a:r>
                <a:rPr lang="en-US" altLang="zh-CN" sz="2800" baseline="-25000">
                  <a:ea typeface="华文楷体" panose="02010600040101010101" pitchFamily="2" charset="-122"/>
                </a:rPr>
                <a:t>4</a:t>
              </a:r>
              <a:r>
                <a:rPr lang="en-US" altLang="zh-CN" sz="2800">
                  <a:ea typeface="华文楷体" panose="02010600040101010101" pitchFamily="2" charset="-122"/>
                </a:rPr>
                <a:t>O</a:t>
              </a:r>
              <a:r>
                <a:rPr lang="en-US" altLang="zh-CN" sz="2800" baseline="-25000">
                  <a:ea typeface="华文楷体" panose="02010600040101010101" pitchFamily="2" charset="-122"/>
                </a:rPr>
                <a:t>12</a:t>
              </a:r>
              <a:r>
                <a:rPr lang="en-US" altLang="zh-CN" sz="2800" baseline="30000">
                  <a:ea typeface="华文楷体" panose="02010600040101010101" pitchFamily="2" charset="-122"/>
                </a:rPr>
                <a:t>4-</a:t>
              </a:r>
              <a:endParaRPr lang="en-US" altLang="zh-CN" sz="2800" baseline="30000">
                <a:ea typeface="华文楷体" panose="02010600040101010101" pitchFamily="2" charset="-122"/>
              </a:endParaRPr>
            </a:p>
          </p:txBody>
        </p:sp>
      </p:grpSp>
      <p:grpSp>
        <p:nvGrpSpPr>
          <p:cNvPr id="260098" name="Group 11"/>
          <p:cNvGrpSpPr/>
          <p:nvPr/>
        </p:nvGrpSpPr>
        <p:grpSpPr bwMode="auto">
          <a:xfrm>
            <a:off x="1187450" y="188913"/>
            <a:ext cx="2520950" cy="3398837"/>
            <a:chOff x="612" y="482"/>
            <a:chExt cx="1588" cy="2141"/>
          </a:xfrm>
        </p:grpSpPr>
        <p:pic>
          <p:nvPicPr>
            <p:cNvPr id="260103" name="Picture 4" descr="[P3O9]3-"/>
            <p:cNvPicPr>
              <a:picLocks noChangeAspect="1" noChangeArrowheads="1"/>
            </p:cNvPicPr>
            <p:nvPr/>
          </p:nvPicPr>
          <p:blipFill>
            <a:blip r:embed="rId2" cstate="print">
              <a:extLst>
                <a:ext uri="{28A0092B-C50C-407E-A947-70E740481C1C}">
                  <a14:useLocalDpi xmlns:a14="http://schemas.microsoft.com/office/drawing/2010/main" val="0"/>
                </a:ext>
              </a:extLst>
            </a:blip>
            <a:srcRect l="12386" t="2814" r="6375" b="719"/>
            <a:stretch>
              <a:fillRect/>
            </a:stretch>
          </p:blipFill>
          <p:spPr bwMode="auto">
            <a:xfrm>
              <a:off x="612" y="482"/>
              <a:ext cx="1573"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4" name="Text Box 7"/>
            <p:cNvSpPr txBox="1">
              <a:spLocks noChangeArrowheads="1"/>
            </p:cNvSpPr>
            <p:nvPr/>
          </p:nvSpPr>
          <p:spPr bwMode="auto">
            <a:xfrm>
              <a:off x="748" y="2296"/>
              <a:ext cx="14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a:ea typeface="华文楷体" panose="02010600040101010101" pitchFamily="2" charset="-122"/>
                </a:rPr>
                <a:t>环状</a:t>
              </a:r>
              <a:r>
                <a:rPr lang="en-US" altLang="zh-CN" sz="2800">
                  <a:ea typeface="华文楷体" panose="02010600040101010101" pitchFamily="2" charset="-122"/>
                </a:rPr>
                <a:t>P</a:t>
              </a:r>
              <a:r>
                <a:rPr lang="en-US" altLang="zh-CN" sz="2800" baseline="-25000">
                  <a:ea typeface="华文楷体" panose="02010600040101010101" pitchFamily="2" charset="-122"/>
                </a:rPr>
                <a:t>3</a:t>
              </a:r>
              <a:r>
                <a:rPr lang="en-US" altLang="zh-CN" sz="2800">
                  <a:ea typeface="华文楷体" panose="02010600040101010101" pitchFamily="2" charset="-122"/>
                </a:rPr>
                <a:t>O</a:t>
              </a:r>
              <a:r>
                <a:rPr lang="en-US" altLang="zh-CN" sz="2800" baseline="-25000">
                  <a:ea typeface="华文楷体" panose="02010600040101010101" pitchFamily="2" charset="-122"/>
                </a:rPr>
                <a:t>9</a:t>
              </a:r>
              <a:r>
                <a:rPr lang="en-US" altLang="zh-CN" sz="2800" baseline="30000">
                  <a:ea typeface="华文楷体" panose="02010600040101010101" pitchFamily="2" charset="-122"/>
                </a:rPr>
                <a:t>3-</a:t>
              </a:r>
              <a:endParaRPr lang="en-US" altLang="zh-CN" sz="2800" baseline="30000">
                <a:ea typeface="华文楷体" panose="02010600040101010101" pitchFamily="2" charset="-122"/>
              </a:endParaRPr>
            </a:p>
          </p:txBody>
        </p:sp>
      </p:grpSp>
      <p:grpSp>
        <p:nvGrpSpPr>
          <p:cNvPr id="260099" name="Group 12"/>
          <p:cNvGrpSpPr/>
          <p:nvPr/>
        </p:nvGrpSpPr>
        <p:grpSpPr bwMode="auto">
          <a:xfrm>
            <a:off x="5580063" y="188913"/>
            <a:ext cx="3384550" cy="3182937"/>
            <a:chOff x="3379" y="391"/>
            <a:chExt cx="2132" cy="2005"/>
          </a:xfrm>
        </p:grpSpPr>
        <p:pic>
          <p:nvPicPr>
            <p:cNvPr id="260101" name="Picture 5" descr="[P3O10]5-"/>
            <p:cNvPicPr>
              <a:picLocks noChangeAspect="1" noChangeArrowheads="1"/>
            </p:cNvPicPr>
            <p:nvPr/>
          </p:nvPicPr>
          <p:blipFill>
            <a:blip r:embed="rId3" cstate="print">
              <a:extLst>
                <a:ext uri="{28A0092B-C50C-407E-A947-70E740481C1C}">
                  <a14:useLocalDpi xmlns:a14="http://schemas.microsoft.com/office/drawing/2010/main" val="0"/>
                </a:ext>
              </a:extLst>
            </a:blip>
            <a:srcRect l="9912" t="15149" r="7817" b="18732"/>
            <a:stretch>
              <a:fillRect/>
            </a:stretch>
          </p:blipFill>
          <p:spPr bwMode="auto">
            <a:xfrm>
              <a:off x="3379" y="391"/>
              <a:ext cx="2041"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2" name="Text Box 8"/>
            <p:cNvSpPr txBox="1">
              <a:spLocks noChangeArrowheads="1"/>
            </p:cNvSpPr>
            <p:nvPr/>
          </p:nvSpPr>
          <p:spPr bwMode="auto">
            <a:xfrm>
              <a:off x="4059" y="2069"/>
              <a:ext cx="14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a:ea typeface="华文楷体" panose="02010600040101010101" pitchFamily="2" charset="-122"/>
                </a:rPr>
                <a:t>链状</a:t>
              </a:r>
              <a:r>
                <a:rPr lang="en-US" altLang="zh-CN" sz="2800">
                  <a:ea typeface="华文楷体" panose="02010600040101010101" pitchFamily="2" charset="-122"/>
                </a:rPr>
                <a:t>P</a:t>
              </a:r>
              <a:r>
                <a:rPr lang="en-US" altLang="zh-CN" sz="2800" baseline="-25000">
                  <a:ea typeface="华文楷体" panose="02010600040101010101" pitchFamily="2" charset="-122"/>
                </a:rPr>
                <a:t>3</a:t>
              </a:r>
              <a:r>
                <a:rPr lang="en-US" altLang="zh-CN" sz="2800">
                  <a:ea typeface="华文楷体" panose="02010600040101010101" pitchFamily="2" charset="-122"/>
                </a:rPr>
                <a:t>O</a:t>
              </a:r>
              <a:r>
                <a:rPr lang="en-US" altLang="zh-CN" sz="2800" baseline="-25000">
                  <a:ea typeface="华文楷体" panose="02010600040101010101" pitchFamily="2" charset="-122"/>
                </a:rPr>
                <a:t>10</a:t>
              </a:r>
              <a:r>
                <a:rPr lang="en-US" altLang="zh-CN" sz="2800" baseline="30000">
                  <a:ea typeface="华文楷体" panose="02010600040101010101" pitchFamily="2" charset="-122"/>
                </a:rPr>
                <a:t>5-</a:t>
              </a:r>
              <a:endParaRPr lang="en-US" altLang="zh-CN" sz="2800" baseline="30000">
                <a:ea typeface="华文楷体" panose="02010600040101010101" pitchFamily="2" charset="-122"/>
              </a:endParaRPr>
            </a:p>
          </p:txBody>
        </p:sp>
      </p:grpSp>
      <p:sp>
        <p:nvSpPr>
          <p:cNvPr id="260100" name="Rectangle 100"/>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0A4E0FA-EF5E-4B8A-B3E2-8B44A1D33B9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41" name="Rectangle 2"/>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A18EC93-6B4F-46A8-A445-1A7905A871E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92542" name="Text Box 3"/>
          <p:cNvSpPr txBox="1">
            <a:spLocks noChangeArrowheads="1"/>
          </p:cNvSpPr>
          <p:nvPr/>
        </p:nvSpPr>
        <p:spPr bwMode="auto">
          <a:xfrm>
            <a:off x="827088" y="188913"/>
            <a:ext cx="6121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3600">
                <a:solidFill>
                  <a:srgbClr val="0000FF"/>
                </a:solidFill>
                <a:ea typeface="华文楷体" panose="02010600040101010101" pitchFamily="2" charset="-122"/>
              </a:rPr>
              <a:t>聚</a:t>
            </a:r>
            <a:r>
              <a:rPr kumimoji="1" lang="en-US" altLang="zh-CN" sz="3600">
                <a:solidFill>
                  <a:srgbClr val="0000FF"/>
                </a:solidFill>
                <a:ea typeface="华文楷体" panose="02010600040101010101" pitchFamily="2" charset="-122"/>
              </a:rPr>
              <a:t>(</a:t>
            </a:r>
            <a:r>
              <a:rPr kumimoji="1" lang="zh-CN" altLang="en-US" sz="3600">
                <a:solidFill>
                  <a:srgbClr val="0000FF"/>
                </a:solidFill>
                <a:ea typeface="华文楷体" panose="02010600040101010101" pitchFamily="2" charset="-122"/>
              </a:rPr>
              <a:t>偏</a:t>
            </a:r>
            <a:r>
              <a:rPr kumimoji="1" lang="en-US" altLang="zh-CN" sz="3600">
                <a:solidFill>
                  <a:srgbClr val="0000FF"/>
                </a:solidFill>
                <a:ea typeface="华文楷体" panose="02010600040101010101" pitchFamily="2" charset="-122"/>
              </a:rPr>
              <a:t>)</a:t>
            </a:r>
            <a:r>
              <a:rPr kumimoji="1" lang="zh-CN" altLang="en-US" sz="3600">
                <a:solidFill>
                  <a:srgbClr val="0000FF"/>
                </a:solidFill>
                <a:ea typeface="华文楷体" panose="02010600040101010101" pitchFamily="2" charset="-122"/>
              </a:rPr>
              <a:t>磷酸盐具有配位性：</a:t>
            </a:r>
            <a:endParaRPr kumimoji="1" lang="zh-CN" altLang="en-US" sz="3600">
              <a:solidFill>
                <a:srgbClr val="0000FF"/>
              </a:solidFill>
              <a:ea typeface="华文楷体" panose="02010600040101010101" pitchFamily="2" charset="-122"/>
            </a:endParaRPr>
          </a:p>
        </p:txBody>
      </p:sp>
      <p:sp>
        <p:nvSpPr>
          <p:cNvPr id="357422" name="Text Box 46"/>
          <p:cNvSpPr txBox="1">
            <a:spLocks noChangeArrowheads="1"/>
          </p:cNvSpPr>
          <p:nvPr/>
        </p:nvSpPr>
        <p:spPr bwMode="auto">
          <a:xfrm>
            <a:off x="1581150" y="1052513"/>
            <a:ext cx="6951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ea typeface="华文楷体" panose="02010600040101010101" pitchFamily="2" charset="-122"/>
              </a:rPr>
              <a:t>六偏磷酸钠</a:t>
            </a:r>
            <a:r>
              <a:rPr kumimoji="1" lang="en-US" altLang="zh-CN">
                <a:ea typeface="华文楷体" panose="02010600040101010101" pitchFamily="2" charset="-122"/>
              </a:rPr>
              <a:t>(</a:t>
            </a:r>
            <a:r>
              <a:rPr kumimoji="1" lang="zh-CN" altLang="en-US">
                <a:ea typeface="华文楷体" panose="02010600040101010101" pitchFamily="2" charset="-122"/>
              </a:rPr>
              <a:t>格氏盐</a:t>
            </a:r>
            <a:r>
              <a:rPr kumimoji="1" lang="en-US" altLang="zh-CN">
                <a:ea typeface="华文楷体" panose="02010600040101010101" pitchFamily="2" charset="-122"/>
              </a:rPr>
              <a:t>)</a:t>
            </a:r>
            <a:endParaRPr kumimoji="1" lang="en-US" altLang="zh-CN" baseline="-25000">
              <a:ea typeface="华文楷体" panose="02010600040101010101" pitchFamily="2" charset="-122"/>
            </a:endParaRPr>
          </a:p>
        </p:txBody>
      </p:sp>
      <p:sp>
        <p:nvSpPr>
          <p:cNvPr id="357424" name="Text Box 48"/>
          <p:cNvSpPr txBox="1">
            <a:spLocks noChangeArrowheads="1"/>
          </p:cNvSpPr>
          <p:nvPr/>
        </p:nvSpPr>
        <p:spPr bwMode="auto">
          <a:xfrm>
            <a:off x="1581150" y="5157788"/>
            <a:ext cx="65166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ea typeface="华文楷体" panose="02010600040101010101" pitchFamily="2" charset="-122"/>
              </a:rPr>
              <a:t>易与</a:t>
            </a:r>
            <a:r>
              <a:rPr kumimoji="1" lang="en-US" altLang="zh-CN">
                <a:ea typeface="华文楷体" panose="02010600040101010101" pitchFamily="2" charset="-122"/>
              </a:rPr>
              <a:t>Ca</a:t>
            </a:r>
            <a:r>
              <a:rPr kumimoji="1" lang="en-US" altLang="zh-CN" baseline="30000">
                <a:ea typeface="华文楷体" panose="02010600040101010101" pitchFamily="2" charset="-122"/>
              </a:rPr>
              <a:t>2</a:t>
            </a:r>
            <a:r>
              <a:rPr kumimoji="1" lang="zh-CN" altLang="en-US" baseline="30000">
                <a:ea typeface="华文楷体" panose="02010600040101010101" pitchFamily="2" charset="-122"/>
              </a:rPr>
              <a:t>＋</a:t>
            </a:r>
            <a:r>
              <a:rPr kumimoji="1" lang="en-US" altLang="zh-CN">
                <a:ea typeface="华文楷体" panose="02010600040101010101" pitchFamily="2" charset="-122"/>
              </a:rPr>
              <a:t>/Mg</a:t>
            </a:r>
            <a:r>
              <a:rPr kumimoji="1" lang="en-US" altLang="zh-CN" baseline="30000">
                <a:ea typeface="华文楷体" panose="02010600040101010101" pitchFamily="2" charset="-122"/>
              </a:rPr>
              <a:t>2</a:t>
            </a:r>
            <a:r>
              <a:rPr kumimoji="1" lang="zh-CN" altLang="en-US" baseline="30000">
                <a:ea typeface="华文楷体" panose="02010600040101010101" pitchFamily="2" charset="-122"/>
              </a:rPr>
              <a:t>＋</a:t>
            </a:r>
            <a:r>
              <a:rPr kumimoji="1" lang="zh-CN" altLang="en-US">
                <a:ea typeface="华文楷体" panose="02010600040101010101" pitchFamily="2" charset="-122"/>
              </a:rPr>
              <a:t>形成可溶性配合物，用于</a:t>
            </a:r>
            <a:r>
              <a:rPr kumimoji="1" lang="zh-CN" altLang="en-US">
                <a:solidFill>
                  <a:srgbClr val="0000FF"/>
                </a:solidFill>
                <a:ea typeface="华文楷体" panose="02010600040101010101" pitchFamily="2" charset="-122"/>
              </a:rPr>
              <a:t>硬水软化，除垢</a:t>
            </a:r>
            <a:endParaRPr kumimoji="1" lang="zh-CN" altLang="en-US">
              <a:solidFill>
                <a:srgbClr val="0000FF"/>
              </a:solidFill>
              <a:ea typeface="华文楷体" panose="02010600040101010101" pitchFamily="2" charset="-122"/>
            </a:endParaRPr>
          </a:p>
        </p:txBody>
      </p:sp>
      <p:graphicFrame>
        <p:nvGraphicFramePr>
          <p:cNvPr id="2" name="Object 28"/>
          <p:cNvGraphicFramePr>
            <a:graphicFrameLocks noChangeAspect="1"/>
          </p:cNvGraphicFramePr>
          <p:nvPr/>
        </p:nvGraphicFramePr>
        <p:xfrm>
          <a:off x="1692275" y="1916113"/>
          <a:ext cx="5761038" cy="2970212"/>
        </p:xfrm>
        <a:graphic>
          <a:graphicData uri="http://schemas.openxmlformats.org/presentationml/2006/ole">
            <mc:AlternateContent xmlns:mc="http://schemas.openxmlformats.org/markup-compatibility/2006">
              <mc:Choice xmlns:v="urn:schemas-microsoft-com:vml" Requires="v">
                <p:oleObj spid="_x0000_s192611" name="CS ChemDraw Drawing" r:id="rId1" imgW="3398520" imgH="1752600" progId="ChemDraw.Document.6.0">
                  <p:embed/>
                </p:oleObj>
              </mc:Choice>
              <mc:Fallback>
                <p:oleObj name="CS ChemDraw Drawing" r:id="rId1" imgW="3398520" imgH="1752600" progId="ChemDraw.Document.6.0">
                  <p:embed/>
                  <p:pic>
                    <p:nvPicPr>
                      <p:cNvPr id="0" name="Picture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16113"/>
                        <a:ext cx="5761038" cy="2970212"/>
                      </a:xfrm>
                      <a:prstGeom prst="rect">
                        <a:avLst/>
                      </a:prstGeom>
                      <a:solidFill>
                        <a:srgbClr val="FFFFFF"/>
                      </a:solidFill>
                    </p:spPr>
                  </p:pic>
                </p:oleObj>
              </mc:Fallback>
            </mc:AlternateContent>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7422"/>
                                        </p:tgtEl>
                                        <p:attrNameLst>
                                          <p:attrName>style.visibility</p:attrName>
                                        </p:attrNameLst>
                                      </p:cBhvr>
                                      <p:to>
                                        <p:strVal val="visible"/>
                                      </p:to>
                                    </p:set>
                                    <p:animEffect transition="in" filter="wipe(left)">
                                      <p:cBhvr>
                                        <p:cTn id="7" dur="500"/>
                                        <p:tgtEl>
                                          <p:spTgt spid="3574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7424"/>
                                        </p:tgtEl>
                                        <p:attrNameLst>
                                          <p:attrName>style.visibility</p:attrName>
                                        </p:attrNameLst>
                                      </p:cBhvr>
                                      <p:to>
                                        <p:strVal val="visible"/>
                                      </p:to>
                                    </p:set>
                                    <p:animEffect transition="in" filter="wipe(left)">
                                      <p:cBhvr>
                                        <p:cTn id="17" dur="500"/>
                                        <p:tgtEl>
                                          <p:spTgt spid="35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422" grpId="0" autoUpdateAnimBg="0"/>
      <p:bldP spid="357424"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ChangeArrowheads="1"/>
          </p:cNvSpPr>
          <p:nvPr/>
        </p:nvSpPr>
        <p:spPr bwMode="auto">
          <a:xfrm>
            <a:off x="8101013" y="61658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lnSpc>
                <a:spcPct val="145000"/>
              </a:lnSpc>
            </a:pPr>
            <a:fld id="{44CC7812-438E-4EB7-8F29-8AC897A77639}"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58403" name="Rectangle 3"/>
          <p:cNvSpPr>
            <a:spLocks noChangeArrowheads="1"/>
          </p:cNvSpPr>
          <p:nvPr/>
        </p:nvSpPr>
        <p:spPr bwMode="auto">
          <a:xfrm>
            <a:off x="1098550" y="404813"/>
            <a:ext cx="75596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5000"/>
              </a:lnSpc>
            </a:pPr>
            <a:r>
              <a:rPr lang="zh-CN" altLang="en-US" sz="3600">
                <a:solidFill>
                  <a:srgbClr val="0000FF"/>
                </a:solidFill>
                <a:ea typeface="华文楷体" panose="02010600040101010101" pitchFamily="2" charset="-122"/>
              </a:rPr>
              <a:t>鉴别</a:t>
            </a:r>
            <a:r>
              <a:rPr lang="en-US" altLang="zh-CN" sz="3600">
                <a:solidFill>
                  <a:srgbClr val="FF0000"/>
                </a:solidFill>
                <a:ea typeface="华文楷体" panose="02010600040101010101" pitchFamily="2" charset="-122"/>
              </a:rPr>
              <a:t>PO</a:t>
            </a:r>
            <a:r>
              <a:rPr lang="en-US" altLang="zh-CN" sz="3600" baseline="-25000">
                <a:solidFill>
                  <a:srgbClr val="FF0000"/>
                </a:solidFill>
                <a:ea typeface="华文楷体" panose="02010600040101010101" pitchFamily="2" charset="-122"/>
              </a:rPr>
              <a:t>4</a:t>
            </a:r>
            <a:r>
              <a:rPr lang="en-US" altLang="zh-CN" sz="3600" baseline="30000">
                <a:solidFill>
                  <a:srgbClr val="FF0000"/>
                </a:solidFill>
                <a:ea typeface="华文楷体" panose="02010600040101010101" pitchFamily="2" charset="-122"/>
              </a:rPr>
              <a:t>3- </a:t>
            </a:r>
            <a:r>
              <a:rPr lang="en-US" altLang="zh-CN" sz="3600">
                <a:solidFill>
                  <a:srgbClr val="FF0000"/>
                </a:solidFill>
                <a:ea typeface="华文楷体" panose="02010600040101010101" pitchFamily="2" charset="-122"/>
              </a:rPr>
              <a:t>(</a:t>
            </a:r>
            <a:r>
              <a:rPr lang="zh-CN" altLang="en-US" sz="3600">
                <a:solidFill>
                  <a:srgbClr val="FF0000"/>
                </a:solidFill>
                <a:ea typeface="华文楷体" panose="02010600040101010101" pitchFamily="2" charset="-122"/>
              </a:rPr>
              <a:t>磷酸盐</a:t>
            </a:r>
            <a:r>
              <a:rPr lang="en-US" altLang="zh-CN" sz="3600">
                <a:solidFill>
                  <a:srgbClr val="FF0000"/>
                </a:solidFill>
                <a:ea typeface="华文楷体" panose="02010600040101010101" pitchFamily="2" charset="-122"/>
              </a:rPr>
              <a:t>)</a:t>
            </a:r>
            <a:r>
              <a:rPr lang="zh-CN" altLang="en-US" sz="3600">
                <a:solidFill>
                  <a:srgbClr val="FF0000"/>
                </a:solidFill>
                <a:ea typeface="华文楷体" panose="02010600040101010101" pitchFamily="2" charset="-122"/>
              </a:rPr>
              <a:t>、</a:t>
            </a:r>
            <a:r>
              <a:rPr lang="en-US" altLang="zh-CN" sz="3600">
                <a:solidFill>
                  <a:srgbClr val="FF0000"/>
                </a:solidFill>
                <a:ea typeface="华文楷体" panose="02010600040101010101" pitchFamily="2" charset="-122"/>
              </a:rPr>
              <a:t>P</a:t>
            </a:r>
            <a:r>
              <a:rPr lang="en-US" altLang="zh-CN" sz="3600" baseline="-25000">
                <a:solidFill>
                  <a:srgbClr val="FF0000"/>
                </a:solidFill>
                <a:ea typeface="华文楷体" panose="02010600040101010101" pitchFamily="2" charset="-122"/>
              </a:rPr>
              <a:t>2</a:t>
            </a:r>
            <a:r>
              <a:rPr lang="en-US" altLang="zh-CN" sz="3600">
                <a:solidFill>
                  <a:srgbClr val="FF0000"/>
                </a:solidFill>
                <a:ea typeface="华文楷体" panose="02010600040101010101" pitchFamily="2" charset="-122"/>
              </a:rPr>
              <a:t>O</a:t>
            </a:r>
            <a:r>
              <a:rPr lang="en-US" altLang="zh-CN" sz="3600" baseline="-25000">
                <a:solidFill>
                  <a:srgbClr val="FF0000"/>
                </a:solidFill>
                <a:ea typeface="华文楷体" panose="02010600040101010101" pitchFamily="2" charset="-122"/>
              </a:rPr>
              <a:t>7</a:t>
            </a:r>
            <a:r>
              <a:rPr lang="en-US" altLang="zh-CN" sz="3600" baseline="30000">
                <a:solidFill>
                  <a:srgbClr val="FF0000"/>
                </a:solidFill>
                <a:ea typeface="华文楷体" panose="02010600040101010101" pitchFamily="2" charset="-122"/>
              </a:rPr>
              <a:t>4-</a:t>
            </a:r>
            <a:r>
              <a:rPr lang="en-US" altLang="zh-CN" sz="3600">
                <a:solidFill>
                  <a:srgbClr val="FF0000"/>
                </a:solidFill>
                <a:ea typeface="华文楷体" panose="02010600040101010101" pitchFamily="2" charset="-122"/>
              </a:rPr>
              <a:t>(</a:t>
            </a:r>
            <a:r>
              <a:rPr lang="zh-CN" altLang="en-US" sz="3600">
                <a:solidFill>
                  <a:srgbClr val="FF0000"/>
                </a:solidFill>
                <a:ea typeface="华文楷体" panose="02010600040101010101" pitchFamily="2" charset="-122"/>
              </a:rPr>
              <a:t>焦磷酸盐</a:t>
            </a:r>
            <a:r>
              <a:rPr lang="en-US" altLang="zh-CN" sz="3600">
                <a:solidFill>
                  <a:srgbClr val="FF0000"/>
                </a:solidFill>
                <a:ea typeface="华文楷体" panose="02010600040101010101" pitchFamily="2" charset="-122"/>
              </a:rPr>
              <a:t>)</a:t>
            </a:r>
            <a:r>
              <a:rPr lang="zh-CN" altLang="en-US" sz="3600">
                <a:solidFill>
                  <a:srgbClr val="FF0000"/>
                </a:solidFill>
                <a:ea typeface="华文楷体" panose="02010600040101010101" pitchFamily="2" charset="-122"/>
              </a:rPr>
              <a:t>和偏磷酸盐</a:t>
            </a:r>
            <a:r>
              <a:rPr lang="en-US" altLang="zh-CN" sz="3600">
                <a:solidFill>
                  <a:srgbClr val="FF0000"/>
                </a:solidFill>
                <a:ea typeface="华文楷体" panose="02010600040101010101" pitchFamily="2" charset="-122"/>
              </a:rPr>
              <a:t>(PO</a:t>
            </a:r>
            <a:r>
              <a:rPr lang="en-US" altLang="zh-CN" sz="3600" baseline="-25000">
                <a:solidFill>
                  <a:srgbClr val="FF0000"/>
                </a:solidFill>
                <a:ea typeface="华文楷体" panose="02010600040101010101" pitchFamily="2" charset="-122"/>
              </a:rPr>
              <a:t>3</a:t>
            </a:r>
            <a:r>
              <a:rPr lang="en-US" altLang="zh-CN" sz="3600" baseline="30000">
                <a:solidFill>
                  <a:srgbClr val="FF0000"/>
                </a:solidFill>
                <a:ea typeface="华文楷体" panose="02010600040101010101" pitchFamily="2" charset="-122"/>
              </a:rPr>
              <a:t>-</a:t>
            </a:r>
            <a:r>
              <a:rPr lang="en-US" altLang="zh-CN" sz="3600">
                <a:solidFill>
                  <a:srgbClr val="FF0000"/>
                </a:solidFill>
                <a:ea typeface="华文楷体" panose="02010600040101010101" pitchFamily="2" charset="-122"/>
              </a:rPr>
              <a:t>)</a:t>
            </a:r>
            <a:r>
              <a:rPr lang="zh-CN" altLang="en-US" sz="3600">
                <a:solidFill>
                  <a:srgbClr val="0000FF"/>
                </a:solidFill>
                <a:ea typeface="华文楷体" panose="02010600040101010101" pitchFamily="2" charset="-122"/>
              </a:rPr>
              <a:t>的方法：</a:t>
            </a:r>
            <a:endParaRPr lang="zh-CN" altLang="en-US" sz="3600">
              <a:solidFill>
                <a:srgbClr val="0000FF"/>
              </a:solidFill>
              <a:ea typeface="华文楷体" panose="02010600040101010101" pitchFamily="2" charset="-122"/>
            </a:endParaRPr>
          </a:p>
          <a:p>
            <a:pPr>
              <a:lnSpc>
                <a:spcPct val="145000"/>
              </a:lnSpc>
            </a:pPr>
            <a:r>
              <a:rPr lang="zh-CN" altLang="en-US" sz="3600">
                <a:ea typeface="华文楷体" panose="02010600040101010101" pitchFamily="2" charset="-122"/>
              </a:rPr>
              <a:t>    正</a:t>
            </a:r>
            <a:r>
              <a:rPr lang="en-US" altLang="zh-CN" sz="3600">
                <a:ea typeface="华文楷体" panose="02010600040101010101" pitchFamily="2" charset="-122"/>
              </a:rPr>
              <a:t>/</a:t>
            </a:r>
            <a:r>
              <a:rPr lang="zh-CN" altLang="en-US" sz="3600">
                <a:ea typeface="华文楷体" panose="02010600040101010101" pitchFamily="2" charset="-122"/>
              </a:rPr>
              <a:t>焦</a:t>
            </a:r>
            <a:r>
              <a:rPr lang="en-US" altLang="zh-CN" sz="3600">
                <a:ea typeface="华文楷体" panose="02010600040101010101" pitchFamily="2" charset="-122"/>
              </a:rPr>
              <a:t>/</a:t>
            </a:r>
            <a:r>
              <a:rPr lang="zh-CN" altLang="en-US" sz="3600">
                <a:ea typeface="华文楷体" panose="02010600040101010101" pitchFamily="2" charset="-122"/>
              </a:rPr>
              <a:t>偏磷酸盐：</a:t>
            </a:r>
            <a:r>
              <a:rPr lang="zh-CN" altLang="en-US" sz="3600">
                <a:solidFill>
                  <a:srgbClr val="0000CC"/>
                </a:solidFill>
                <a:ea typeface="华文楷体" panose="02010600040101010101" pitchFamily="2" charset="-122"/>
              </a:rPr>
              <a:t>硝酸银和蛋白质</a:t>
            </a:r>
            <a:r>
              <a:rPr lang="zh-CN" altLang="en-US" sz="3600">
                <a:ea typeface="华文楷体" panose="02010600040101010101" pitchFamily="2" charset="-122"/>
              </a:rPr>
              <a:t>加以鉴别。</a:t>
            </a:r>
            <a:endParaRPr lang="zh-CN" altLang="en-US" sz="3600">
              <a:ea typeface="华文楷体" panose="02010600040101010101" pitchFamily="2" charset="-122"/>
            </a:endParaRPr>
          </a:p>
          <a:p>
            <a:pPr>
              <a:lnSpc>
                <a:spcPct val="145000"/>
              </a:lnSpc>
            </a:pPr>
            <a:r>
              <a:rPr lang="zh-CN" altLang="en-US" sz="3600">
                <a:ea typeface="华文楷体" panose="02010600040101010101" pitchFamily="2" charset="-122"/>
              </a:rPr>
              <a:t>    硝酸银与磷酸盐产生</a:t>
            </a:r>
            <a:r>
              <a:rPr lang="zh-CN" altLang="en-US" sz="3600">
                <a:solidFill>
                  <a:srgbClr val="0000FF"/>
                </a:solidFill>
                <a:ea typeface="华文楷体" panose="02010600040101010101" pitchFamily="2" charset="-122"/>
              </a:rPr>
              <a:t>黄色沉淀</a:t>
            </a:r>
            <a:r>
              <a:rPr lang="zh-CN" altLang="en-US" sz="3600">
                <a:ea typeface="华文楷体" panose="02010600040101010101" pitchFamily="2" charset="-122"/>
              </a:rPr>
              <a:t>；与焦、偏磷酸盐产生</a:t>
            </a:r>
            <a:r>
              <a:rPr lang="zh-CN" altLang="en-US" sz="3600">
                <a:solidFill>
                  <a:srgbClr val="FF0000"/>
                </a:solidFill>
                <a:ea typeface="华文楷体" panose="02010600040101010101" pitchFamily="2" charset="-122"/>
              </a:rPr>
              <a:t>白色沉淀</a:t>
            </a:r>
            <a:r>
              <a:rPr lang="zh-CN" altLang="en-US" sz="3600">
                <a:ea typeface="华文楷体" panose="02010600040101010101" pitchFamily="2" charset="-122"/>
              </a:rPr>
              <a:t>，但</a:t>
            </a:r>
            <a:r>
              <a:rPr lang="zh-CN" altLang="en-US" sz="3600">
                <a:solidFill>
                  <a:srgbClr val="0000CC"/>
                </a:solidFill>
                <a:ea typeface="华文楷体" panose="02010600040101010101" pitchFamily="2" charset="-122"/>
              </a:rPr>
              <a:t>偏磷酸能使蛋白质沉淀。</a:t>
            </a:r>
            <a:endParaRPr lang="zh-CN" altLang="en-US" sz="3600">
              <a:solidFill>
                <a:srgbClr val="0000CC"/>
              </a:solidFill>
              <a:ea typeface="华文楷体" panose="02010600040101010101" pitchFamily="2" charset="-122"/>
            </a:endParaRPr>
          </a:p>
        </p:txBody>
      </p:sp>
      <p:pic>
        <p:nvPicPr>
          <p:cNvPr id="264195"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03">
                                            <p:txEl>
                                              <p:pRg st="1" end="1"/>
                                            </p:txEl>
                                          </p:spTgt>
                                        </p:tgtEl>
                                        <p:attrNameLst>
                                          <p:attrName>style.visibility</p:attrName>
                                        </p:attrNameLst>
                                      </p:cBhvr>
                                      <p:to>
                                        <p:strVal val="visible"/>
                                      </p:to>
                                    </p:set>
                                    <p:anim calcmode="lin" valueType="num">
                                      <p:cBhvr additive="base">
                                        <p:cTn id="7" dur="500" fill="hold"/>
                                        <p:tgtEl>
                                          <p:spTgt spid="35840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0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8403">
                                            <p:txEl>
                                              <p:pRg st="2" end="2"/>
                                            </p:txEl>
                                          </p:spTgt>
                                        </p:tgtEl>
                                        <p:attrNameLst>
                                          <p:attrName>style.visibility</p:attrName>
                                        </p:attrNameLst>
                                      </p:cBhvr>
                                      <p:to>
                                        <p:strVal val="visible"/>
                                      </p:to>
                                    </p:set>
                                    <p:anim calcmode="lin" valueType="num">
                                      <p:cBhvr additive="base">
                                        <p:cTn id="11" dur="500" fill="hold"/>
                                        <p:tgtEl>
                                          <p:spTgt spid="35840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84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032000" y="2050415"/>
            <a:ext cx="5080000" cy="1753235"/>
          </a:xfrm>
          <a:prstGeom prst="rect">
            <a:avLst/>
          </a:prstGeom>
          <a:noFill/>
          <a:ln w="9525">
            <a:noFill/>
          </a:ln>
        </p:spPr>
        <p:txBody>
          <a:bodyPr>
            <a:spAutoFit/>
          </a:bodyPr>
          <a:lstStyle/>
          <a:p>
            <a:pPr marL="0" indent="152400" eaLnBrk="1" latinLnBrk="0" hangingPunct="1">
              <a:lnSpc>
                <a:spcPct val="150000"/>
              </a:lnSpc>
            </a:pPr>
            <a:r>
              <a:rPr lang="zh-CN" sz="3600">
                <a:solidFill>
                  <a:srgbClr val="FF0000"/>
                </a:solidFill>
                <a:ea typeface="宋体" panose="02010600030101010101" pitchFamily="2" charset="-122"/>
              </a:rPr>
              <a:t>作业：</a:t>
            </a:r>
            <a:r>
              <a:rPr lang="en-US" sz="3600">
                <a:solidFill>
                  <a:srgbClr val="FF0000"/>
                </a:solidFill>
                <a:latin typeface="Times New Roman" panose="02020603050405020304" pitchFamily="18" charset="0"/>
              </a:rPr>
              <a:t>8</a:t>
            </a:r>
            <a:r>
              <a:rPr lang="zh-CN" sz="3600">
                <a:solidFill>
                  <a:srgbClr val="FF0000"/>
                </a:solidFill>
                <a:ea typeface="宋体" panose="02010600030101010101" pitchFamily="2" charset="-122"/>
              </a:rPr>
              <a:t>、</a:t>
            </a:r>
            <a:r>
              <a:rPr lang="en-US" sz="3600">
                <a:solidFill>
                  <a:srgbClr val="FF0000"/>
                </a:solidFill>
                <a:latin typeface="宋体" panose="02010600030101010101" pitchFamily="2" charset="-122"/>
              </a:rPr>
              <a:t>13</a:t>
            </a:r>
            <a:r>
              <a:rPr lang="zh-CN" sz="3600">
                <a:solidFill>
                  <a:srgbClr val="FF0000"/>
                </a:solidFill>
                <a:ea typeface="宋体" panose="02010600030101010101" pitchFamily="2" charset="-122"/>
              </a:rPr>
              <a:t>、</a:t>
            </a:r>
            <a:r>
              <a:rPr lang="en-US" sz="3600">
                <a:solidFill>
                  <a:srgbClr val="FF0000"/>
                </a:solidFill>
                <a:latin typeface="Times New Roman" panose="02020603050405020304" pitchFamily="18" charset="0"/>
              </a:rPr>
              <a:t>14</a:t>
            </a:r>
            <a:r>
              <a:rPr lang="zh-CN" sz="3600">
                <a:solidFill>
                  <a:srgbClr val="FF0000"/>
                </a:solidFill>
                <a:ea typeface="宋体" panose="02010600030101010101" pitchFamily="2" charset="-122"/>
              </a:rPr>
              <a:t>、</a:t>
            </a:r>
            <a:r>
              <a:rPr lang="en-US" sz="3600">
                <a:solidFill>
                  <a:srgbClr val="FF0000"/>
                </a:solidFill>
                <a:latin typeface="Times New Roman" panose="02020603050405020304" pitchFamily="18" charset="0"/>
              </a:rPr>
              <a:t>19</a:t>
            </a:r>
            <a:r>
              <a:rPr lang="zh-CN" sz="3600">
                <a:solidFill>
                  <a:srgbClr val="FF0000"/>
                </a:solidFill>
                <a:ea typeface="宋体" panose="02010600030101010101" pitchFamily="2" charset="-122"/>
              </a:rPr>
              <a:t>、</a:t>
            </a:r>
            <a:r>
              <a:rPr lang="en-US" sz="3600">
                <a:solidFill>
                  <a:srgbClr val="FF0000"/>
                </a:solidFill>
                <a:latin typeface="Times New Roman" panose="02020603050405020304" pitchFamily="18" charset="0"/>
              </a:rPr>
              <a:t>24 (</a:t>
            </a:r>
            <a:r>
              <a:rPr lang="zh-CN" sz="3600">
                <a:solidFill>
                  <a:srgbClr val="FF0000"/>
                </a:solidFill>
                <a:ea typeface="宋体" panose="02010600030101010101" pitchFamily="2" charset="-122"/>
              </a:rPr>
              <a:t>第</a:t>
            </a:r>
            <a:r>
              <a:rPr lang="en-US" sz="3600">
                <a:solidFill>
                  <a:srgbClr val="FF0000"/>
                </a:solidFill>
                <a:latin typeface="Times New Roman" panose="02020603050405020304" pitchFamily="18" charset="0"/>
              </a:rPr>
              <a:t>8</a:t>
            </a:r>
            <a:r>
              <a:rPr lang="zh-CN" sz="3600">
                <a:solidFill>
                  <a:srgbClr val="FF0000"/>
                </a:solidFill>
                <a:ea typeface="宋体" panose="02010600030101010101" pitchFamily="2" charset="-122"/>
              </a:rPr>
              <a:t>章</a:t>
            </a:r>
            <a:r>
              <a:rPr lang="en-US" sz="3600">
                <a:solidFill>
                  <a:srgbClr val="FF0000"/>
                </a:solidFill>
                <a:latin typeface="Times New Roman" panose="02020603050405020304" pitchFamily="18" charset="0"/>
              </a:rPr>
              <a:t>315-317</a:t>
            </a:r>
            <a:r>
              <a:rPr lang="zh-CN" sz="3600">
                <a:solidFill>
                  <a:srgbClr val="FF0000"/>
                </a:solidFill>
                <a:ea typeface="宋体" panose="02010600030101010101" pitchFamily="2" charset="-122"/>
              </a:rPr>
              <a:t>页</a:t>
            </a:r>
            <a:r>
              <a:rPr lang="en-US" sz="3600">
                <a:solidFill>
                  <a:srgbClr val="FF0000"/>
                </a:solidFill>
                <a:latin typeface="宋体" panose="02010600030101010101" pitchFamily="2" charset="-122"/>
              </a:rPr>
              <a:t>)</a:t>
            </a:r>
            <a:endParaRPr lang="zh-CN" altLang="en-US" sz="3600"/>
          </a:p>
        </p:txBody>
      </p:sp>
    </p:spTree>
  </p:cSld>
  <p:clrMapOvr>
    <a:masterClrMapping/>
  </p:clrMapOvr>
  <p:transition>
    <p:wip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1"/>
          <p:cNvSpPr>
            <a:spLocks noChangeArrowheads="1"/>
          </p:cNvSpPr>
          <p:nvPr/>
        </p:nvSpPr>
        <p:spPr bwMode="auto">
          <a:xfrm>
            <a:off x="7812088" y="6356350"/>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2152FA4-92DA-4784-8D4F-0EE5000017D0}"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14" name="Rectangle 2"/>
          <p:cNvSpPr txBox="1">
            <a:spLocks noChangeArrowheads="1"/>
          </p:cNvSpPr>
          <p:nvPr/>
        </p:nvSpPr>
        <p:spPr bwMode="auto">
          <a:xfrm>
            <a:off x="560388" y="333375"/>
            <a:ext cx="7772400" cy="1143000"/>
          </a:xfrm>
          <a:prstGeom prst="rect">
            <a:avLst/>
          </a:prstGeom>
          <a:noFill/>
          <a:ln>
            <a:noFill/>
          </a:ln>
          <a:effectLst/>
        </p:spPr>
        <p:txBody>
          <a:bodyPr anchor="b" anchorCtr="1"/>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a:defRPr/>
            </a:pPr>
            <a:r>
              <a:rPr lang="en-US" altLang="zh-CN" sz="4800" dirty="0" smtClean="0">
                <a:solidFill>
                  <a:srgbClr val="0000FF"/>
                </a:solidFill>
                <a:effectLst/>
                <a:latin typeface="+mn-lt"/>
                <a:ea typeface="+mn-ea"/>
              </a:rPr>
              <a:t>8.6 </a:t>
            </a:r>
            <a:r>
              <a:rPr lang="zh-CN" altLang="en-US" sz="4800" dirty="0" smtClean="0">
                <a:solidFill>
                  <a:srgbClr val="0000FF"/>
                </a:solidFill>
                <a:effectLst/>
                <a:latin typeface="+mn-lt"/>
                <a:ea typeface="+mn-ea"/>
              </a:rPr>
              <a:t>氧 </a:t>
            </a:r>
            <a:r>
              <a:rPr lang="en-US" altLang="zh-CN" sz="4800" dirty="0" smtClean="0">
                <a:solidFill>
                  <a:srgbClr val="0000FF"/>
                </a:solidFill>
                <a:effectLst/>
                <a:latin typeface="+mn-lt"/>
                <a:ea typeface="+mn-ea"/>
              </a:rPr>
              <a:t>(Oxygen)</a:t>
            </a:r>
            <a:r>
              <a:rPr lang="zh-CN" altLang="en-US" sz="4800" dirty="0" smtClean="0">
                <a:solidFill>
                  <a:srgbClr val="0000FF"/>
                </a:solidFill>
                <a:effectLst/>
                <a:latin typeface="+mn-lt"/>
                <a:ea typeface="+mn-ea"/>
              </a:rPr>
              <a:t> </a:t>
            </a:r>
            <a:endParaRPr lang="zh-CN" altLang="en-US" sz="4800" dirty="0">
              <a:solidFill>
                <a:srgbClr val="0000FF"/>
              </a:solidFill>
              <a:effectLst/>
              <a:latin typeface="+mn-lt"/>
              <a:ea typeface="+mn-ea"/>
            </a:endParaRPr>
          </a:p>
        </p:txBody>
      </p:sp>
      <p:sp>
        <p:nvSpPr>
          <p:cNvPr id="15" name="Rectangle 4"/>
          <p:cNvSpPr>
            <a:spLocks noChangeArrowheads="1"/>
          </p:cNvSpPr>
          <p:nvPr/>
        </p:nvSpPr>
        <p:spPr bwMode="auto">
          <a:xfrm>
            <a:off x="1979613" y="2060575"/>
            <a:ext cx="6550025" cy="701675"/>
          </a:xfrm>
          <a:prstGeom prst="rect">
            <a:avLst/>
          </a:prstGeom>
          <a:noFill/>
          <a:ln>
            <a:noFill/>
          </a:ln>
          <a:effectLst/>
        </p:spPr>
        <p:txBody>
          <a:bodyPr wrap="none" anchor="ctr">
            <a:spAutoFit/>
          </a:bodyPr>
          <a:lstStyle/>
          <a:p>
            <a:pPr>
              <a:defRPr/>
            </a:pPr>
            <a:r>
              <a:rPr lang="en-US" altLang="zh-CN" sz="4000" dirty="0">
                <a:latin typeface="+mn-lt"/>
                <a:ea typeface="+mn-ea"/>
              </a:rPr>
              <a:t>8.6.1 </a:t>
            </a:r>
            <a:r>
              <a:rPr lang="zh-CN" altLang="en-US" sz="4000" dirty="0">
                <a:latin typeface="+mn-lt"/>
                <a:ea typeface="+mn-ea"/>
              </a:rPr>
              <a:t>氧的成键特征与氧单质 </a:t>
            </a:r>
            <a:endParaRPr lang="zh-CN" altLang="en-US" sz="4000" dirty="0">
              <a:latin typeface="+mn-lt"/>
              <a:ea typeface="+mn-ea"/>
            </a:endParaRPr>
          </a:p>
        </p:txBody>
      </p:sp>
      <p:sp>
        <p:nvSpPr>
          <p:cNvPr id="16" name="Rectangle 5"/>
          <p:cNvSpPr>
            <a:spLocks noChangeArrowheads="1"/>
          </p:cNvSpPr>
          <p:nvPr/>
        </p:nvSpPr>
        <p:spPr bwMode="auto">
          <a:xfrm>
            <a:off x="1943100" y="3303588"/>
            <a:ext cx="2982913" cy="701675"/>
          </a:xfrm>
          <a:prstGeom prst="rect">
            <a:avLst/>
          </a:prstGeom>
          <a:noFill/>
          <a:ln>
            <a:noFill/>
          </a:ln>
          <a:effectLst/>
        </p:spPr>
        <p:txBody>
          <a:bodyPr wrap="none" anchor="ctr">
            <a:spAutoFit/>
          </a:bodyPr>
          <a:lstStyle/>
          <a:p>
            <a:pPr>
              <a:defRPr/>
            </a:pPr>
            <a:r>
              <a:rPr lang="en-US" altLang="zh-CN" sz="4000" dirty="0">
                <a:latin typeface="+mn-lt"/>
                <a:ea typeface="+mn-ea"/>
              </a:rPr>
              <a:t>8.6.2 </a:t>
            </a:r>
            <a:r>
              <a:rPr lang="zh-CN" altLang="en-US" sz="4000" dirty="0">
                <a:latin typeface="+mn-lt"/>
                <a:ea typeface="+mn-ea"/>
              </a:rPr>
              <a:t>氧化物 </a:t>
            </a:r>
            <a:endParaRPr lang="zh-CN" altLang="en-US" sz="4000" dirty="0">
              <a:latin typeface="+mn-lt"/>
              <a:ea typeface="+mn-ea"/>
            </a:endParaRPr>
          </a:p>
        </p:txBody>
      </p:sp>
      <p:sp>
        <p:nvSpPr>
          <p:cNvPr id="17" name="Rectangle 6"/>
          <p:cNvSpPr>
            <a:spLocks noChangeArrowheads="1"/>
          </p:cNvSpPr>
          <p:nvPr/>
        </p:nvSpPr>
        <p:spPr bwMode="auto">
          <a:xfrm>
            <a:off x="1943100" y="4527550"/>
            <a:ext cx="3492500" cy="701675"/>
          </a:xfrm>
          <a:prstGeom prst="rect">
            <a:avLst/>
          </a:prstGeom>
          <a:noFill/>
          <a:ln>
            <a:noFill/>
          </a:ln>
          <a:effectLst/>
        </p:spPr>
        <p:txBody>
          <a:bodyPr wrap="none" anchor="ctr">
            <a:spAutoFit/>
          </a:bodyPr>
          <a:lstStyle/>
          <a:p>
            <a:pPr>
              <a:defRPr/>
            </a:pPr>
            <a:r>
              <a:rPr lang="en-US" altLang="zh-CN" sz="4000">
                <a:latin typeface="+mn-lt"/>
                <a:ea typeface="+mn-ea"/>
              </a:rPr>
              <a:t>8.6.3 </a:t>
            </a:r>
            <a:r>
              <a:rPr lang="zh-CN" altLang="en-US" sz="4000">
                <a:latin typeface="+mn-lt"/>
                <a:ea typeface="+mn-ea"/>
              </a:rPr>
              <a:t>过氧化氢 </a:t>
            </a:r>
            <a:endParaRPr lang="zh-CN" altLang="en-US" sz="4000">
              <a:latin typeface="+mn-lt"/>
              <a:ea typeface="+mn-ea"/>
            </a:endParaRPr>
          </a:p>
        </p:txBody>
      </p:sp>
      <p:pic>
        <p:nvPicPr>
          <p:cNvPr id="265222" name="Picture 7"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66838" y="22955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3" name="Picture 8"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66838" y="35194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4" name="Picture 9"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66838" y="47434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27088" y="476250"/>
            <a:ext cx="7772400" cy="1143000"/>
          </a:xfrm>
        </p:spPr>
        <p:txBody>
          <a:bodyPr/>
          <a:lstStyle/>
          <a:p>
            <a:pPr>
              <a:defRPr/>
            </a:pPr>
            <a:r>
              <a:rPr lang="en-US" altLang="zh-CN" sz="4800" b="1" dirty="0">
                <a:solidFill>
                  <a:srgbClr val="0000FF"/>
                </a:solidFill>
                <a:effectLst/>
                <a:latin typeface="+mn-lt"/>
                <a:ea typeface="+mn-ea"/>
              </a:rPr>
              <a:t>8.7 </a:t>
            </a:r>
            <a:r>
              <a:rPr lang="zh-CN" altLang="en-US" sz="4800" b="1" dirty="0" smtClean="0">
                <a:solidFill>
                  <a:srgbClr val="0000FF"/>
                </a:solidFill>
                <a:effectLst/>
                <a:latin typeface="+mn-lt"/>
                <a:ea typeface="+mn-ea"/>
              </a:rPr>
              <a:t>硫</a:t>
            </a:r>
            <a:r>
              <a:rPr lang="en-US" altLang="zh-CN" sz="4800" b="1" dirty="0" smtClean="0">
                <a:solidFill>
                  <a:srgbClr val="0000FF"/>
                </a:solidFill>
                <a:effectLst/>
                <a:latin typeface="+mn-lt"/>
                <a:ea typeface="+mn-ea"/>
              </a:rPr>
              <a:t>(Sulfur)</a:t>
            </a:r>
            <a:r>
              <a:rPr lang="zh-CN" altLang="en-US" sz="4800" b="1" dirty="0" smtClean="0">
                <a:solidFill>
                  <a:srgbClr val="0000FF"/>
                </a:solidFill>
                <a:effectLst/>
                <a:latin typeface="+mn-lt"/>
                <a:ea typeface="+mn-ea"/>
              </a:rPr>
              <a:t>、</a:t>
            </a:r>
            <a:r>
              <a:rPr lang="zh-CN" altLang="en-US" sz="4800" b="1" dirty="0">
                <a:solidFill>
                  <a:srgbClr val="0000FF"/>
                </a:solidFill>
                <a:effectLst/>
                <a:latin typeface="+mn-lt"/>
                <a:ea typeface="+mn-ea"/>
              </a:rPr>
              <a:t>硒和碲 </a:t>
            </a:r>
            <a:endParaRPr lang="zh-CN" altLang="en-US" sz="4800" b="1" dirty="0">
              <a:solidFill>
                <a:srgbClr val="0000FF"/>
              </a:solidFill>
              <a:effectLst/>
              <a:latin typeface="+mn-lt"/>
              <a:ea typeface="+mn-ea"/>
            </a:endParaRPr>
          </a:p>
        </p:txBody>
      </p:sp>
      <p:sp>
        <p:nvSpPr>
          <p:cNvPr id="5" name="Rectangle 3"/>
          <p:cNvSpPr>
            <a:spLocks noChangeArrowheads="1"/>
          </p:cNvSpPr>
          <p:nvPr/>
        </p:nvSpPr>
        <p:spPr bwMode="auto">
          <a:xfrm>
            <a:off x="1630363" y="1844675"/>
            <a:ext cx="7405687" cy="641350"/>
          </a:xfrm>
          <a:prstGeom prst="rect">
            <a:avLst/>
          </a:prstGeom>
          <a:noFill/>
          <a:ln>
            <a:noFill/>
          </a:ln>
          <a:effectLst/>
        </p:spPr>
        <p:txBody>
          <a:bodyPr wrap="none" anchor="ctr">
            <a:spAutoFit/>
          </a:bodyPr>
          <a:lstStyle/>
          <a:p>
            <a:pPr>
              <a:defRPr/>
            </a:pPr>
            <a:r>
              <a:rPr lang="en-US" altLang="zh-CN" sz="3600">
                <a:latin typeface="+mn-lt"/>
                <a:ea typeface="+mn-ea"/>
              </a:rPr>
              <a:t>8.7.1  </a:t>
            </a:r>
            <a:r>
              <a:rPr lang="zh-CN" altLang="en-US" sz="3600">
                <a:latin typeface="+mn-lt"/>
                <a:ea typeface="+mn-ea"/>
              </a:rPr>
              <a:t>硫、硒和碲的成键特征和单质 </a:t>
            </a:r>
            <a:endParaRPr lang="zh-CN" altLang="en-US" sz="3600">
              <a:latin typeface="+mn-lt"/>
              <a:ea typeface="+mn-ea"/>
            </a:endParaRPr>
          </a:p>
        </p:txBody>
      </p:sp>
      <p:sp>
        <p:nvSpPr>
          <p:cNvPr id="6" name="Rectangle 4"/>
          <p:cNvSpPr>
            <a:spLocks noChangeArrowheads="1"/>
          </p:cNvSpPr>
          <p:nvPr/>
        </p:nvSpPr>
        <p:spPr bwMode="auto">
          <a:xfrm>
            <a:off x="1630363" y="2744788"/>
            <a:ext cx="5570537" cy="641350"/>
          </a:xfrm>
          <a:prstGeom prst="rect">
            <a:avLst/>
          </a:prstGeom>
          <a:noFill/>
          <a:ln>
            <a:noFill/>
          </a:ln>
          <a:effectLst/>
        </p:spPr>
        <p:txBody>
          <a:bodyPr wrap="none" anchor="ctr">
            <a:spAutoFit/>
          </a:bodyPr>
          <a:lstStyle/>
          <a:p>
            <a:pPr>
              <a:defRPr/>
            </a:pPr>
            <a:r>
              <a:rPr lang="en-US" altLang="zh-CN" sz="3600">
                <a:latin typeface="+mn-lt"/>
                <a:ea typeface="+mn-ea"/>
              </a:rPr>
              <a:t>8.7.2  </a:t>
            </a:r>
            <a:r>
              <a:rPr lang="zh-CN" altLang="en-US" sz="3600">
                <a:latin typeface="+mn-lt"/>
                <a:ea typeface="+mn-ea"/>
              </a:rPr>
              <a:t>硫、硒和碲的氢化物 </a:t>
            </a:r>
            <a:endParaRPr lang="zh-CN" altLang="en-US" sz="3600">
              <a:latin typeface="+mn-lt"/>
              <a:ea typeface="+mn-ea"/>
            </a:endParaRPr>
          </a:p>
        </p:txBody>
      </p:sp>
      <p:sp>
        <p:nvSpPr>
          <p:cNvPr id="7" name="Rectangle 5"/>
          <p:cNvSpPr>
            <a:spLocks noChangeArrowheads="1"/>
          </p:cNvSpPr>
          <p:nvPr/>
        </p:nvSpPr>
        <p:spPr bwMode="auto">
          <a:xfrm>
            <a:off x="1630363" y="3644900"/>
            <a:ext cx="5570537" cy="641350"/>
          </a:xfrm>
          <a:prstGeom prst="rect">
            <a:avLst/>
          </a:prstGeom>
          <a:noFill/>
          <a:ln>
            <a:noFill/>
          </a:ln>
          <a:effectLst/>
        </p:spPr>
        <p:txBody>
          <a:bodyPr wrap="none" anchor="ctr">
            <a:spAutoFit/>
          </a:bodyPr>
          <a:lstStyle/>
          <a:p>
            <a:pPr>
              <a:defRPr/>
            </a:pPr>
            <a:r>
              <a:rPr lang="en-US" altLang="zh-CN" sz="3600">
                <a:latin typeface="+mn-lt"/>
                <a:ea typeface="+mn-ea"/>
              </a:rPr>
              <a:t>8.7.3  </a:t>
            </a:r>
            <a:r>
              <a:rPr lang="zh-CN" altLang="en-US" sz="3600">
                <a:latin typeface="+mn-lt"/>
                <a:ea typeface="+mn-ea"/>
              </a:rPr>
              <a:t>硫、硒和碲的氧化物 </a:t>
            </a:r>
            <a:endParaRPr lang="zh-CN" altLang="en-US" sz="3600">
              <a:latin typeface="+mn-lt"/>
              <a:ea typeface="+mn-ea"/>
            </a:endParaRPr>
          </a:p>
        </p:txBody>
      </p:sp>
      <p:sp>
        <p:nvSpPr>
          <p:cNvPr id="8" name="Rectangle 6"/>
          <p:cNvSpPr>
            <a:spLocks noChangeArrowheads="1"/>
          </p:cNvSpPr>
          <p:nvPr/>
        </p:nvSpPr>
        <p:spPr bwMode="auto">
          <a:xfrm>
            <a:off x="1630363" y="4545013"/>
            <a:ext cx="6229350" cy="641350"/>
          </a:xfrm>
          <a:prstGeom prst="rect">
            <a:avLst/>
          </a:prstGeom>
          <a:noFill/>
          <a:ln>
            <a:noFill/>
          </a:ln>
          <a:effectLst/>
        </p:spPr>
        <p:txBody>
          <a:bodyPr anchor="ctr">
            <a:spAutoFit/>
          </a:bodyPr>
          <a:lstStyle/>
          <a:p>
            <a:pPr>
              <a:defRPr/>
            </a:pPr>
            <a:r>
              <a:rPr lang="en-US" altLang="zh-CN" sz="3600">
                <a:latin typeface="+mn-lt"/>
                <a:ea typeface="+mn-ea"/>
              </a:rPr>
              <a:t>8.7.4  </a:t>
            </a:r>
            <a:r>
              <a:rPr lang="zh-CN" altLang="en-US" sz="3600">
                <a:latin typeface="+mn-lt"/>
                <a:ea typeface="+mn-ea"/>
              </a:rPr>
              <a:t>硫的其它含氧酸及其盐 </a:t>
            </a:r>
            <a:endParaRPr lang="zh-CN" altLang="en-US" sz="3600">
              <a:latin typeface="+mn-lt"/>
              <a:ea typeface="+mn-ea"/>
            </a:endParaRPr>
          </a:p>
        </p:txBody>
      </p:sp>
      <p:pic>
        <p:nvPicPr>
          <p:cNvPr id="359430" name="Picture 7"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66813" y="20002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8"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66813" y="29003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2" name="Picture 9"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66813" y="37988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3" name="Picture 10"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66813" y="4699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4" name="Rectangle 11"/>
          <p:cNvSpPr>
            <a:spLocks noChangeArrowheads="1"/>
          </p:cNvSpPr>
          <p:nvPr/>
        </p:nvSpPr>
        <p:spPr bwMode="auto">
          <a:xfrm>
            <a:off x="8101013" y="635635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8F56615-DE74-420D-B37E-6032FC29BCB4}"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wip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473" name="Group 2"/>
          <p:cNvGrpSpPr/>
          <p:nvPr/>
        </p:nvGrpSpPr>
        <p:grpSpPr bwMode="auto">
          <a:xfrm>
            <a:off x="1066800" y="622300"/>
            <a:ext cx="3505200" cy="2590800"/>
            <a:chOff x="672" y="624"/>
            <a:chExt cx="4592" cy="3392"/>
          </a:xfrm>
        </p:grpSpPr>
        <p:pic>
          <p:nvPicPr>
            <p:cNvPr id="361481" name="Picture 3" descr="周期表"/>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2" y="624"/>
              <a:ext cx="4592" cy="3392"/>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1482" name="Rectangle 4"/>
            <p:cNvSpPr>
              <a:spLocks noChangeArrowheads="1"/>
            </p:cNvSpPr>
            <p:nvPr/>
          </p:nvSpPr>
          <p:spPr bwMode="auto">
            <a:xfrm>
              <a:off x="2659" y="768"/>
              <a:ext cx="2328" cy="112"/>
            </a:xfrm>
            <a:prstGeom prst="rect">
              <a:avLst/>
            </a:prstGeom>
            <a:solidFill>
              <a:srgbClr val="C0C0C0">
                <a:alpha val="50195"/>
              </a:srgbClr>
            </a:solidFill>
            <a:ln w="12700" cap="sq">
              <a:solidFill>
                <a:schemeClr val="bg1"/>
              </a:solidFill>
              <a:miter lim="800000"/>
              <a:headEnd type="none" w="sm" len="sm"/>
              <a:tailEnd type="none" w="sm" len="sm"/>
            </a:ln>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361474" name="Rectangle 5"/>
          <p:cNvSpPr>
            <a:spLocks noChangeArrowheads="1"/>
          </p:cNvSpPr>
          <p:nvPr/>
        </p:nvSpPr>
        <p:spPr bwMode="auto">
          <a:xfrm>
            <a:off x="3995738" y="908050"/>
            <a:ext cx="215900" cy="1009650"/>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61475" name="Rectangle 6"/>
          <p:cNvSpPr>
            <a:spLocks noChangeArrowheads="1"/>
          </p:cNvSpPr>
          <p:nvPr/>
        </p:nvSpPr>
        <p:spPr bwMode="auto">
          <a:xfrm>
            <a:off x="900113" y="3751263"/>
            <a:ext cx="374332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85000"/>
              </a:lnSpc>
              <a:spcBef>
                <a:spcPct val="50000"/>
              </a:spcBef>
            </a:pPr>
            <a:r>
              <a:rPr lang="zh-CN" altLang="en-US" sz="4000">
                <a:ea typeface="华文楷体" panose="02010600040101010101" pitchFamily="2" charset="-122"/>
              </a:rPr>
              <a:t>氧族元素在元素周期表中的位置</a:t>
            </a:r>
            <a:endParaRPr lang="zh-CN" altLang="en-US" sz="4000">
              <a:ea typeface="华文楷体" panose="02010600040101010101" pitchFamily="2" charset="-122"/>
            </a:endParaRPr>
          </a:p>
          <a:p>
            <a:pPr>
              <a:lnSpc>
                <a:spcPct val="85000"/>
              </a:lnSpc>
              <a:spcBef>
                <a:spcPct val="50000"/>
              </a:spcBef>
            </a:pPr>
            <a:r>
              <a:rPr lang="en-US" altLang="zh-CN" sz="4000">
                <a:solidFill>
                  <a:srgbClr val="0000FF"/>
                </a:solidFill>
                <a:ea typeface="华文楷体" panose="02010600040101010101" pitchFamily="2" charset="-122"/>
              </a:rPr>
              <a:t>p</a:t>
            </a:r>
            <a:r>
              <a:rPr lang="zh-CN" altLang="en-US" sz="4000">
                <a:solidFill>
                  <a:srgbClr val="0000FF"/>
                </a:solidFill>
                <a:ea typeface="华文楷体" panose="02010600040101010101" pitchFamily="2" charset="-122"/>
              </a:rPr>
              <a:t>区</a:t>
            </a:r>
            <a:r>
              <a:rPr lang="en-US" altLang="zh-CN" sz="4000">
                <a:solidFill>
                  <a:srgbClr val="0000FF"/>
                </a:solidFill>
                <a:ea typeface="华文楷体" panose="02010600040101010101" pitchFamily="2" charset="-122"/>
              </a:rPr>
              <a:t>VIA, ns</a:t>
            </a:r>
            <a:r>
              <a:rPr lang="en-US" altLang="zh-CN" sz="4000" baseline="30000">
                <a:solidFill>
                  <a:srgbClr val="0000FF"/>
                </a:solidFill>
                <a:ea typeface="华文楷体" panose="02010600040101010101" pitchFamily="2" charset="-122"/>
              </a:rPr>
              <a:t>2</a:t>
            </a:r>
            <a:r>
              <a:rPr lang="en-US" altLang="zh-CN" sz="4000">
                <a:solidFill>
                  <a:srgbClr val="0000FF"/>
                </a:solidFill>
                <a:ea typeface="华文楷体" panose="02010600040101010101" pitchFamily="2" charset="-122"/>
              </a:rPr>
              <a:t>np</a:t>
            </a:r>
            <a:r>
              <a:rPr lang="en-US" altLang="zh-CN" sz="4000" baseline="30000">
                <a:solidFill>
                  <a:srgbClr val="0000FF"/>
                </a:solidFill>
                <a:ea typeface="华文楷体" panose="02010600040101010101" pitchFamily="2" charset="-122"/>
              </a:rPr>
              <a:t>4</a:t>
            </a:r>
            <a:endParaRPr lang="en-US" altLang="zh-CN" sz="4000" baseline="30000">
              <a:solidFill>
                <a:srgbClr val="0000FF"/>
              </a:solidFill>
              <a:ea typeface="华文楷体" panose="02010600040101010101" pitchFamily="2" charset="-122"/>
            </a:endParaRPr>
          </a:p>
        </p:txBody>
      </p:sp>
      <p:grpSp>
        <p:nvGrpSpPr>
          <p:cNvPr id="361476" name="Group 16"/>
          <p:cNvGrpSpPr/>
          <p:nvPr/>
        </p:nvGrpSpPr>
        <p:grpSpPr bwMode="auto">
          <a:xfrm>
            <a:off x="4878388" y="476250"/>
            <a:ext cx="3654425" cy="5616575"/>
            <a:chOff x="3061" y="300"/>
            <a:chExt cx="2302" cy="3538"/>
          </a:xfrm>
        </p:grpSpPr>
        <p:pic>
          <p:nvPicPr>
            <p:cNvPr id="361479" name="Picture 8" descr="周期表p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 y="300"/>
              <a:ext cx="2302"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80" name="Rectangle 12"/>
            <p:cNvSpPr>
              <a:spLocks noChangeArrowheads="1"/>
            </p:cNvSpPr>
            <p:nvPr/>
          </p:nvSpPr>
          <p:spPr bwMode="auto">
            <a:xfrm>
              <a:off x="4241" y="799"/>
              <a:ext cx="363" cy="1679"/>
            </a:xfrm>
            <a:prstGeom prst="rect">
              <a:avLst/>
            </a:prstGeom>
            <a:noFill/>
            <a:ln w="762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361477" name="Text Box 14"/>
          <p:cNvSpPr txBox="1">
            <a:spLocks noChangeArrowheads="1"/>
          </p:cNvSpPr>
          <p:nvPr/>
        </p:nvSpPr>
        <p:spPr bwMode="auto">
          <a:xfrm>
            <a:off x="6659563" y="620713"/>
            <a:ext cx="863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ea typeface="华文楷体" panose="02010600040101010101" pitchFamily="2" charset="-122"/>
              </a:rPr>
              <a:t>VIA</a:t>
            </a:r>
            <a:endParaRPr lang="en-US" altLang="zh-CN" sz="2800">
              <a:ea typeface="华文楷体" panose="02010600040101010101" pitchFamily="2" charset="-122"/>
            </a:endParaRPr>
          </a:p>
        </p:txBody>
      </p:sp>
      <p:sp>
        <p:nvSpPr>
          <p:cNvPr id="361478" name="Rectangle 15"/>
          <p:cNvSpPr>
            <a:spLocks noChangeArrowheads="1"/>
          </p:cNvSpPr>
          <p:nvPr/>
        </p:nvSpPr>
        <p:spPr bwMode="auto">
          <a:xfrm>
            <a:off x="7956550" y="6211888"/>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AD3A4DF-602E-41A8-9EF3-F8BE7D983877}" type="slidenum">
              <a:rPr kumimoji="1" lang="en-US" altLang="zh-CN" sz="1600">
                <a:ea typeface="ˎ̥"/>
                <a:cs typeface="ˎ̥"/>
              </a:rPr>
            </a:fld>
            <a:r>
              <a:rPr kumimoji="1" lang="en-US" altLang="zh-CN" sz="1600" b="0">
                <a:ea typeface="华文楷体" panose="02010600040101010101" pitchFamily="2" charset="-122"/>
              </a:rPr>
              <a:t> </a:t>
            </a:r>
            <a:endParaRPr kumimoji="1" lang="en-US" altLang="zh-CN" sz="1600" b="0">
              <a:ea typeface="ˎ̥"/>
              <a:cs typeface="ˎ̥"/>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96913" y="609600"/>
            <a:ext cx="7772400" cy="1143000"/>
          </a:xfrm>
        </p:spPr>
        <p:txBody>
          <a:bodyPr/>
          <a:lstStyle/>
          <a:p>
            <a:r>
              <a:rPr lang="en-US" altLang="zh-CN" sz="4800" b="1" smtClean="0">
                <a:solidFill>
                  <a:srgbClr val="0000FF"/>
                </a:solidFill>
                <a:effectLst/>
                <a:cs typeface="Times New Roman" panose="02020603050405020304" pitchFamily="18" charset="0"/>
              </a:rPr>
              <a:t>8.2 </a:t>
            </a:r>
            <a:r>
              <a:rPr lang="zh-CN" altLang="en-US" sz="4800" b="1" smtClean="0">
                <a:solidFill>
                  <a:srgbClr val="0000FF"/>
                </a:solidFill>
                <a:effectLst/>
                <a:cs typeface="Times New Roman" panose="02020603050405020304" pitchFamily="18" charset="0"/>
              </a:rPr>
              <a:t>硼 </a:t>
            </a:r>
            <a:r>
              <a:rPr lang="en-US" altLang="zh-CN" sz="4800" b="1" smtClean="0">
                <a:solidFill>
                  <a:srgbClr val="0000FF"/>
                </a:solidFill>
                <a:effectLst/>
                <a:cs typeface="Times New Roman" panose="02020603050405020304" pitchFamily="18" charset="0"/>
              </a:rPr>
              <a:t>(Boron)</a:t>
            </a:r>
            <a:r>
              <a:rPr lang="zh-CN" altLang="en-US" sz="4800" b="1" smtClean="0">
                <a:solidFill>
                  <a:srgbClr val="0000FF"/>
                </a:solidFill>
                <a:effectLst/>
                <a:cs typeface="Times New Roman" panose="02020603050405020304" pitchFamily="18" charset="0"/>
              </a:rPr>
              <a:t> </a:t>
            </a:r>
            <a:endParaRPr lang="zh-CN" altLang="en-US" sz="4800" b="1" smtClean="0">
              <a:solidFill>
                <a:srgbClr val="0000FF"/>
              </a:solidFill>
              <a:effectLst/>
              <a:cs typeface="Times New Roman" panose="02020603050405020304" pitchFamily="18" charset="0"/>
            </a:endParaRPr>
          </a:p>
        </p:txBody>
      </p:sp>
      <p:sp>
        <p:nvSpPr>
          <p:cNvPr id="50178" name="Rectangle 4">
            <a:hlinkClick r:id="rId1" action="ppaction://hlinksldjump"/>
          </p:cNvPr>
          <p:cNvSpPr>
            <a:spLocks noChangeArrowheads="1"/>
          </p:cNvSpPr>
          <p:nvPr/>
        </p:nvSpPr>
        <p:spPr bwMode="auto">
          <a:xfrm>
            <a:off x="1246188" y="2159000"/>
            <a:ext cx="805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8.2.1 </a:t>
            </a:r>
            <a:r>
              <a:rPr lang="zh-CN" altLang="en-US" sz="4000">
                <a:ea typeface="华文楷体" panose="02010600040101010101" pitchFamily="2" charset="-122"/>
                <a:cs typeface="Times New Roman" panose="02020603050405020304" pitchFamily="18" charset="0"/>
              </a:rPr>
              <a:t>硼的成键特征和单质硼的结构 </a:t>
            </a:r>
            <a:endParaRPr lang="zh-CN" altLang="en-US" sz="4000">
              <a:ea typeface="华文楷体" panose="02010600040101010101" pitchFamily="2" charset="-122"/>
              <a:cs typeface="Times New Roman" panose="02020603050405020304" pitchFamily="18" charset="0"/>
            </a:endParaRPr>
          </a:p>
        </p:txBody>
      </p:sp>
      <p:sp>
        <p:nvSpPr>
          <p:cNvPr id="50179" name="Rectangle 5">
            <a:hlinkClick r:id="rId2" action="ppaction://hlinksldjump"/>
          </p:cNvPr>
          <p:cNvSpPr>
            <a:spLocks noChangeArrowheads="1"/>
          </p:cNvSpPr>
          <p:nvPr/>
        </p:nvSpPr>
        <p:spPr bwMode="auto">
          <a:xfrm>
            <a:off x="1246188" y="3238500"/>
            <a:ext cx="551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8.2.2 </a:t>
            </a:r>
            <a:r>
              <a:rPr lang="zh-CN" altLang="en-US" sz="4000">
                <a:ea typeface="华文楷体" panose="02010600040101010101" pitchFamily="2" charset="-122"/>
                <a:cs typeface="Times New Roman" panose="02020603050405020304" pitchFamily="18" charset="0"/>
              </a:rPr>
              <a:t>硼氢化物与卤化物 </a:t>
            </a:r>
            <a:endParaRPr lang="zh-CN" altLang="en-US" sz="4000">
              <a:ea typeface="华文楷体" panose="02010600040101010101" pitchFamily="2" charset="-122"/>
              <a:cs typeface="Times New Roman" panose="02020603050405020304" pitchFamily="18" charset="0"/>
            </a:endParaRPr>
          </a:p>
        </p:txBody>
      </p:sp>
      <p:sp>
        <p:nvSpPr>
          <p:cNvPr id="50180" name="Rectangle 6">
            <a:hlinkClick r:id="rId3" action="ppaction://hlinksldjump"/>
          </p:cNvPr>
          <p:cNvSpPr>
            <a:spLocks noChangeArrowheads="1"/>
          </p:cNvSpPr>
          <p:nvPr/>
        </p:nvSpPr>
        <p:spPr bwMode="auto">
          <a:xfrm>
            <a:off x="1246188" y="4318000"/>
            <a:ext cx="5010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8.2.3 </a:t>
            </a:r>
            <a:r>
              <a:rPr lang="zh-CN" altLang="en-US" sz="4000">
                <a:ea typeface="华文楷体" panose="02010600040101010101" pitchFamily="2" charset="-122"/>
                <a:cs typeface="Times New Roman" panose="02020603050405020304" pitchFamily="18" charset="0"/>
              </a:rPr>
              <a:t>硼的含氧化合物 </a:t>
            </a:r>
            <a:endParaRPr lang="zh-CN" altLang="en-US" sz="4000">
              <a:ea typeface="华文楷体" panose="02010600040101010101" pitchFamily="2" charset="-122"/>
              <a:cs typeface="Times New Roman" panose="02020603050405020304" pitchFamily="18" charset="0"/>
            </a:endParaRPr>
          </a:p>
        </p:txBody>
      </p:sp>
      <p:pic>
        <p:nvPicPr>
          <p:cNvPr id="50181" name="Picture 7" descr="_16889762220338502556[1]">
            <a:hlinkClick r:id="rId1"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38" y="23495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descr="_16889762220338502556[1]">
            <a:hlinkClick r:id="rId2"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38" y="34083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9" descr="_16889762220338502556[1]">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38" y="45085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8"/>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FF13C07-924A-4ADF-BF64-022E958AD827}"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971550" y="260350"/>
            <a:ext cx="4895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solidFill>
                  <a:srgbClr val="0000FF"/>
                </a:solidFill>
                <a:ea typeface="华文楷体" panose="02010600040101010101" pitchFamily="2" charset="-122"/>
              </a:rPr>
              <a:t>氧族元素在自然界存在</a:t>
            </a:r>
            <a:endParaRPr kumimoji="1" lang="zh-CN" altLang="en-US" sz="3600">
              <a:solidFill>
                <a:srgbClr val="0000FF"/>
              </a:solidFill>
              <a:ea typeface="华文楷体" panose="02010600040101010101" pitchFamily="2" charset="-122"/>
            </a:endParaRPr>
          </a:p>
        </p:txBody>
      </p:sp>
      <p:sp>
        <p:nvSpPr>
          <p:cNvPr id="7171" name="Text Box 4"/>
          <p:cNvSpPr txBox="1">
            <a:spLocks noChangeArrowheads="1"/>
          </p:cNvSpPr>
          <p:nvPr/>
        </p:nvSpPr>
        <p:spPr bwMode="auto">
          <a:xfrm>
            <a:off x="890588" y="996950"/>
            <a:ext cx="80645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lang="zh-CN" altLang="en-US">
                <a:solidFill>
                  <a:srgbClr val="0000FF"/>
                </a:solidFill>
                <a:ea typeface="华文楷体" panose="02010600040101010101" pitchFamily="2" charset="-122"/>
              </a:rPr>
              <a:t>氧</a:t>
            </a:r>
            <a:r>
              <a:rPr lang="zh-CN" altLang="en-US">
                <a:solidFill>
                  <a:srgbClr val="000099"/>
                </a:solidFill>
                <a:ea typeface="华文楷体" panose="02010600040101010101" pitchFamily="2" charset="-122"/>
              </a:rPr>
              <a:t>：</a:t>
            </a:r>
            <a:r>
              <a:rPr lang="zh-CN" altLang="en-US">
                <a:ea typeface="华文楷体" panose="02010600040101010101" pitchFamily="2" charset="-122"/>
              </a:rPr>
              <a:t>地球表面丰度最大的元素，以</a:t>
            </a:r>
            <a:r>
              <a:rPr lang="zh-CN" altLang="en-US">
                <a:solidFill>
                  <a:srgbClr val="0000FF"/>
                </a:solidFill>
                <a:ea typeface="华文楷体" panose="02010600040101010101" pitchFamily="2" charset="-122"/>
              </a:rPr>
              <a:t>单质</a:t>
            </a:r>
            <a:r>
              <a:rPr lang="en-US" altLang="zh-CN">
                <a:solidFill>
                  <a:srgbClr val="0000FF"/>
                </a:solidFill>
                <a:ea typeface="华文楷体" panose="02010600040101010101" pitchFamily="2" charset="-122"/>
              </a:rPr>
              <a:t>(O</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 O</a:t>
            </a:r>
            <a:r>
              <a:rPr lang="en-US" altLang="zh-CN" baseline="-25000">
                <a:solidFill>
                  <a:srgbClr val="0000FF"/>
                </a:solidFill>
                <a:ea typeface="华文楷体" panose="02010600040101010101" pitchFamily="2" charset="-122"/>
              </a:rPr>
              <a:t>3</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和化合态</a:t>
            </a:r>
            <a:r>
              <a:rPr lang="zh-CN" altLang="en-US">
                <a:ea typeface="华文楷体" panose="02010600040101010101" pitchFamily="2" charset="-122"/>
              </a:rPr>
              <a:t>存在；</a:t>
            </a:r>
            <a:r>
              <a:rPr lang="en-US" altLang="zh-CN">
                <a:ea typeface="华文楷体" panose="02010600040101010101" pitchFamily="2" charset="-122"/>
              </a:rPr>
              <a:t>O</a:t>
            </a:r>
            <a:r>
              <a:rPr lang="en-US" altLang="zh-CN" baseline="-25000">
                <a:ea typeface="华文楷体" panose="02010600040101010101" pitchFamily="2" charset="-122"/>
              </a:rPr>
              <a:t>2 </a:t>
            </a:r>
            <a:r>
              <a:rPr lang="zh-CN" altLang="en-US">
                <a:ea typeface="华文楷体" panose="02010600040101010101" pitchFamily="2" charset="-122"/>
              </a:rPr>
              <a:t>主要来源于</a:t>
            </a:r>
            <a:r>
              <a:rPr lang="zh-CN" altLang="en-US">
                <a:solidFill>
                  <a:srgbClr val="FF0000"/>
                </a:solidFill>
                <a:ea typeface="华文楷体" panose="02010600040101010101" pitchFamily="2" charset="-122"/>
              </a:rPr>
              <a:t>光合作用</a:t>
            </a:r>
            <a:r>
              <a:rPr lang="zh-CN" altLang="en-US">
                <a:ea typeface="华文楷体" panose="02010600040101010101" pitchFamily="2" charset="-122"/>
              </a:rPr>
              <a:t>；</a:t>
            </a:r>
            <a:endParaRPr lang="zh-CN" altLang="en-US">
              <a:ea typeface="华文楷体" panose="02010600040101010101" pitchFamily="2" charset="-122"/>
            </a:endParaRPr>
          </a:p>
          <a:p>
            <a:pPr>
              <a:lnSpc>
                <a:spcPct val="140000"/>
              </a:lnSpc>
            </a:pPr>
            <a:r>
              <a:rPr lang="zh-CN" altLang="en-US">
                <a:solidFill>
                  <a:srgbClr val="0000FF"/>
                </a:solidFill>
                <a:ea typeface="华文楷体" panose="02010600040101010101" pitchFamily="2" charset="-122"/>
              </a:rPr>
              <a:t>硫</a:t>
            </a:r>
            <a:r>
              <a:rPr lang="en-US" altLang="zh-CN">
                <a:solidFill>
                  <a:srgbClr val="0000FF"/>
                </a:solidFill>
                <a:ea typeface="华文楷体" panose="02010600040101010101" pitchFamily="2" charset="-122"/>
              </a:rPr>
              <a:t>(S)</a:t>
            </a:r>
            <a:r>
              <a:rPr lang="zh-CN" altLang="en-US">
                <a:solidFill>
                  <a:srgbClr val="0000FF"/>
                </a:solidFill>
                <a:ea typeface="华文楷体" panose="02010600040101010101" pitchFamily="2" charset="-122"/>
              </a:rPr>
              <a:t>：</a:t>
            </a:r>
            <a:r>
              <a:rPr lang="zh-CN" altLang="en-US">
                <a:ea typeface="华文楷体" panose="02010600040101010101" pitchFamily="2" charset="-122"/>
              </a:rPr>
              <a:t>化学性质活泼，以</a:t>
            </a:r>
            <a:r>
              <a:rPr lang="zh-CN" altLang="en-US">
                <a:solidFill>
                  <a:srgbClr val="0000FF"/>
                </a:solidFill>
                <a:ea typeface="华文楷体" panose="02010600040101010101" pitchFamily="2" charset="-122"/>
              </a:rPr>
              <a:t>化合态</a:t>
            </a:r>
            <a:r>
              <a:rPr lang="zh-CN" altLang="en-US">
                <a:ea typeface="华文楷体" panose="02010600040101010101" pitchFamily="2" charset="-122"/>
              </a:rPr>
              <a:t>存在；</a:t>
            </a:r>
            <a:endParaRPr lang="zh-CN" altLang="en-US">
              <a:ea typeface="华文楷体" panose="02010600040101010101" pitchFamily="2" charset="-122"/>
            </a:endParaRPr>
          </a:p>
          <a:p>
            <a:pPr>
              <a:lnSpc>
                <a:spcPct val="140000"/>
              </a:lnSpc>
            </a:pPr>
            <a:r>
              <a:rPr lang="zh-CN" altLang="en-US">
                <a:solidFill>
                  <a:srgbClr val="0000FF"/>
                </a:solidFill>
                <a:ea typeface="华文楷体" panose="02010600040101010101" pitchFamily="2" charset="-122"/>
              </a:rPr>
              <a:t>硒 </a:t>
            </a:r>
            <a:r>
              <a:rPr lang="en-US" altLang="zh-CN">
                <a:solidFill>
                  <a:srgbClr val="0000FF"/>
                </a:solidFill>
                <a:ea typeface="华文楷体" panose="02010600040101010101" pitchFamily="2" charset="-122"/>
              </a:rPr>
              <a:t>(Se) </a:t>
            </a:r>
            <a:r>
              <a:rPr lang="zh-CN" altLang="en-US">
                <a:solidFill>
                  <a:srgbClr val="0000FF"/>
                </a:solidFill>
                <a:ea typeface="华文楷体" panose="02010600040101010101" pitchFamily="2" charset="-122"/>
              </a:rPr>
              <a:t>和碲 </a:t>
            </a:r>
            <a:r>
              <a:rPr lang="en-US" altLang="zh-CN">
                <a:solidFill>
                  <a:srgbClr val="0000FF"/>
                </a:solidFill>
                <a:ea typeface="华文楷体" panose="02010600040101010101" pitchFamily="2" charset="-122"/>
              </a:rPr>
              <a:t>(Te)</a:t>
            </a:r>
            <a:r>
              <a:rPr lang="zh-CN" altLang="en-US">
                <a:ea typeface="华文楷体" panose="02010600040101010101" pitchFamily="2" charset="-122"/>
              </a:rPr>
              <a:t>是分散的稀有元素，典型的半导体材料；</a:t>
            </a:r>
            <a:endParaRPr lang="zh-CN" altLang="en-US">
              <a:ea typeface="华文楷体" panose="02010600040101010101" pitchFamily="2" charset="-122"/>
            </a:endParaRPr>
          </a:p>
          <a:p>
            <a:pPr>
              <a:lnSpc>
                <a:spcPct val="140000"/>
              </a:lnSpc>
            </a:pPr>
            <a:r>
              <a:rPr lang="zh-CN" altLang="en-US">
                <a:solidFill>
                  <a:srgbClr val="FF0000"/>
                </a:solidFill>
                <a:ea typeface="华文楷体" panose="02010600040101010101" pitchFamily="2" charset="-122"/>
              </a:rPr>
              <a:t>钋</a:t>
            </a:r>
            <a:r>
              <a:rPr lang="en-US" altLang="zh-CN">
                <a:solidFill>
                  <a:srgbClr val="FF0000"/>
                </a:solidFill>
                <a:ea typeface="华文楷体" panose="02010600040101010101" pitchFamily="2" charset="-122"/>
              </a:rPr>
              <a:t>( Po )</a:t>
            </a:r>
            <a:r>
              <a:rPr lang="zh-CN" altLang="en-US">
                <a:ea typeface="华文楷体" panose="02010600040101010101" pitchFamily="2" charset="-122"/>
              </a:rPr>
              <a:t>为放射性元素，自然界含量极低。</a:t>
            </a:r>
            <a:endParaRPr lang="zh-CN" altLang="en-US">
              <a:ea typeface="华文楷体" panose="02010600040101010101" pitchFamily="2" charset="-122"/>
            </a:endParaRPr>
          </a:p>
          <a:p>
            <a:pPr>
              <a:lnSpc>
                <a:spcPct val="140000"/>
              </a:lnSpc>
            </a:pPr>
            <a:r>
              <a:rPr lang="zh-CN" altLang="en-US">
                <a:ea typeface="华文楷体" panose="02010600040101010101" pitchFamily="2" charset="-122"/>
              </a:rPr>
              <a:t>       </a:t>
            </a:r>
            <a:r>
              <a:rPr lang="zh-CN" altLang="en-US">
                <a:solidFill>
                  <a:srgbClr val="0000CC"/>
                </a:solidFill>
                <a:ea typeface="华文楷体" panose="02010600040101010101" pitchFamily="2" charset="-122"/>
              </a:rPr>
              <a:t>硫、硒、碲等单质</a:t>
            </a:r>
            <a:r>
              <a:rPr lang="zh-CN" altLang="en-US">
                <a:ea typeface="华文楷体" panose="02010600040101010101" pitchFamily="2" charset="-122"/>
              </a:rPr>
              <a:t>为固体。</a:t>
            </a:r>
            <a:endParaRPr lang="zh-CN" altLang="en-US">
              <a:ea typeface="华文楷体" panose="02010600040101010101" pitchFamily="2" charset="-122"/>
            </a:endParaRPr>
          </a:p>
        </p:txBody>
      </p:sp>
      <p:sp>
        <p:nvSpPr>
          <p:cNvPr id="268291" name="Rectangle 6"/>
          <p:cNvSpPr>
            <a:spLocks noChangeArrowheads="1"/>
          </p:cNvSpPr>
          <p:nvPr/>
        </p:nvSpPr>
        <p:spPr bwMode="auto">
          <a:xfrm>
            <a:off x="8027988" y="6308725"/>
            <a:ext cx="89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70BDCC3-7DD1-4FA7-8577-21E5D0893413}" type="slidenum">
              <a:rPr kumimoji="1" lang="en-US" altLang="zh-CN" sz="1600">
                <a:ea typeface="ˎ̥"/>
                <a:cs typeface="ˎ̥"/>
              </a:rPr>
            </a:fld>
            <a:r>
              <a:rPr kumimoji="1" lang="en-US" altLang="zh-CN" sz="1600" b="0">
                <a:ea typeface="华文楷体" panose="02010600040101010101" pitchFamily="2" charset="-122"/>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 calcmode="lin" valueType="num">
                                      <p:cBhvr additive="base">
                                        <p:cTn id="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anim calcmode="lin" valueType="num">
                                      <p:cBhvr additive="base">
                                        <p:cTn id="11"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7"/>
          <p:cNvSpPr>
            <a:spLocks noChangeArrowheads="1"/>
          </p:cNvSpPr>
          <p:nvPr/>
        </p:nvSpPr>
        <p:spPr bwMode="auto">
          <a:xfrm>
            <a:off x="908050" y="406400"/>
            <a:ext cx="6878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solidFill>
                  <a:srgbClr val="000099"/>
                </a:solidFill>
                <a:ea typeface="华文楷体" panose="02010600040101010101" pitchFamily="2" charset="-122"/>
              </a:rPr>
              <a:t>8.6.1  </a:t>
            </a:r>
            <a:r>
              <a:rPr kumimoji="1" lang="zh-CN" altLang="en-US" sz="3600">
                <a:solidFill>
                  <a:srgbClr val="000099"/>
                </a:solidFill>
                <a:ea typeface="华文楷体" panose="02010600040101010101" pitchFamily="2" charset="-122"/>
              </a:rPr>
              <a:t>氧族元素的成键特征和单质</a:t>
            </a:r>
            <a:endParaRPr kumimoji="1" lang="zh-CN" altLang="en-US" sz="3600">
              <a:solidFill>
                <a:srgbClr val="000099"/>
              </a:solidFill>
              <a:ea typeface="华文楷体" panose="02010600040101010101" pitchFamily="2" charset="-122"/>
            </a:endParaRPr>
          </a:p>
        </p:txBody>
      </p:sp>
      <p:sp>
        <p:nvSpPr>
          <p:cNvPr id="269314" name="Rectangle 19"/>
          <p:cNvSpPr>
            <a:spLocks noChangeArrowheads="1"/>
          </p:cNvSpPr>
          <p:nvPr/>
        </p:nvSpPr>
        <p:spPr bwMode="auto">
          <a:xfrm>
            <a:off x="900113" y="1382713"/>
            <a:ext cx="798195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spcBef>
                <a:spcPct val="50000"/>
              </a:spcBef>
            </a:pPr>
            <a:r>
              <a:rPr lang="en-US" altLang="zh-CN">
                <a:ea typeface="华文楷体" panose="02010600040101010101" pitchFamily="2" charset="-122"/>
              </a:rPr>
              <a:t>(1)</a:t>
            </a:r>
            <a:r>
              <a:rPr lang="zh-CN" altLang="en-US">
                <a:ea typeface="华文楷体" panose="02010600040101010101" pitchFamily="2" charset="-122"/>
              </a:rPr>
              <a:t>价电子构型为</a:t>
            </a:r>
            <a:r>
              <a:rPr lang="en-US" altLang="zh-CN">
                <a:solidFill>
                  <a:srgbClr val="000099"/>
                </a:solidFill>
                <a:ea typeface="华文楷体" panose="02010600040101010101" pitchFamily="2" charset="-122"/>
              </a:rPr>
              <a:t>ns</a:t>
            </a:r>
            <a:r>
              <a:rPr lang="en-US" altLang="zh-CN" baseline="30000">
                <a:solidFill>
                  <a:srgbClr val="000099"/>
                </a:solidFill>
                <a:ea typeface="华文楷体" panose="02010600040101010101" pitchFamily="2" charset="-122"/>
              </a:rPr>
              <a:t>2</a:t>
            </a:r>
            <a:r>
              <a:rPr lang="en-US" altLang="zh-CN">
                <a:solidFill>
                  <a:srgbClr val="000099"/>
                </a:solidFill>
                <a:ea typeface="华文楷体" panose="02010600040101010101" pitchFamily="2" charset="-122"/>
              </a:rPr>
              <a:t>np</a:t>
            </a:r>
            <a:r>
              <a:rPr lang="en-US" altLang="zh-CN" baseline="30000">
                <a:solidFill>
                  <a:srgbClr val="000099"/>
                </a:solidFill>
                <a:ea typeface="华文楷体" panose="02010600040101010101" pitchFamily="2" charset="-122"/>
              </a:rPr>
              <a:t>4 </a:t>
            </a:r>
            <a:r>
              <a:rPr lang="en-US" altLang="zh-CN">
                <a:ea typeface="华文楷体" panose="02010600040101010101" pitchFamily="2" charset="-122"/>
              </a:rPr>
              <a:t>, </a:t>
            </a:r>
            <a:r>
              <a:rPr lang="zh-CN" altLang="en-US">
                <a:solidFill>
                  <a:srgbClr val="FF0000"/>
                </a:solidFill>
                <a:ea typeface="华文楷体" panose="02010600040101010101" pitchFamily="2" charset="-122"/>
              </a:rPr>
              <a:t>获得或共用</a:t>
            </a:r>
            <a:r>
              <a:rPr lang="en-US" altLang="zh-CN">
                <a:solidFill>
                  <a:srgbClr val="FF0000"/>
                </a:solidFill>
                <a:ea typeface="华文楷体" panose="02010600040101010101" pitchFamily="2" charset="-122"/>
              </a:rPr>
              <a:t>2</a:t>
            </a:r>
            <a:r>
              <a:rPr lang="zh-CN" altLang="en-US">
                <a:solidFill>
                  <a:srgbClr val="FF0000"/>
                </a:solidFill>
                <a:ea typeface="华文楷体" panose="02010600040101010101" pitchFamily="2" charset="-122"/>
              </a:rPr>
              <a:t>个电子</a:t>
            </a:r>
            <a:r>
              <a:rPr lang="zh-CN" altLang="en-US">
                <a:ea typeface="华文楷体" panose="02010600040101010101" pitchFamily="2" charset="-122"/>
              </a:rPr>
              <a:t>达到稳定构型</a:t>
            </a:r>
            <a:r>
              <a:rPr lang="en-US" altLang="zh-CN">
                <a:ea typeface="华文楷体" panose="02010600040101010101" pitchFamily="2" charset="-122"/>
              </a:rPr>
              <a:t>(</a:t>
            </a:r>
            <a:r>
              <a:rPr lang="zh-CN" altLang="en-US">
                <a:solidFill>
                  <a:srgbClr val="0000FF"/>
                </a:solidFill>
                <a:ea typeface="华文楷体" panose="02010600040101010101" pitchFamily="2" charset="-122"/>
              </a:rPr>
              <a:t>离</a:t>
            </a:r>
            <a:r>
              <a:rPr lang="zh-CN" altLang="en-US">
                <a:solidFill>
                  <a:srgbClr val="0000CC"/>
                </a:solidFill>
                <a:ea typeface="华文楷体" panose="02010600040101010101" pitchFamily="2" charset="-122"/>
              </a:rPr>
              <a:t>子键或共价键</a:t>
            </a:r>
            <a:r>
              <a:rPr lang="en-US" altLang="zh-CN">
                <a:ea typeface="华文楷体" panose="02010600040101010101" pitchFamily="2" charset="-122"/>
              </a:rPr>
              <a:t>)</a:t>
            </a:r>
            <a:r>
              <a:rPr lang="zh-CN" altLang="en-US">
                <a:ea typeface="华文楷体" panose="02010600040101010101" pitchFamily="2" charset="-122"/>
              </a:rPr>
              <a:t>；</a:t>
            </a:r>
            <a:r>
              <a:rPr lang="zh-CN" altLang="en-US">
                <a:solidFill>
                  <a:srgbClr val="0000CC"/>
                </a:solidFill>
                <a:ea typeface="华文楷体" panose="02010600040101010101" pitchFamily="2" charset="-122"/>
              </a:rPr>
              <a:t>失去电子表现出多种氧化态</a:t>
            </a:r>
            <a:endParaRPr lang="en-US" altLang="zh-CN">
              <a:ea typeface="华文楷体" panose="02010600040101010101" pitchFamily="2" charset="-122"/>
            </a:endParaRPr>
          </a:p>
          <a:p>
            <a:pPr>
              <a:lnSpc>
                <a:spcPct val="150000"/>
              </a:lnSpc>
              <a:spcBef>
                <a:spcPct val="50000"/>
              </a:spcBef>
            </a:pPr>
            <a:r>
              <a:rPr lang="zh-CN" altLang="en-US">
                <a:ea typeface="华文楷体" panose="02010600040101010101" pitchFamily="2" charset="-122"/>
              </a:rPr>
              <a:t>          </a:t>
            </a:r>
            <a:r>
              <a:rPr lang="zh-CN" altLang="en-US" u="sng">
                <a:ea typeface="华文楷体" panose="02010600040101010101" pitchFamily="2" charset="-122"/>
              </a:rPr>
              <a:t> </a:t>
            </a:r>
            <a:r>
              <a:rPr lang="en-US" altLang="zh-CN" u="sng">
                <a:solidFill>
                  <a:srgbClr val="0000FF"/>
                </a:solidFill>
                <a:ea typeface="华文楷体" panose="02010600040101010101" pitchFamily="2" charset="-122"/>
              </a:rPr>
              <a:t>O     S</a:t>
            </a:r>
            <a:r>
              <a:rPr lang="en-US" altLang="zh-CN">
                <a:ea typeface="华文楷体" panose="02010600040101010101" pitchFamily="2" charset="-122"/>
              </a:rPr>
              <a:t>          </a:t>
            </a:r>
            <a:r>
              <a:rPr lang="en-US" altLang="zh-CN" u="sng">
                <a:ea typeface="华文楷体" panose="02010600040101010101" pitchFamily="2" charset="-122"/>
              </a:rPr>
              <a:t>Se     Te  </a:t>
            </a:r>
            <a:r>
              <a:rPr lang="en-US" altLang="zh-CN">
                <a:ea typeface="华文楷体" panose="02010600040101010101" pitchFamily="2" charset="-122"/>
              </a:rPr>
              <a:t>      </a:t>
            </a:r>
            <a:r>
              <a:rPr lang="en-US" altLang="zh-CN" u="sng">
                <a:solidFill>
                  <a:srgbClr val="FF0000"/>
                </a:solidFill>
                <a:ea typeface="华文楷体" panose="02010600040101010101" pitchFamily="2" charset="-122"/>
              </a:rPr>
              <a:t>Po</a:t>
            </a:r>
            <a:r>
              <a:rPr lang="en-US" altLang="zh-CN">
                <a:ea typeface="华文楷体" panose="02010600040101010101" pitchFamily="2" charset="-122"/>
              </a:rPr>
              <a:t>               </a:t>
            </a:r>
            <a:endParaRPr lang="en-US" altLang="zh-CN">
              <a:ea typeface="华文楷体" panose="02010600040101010101" pitchFamily="2" charset="-122"/>
            </a:endParaRPr>
          </a:p>
          <a:p>
            <a:pPr>
              <a:lnSpc>
                <a:spcPct val="150000"/>
              </a:lnSpc>
              <a:spcBef>
                <a:spcPct val="50000"/>
              </a:spcBef>
            </a:pPr>
            <a:r>
              <a:rPr lang="en-US" altLang="zh-CN">
                <a:ea typeface="华文楷体" panose="02010600040101010101" pitchFamily="2" charset="-122"/>
              </a:rPr>
              <a:t>          </a:t>
            </a:r>
            <a:r>
              <a:rPr lang="zh-CN" altLang="en-US">
                <a:solidFill>
                  <a:srgbClr val="0000CC"/>
                </a:solidFill>
                <a:ea typeface="华文楷体" panose="02010600040101010101" pitchFamily="2" charset="-122"/>
              </a:rPr>
              <a:t>非金属         准金属        </a:t>
            </a:r>
            <a:r>
              <a:rPr lang="zh-CN" altLang="en-US">
                <a:solidFill>
                  <a:srgbClr val="FF0000"/>
                </a:solidFill>
                <a:ea typeface="华文楷体" panose="02010600040101010101" pitchFamily="2" charset="-122"/>
              </a:rPr>
              <a:t>金属</a:t>
            </a:r>
            <a:endParaRPr lang="zh-CN" altLang="en-US">
              <a:solidFill>
                <a:srgbClr val="FF0000"/>
              </a:solidFill>
              <a:ea typeface="华文楷体" panose="02010600040101010101" pitchFamily="2" charset="-122"/>
            </a:endParaRPr>
          </a:p>
        </p:txBody>
      </p:sp>
      <p:sp>
        <p:nvSpPr>
          <p:cNvPr id="269315" name="Rectangle 20"/>
          <p:cNvSpPr>
            <a:spLocks noChangeArrowheads="1"/>
          </p:cNvSpPr>
          <p:nvPr/>
        </p:nvSpPr>
        <p:spPr bwMode="auto">
          <a:xfrm>
            <a:off x="7885113" y="60928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EE57ECF-E28E-4E70-8DAA-0178F1663E3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ChangeArrowheads="1"/>
          </p:cNvSpPr>
          <p:nvPr/>
        </p:nvSpPr>
        <p:spPr bwMode="auto">
          <a:xfrm>
            <a:off x="971550" y="-26988"/>
            <a:ext cx="7848600" cy="5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lang="en-US" altLang="zh-CN" sz="3600" b="0">
                <a:solidFill>
                  <a:srgbClr val="000099"/>
                </a:solidFill>
                <a:ea typeface="华文楷体" panose="02010600040101010101" pitchFamily="2" charset="-122"/>
              </a:rPr>
              <a:t> </a:t>
            </a:r>
            <a:r>
              <a:rPr lang="en-US" altLang="zh-CN" sz="3600">
                <a:solidFill>
                  <a:srgbClr val="000099"/>
                </a:solidFill>
                <a:ea typeface="华文楷体" panose="02010600040101010101" pitchFamily="2" charset="-122"/>
              </a:rPr>
              <a:t>(2)  </a:t>
            </a:r>
            <a:r>
              <a:rPr lang="zh-CN" altLang="en-US" sz="3600">
                <a:solidFill>
                  <a:srgbClr val="000099"/>
                </a:solidFill>
                <a:ea typeface="华文楷体" panose="02010600040101010101" pitchFamily="2" charset="-122"/>
              </a:rPr>
              <a:t>元素成键特征：</a:t>
            </a:r>
            <a:endParaRPr lang="zh-CN" altLang="en-US" sz="3600">
              <a:solidFill>
                <a:srgbClr val="000099"/>
              </a:solidFill>
              <a:ea typeface="华文楷体" panose="02010600040101010101" pitchFamily="2" charset="-122"/>
            </a:endParaRPr>
          </a:p>
          <a:p>
            <a:pPr>
              <a:lnSpc>
                <a:spcPct val="140000"/>
              </a:lnSpc>
            </a:pPr>
            <a:r>
              <a:rPr lang="en-US" altLang="zh-CN">
                <a:solidFill>
                  <a:srgbClr val="0000FF"/>
                </a:solidFill>
                <a:ea typeface="华文楷体" panose="02010600040101010101" pitchFamily="2" charset="-122"/>
              </a:rPr>
              <a:t>O</a:t>
            </a:r>
            <a:r>
              <a:rPr lang="zh-CN" altLang="en-US">
                <a:solidFill>
                  <a:srgbClr val="0000FF"/>
                </a:solidFill>
                <a:ea typeface="华文楷体" panose="02010600040101010101" pitchFamily="2" charset="-122"/>
              </a:rPr>
              <a:t>原子</a:t>
            </a:r>
            <a:r>
              <a:rPr lang="en-US" altLang="zh-CN">
                <a:solidFill>
                  <a:srgbClr val="FF0000"/>
                </a:solidFill>
                <a:ea typeface="华文楷体" panose="02010600040101010101" pitchFamily="2" charset="-122"/>
              </a:rPr>
              <a:t>(p</a:t>
            </a:r>
            <a:r>
              <a:rPr lang="en-US" altLang="zh-CN" baseline="-25000">
                <a:solidFill>
                  <a:srgbClr val="FF0000"/>
                </a:solidFill>
                <a:ea typeface="华文楷体" panose="02010600040101010101" pitchFamily="2" charset="-122"/>
              </a:rPr>
              <a:t>286</a:t>
            </a:r>
            <a:r>
              <a:rPr lang="en-US" altLang="zh-CN">
                <a:solidFill>
                  <a:srgbClr val="FF0000"/>
                </a:solidFill>
                <a:ea typeface="华文楷体" panose="02010600040101010101" pitchFamily="2" charset="-122"/>
              </a:rPr>
              <a:t>)</a:t>
            </a:r>
            <a:r>
              <a:rPr lang="en-US" altLang="zh-CN">
                <a:ea typeface="华文楷体" panose="02010600040101010101" pitchFamily="2" charset="-122"/>
              </a:rPr>
              <a:t>: </a:t>
            </a:r>
            <a:r>
              <a:rPr lang="zh-CN" altLang="en-US">
                <a:ea typeface="华文楷体" panose="02010600040101010101" pitchFamily="2" charset="-122"/>
              </a:rPr>
              <a:t>形成 </a:t>
            </a:r>
            <a:r>
              <a:rPr lang="zh-CN" altLang="en-US">
                <a:ea typeface="华文楷体" panose="02010600040101010101" pitchFamily="2" charset="-122"/>
                <a:sym typeface="Symbol" panose="05050102010706020507" pitchFamily="18" charset="2"/>
              </a:rPr>
              <a:t> 键和</a:t>
            </a:r>
            <a:r>
              <a:rPr lang="en-US" altLang="zh-CN">
                <a:ea typeface="华文楷体" panose="02010600040101010101" pitchFamily="2" charset="-122"/>
                <a:sym typeface="Symbol" panose="05050102010706020507" pitchFamily="18" charset="2"/>
              </a:rPr>
              <a:t>p-p </a:t>
            </a:r>
            <a:r>
              <a:rPr lang="zh-CN" altLang="en-US">
                <a:ea typeface="华文楷体" panose="02010600040101010101" pitchFamily="2" charset="-122"/>
                <a:sym typeface="Symbol" panose="05050102010706020507" pitchFamily="18" charset="2"/>
              </a:rPr>
              <a:t>键、参与氢键的形成，可采用</a:t>
            </a:r>
            <a:r>
              <a:rPr lang="en-US" altLang="zh-CN">
                <a:solidFill>
                  <a:srgbClr val="0000FF"/>
                </a:solidFill>
                <a:ea typeface="华文楷体" panose="02010600040101010101" pitchFamily="2" charset="-122"/>
                <a:sym typeface="Symbol" panose="05050102010706020507" pitchFamily="18" charset="2"/>
              </a:rPr>
              <a:t>sp</a:t>
            </a:r>
            <a:r>
              <a:rPr lang="en-US" altLang="zh-CN" baseline="30000">
                <a:solidFill>
                  <a:srgbClr val="0000FF"/>
                </a:solidFill>
                <a:ea typeface="华文楷体" panose="02010600040101010101" pitchFamily="2" charset="-122"/>
                <a:sym typeface="Symbol" panose="05050102010706020507" pitchFamily="18" charset="2"/>
              </a:rPr>
              <a:t>2</a:t>
            </a:r>
            <a:r>
              <a:rPr lang="en-US" altLang="zh-CN">
                <a:solidFill>
                  <a:srgbClr val="0000FF"/>
                </a:solidFill>
                <a:ea typeface="华文楷体" panose="02010600040101010101" pitchFamily="2" charset="-122"/>
                <a:sym typeface="Symbol" panose="05050102010706020507" pitchFamily="18" charset="2"/>
              </a:rPr>
              <a:t>, sp</a:t>
            </a:r>
            <a:r>
              <a:rPr lang="en-US" altLang="zh-CN" baseline="30000">
                <a:solidFill>
                  <a:srgbClr val="0000FF"/>
                </a:solidFill>
                <a:ea typeface="华文楷体" panose="02010600040101010101" pitchFamily="2" charset="-122"/>
                <a:sym typeface="Symbol" panose="05050102010706020507" pitchFamily="18" charset="2"/>
              </a:rPr>
              <a:t>3</a:t>
            </a:r>
            <a:r>
              <a:rPr lang="zh-CN" altLang="en-US">
                <a:ea typeface="华文楷体" panose="02010600040101010101" pitchFamily="2" charset="-122"/>
                <a:sym typeface="Symbol" panose="05050102010706020507" pitchFamily="18" charset="2"/>
              </a:rPr>
              <a:t>等杂化。</a:t>
            </a:r>
            <a:endParaRPr lang="en-US" altLang="zh-CN">
              <a:ea typeface="华文楷体" panose="02010600040101010101" pitchFamily="2" charset="-122"/>
              <a:sym typeface="Symbol" panose="05050102010706020507" pitchFamily="18" charset="2"/>
            </a:endParaRPr>
          </a:p>
          <a:p>
            <a:pPr>
              <a:lnSpc>
                <a:spcPct val="140000"/>
              </a:lnSpc>
            </a:pPr>
            <a:r>
              <a:rPr lang="en-US" altLang="zh-CN">
                <a:solidFill>
                  <a:srgbClr val="0000FF"/>
                </a:solidFill>
                <a:ea typeface="华文楷体" panose="02010600040101010101" pitchFamily="2" charset="-122"/>
              </a:rPr>
              <a:t>S</a:t>
            </a:r>
            <a:r>
              <a:rPr lang="zh-CN" altLang="en-US">
                <a:solidFill>
                  <a:srgbClr val="0000FF"/>
                </a:solidFill>
                <a:ea typeface="华文楷体" panose="02010600040101010101" pitchFamily="2" charset="-122"/>
              </a:rPr>
              <a:t>原子</a:t>
            </a:r>
            <a:r>
              <a:rPr lang="en-US" altLang="zh-CN">
                <a:solidFill>
                  <a:srgbClr val="FF0000"/>
                </a:solidFill>
                <a:ea typeface="华文楷体" panose="02010600040101010101" pitchFamily="2" charset="-122"/>
              </a:rPr>
              <a:t>(p</a:t>
            </a:r>
            <a:r>
              <a:rPr lang="en-US" altLang="zh-CN" baseline="-25000">
                <a:solidFill>
                  <a:srgbClr val="FF0000"/>
                </a:solidFill>
                <a:ea typeface="华文楷体" panose="02010600040101010101" pitchFamily="2" charset="-122"/>
              </a:rPr>
              <a:t>291</a:t>
            </a:r>
            <a:r>
              <a:rPr lang="en-US" altLang="zh-CN">
                <a:solidFill>
                  <a:srgbClr val="FF0000"/>
                </a:solidFill>
                <a:ea typeface="华文楷体" panose="02010600040101010101" pitchFamily="2" charset="-122"/>
              </a:rPr>
              <a:t>)</a:t>
            </a:r>
            <a:r>
              <a:rPr lang="en-US" altLang="zh-CN">
                <a:ea typeface="华文楷体" panose="02010600040101010101" pitchFamily="2" charset="-122"/>
              </a:rPr>
              <a:t>: </a:t>
            </a:r>
            <a:r>
              <a:rPr lang="zh-CN" altLang="en-US">
                <a:ea typeface="华文楷体" panose="02010600040101010101" pitchFamily="2" charset="-122"/>
              </a:rPr>
              <a:t>用</a:t>
            </a:r>
            <a:r>
              <a:rPr lang="en-US" altLang="zh-CN">
                <a:ea typeface="华文楷体" panose="02010600040101010101" pitchFamily="2" charset="-122"/>
              </a:rPr>
              <a:t>3d</a:t>
            </a:r>
            <a:r>
              <a:rPr lang="zh-CN" altLang="en-US">
                <a:ea typeface="华文楷体" panose="02010600040101010101" pitchFamily="2" charset="-122"/>
              </a:rPr>
              <a:t>轨道成键，成键能力扩展：</a:t>
            </a:r>
            <a:endParaRPr lang="zh-CN" altLang="en-US">
              <a:ea typeface="华文楷体" panose="02010600040101010101" pitchFamily="2" charset="-122"/>
            </a:endParaRPr>
          </a:p>
          <a:p>
            <a:pPr>
              <a:lnSpc>
                <a:spcPct val="140000"/>
              </a:lnSpc>
            </a:pPr>
            <a:r>
              <a:rPr lang="zh-CN" altLang="en-US">
                <a:ea typeface="华文楷体" panose="02010600040101010101" pitchFamily="2" charset="-122"/>
              </a:rPr>
              <a:t>                      如</a:t>
            </a:r>
            <a:r>
              <a:rPr lang="en-US" altLang="zh-CN">
                <a:solidFill>
                  <a:srgbClr val="FF0000"/>
                </a:solidFill>
                <a:ea typeface="华文楷体" panose="02010600040101010101" pitchFamily="2" charset="-122"/>
              </a:rPr>
              <a:t>SF</a:t>
            </a:r>
            <a:r>
              <a:rPr lang="en-US" altLang="zh-CN" baseline="-25000">
                <a:solidFill>
                  <a:srgbClr val="FF0000"/>
                </a:solidFill>
                <a:ea typeface="华文楷体" panose="02010600040101010101" pitchFamily="2" charset="-122"/>
              </a:rPr>
              <a:t>6</a:t>
            </a:r>
            <a:r>
              <a:rPr lang="en-US" altLang="zh-CN">
                <a:ea typeface="华文楷体" panose="02010600040101010101" pitchFamily="2" charset="-122"/>
              </a:rPr>
              <a:t>  (</a:t>
            </a:r>
            <a:r>
              <a:rPr lang="en-US" altLang="zh-CN">
                <a:solidFill>
                  <a:srgbClr val="0000CC"/>
                </a:solidFill>
                <a:ea typeface="华文楷体" panose="02010600040101010101" pitchFamily="2" charset="-122"/>
              </a:rPr>
              <a:t>sp</a:t>
            </a:r>
            <a:r>
              <a:rPr lang="en-US" altLang="zh-CN" baseline="30000">
                <a:solidFill>
                  <a:srgbClr val="0000CC"/>
                </a:solidFill>
                <a:ea typeface="华文楷体" panose="02010600040101010101" pitchFamily="2" charset="-122"/>
              </a:rPr>
              <a:t>3</a:t>
            </a:r>
            <a:r>
              <a:rPr lang="en-US" altLang="zh-CN">
                <a:solidFill>
                  <a:srgbClr val="0000CC"/>
                </a:solidFill>
                <a:ea typeface="华文楷体" panose="02010600040101010101" pitchFamily="2" charset="-122"/>
              </a:rPr>
              <a:t>d</a:t>
            </a:r>
            <a:r>
              <a:rPr lang="en-US" altLang="zh-CN" baseline="30000">
                <a:solidFill>
                  <a:srgbClr val="0000CC"/>
                </a:solidFill>
                <a:ea typeface="华文楷体" panose="02010600040101010101" pitchFamily="2" charset="-122"/>
              </a:rPr>
              <a:t>2</a:t>
            </a:r>
            <a:r>
              <a:rPr lang="zh-CN" altLang="en-US">
                <a:solidFill>
                  <a:srgbClr val="0000CC"/>
                </a:solidFill>
                <a:ea typeface="华文楷体" panose="02010600040101010101" pitchFamily="2" charset="-122"/>
              </a:rPr>
              <a:t>杂化</a:t>
            </a:r>
            <a:r>
              <a:rPr lang="en-US" altLang="zh-CN">
                <a:ea typeface="华文楷体" panose="02010600040101010101" pitchFamily="2" charset="-122"/>
              </a:rPr>
              <a:t>)/  sp</a:t>
            </a:r>
            <a:r>
              <a:rPr lang="en-US" altLang="zh-CN" baseline="30000">
                <a:ea typeface="华文楷体" panose="02010600040101010101" pitchFamily="2" charset="-122"/>
              </a:rPr>
              <a:t>3</a:t>
            </a:r>
            <a:endParaRPr lang="en-US" altLang="zh-CN" baseline="30000">
              <a:ea typeface="华文楷体" panose="02010600040101010101" pitchFamily="2" charset="-122"/>
            </a:endParaRPr>
          </a:p>
          <a:p>
            <a:pPr>
              <a:lnSpc>
                <a:spcPct val="140000"/>
              </a:lnSpc>
            </a:pPr>
            <a:r>
              <a:rPr lang="en-US" altLang="zh-CN">
                <a:ea typeface="华文楷体" panose="02010600040101010101" pitchFamily="2" charset="-122"/>
              </a:rPr>
              <a:t>S</a:t>
            </a:r>
            <a:r>
              <a:rPr lang="zh-CN" altLang="en-US">
                <a:ea typeface="华文楷体" panose="02010600040101010101" pitchFamily="2" charset="-122"/>
              </a:rPr>
              <a:t>原子间形成 </a:t>
            </a:r>
            <a:r>
              <a:rPr lang="en-US" altLang="zh-CN">
                <a:ea typeface="华文楷体" panose="02010600040101010101" pitchFamily="2" charset="-122"/>
                <a:sym typeface="Symbol" panose="05050102010706020507" pitchFamily="18" charset="2"/>
              </a:rPr>
              <a:t>p-p </a:t>
            </a:r>
            <a:r>
              <a:rPr lang="zh-CN" altLang="en-US">
                <a:ea typeface="华文楷体" panose="02010600040101010101" pitchFamily="2" charset="-122"/>
                <a:sym typeface="Symbol" panose="05050102010706020507" pitchFamily="18" charset="2"/>
              </a:rPr>
              <a:t>键能力差，不容易形成</a:t>
            </a:r>
            <a:r>
              <a:rPr lang="en-US" altLang="zh-CN">
                <a:ea typeface="华文楷体" panose="02010600040101010101" pitchFamily="2" charset="-122"/>
                <a:sym typeface="Symbol" panose="05050102010706020507" pitchFamily="18" charset="2"/>
              </a:rPr>
              <a:t>S=S</a:t>
            </a:r>
            <a:r>
              <a:rPr lang="zh-CN" altLang="en-US">
                <a:solidFill>
                  <a:srgbClr val="0000CC"/>
                </a:solidFill>
                <a:ea typeface="华文楷体" panose="02010600040101010101" pitchFamily="2" charset="-122"/>
                <a:sym typeface="Symbol" panose="05050102010706020507" pitchFamily="18" charset="2"/>
              </a:rPr>
              <a:t>键</a:t>
            </a:r>
            <a:r>
              <a:rPr lang="zh-CN" altLang="en-US">
                <a:ea typeface="华文楷体" panose="02010600040101010101" pitchFamily="2" charset="-122"/>
                <a:sym typeface="Symbol" panose="05050102010706020507" pitchFamily="18" charset="2"/>
              </a:rPr>
              <a:t>，在化合物中以</a:t>
            </a:r>
            <a:r>
              <a:rPr lang="zh-CN" altLang="en-US">
                <a:solidFill>
                  <a:srgbClr val="FF0000"/>
                </a:solidFill>
                <a:ea typeface="华文楷体" panose="02010600040101010101" pitchFamily="2" charset="-122"/>
                <a:sym typeface="Symbol" panose="05050102010706020507" pitchFamily="18" charset="2"/>
              </a:rPr>
              <a:t>单键长链存在</a:t>
            </a:r>
            <a:endParaRPr lang="en-US" altLang="zh-CN">
              <a:ea typeface="华文楷体" panose="02010600040101010101" pitchFamily="2" charset="-122"/>
              <a:sym typeface="Symbol" panose="05050102010706020507" pitchFamily="18" charset="2"/>
            </a:endParaRPr>
          </a:p>
          <a:p>
            <a:pPr>
              <a:lnSpc>
                <a:spcPct val="140000"/>
              </a:lnSpc>
            </a:pPr>
            <a:r>
              <a:rPr lang="en-US" altLang="zh-CN">
                <a:solidFill>
                  <a:srgbClr val="FF0000"/>
                </a:solidFill>
                <a:ea typeface="华文楷体" panose="02010600040101010101" pitchFamily="2" charset="-122"/>
                <a:sym typeface="Symbol" panose="05050102010706020507" pitchFamily="18" charset="2"/>
              </a:rPr>
              <a:t>             S</a:t>
            </a:r>
            <a:r>
              <a:rPr lang="en-US" altLang="zh-CN" baseline="-25000">
                <a:solidFill>
                  <a:srgbClr val="FF0000"/>
                </a:solidFill>
                <a:ea typeface="华文楷体" panose="02010600040101010101" pitchFamily="2" charset="-122"/>
                <a:sym typeface="Symbol" panose="05050102010706020507" pitchFamily="18" charset="2"/>
              </a:rPr>
              <a:t>x</a:t>
            </a:r>
            <a:r>
              <a:rPr lang="en-US" altLang="zh-CN" baseline="30000">
                <a:solidFill>
                  <a:srgbClr val="FF0000"/>
                </a:solidFill>
                <a:ea typeface="华文楷体" panose="02010600040101010101" pitchFamily="2" charset="-122"/>
                <a:sym typeface="Symbol" panose="05050102010706020507" pitchFamily="18" charset="2"/>
              </a:rPr>
              <a:t>2-  </a:t>
            </a:r>
            <a:r>
              <a:rPr lang="en-US" altLang="zh-CN">
                <a:solidFill>
                  <a:srgbClr val="FF0000"/>
                </a:solidFill>
                <a:ea typeface="华文楷体" panose="02010600040101010101" pitchFamily="2" charset="-122"/>
                <a:sym typeface="Symbol" panose="05050102010706020507" pitchFamily="18" charset="2"/>
              </a:rPr>
              <a:t>(</a:t>
            </a:r>
            <a:r>
              <a:rPr lang="zh-CN" altLang="en-US">
                <a:solidFill>
                  <a:srgbClr val="FF0000"/>
                </a:solidFill>
                <a:ea typeface="华文楷体" panose="02010600040101010101" pitchFamily="2" charset="-122"/>
                <a:sym typeface="Symbol" panose="05050102010706020507" pitchFamily="18" charset="2"/>
              </a:rPr>
              <a:t>多硫离子</a:t>
            </a:r>
            <a:r>
              <a:rPr lang="en-US" altLang="zh-CN">
                <a:solidFill>
                  <a:srgbClr val="FF0000"/>
                </a:solidFill>
                <a:ea typeface="华文楷体" panose="02010600040101010101" pitchFamily="2" charset="-122"/>
                <a:sym typeface="Symbol" panose="05050102010706020507" pitchFamily="18" charset="2"/>
              </a:rPr>
              <a:t>)  / S</a:t>
            </a:r>
            <a:r>
              <a:rPr lang="en-US" altLang="zh-CN" baseline="-25000">
                <a:solidFill>
                  <a:srgbClr val="FF0000"/>
                </a:solidFill>
                <a:ea typeface="华文楷体" panose="02010600040101010101" pitchFamily="2" charset="-122"/>
                <a:sym typeface="Symbol" panose="05050102010706020507" pitchFamily="18" charset="2"/>
              </a:rPr>
              <a:t>8</a:t>
            </a:r>
            <a:endParaRPr lang="en-US" altLang="zh-CN" b="0">
              <a:ea typeface="华文楷体" panose="02010600040101010101" pitchFamily="2" charset="-122"/>
            </a:endParaRPr>
          </a:p>
        </p:txBody>
      </p:sp>
      <p:sp>
        <p:nvSpPr>
          <p:cNvPr id="199708" name="Rectangle 4"/>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95E8095-1848-448C-87F4-9A9848F9E259}"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4" name="Picture 4" descr="s8">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713" y="4989513"/>
            <a:ext cx="18288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6"/>
          <p:cNvGraphicFramePr>
            <a:graphicFrameLocks noChangeAspect="1"/>
          </p:cNvGraphicFramePr>
          <p:nvPr/>
        </p:nvGraphicFramePr>
        <p:xfrm>
          <a:off x="2555875" y="5637213"/>
          <a:ext cx="2743200" cy="884237"/>
        </p:xfrm>
        <a:graphic>
          <a:graphicData uri="http://schemas.openxmlformats.org/presentationml/2006/ole">
            <mc:AlternateContent xmlns:mc="http://schemas.openxmlformats.org/markup-compatibility/2006">
              <mc:Choice xmlns:v="urn:schemas-microsoft-com:vml" Requires="v">
                <p:oleObj spid="_x0000_s199776" name="CS ChemDraw Drawing" r:id="rId3" imgW="3606800" imgH="1168400" progId="ChemDraw.Document.6.0">
                  <p:embed/>
                </p:oleObj>
              </mc:Choice>
              <mc:Fallback>
                <p:oleObj name="CS ChemDraw Drawing" r:id="rId3" imgW="3606800" imgH="1168400" progId="ChemDraw.Document.6.0">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5637213"/>
                        <a:ext cx="2743200" cy="884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500" fill="hold">
                                          <p:stCondLst>
                                            <p:cond delay="0"/>
                                          </p:stCondLst>
                                        </p:cTn>
                                        <p:tgtEl>
                                          <p:spTgt spid="140291">
                                            <p:txEl>
                                              <p:pRg st="2" end="2"/>
                                            </p:txEl>
                                          </p:spTgt>
                                        </p:tgtEl>
                                        <p:attrNameLst>
                                          <p:attrName>style.visibility</p:attrName>
                                        </p:attrNameLst>
                                      </p:cBhvr>
                                      <p:to>
                                        <p:strVal val="visible"/>
                                      </p:to>
                                    </p:set>
                                    <p:anim calcmode="lin" valueType="num">
                                      <p:cBhvr additive="base">
                                        <p:cTn id="7" dur="500" fill="hold"/>
                                        <p:tgtEl>
                                          <p:spTgt spid="1402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029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140291">
                                            <p:txEl>
                                              <p:pRg st="3" end="3"/>
                                            </p:txEl>
                                          </p:spTgt>
                                        </p:tgtEl>
                                        <p:attrNameLst>
                                          <p:attrName>style.visibility</p:attrName>
                                        </p:attrNameLst>
                                      </p:cBhvr>
                                      <p:to>
                                        <p:strVal val="visible"/>
                                      </p:to>
                                    </p:set>
                                    <p:anim calcmode="lin" valueType="num">
                                      <p:cBhvr additive="base">
                                        <p:cTn id="11" dur="500" fill="hold"/>
                                        <p:tgtEl>
                                          <p:spTgt spid="14029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0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500" fill="hold">
                                          <p:stCondLst>
                                            <p:cond delay="0"/>
                                          </p:stCondLst>
                                        </p:cTn>
                                        <p:tgtEl>
                                          <p:spTgt spid="140291">
                                            <p:txEl>
                                              <p:pRg st="4" end="4"/>
                                            </p:txEl>
                                          </p:spTgt>
                                        </p:tgtEl>
                                        <p:attrNameLst>
                                          <p:attrName>style.visibility</p:attrName>
                                        </p:attrNameLst>
                                      </p:cBhvr>
                                      <p:to>
                                        <p:strVal val="visible"/>
                                      </p:to>
                                    </p:set>
                                    <p:anim calcmode="lin" valueType="num">
                                      <p:cBhvr additive="base">
                                        <p:cTn id="17" dur="500" fill="hold"/>
                                        <p:tgtEl>
                                          <p:spTgt spid="140291">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0291">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500" fill="hold">
                                          <p:stCondLst>
                                            <p:cond delay="0"/>
                                          </p:stCondLst>
                                        </p:cTn>
                                        <p:tgtEl>
                                          <p:spTgt spid="140291">
                                            <p:txEl>
                                              <p:pRg st="5" end="5"/>
                                            </p:txEl>
                                          </p:spTgt>
                                        </p:tgtEl>
                                        <p:attrNameLst>
                                          <p:attrName>style.visibility</p:attrName>
                                        </p:attrNameLst>
                                      </p:cBhvr>
                                      <p:to>
                                        <p:strVal val="visible"/>
                                      </p:to>
                                    </p:set>
                                    <p:anim calcmode="lin" valueType="num">
                                      <p:cBhvr additive="base">
                                        <p:cTn id="21" dur="500" fill="hold"/>
                                        <p:tgtEl>
                                          <p:spTgt spid="140291">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0291">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ChangeArrowheads="1"/>
          </p:cNvSpPr>
          <p:nvPr/>
        </p:nvSpPr>
        <p:spPr bwMode="auto">
          <a:xfrm>
            <a:off x="1016000" y="476250"/>
            <a:ext cx="773271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60000"/>
              </a:lnSpc>
            </a:pPr>
            <a:r>
              <a:rPr lang="en-US" altLang="zh-CN" sz="3600">
                <a:solidFill>
                  <a:srgbClr val="000099"/>
                </a:solidFill>
                <a:ea typeface="华文楷体" panose="02010600040101010101" pitchFamily="2" charset="-122"/>
                <a:sym typeface="Symbol" panose="05050102010706020507" pitchFamily="18" charset="2"/>
              </a:rPr>
              <a:t>(3) </a:t>
            </a:r>
            <a:r>
              <a:rPr lang="zh-CN" altLang="en-US" sz="3600">
                <a:solidFill>
                  <a:srgbClr val="000099"/>
                </a:solidFill>
                <a:ea typeface="华文楷体" panose="02010600040101010101" pitchFamily="2" charset="-122"/>
                <a:sym typeface="Symbol" panose="05050102010706020507" pitchFamily="18" charset="2"/>
              </a:rPr>
              <a:t>常见化合物的类型：</a:t>
            </a:r>
            <a:r>
              <a:rPr lang="zh-CN" altLang="en-US" sz="3600">
                <a:ea typeface="华文楷体" panose="02010600040101010101" pitchFamily="2" charset="-122"/>
                <a:sym typeface="Symbol" panose="05050102010706020507" pitchFamily="18" charset="2"/>
              </a:rPr>
              <a:t>  </a:t>
            </a:r>
            <a:endParaRPr lang="zh-CN" altLang="en-US" sz="3600">
              <a:ea typeface="华文楷体" panose="02010600040101010101" pitchFamily="2" charset="-122"/>
              <a:sym typeface="Symbol" panose="05050102010706020507" pitchFamily="18" charset="2"/>
            </a:endParaRPr>
          </a:p>
          <a:p>
            <a:pPr>
              <a:lnSpc>
                <a:spcPct val="160000"/>
              </a:lnSpc>
            </a:pPr>
            <a:r>
              <a:rPr lang="en-US" altLang="zh-CN">
                <a:solidFill>
                  <a:srgbClr val="0000CC"/>
                </a:solidFill>
                <a:ea typeface="华文楷体" panose="02010600040101010101" pitchFamily="2" charset="-122"/>
                <a:sym typeface="Symbol" panose="05050102010706020507" pitchFamily="18" charset="2"/>
              </a:rPr>
              <a:t>M</a:t>
            </a:r>
            <a:r>
              <a:rPr lang="en-US" altLang="zh-CN" baseline="-25000">
                <a:solidFill>
                  <a:srgbClr val="0000CC"/>
                </a:solidFill>
                <a:ea typeface="华文楷体" panose="02010600040101010101" pitchFamily="2" charset="-122"/>
                <a:sym typeface="Symbol" panose="05050102010706020507" pitchFamily="18" charset="2"/>
              </a:rPr>
              <a:t>x</a:t>
            </a:r>
            <a:r>
              <a:rPr lang="en-US" altLang="zh-CN">
                <a:solidFill>
                  <a:srgbClr val="0000CC"/>
                </a:solidFill>
                <a:ea typeface="华文楷体" panose="02010600040101010101" pitchFamily="2" charset="-122"/>
                <a:sym typeface="Symbol" panose="05050102010706020507" pitchFamily="18" charset="2"/>
              </a:rPr>
              <a:t>O</a:t>
            </a:r>
            <a:r>
              <a:rPr lang="en-US" altLang="zh-CN" baseline="-25000">
                <a:solidFill>
                  <a:srgbClr val="0000CC"/>
                </a:solidFill>
                <a:ea typeface="华文楷体" panose="02010600040101010101" pitchFamily="2" charset="-122"/>
                <a:sym typeface="Symbol" panose="05050102010706020507" pitchFamily="18" charset="2"/>
              </a:rPr>
              <a:t>y  </a:t>
            </a:r>
            <a:r>
              <a:rPr lang="en-US" altLang="zh-CN">
                <a:solidFill>
                  <a:srgbClr val="0000CC"/>
                </a:solidFill>
                <a:ea typeface="华文楷体" panose="02010600040101010101" pitchFamily="2" charset="-122"/>
                <a:sym typeface="Symbol" panose="05050102010706020507" pitchFamily="18" charset="2"/>
              </a:rPr>
              <a:t>(</a:t>
            </a:r>
            <a:r>
              <a:rPr lang="zh-CN" altLang="en-US">
                <a:solidFill>
                  <a:srgbClr val="0000CC"/>
                </a:solidFill>
                <a:ea typeface="华文楷体" panose="02010600040101010101" pitchFamily="2" charset="-122"/>
                <a:sym typeface="Symbol" panose="05050102010706020507" pitchFamily="18" charset="2"/>
              </a:rPr>
              <a:t>金属元素与氧</a:t>
            </a:r>
            <a:r>
              <a:rPr lang="en-US" altLang="zh-CN">
                <a:solidFill>
                  <a:srgbClr val="0000CC"/>
                </a:solidFill>
                <a:ea typeface="华文楷体" panose="02010600040101010101" pitchFamily="2" charset="-122"/>
                <a:sym typeface="Symbol" panose="05050102010706020507" pitchFamily="18" charset="2"/>
              </a:rPr>
              <a:t>)</a:t>
            </a:r>
            <a:r>
              <a:rPr lang="zh-CN" altLang="en-US">
                <a:solidFill>
                  <a:srgbClr val="0000CC"/>
                </a:solidFill>
                <a:ea typeface="华文楷体" panose="02010600040101010101" pitchFamily="2" charset="-122"/>
                <a:sym typeface="Symbol" panose="05050102010706020507" pitchFamily="18" charset="2"/>
              </a:rPr>
              <a:t>：</a:t>
            </a:r>
            <a:r>
              <a:rPr lang="zh-CN" altLang="en-US">
                <a:ea typeface="华文楷体" panose="02010600040101010101" pitchFamily="2" charset="-122"/>
                <a:sym typeface="Symbol" panose="05050102010706020507" pitchFamily="18" charset="2"/>
              </a:rPr>
              <a:t>离子键</a:t>
            </a:r>
            <a:endParaRPr lang="zh-CN" altLang="en-US">
              <a:ea typeface="华文楷体" panose="02010600040101010101" pitchFamily="2" charset="-122"/>
              <a:sym typeface="Symbol" panose="05050102010706020507" pitchFamily="18" charset="2"/>
            </a:endParaRPr>
          </a:p>
          <a:p>
            <a:pPr>
              <a:lnSpc>
                <a:spcPct val="160000"/>
              </a:lnSpc>
            </a:pPr>
            <a:r>
              <a:rPr lang="zh-CN" altLang="en-US">
                <a:solidFill>
                  <a:srgbClr val="0000CC"/>
                </a:solidFill>
                <a:ea typeface="华文楷体" panose="02010600040101010101" pitchFamily="2" charset="-122"/>
                <a:sym typeface="Symbol" panose="05050102010706020507" pitchFamily="18" charset="2"/>
              </a:rPr>
              <a:t>          非金属元素与氧</a:t>
            </a:r>
            <a:r>
              <a:rPr lang="zh-CN" altLang="en-US">
                <a:ea typeface="华文楷体" panose="02010600040101010101" pitchFamily="2" charset="-122"/>
                <a:sym typeface="Symbol" panose="05050102010706020507" pitchFamily="18" charset="2"/>
              </a:rPr>
              <a:t>：共价键</a:t>
            </a:r>
            <a:endParaRPr lang="zh-CN" altLang="en-US" b="0">
              <a:ea typeface="华文楷体" panose="02010600040101010101" pitchFamily="2" charset="-122"/>
            </a:endParaRPr>
          </a:p>
          <a:p>
            <a:pPr>
              <a:lnSpc>
                <a:spcPct val="160000"/>
              </a:lnSpc>
            </a:pPr>
            <a:r>
              <a:rPr lang="en-US" altLang="zh-CN">
                <a:solidFill>
                  <a:srgbClr val="0000CC"/>
                </a:solidFill>
                <a:ea typeface="华文楷体" panose="02010600040101010101" pitchFamily="2" charset="-122"/>
                <a:sym typeface="Symbol" panose="05050102010706020507" pitchFamily="18" charset="2"/>
              </a:rPr>
              <a:t>S, Se, Te</a:t>
            </a:r>
            <a:r>
              <a:rPr lang="en-US" altLang="zh-CN">
                <a:ea typeface="华文楷体" panose="02010600040101010101" pitchFamily="2" charset="-122"/>
                <a:sym typeface="Symbol" panose="05050102010706020507" pitchFamily="18" charset="2"/>
              </a:rPr>
              <a:t>: ——</a:t>
            </a:r>
            <a:r>
              <a:rPr lang="zh-CN" altLang="en-US">
                <a:ea typeface="华文楷体" panose="02010600040101010101" pitchFamily="2" charset="-122"/>
                <a:sym typeface="Symbol" panose="05050102010706020507" pitchFamily="18" charset="2"/>
              </a:rPr>
              <a:t>非金属元素，共价键</a:t>
            </a:r>
            <a:endParaRPr lang="en-US" altLang="zh-CN">
              <a:ea typeface="华文楷体" panose="02010600040101010101" pitchFamily="2" charset="-122"/>
              <a:sym typeface="Symbol" panose="05050102010706020507" pitchFamily="18" charset="2"/>
            </a:endParaRPr>
          </a:p>
          <a:p>
            <a:pPr>
              <a:lnSpc>
                <a:spcPct val="160000"/>
              </a:lnSpc>
            </a:pPr>
            <a:r>
              <a:rPr lang="en-US" altLang="zh-CN">
                <a:ea typeface="华文楷体" panose="02010600040101010101" pitchFamily="2" charset="-122"/>
                <a:sym typeface="Symbol" panose="05050102010706020507" pitchFamily="18" charset="2"/>
              </a:rPr>
              <a:t> </a:t>
            </a:r>
            <a:r>
              <a:rPr lang="zh-CN" altLang="en-US">
                <a:ea typeface="华文楷体" panose="02010600040101010101" pitchFamily="2" charset="-122"/>
                <a:sym typeface="Symbol" panose="05050102010706020507" pitchFamily="18" charset="2"/>
              </a:rPr>
              <a:t>与电负性小的金属元素如</a:t>
            </a:r>
            <a:r>
              <a:rPr lang="en-US" altLang="zh-CN">
                <a:solidFill>
                  <a:srgbClr val="FF0000"/>
                </a:solidFill>
                <a:ea typeface="华文楷体" panose="02010600040101010101" pitchFamily="2" charset="-122"/>
                <a:sym typeface="Symbol" panose="05050102010706020507" pitchFamily="18" charset="2"/>
              </a:rPr>
              <a:t>Na, K</a:t>
            </a:r>
            <a:r>
              <a:rPr lang="zh-CN" altLang="en-US">
                <a:ea typeface="华文楷体" panose="02010600040101010101" pitchFamily="2" charset="-122"/>
                <a:sym typeface="Symbol" panose="05050102010706020507" pitchFamily="18" charset="2"/>
              </a:rPr>
              <a:t>，离子键；</a:t>
            </a:r>
            <a:endParaRPr lang="en-US" altLang="zh-CN">
              <a:ea typeface="华文楷体" panose="02010600040101010101" pitchFamily="2" charset="-122"/>
              <a:sym typeface="Symbol" panose="05050102010706020507" pitchFamily="18" charset="2"/>
            </a:endParaRPr>
          </a:p>
          <a:p>
            <a:pPr>
              <a:lnSpc>
                <a:spcPct val="160000"/>
              </a:lnSpc>
            </a:pPr>
            <a:r>
              <a:rPr lang="en-US" altLang="zh-CN">
                <a:ea typeface="华文楷体" panose="02010600040101010101" pitchFamily="2" charset="-122"/>
                <a:sym typeface="Symbol" panose="05050102010706020507" pitchFamily="18" charset="2"/>
              </a:rPr>
              <a:t> </a:t>
            </a:r>
            <a:r>
              <a:rPr lang="zh-CN" altLang="en-US">
                <a:ea typeface="华文楷体" panose="02010600040101010101" pitchFamily="2" charset="-122"/>
                <a:sym typeface="Symbol" panose="05050102010706020507" pitchFamily="18" charset="2"/>
              </a:rPr>
              <a:t>与电负性大的金属元素如</a:t>
            </a:r>
            <a:r>
              <a:rPr lang="en-US" altLang="zh-CN">
                <a:solidFill>
                  <a:srgbClr val="FF0000"/>
                </a:solidFill>
                <a:ea typeface="华文楷体" panose="02010600040101010101" pitchFamily="2" charset="-122"/>
                <a:sym typeface="Symbol" panose="05050102010706020507" pitchFamily="18" charset="2"/>
              </a:rPr>
              <a:t>Cu, Hg</a:t>
            </a:r>
            <a:r>
              <a:rPr lang="zh-CN" altLang="en-US">
                <a:ea typeface="华文楷体" panose="02010600040101010101" pitchFamily="2" charset="-122"/>
                <a:sym typeface="Symbol" panose="05050102010706020507" pitchFamily="18" charset="2"/>
              </a:rPr>
              <a:t>，共价键</a:t>
            </a:r>
            <a:endParaRPr lang="en-US" altLang="zh-CN">
              <a:ea typeface="华文楷体" panose="02010600040101010101" pitchFamily="2" charset="-122"/>
              <a:sym typeface="Symbol" panose="05050102010706020507" pitchFamily="18" charset="2"/>
            </a:endParaRPr>
          </a:p>
        </p:txBody>
      </p:sp>
      <p:sp>
        <p:nvSpPr>
          <p:cNvPr id="273410" name="Rectangle 3"/>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88F80A4-3836-4562-A14F-CC8187BC6CE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973138" y="476250"/>
            <a:ext cx="8062912"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sz="3600" dirty="0">
                <a:solidFill>
                  <a:srgbClr val="000099"/>
                </a:solidFill>
                <a:ea typeface="华文楷体" panose="02010600040101010101" pitchFamily="2" charset="-122"/>
              </a:rPr>
              <a:t>(4) </a:t>
            </a:r>
            <a:r>
              <a:rPr lang="zh-CN" altLang="en-US" sz="3600" dirty="0">
                <a:solidFill>
                  <a:srgbClr val="000099"/>
                </a:solidFill>
                <a:ea typeface="华文楷体" panose="02010600040101010101" pitchFamily="2" charset="-122"/>
              </a:rPr>
              <a:t>氧</a:t>
            </a:r>
            <a:r>
              <a:rPr lang="en-US" altLang="zh-CN" sz="3600" dirty="0">
                <a:solidFill>
                  <a:srgbClr val="000099"/>
                </a:solidFill>
                <a:ea typeface="华文楷体" panose="02010600040101010101" pitchFamily="2" charset="-122"/>
              </a:rPr>
              <a:t>/</a:t>
            </a:r>
            <a:r>
              <a:rPr lang="zh-CN" altLang="en-US" sz="3600" dirty="0">
                <a:solidFill>
                  <a:srgbClr val="000099"/>
                </a:solidFill>
                <a:ea typeface="华文楷体" panose="02010600040101010101" pitchFamily="2" charset="-122"/>
              </a:rPr>
              <a:t>硫</a:t>
            </a:r>
            <a:r>
              <a:rPr lang="en-US" altLang="zh-CN" sz="3600" dirty="0">
                <a:solidFill>
                  <a:srgbClr val="000099"/>
                </a:solidFill>
                <a:ea typeface="华文楷体" panose="02010600040101010101" pitchFamily="2" charset="-122"/>
              </a:rPr>
              <a:t>/</a:t>
            </a:r>
            <a:r>
              <a:rPr lang="zh-CN" altLang="en-US" sz="3600" dirty="0">
                <a:solidFill>
                  <a:srgbClr val="000099"/>
                </a:solidFill>
                <a:ea typeface="华文楷体" panose="02010600040101010101" pitchFamily="2" charset="-122"/>
              </a:rPr>
              <a:t>硒</a:t>
            </a:r>
            <a:r>
              <a:rPr lang="en-US" altLang="zh-CN" sz="3600" dirty="0">
                <a:solidFill>
                  <a:srgbClr val="000099"/>
                </a:solidFill>
                <a:ea typeface="华文楷体" panose="02010600040101010101" pitchFamily="2" charset="-122"/>
              </a:rPr>
              <a:t>/</a:t>
            </a:r>
            <a:r>
              <a:rPr lang="zh-CN" altLang="en-US" sz="3600" dirty="0">
                <a:solidFill>
                  <a:srgbClr val="000099"/>
                </a:solidFill>
                <a:ea typeface="华文楷体" panose="02010600040101010101" pitchFamily="2" charset="-122"/>
              </a:rPr>
              <a:t>碲的成键特征差异 </a:t>
            </a:r>
            <a:endParaRPr lang="en-US" altLang="zh-CN" sz="3600" dirty="0">
              <a:solidFill>
                <a:srgbClr val="000099"/>
              </a:solidFill>
              <a:ea typeface="华文楷体" panose="02010600040101010101" pitchFamily="2" charset="-122"/>
            </a:endParaRPr>
          </a:p>
          <a:p>
            <a:pPr>
              <a:lnSpc>
                <a:spcPct val="130000"/>
              </a:lnSpc>
            </a:pPr>
            <a:r>
              <a:rPr lang="zh-CN" altLang="en-US" dirty="0">
                <a:solidFill>
                  <a:srgbClr val="FF0000"/>
                </a:solidFill>
                <a:ea typeface="华文楷体" panose="02010600040101010101" pitchFamily="2" charset="-122"/>
              </a:rPr>
              <a:t>氧</a:t>
            </a:r>
            <a:r>
              <a:rPr lang="zh-CN" altLang="en-US" dirty="0">
                <a:ea typeface="华文楷体" panose="02010600040101010101" pitchFamily="2" charset="-122"/>
              </a:rPr>
              <a:t>：除在</a:t>
            </a:r>
            <a:r>
              <a:rPr lang="en-US" altLang="zh-CN" dirty="0">
                <a:solidFill>
                  <a:srgbClr val="FF0000"/>
                </a:solidFill>
                <a:ea typeface="华文楷体" panose="02010600040101010101" pitchFamily="2" charset="-122"/>
              </a:rPr>
              <a:t>OF</a:t>
            </a:r>
            <a:r>
              <a:rPr lang="en-US" altLang="zh-CN" baseline="-25000" dirty="0">
                <a:solidFill>
                  <a:srgbClr val="FF0000"/>
                </a:solidFill>
                <a:ea typeface="华文楷体" panose="02010600040101010101" pitchFamily="2" charset="-122"/>
              </a:rPr>
              <a:t>2</a:t>
            </a:r>
            <a:r>
              <a:rPr lang="zh-CN" altLang="en-US" baseline="-25000" dirty="0">
                <a:solidFill>
                  <a:srgbClr val="FF0000"/>
                </a:solidFill>
                <a:ea typeface="华文楷体" panose="02010600040101010101" pitchFamily="2" charset="-122"/>
              </a:rPr>
              <a:t>、</a:t>
            </a: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F</a:t>
            </a:r>
            <a:r>
              <a:rPr lang="en-US" altLang="zh-CN" baseline="-25000" dirty="0">
                <a:solidFill>
                  <a:srgbClr val="FF0000"/>
                </a:solidFill>
                <a:ea typeface="华文楷体" panose="02010600040101010101" pitchFamily="2" charset="-122"/>
              </a:rPr>
              <a:t>2</a:t>
            </a:r>
            <a:r>
              <a:rPr lang="zh-CN" altLang="en-US" dirty="0">
                <a:ea typeface="华文楷体" panose="02010600040101010101" pitchFamily="2" charset="-122"/>
              </a:rPr>
              <a:t>等为正价外，以</a:t>
            </a:r>
            <a:r>
              <a:rPr lang="en-US" altLang="zh-CN" dirty="0">
                <a:ea typeface="华文楷体" panose="02010600040101010101" pitchFamily="2" charset="-122"/>
              </a:rPr>
              <a:t>O</a:t>
            </a:r>
            <a:r>
              <a:rPr lang="en-US" altLang="zh-CN" baseline="30000" dirty="0">
                <a:ea typeface="华文楷体" panose="02010600040101010101" pitchFamily="2" charset="-122"/>
              </a:rPr>
              <a:t>2-</a:t>
            </a:r>
            <a:r>
              <a:rPr lang="en-US" altLang="zh-CN" dirty="0">
                <a:ea typeface="华文楷体" panose="02010600040101010101" pitchFamily="2" charset="-122"/>
              </a:rPr>
              <a:t>,</a:t>
            </a:r>
            <a:endParaRPr lang="en-US" altLang="zh-CN" dirty="0">
              <a:ea typeface="华文楷体" panose="02010600040101010101" pitchFamily="2" charset="-122"/>
            </a:endParaRPr>
          </a:p>
          <a:p>
            <a:pPr>
              <a:lnSpc>
                <a:spcPct val="130000"/>
              </a:lnSpc>
            </a:pPr>
            <a:r>
              <a:rPr lang="en-US" altLang="zh-CN" dirty="0">
                <a:ea typeface="华文楷体" panose="02010600040101010101" pitchFamily="2" charset="-122"/>
              </a:rPr>
              <a:t>                   </a:t>
            </a: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2</a:t>
            </a:r>
            <a:r>
              <a:rPr lang="en-US" altLang="zh-CN" baseline="30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 O</a:t>
            </a:r>
            <a:r>
              <a:rPr lang="en-US" altLang="zh-CN" baseline="-25000" dirty="0">
                <a:solidFill>
                  <a:srgbClr val="FF0000"/>
                </a:solidFill>
                <a:ea typeface="华文楷体" panose="02010600040101010101" pitchFamily="2" charset="-122"/>
              </a:rPr>
              <a:t>2</a:t>
            </a:r>
            <a:r>
              <a:rPr lang="en-US" altLang="zh-CN" baseline="30000" dirty="0">
                <a:solidFill>
                  <a:srgbClr val="FF0000"/>
                </a:solidFill>
                <a:ea typeface="华文楷体" panose="02010600040101010101" pitchFamily="2" charset="-122"/>
              </a:rPr>
              <a:t>-</a:t>
            </a:r>
            <a:r>
              <a:rPr lang="zh-CN" altLang="en-US" dirty="0">
                <a:solidFill>
                  <a:srgbClr val="FF0000"/>
                </a:solidFill>
                <a:ea typeface="华文楷体" panose="02010600040101010101" pitchFamily="2" charset="-122"/>
              </a:rPr>
              <a:t>和</a:t>
            </a: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3</a:t>
            </a:r>
            <a:r>
              <a:rPr lang="en-US" altLang="zh-CN" baseline="30000" dirty="0">
                <a:solidFill>
                  <a:srgbClr val="FF0000"/>
                </a:solidFill>
                <a:ea typeface="华文楷体" panose="02010600040101010101" pitchFamily="2" charset="-122"/>
              </a:rPr>
              <a:t>-</a:t>
            </a:r>
            <a:r>
              <a:rPr lang="zh-CN" altLang="en-US" dirty="0">
                <a:solidFill>
                  <a:srgbClr val="080808"/>
                </a:solidFill>
                <a:ea typeface="华文楷体" panose="02010600040101010101" pitchFamily="2" charset="-122"/>
              </a:rPr>
              <a:t>等形式存在。</a:t>
            </a:r>
            <a:endParaRPr lang="zh-CN" altLang="en-US" dirty="0">
              <a:solidFill>
                <a:srgbClr val="080808"/>
              </a:solidFill>
              <a:ea typeface="华文楷体" panose="02010600040101010101" pitchFamily="2" charset="-122"/>
            </a:endParaRPr>
          </a:p>
          <a:p>
            <a:pPr>
              <a:lnSpc>
                <a:spcPct val="130000"/>
              </a:lnSpc>
            </a:pPr>
            <a:r>
              <a:rPr lang="zh-CN" altLang="en-US" dirty="0">
                <a:solidFill>
                  <a:srgbClr val="0033CC"/>
                </a:solidFill>
                <a:ea typeface="华文楷体" panose="02010600040101010101" pitchFamily="2" charset="-122"/>
              </a:rPr>
              <a:t>硫</a:t>
            </a:r>
            <a:r>
              <a:rPr lang="en-US" altLang="zh-CN" dirty="0">
                <a:solidFill>
                  <a:srgbClr val="0033CC"/>
                </a:solidFill>
                <a:ea typeface="华文楷体" panose="02010600040101010101" pitchFamily="2" charset="-122"/>
              </a:rPr>
              <a:t>/</a:t>
            </a:r>
            <a:r>
              <a:rPr lang="zh-CN" altLang="en-US" dirty="0">
                <a:solidFill>
                  <a:srgbClr val="0033CC"/>
                </a:solidFill>
                <a:ea typeface="华文楷体" panose="02010600040101010101" pitchFamily="2" charset="-122"/>
              </a:rPr>
              <a:t>硒</a:t>
            </a:r>
            <a:r>
              <a:rPr lang="en-US" altLang="zh-CN" dirty="0">
                <a:solidFill>
                  <a:srgbClr val="0033CC"/>
                </a:solidFill>
                <a:ea typeface="华文楷体" panose="02010600040101010101" pitchFamily="2" charset="-122"/>
              </a:rPr>
              <a:t>/</a:t>
            </a:r>
            <a:r>
              <a:rPr lang="zh-CN" altLang="en-US" dirty="0">
                <a:solidFill>
                  <a:srgbClr val="0033CC"/>
                </a:solidFill>
                <a:ea typeface="华文楷体" panose="02010600040101010101" pitchFamily="2" charset="-122"/>
              </a:rPr>
              <a:t>碲</a:t>
            </a:r>
            <a:r>
              <a:rPr lang="zh-CN" altLang="en-US" dirty="0">
                <a:solidFill>
                  <a:srgbClr val="FF0000"/>
                </a:solidFill>
                <a:ea typeface="华文楷体" panose="02010600040101010101" pitchFamily="2" charset="-122"/>
              </a:rPr>
              <a:t> </a:t>
            </a:r>
            <a:r>
              <a:rPr lang="en-US" altLang="zh-CN" dirty="0">
                <a:solidFill>
                  <a:srgbClr val="000099"/>
                </a:solidFill>
                <a:ea typeface="华文楷体" panose="02010600040101010101" pitchFamily="2" charset="-122"/>
              </a:rPr>
              <a:t>(</a:t>
            </a:r>
            <a:r>
              <a:rPr lang="en-US" altLang="zh-CN" dirty="0">
                <a:solidFill>
                  <a:srgbClr val="FF0000"/>
                </a:solidFill>
                <a:ea typeface="华文楷体" panose="02010600040101010101" pitchFamily="2" charset="-122"/>
              </a:rPr>
              <a:t>p 260</a:t>
            </a:r>
            <a:r>
              <a:rPr lang="en-US" altLang="zh-CN" dirty="0">
                <a:solidFill>
                  <a:srgbClr val="000099"/>
                </a:solidFill>
                <a:ea typeface="华文楷体" panose="02010600040101010101" pitchFamily="2" charset="-122"/>
              </a:rPr>
              <a:t>)</a:t>
            </a:r>
            <a:r>
              <a:rPr lang="zh-CN" altLang="en-US" dirty="0">
                <a:solidFill>
                  <a:srgbClr val="FF0000"/>
                </a:solidFill>
                <a:ea typeface="华文楷体" panose="02010600040101010101" pitchFamily="2" charset="-122"/>
              </a:rPr>
              <a:t>：</a:t>
            </a:r>
            <a:r>
              <a:rPr lang="zh-CN" altLang="en-US" dirty="0">
                <a:ea typeface="华文楷体" panose="02010600040101010101" pitchFamily="2" charset="-122"/>
              </a:rPr>
              <a:t>   </a:t>
            </a:r>
            <a:endParaRPr lang="zh-CN" altLang="en-US" dirty="0">
              <a:ea typeface="华文楷体" panose="02010600040101010101" pitchFamily="2" charset="-122"/>
            </a:endParaRPr>
          </a:p>
          <a:p>
            <a:pPr>
              <a:lnSpc>
                <a:spcPct val="130000"/>
              </a:lnSpc>
            </a:pPr>
            <a:r>
              <a:rPr lang="zh-CN" altLang="en-US" dirty="0">
                <a:ea typeface="华文楷体" panose="02010600040101010101" pitchFamily="2" charset="-122"/>
              </a:rPr>
              <a:t> ①以</a:t>
            </a:r>
            <a:r>
              <a:rPr lang="en-US" altLang="zh-CN" dirty="0">
                <a:ea typeface="华文楷体" panose="02010600040101010101" pitchFamily="2" charset="-122"/>
              </a:rPr>
              <a:t>-2</a:t>
            </a:r>
            <a:r>
              <a:rPr lang="zh-CN" altLang="en-US" dirty="0">
                <a:ea typeface="华文楷体" panose="02010600040101010101" pitchFamily="2" charset="-122"/>
              </a:rPr>
              <a:t>、</a:t>
            </a:r>
            <a:r>
              <a:rPr lang="en-US" altLang="zh-CN" dirty="0">
                <a:ea typeface="华文楷体" panose="02010600040101010101" pitchFamily="2" charset="-122"/>
              </a:rPr>
              <a:t>+2</a:t>
            </a:r>
            <a:r>
              <a:rPr lang="zh-CN" altLang="en-US" dirty="0">
                <a:ea typeface="华文楷体" panose="02010600040101010101" pitchFamily="2" charset="-122"/>
              </a:rPr>
              <a:t>、</a:t>
            </a:r>
            <a:r>
              <a:rPr lang="en-US" altLang="zh-CN" dirty="0">
                <a:ea typeface="华文楷体" panose="02010600040101010101" pitchFamily="2" charset="-122"/>
              </a:rPr>
              <a:t>+4</a:t>
            </a:r>
            <a:r>
              <a:rPr lang="zh-CN" altLang="en-US" dirty="0">
                <a:ea typeface="华文楷体" panose="02010600040101010101" pitchFamily="2" charset="-122"/>
              </a:rPr>
              <a:t>及</a:t>
            </a:r>
            <a:r>
              <a:rPr lang="en-US" altLang="zh-CN" dirty="0">
                <a:ea typeface="华文楷体" panose="02010600040101010101" pitchFamily="2" charset="-122"/>
              </a:rPr>
              <a:t>+6</a:t>
            </a:r>
            <a:r>
              <a:rPr lang="zh-CN" altLang="en-US" dirty="0">
                <a:ea typeface="华文楷体" panose="02010600040101010101" pitchFamily="2" charset="-122"/>
              </a:rPr>
              <a:t>等价态存在；</a:t>
            </a:r>
            <a:endParaRPr lang="zh-CN" altLang="en-US" dirty="0">
              <a:ea typeface="华文楷体" panose="02010600040101010101" pitchFamily="2" charset="-122"/>
            </a:endParaRPr>
          </a:p>
          <a:p>
            <a:pPr>
              <a:lnSpc>
                <a:spcPct val="130000"/>
              </a:lnSpc>
            </a:pPr>
            <a:r>
              <a:rPr lang="zh-CN" altLang="en-US" dirty="0">
                <a:ea typeface="华文楷体" panose="02010600040101010101" pitchFamily="2" charset="-122"/>
              </a:rPr>
              <a:t> ② 外层</a:t>
            </a:r>
            <a:r>
              <a:rPr lang="en-US" altLang="zh-CN" dirty="0" err="1">
                <a:ea typeface="华文楷体" panose="02010600040101010101" pitchFamily="2" charset="-122"/>
              </a:rPr>
              <a:t>nd</a:t>
            </a:r>
            <a:r>
              <a:rPr lang="en-US" altLang="zh-CN" dirty="0">
                <a:ea typeface="华文楷体" panose="02010600040101010101" pitchFamily="2" charset="-122"/>
              </a:rPr>
              <a:t> </a:t>
            </a:r>
            <a:r>
              <a:rPr lang="zh-CN" altLang="en-US" dirty="0">
                <a:ea typeface="华文楷体" panose="02010600040101010101" pitchFamily="2" charset="-122"/>
              </a:rPr>
              <a:t>轨道参与杂化，中心原子配位数可达 </a:t>
            </a:r>
            <a:r>
              <a:rPr lang="en-US" altLang="zh-CN" dirty="0">
                <a:ea typeface="华文楷体" panose="02010600040101010101" pitchFamily="2" charset="-122"/>
              </a:rPr>
              <a:t>6 </a:t>
            </a:r>
            <a:r>
              <a:rPr lang="zh-CN" altLang="en-US" dirty="0">
                <a:ea typeface="华文楷体" panose="02010600040101010101" pitchFamily="2" charset="-122"/>
              </a:rPr>
              <a:t>；</a:t>
            </a:r>
            <a:endParaRPr lang="zh-CN" altLang="en-US" dirty="0">
              <a:ea typeface="华文楷体" panose="02010600040101010101" pitchFamily="2" charset="-122"/>
            </a:endParaRPr>
          </a:p>
          <a:p>
            <a:pPr>
              <a:lnSpc>
                <a:spcPct val="130000"/>
              </a:lnSpc>
            </a:pPr>
            <a:r>
              <a:rPr lang="zh-CN" altLang="en-US" dirty="0">
                <a:ea typeface="华文楷体" panose="02010600040101010101" pitchFamily="2" charset="-122"/>
              </a:rPr>
              <a:t> ③ 半径大，难形成</a:t>
            </a:r>
            <a:r>
              <a:rPr lang="en-US" altLang="zh-CN" dirty="0">
                <a:ea typeface="华文楷体" panose="02010600040101010101" pitchFamily="2" charset="-122"/>
              </a:rPr>
              <a:t>p-p </a:t>
            </a:r>
            <a:r>
              <a:rPr lang="zh-CN" altLang="en-US" dirty="0">
                <a:ea typeface="华文楷体" panose="02010600040101010101" pitchFamily="2" charset="-122"/>
                <a:sym typeface="Symbol" panose="05050102010706020507" pitchFamily="18" charset="2"/>
              </a:rPr>
              <a:t></a:t>
            </a:r>
            <a:r>
              <a:rPr lang="zh-CN" altLang="en-US" dirty="0">
                <a:ea typeface="华文楷体" panose="02010600040101010101" pitchFamily="2" charset="-122"/>
              </a:rPr>
              <a:t>键</a:t>
            </a:r>
            <a:endParaRPr lang="zh-CN" altLang="en-US" dirty="0">
              <a:ea typeface="华文楷体" panose="02010600040101010101" pitchFamily="2" charset="-122"/>
            </a:endParaRPr>
          </a:p>
        </p:txBody>
      </p:sp>
      <p:sp>
        <p:nvSpPr>
          <p:cNvPr id="274434" name="Rectangle 3"/>
          <p:cNvSpPr>
            <a:spLocks noChangeArrowheads="1"/>
          </p:cNvSpPr>
          <p:nvPr/>
        </p:nvSpPr>
        <p:spPr bwMode="auto">
          <a:xfrm>
            <a:off x="7885113" y="6165850"/>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21E7620-78DF-4706-B1C0-29636906B46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314">
                                            <p:txEl>
                                              <p:pRg st="3" end="3"/>
                                            </p:txEl>
                                          </p:spTgt>
                                        </p:tgtEl>
                                        <p:attrNameLst>
                                          <p:attrName>style.visibility</p:attrName>
                                        </p:attrNameLst>
                                      </p:cBhvr>
                                      <p:to>
                                        <p:strVal val="visible"/>
                                      </p:to>
                                    </p:set>
                                    <p:anim calcmode="lin" valueType="num">
                                      <p:cBhvr additive="base">
                                        <p:cTn id="7" dur="500" fill="hold"/>
                                        <p:tgtEl>
                                          <p:spTgt spid="14131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31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1314">
                                            <p:txEl>
                                              <p:pRg st="4" end="4"/>
                                            </p:txEl>
                                          </p:spTgt>
                                        </p:tgtEl>
                                        <p:attrNameLst>
                                          <p:attrName>style.visibility</p:attrName>
                                        </p:attrNameLst>
                                      </p:cBhvr>
                                      <p:to>
                                        <p:strVal val="visible"/>
                                      </p:to>
                                    </p:set>
                                    <p:anim calcmode="lin" valueType="num">
                                      <p:cBhvr additive="base">
                                        <p:cTn id="11" dur="500" fill="hold"/>
                                        <p:tgtEl>
                                          <p:spTgt spid="14131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131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1314">
                                            <p:txEl>
                                              <p:pRg st="5" end="5"/>
                                            </p:txEl>
                                          </p:spTgt>
                                        </p:tgtEl>
                                        <p:attrNameLst>
                                          <p:attrName>style.visibility</p:attrName>
                                        </p:attrNameLst>
                                      </p:cBhvr>
                                      <p:to>
                                        <p:strVal val="visible"/>
                                      </p:to>
                                    </p:set>
                                    <p:anim calcmode="lin" valueType="num">
                                      <p:cBhvr additive="base">
                                        <p:cTn id="15" dur="500" fill="hold"/>
                                        <p:tgtEl>
                                          <p:spTgt spid="14131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1314">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1314">
                                            <p:txEl>
                                              <p:pRg st="6" end="6"/>
                                            </p:txEl>
                                          </p:spTgt>
                                        </p:tgtEl>
                                        <p:attrNameLst>
                                          <p:attrName>style.visibility</p:attrName>
                                        </p:attrNameLst>
                                      </p:cBhvr>
                                      <p:to>
                                        <p:strVal val="visible"/>
                                      </p:to>
                                    </p:set>
                                    <p:anim calcmode="lin" valueType="num">
                                      <p:cBhvr additive="base">
                                        <p:cTn id="19" dur="500" fill="hold"/>
                                        <p:tgtEl>
                                          <p:spTgt spid="14131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ChangeArrowheads="1"/>
          </p:cNvSpPr>
          <p:nvPr/>
        </p:nvSpPr>
        <p:spPr bwMode="auto">
          <a:xfrm>
            <a:off x="971550" y="527339"/>
            <a:ext cx="8172450" cy="632460"/>
          </a:xfrm>
          <a:prstGeom prst="rect">
            <a:avLst/>
          </a:prstGeom>
          <a:noFill/>
          <a:ln w="9525">
            <a:noFill/>
            <a:miter lim="800000"/>
          </a:ln>
        </p:spPr>
        <p:txBody>
          <a:bodyPr anchor="ctr">
            <a:spAutoFit/>
          </a:bodyPr>
          <a:lstStyle/>
          <a:p>
            <a:pPr eaLnBrk="1" hangingPunct="1">
              <a:lnSpc>
                <a:spcPct val="110000"/>
              </a:lnSpc>
            </a:pPr>
            <a:r>
              <a:rPr kumimoji="0" lang="zh-CN" altLang="en-US" dirty="0" smtClean="0">
                <a:solidFill>
                  <a:srgbClr val="0000FF"/>
                </a:solidFill>
                <a:ea typeface="楷体" panose="02010609060101010101" pitchFamily="49" charset="-122"/>
              </a:rPr>
              <a:t>氧</a:t>
            </a:r>
            <a:r>
              <a:rPr kumimoji="0" lang="zh-CN" altLang="en-US" dirty="0">
                <a:solidFill>
                  <a:srgbClr val="0000FF"/>
                </a:solidFill>
                <a:ea typeface="楷体" panose="02010609060101010101" pitchFamily="49" charset="-122"/>
              </a:rPr>
              <a:t>易形成</a:t>
            </a:r>
            <a:r>
              <a:rPr kumimoji="0" lang="en-US" altLang="zh-CN" dirty="0">
                <a:solidFill>
                  <a:srgbClr val="0000FF"/>
                </a:solidFill>
                <a:ea typeface="楷体" panose="02010609060101010101" pitchFamily="49" charset="-122"/>
              </a:rPr>
              <a:t>p-p</a:t>
            </a:r>
            <a:r>
              <a:rPr kumimoji="0" lang="zh-CN" altLang="en-US" dirty="0">
                <a:solidFill>
                  <a:srgbClr val="0000FF"/>
                </a:solidFill>
                <a:ea typeface="楷体" panose="02010609060101010101" pitchFamily="49" charset="-122"/>
              </a:rPr>
              <a:t>的</a:t>
            </a:r>
            <a:r>
              <a:rPr kumimoji="0" lang="en-US" altLang="zh-CN" dirty="0">
                <a:solidFill>
                  <a:srgbClr val="0000FF"/>
                </a:solidFill>
                <a:ea typeface="楷体" panose="02010609060101010101" pitchFamily="49" charset="-122"/>
              </a:rPr>
              <a:t>π</a:t>
            </a:r>
            <a:r>
              <a:rPr kumimoji="0" lang="zh-CN" altLang="en-US" dirty="0">
                <a:solidFill>
                  <a:srgbClr val="0000FF"/>
                </a:solidFill>
                <a:ea typeface="楷体" panose="02010609060101010101" pitchFamily="49" charset="-122"/>
              </a:rPr>
              <a:t>键</a:t>
            </a:r>
            <a:r>
              <a:rPr kumimoji="0" lang="en-US" altLang="zh-CN" dirty="0">
                <a:solidFill>
                  <a:srgbClr val="0000FF"/>
                </a:solidFill>
                <a:ea typeface="楷体" panose="02010609060101010101" pitchFamily="49" charset="-122"/>
              </a:rPr>
              <a:t>,</a:t>
            </a:r>
            <a:r>
              <a:rPr kumimoji="0" lang="zh-CN" altLang="en-US" dirty="0">
                <a:solidFill>
                  <a:srgbClr val="0000FF"/>
                </a:solidFill>
                <a:ea typeface="楷体" panose="02010609060101010101" pitchFamily="49" charset="-122"/>
              </a:rPr>
              <a:t>而硫却难以</a:t>
            </a:r>
            <a:r>
              <a:rPr kumimoji="0" lang="zh-CN" altLang="en-US" dirty="0" smtClean="0">
                <a:solidFill>
                  <a:srgbClr val="0000FF"/>
                </a:solidFill>
                <a:ea typeface="楷体" panose="02010609060101010101" pitchFamily="49" charset="-122"/>
              </a:rPr>
              <a:t>形成</a:t>
            </a:r>
            <a:r>
              <a:rPr kumimoji="0" lang="en-US" altLang="zh-CN" dirty="0" smtClean="0">
                <a:solidFill>
                  <a:srgbClr val="0000FF"/>
                </a:solidFill>
                <a:ea typeface="楷体" panose="02010609060101010101" pitchFamily="49" charset="-122"/>
              </a:rPr>
              <a:t>?</a:t>
            </a:r>
            <a:endParaRPr kumimoji="0" lang="en-US" altLang="zh-CN" b="0" dirty="0">
              <a:solidFill>
                <a:srgbClr val="0000FF"/>
              </a:solidFill>
              <a:ea typeface="楷体" panose="02010609060101010101" pitchFamily="49" charset="-122"/>
            </a:endParaRPr>
          </a:p>
        </p:txBody>
      </p:sp>
      <p:sp>
        <p:nvSpPr>
          <p:cNvPr id="509955" name="Text Box 3"/>
          <p:cNvSpPr txBox="1">
            <a:spLocks noChangeArrowheads="1"/>
          </p:cNvSpPr>
          <p:nvPr/>
        </p:nvSpPr>
        <p:spPr bwMode="auto">
          <a:xfrm>
            <a:off x="1115616" y="1268760"/>
            <a:ext cx="7705725" cy="4524315"/>
          </a:xfrm>
          <a:prstGeom prst="rect">
            <a:avLst/>
          </a:prstGeom>
          <a:noFill/>
          <a:ln w="9525">
            <a:noFill/>
            <a:miter lim="800000"/>
          </a:ln>
        </p:spPr>
        <p:txBody>
          <a:bodyPr>
            <a:spAutoFit/>
          </a:bodyPr>
          <a:lstStyle/>
          <a:p>
            <a:pPr>
              <a:lnSpc>
                <a:spcPct val="150000"/>
              </a:lnSpc>
              <a:spcBef>
                <a:spcPct val="50000"/>
              </a:spcBef>
            </a:pPr>
            <a:r>
              <a:rPr kumimoji="0" lang="en-US" altLang="zh-CN" dirty="0" smtClean="0">
                <a:solidFill>
                  <a:srgbClr val="080808"/>
                </a:solidFill>
                <a:latin typeface="华文楷体" panose="02010600040101010101" pitchFamily="2" charset="-122"/>
                <a:ea typeface="华文楷体" panose="02010600040101010101" pitchFamily="2" charset="-122"/>
              </a:rPr>
              <a:t>p-</a:t>
            </a:r>
            <a:r>
              <a:rPr kumimoji="0" lang="en-US" altLang="zh-CN" dirty="0" err="1" smtClean="0">
                <a:solidFill>
                  <a:srgbClr val="080808"/>
                </a:solidFill>
                <a:latin typeface="华文楷体" panose="02010600040101010101" pitchFamily="2" charset="-122"/>
                <a:ea typeface="华文楷体" panose="02010600040101010101" pitchFamily="2" charset="-122"/>
              </a:rPr>
              <a:t>pπ</a:t>
            </a:r>
            <a:r>
              <a:rPr kumimoji="0" lang="zh-CN" altLang="en-US" dirty="0">
                <a:solidFill>
                  <a:srgbClr val="080808"/>
                </a:solidFill>
                <a:latin typeface="华文楷体" panose="02010600040101010101" pitchFamily="2" charset="-122"/>
                <a:ea typeface="华文楷体" panose="02010600040101010101" pitchFamily="2" charset="-122"/>
              </a:rPr>
              <a:t>键形成的有效性高低与原子的半径大小有关</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zh-CN" altLang="en-US" dirty="0">
                <a:solidFill>
                  <a:srgbClr val="080808"/>
                </a:solidFill>
                <a:latin typeface="华文楷体" panose="02010600040101010101" pitchFamily="2" charset="-122"/>
                <a:ea typeface="华文楷体" panose="02010600040101010101" pitchFamily="2" charset="-122"/>
              </a:rPr>
              <a:t>对于第二周期的原子</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zh-CN" altLang="en-US" dirty="0">
                <a:solidFill>
                  <a:srgbClr val="080808"/>
                </a:solidFill>
                <a:latin typeface="华文楷体" panose="02010600040101010101" pitchFamily="2" charset="-122"/>
                <a:ea typeface="华文楷体" panose="02010600040101010101" pitchFamily="2" charset="-122"/>
              </a:rPr>
              <a:t>半径较小</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zh-CN" altLang="en-US" dirty="0">
                <a:solidFill>
                  <a:srgbClr val="080808"/>
                </a:solidFill>
                <a:latin typeface="华文楷体" panose="02010600040101010101" pitchFamily="2" charset="-122"/>
                <a:ea typeface="华文楷体" panose="02010600040101010101" pitchFamily="2" charset="-122"/>
              </a:rPr>
              <a:t>其两条</a:t>
            </a:r>
            <a:r>
              <a:rPr kumimoji="0" lang="en-US" altLang="zh-CN" dirty="0">
                <a:solidFill>
                  <a:srgbClr val="080808"/>
                </a:solidFill>
                <a:latin typeface="华文楷体" panose="02010600040101010101" pitchFamily="2" charset="-122"/>
                <a:ea typeface="华文楷体" panose="02010600040101010101" pitchFamily="2" charset="-122"/>
              </a:rPr>
              <a:t>2p</a:t>
            </a:r>
            <a:r>
              <a:rPr kumimoji="0" lang="zh-CN" altLang="en-US" dirty="0">
                <a:solidFill>
                  <a:srgbClr val="080808"/>
                </a:solidFill>
                <a:latin typeface="华文楷体" panose="02010600040101010101" pitchFamily="2" charset="-122"/>
                <a:ea typeface="华文楷体" panose="02010600040101010101" pitchFamily="2" charset="-122"/>
              </a:rPr>
              <a:t>轨道肩并肩重叠的有效性高</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zh-CN" altLang="en-US" dirty="0">
                <a:solidFill>
                  <a:srgbClr val="080808"/>
                </a:solidFill>
                <a:latin typeface="华文楷体" panose="02010600040101010101" pitchFamily="2" charset="-122"/>
                <a:ea typeface="华文楷体" panose="02010600040101010101" pitchFamily="2" charset="-122"/>
              </a:rPr>
              <a:t>形成的</a:t>
            </a:r>
            <a:r>
              <a:rPr kumimoji="0" lang="en-US" altLang="zh-CN" dirty="0">
                <a:solidFill>
                  <a:srgbClr val="080808"/>
                </a:solidFill>
                <a:latin typeface="华文楷体" panose="02010600040101010101" pitchFamily="2" charset="-122"/>
                <a:ea typeface="华文楷体" panose="02010600040101010101" pitchFamily="2" charset="-122"/>
              </a:rPr>
              <a:t>π</a:t>
            </a:r>
            <a:r>
              <a:rPr kumimoji="0" lang="zh-CN" altLang="en-US" dirty="0">
                <a:solidFill>
                  <a:srgbClr val="080808"/>
                </a:solidFill>
                <a:latin typeface="华文楷体" panose="02010600040101010101" pitchFamily="2" charset="-122"/>
                <a:ea typeface="华文楷体" panose="02010600040101010101" pitchFamily="2" charset="-122"/>
              </a:rPr>
              <a:t>键稳定</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zh-CN" altLang="en-US" dirty="0">
                <a:solidFill>
                  <a:srgbClr val="080808"/>
                </a:solidFill>
                <a:latin typeface="华文楷体" panose="02010600040101010101" pitchFamily="2" charset="-122"/>
                <a:ea typeface="华文楷体" panose="02010600040101010101" pitchFamily="2" charset="-122"/>
              </a:rPr>
              <a:t>而</a:t>
            </a:r>
            <a:r>
              <a:rPr kumimoji="0" lang="en-US" altLang="zh-CN" dirty="0">
                <a:solidFill>
                  <a:srgbClr val="080808"/>
                </a:solidFill>
                <a:latin typeface="华文楷体" panose="02010600040101010101" pitchFamily="2" charset="-122"/>
                <a:ea typeface="华文楷体" panose="02010600040101010101" pitchFamily="2" charset="-122"/>
              </a:rPr>
              <a:t>S</a:t>
            </a:r>
            <a:r>
              <a:rPr kumimoji="0" lang="zh-CN" altLang="en-US" dirty="0">
                <a:solidFill>
                  <a:srgbClr val="080808"/>
                </a:solidFill>
                <a:latin typeface="华文楷体" panose="02010600040101010101" pitchFamily="2" charset="-122"/>
                <a:ea typeface="华文楷体" panose="02010600040101010101" pitchFamily="2" charset="-122"/>
              </a:rPr>
              <a:t>在第三周期</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zh-CN" altLang="en-US" dirty="0">
                <a:solidFill>
                  <a:srgbClr val="080808"/>
                </a:solidFill>
                <a:latin typeface="华文楷体" panose="02010600040101010101" pitchFamily="2" charset="-122"/>
                <a:ea typeface="华文楷体" panose="02010600040101010101" pitchFamily="2" charset="-122"/>
              </a:rPr>
              <a:t>原子半径大</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zh-CN" altLang="en-US" dirty="0">
                <a:solidFill>
                  <a:srgbClr val="080808"/>
                </a:solidFill>
                <a:latin typeface="华文楷体" panose="02010600040101010101" pitchFamily="2" charset="-122"/>
                <a:ea typeface="华文楷体" panose="02010600040101010101" pitchFamily="2" charset="-122"/>
              </a:rPr>
              <a:t>由两条</a:t>
            </a:r>
            <a:r>
              <a:rPr kumimoji="0" lang="en-US" altLang="zh-CN" dirty="0">
                <a:solidFill>
                  <a:srgbClr val="080808"/>
                </a:solidFill>
                <a:latin typeface="华文楷体" panose="02010600040101010101" pitchFamily="2" charset="-122"/>
                <a:ea typeface="华文楷体" panose="02010600040101010101" pitchFamily="2" charset="-122"/>
              </a:rPr>
              <a:t>3p</a:t>
            </a:r>
            <a:r>
              <a:rPr kumimoji="0" lang="zh-CN" altLang="en-US" dirty="0">
                <a:solidFill>
                  <a:srgbClr val="080808"/>
                </a:solidFill>
                <a:latin typeface="华文楷体" panose="02010600040101010101" pitchFamily="2" charset="-122"/>
                <a:ea typeface="华文楷体" panose="02010600040101010101" pitchFamily="2" charset="-122"/>
              </a:rPr>
              <a:t>轨道肩并肩形成的</a:t>
            </a:r>
            <a:r>
              <a:rPr kumimoji="0" lang="en-US" altLang="zh-CN" dirty="0">
                <a:solidFill>
                  <a:srgbClr val="080808"/>
                </a:solidFill>
                <a:latin typeface="华文楷体" panose="02010600040101010101" pitchFamily="2" charset="-122"/>
                <a:ea typeface="华文楷体" panose="02010600040101010101" pitchFamily="2" charset="-122"/>
              </a:rPr>
              <a:t>π</a:t>
            </a:r>
            <a:r>
              <a:rPr kumimoji="0" lang="zh-CN" altLang="en-US" dirty="0">
                <a:solidFill>
                  <a:srgbClr val="080808"/>
                </a:solidFill>
                <a:latin typeface="华文楷体" panose="02010600040101010101" pitchFamily="2" charset="-122"/>
                <a:ea typeface="华文楷体" panose="02010600040101010101" pitchFamily="2" charset="-122"/>
              </a:rPr>
              <a:t>键稳定性差，难以存在</a:t>
            </a:r>
            <a:r>
              <a:rPr kumimoji="0" lang="en-US" altLang="zh-CN" dirty="0">
                <a:solidFill>
                  <a:srgbClr val="080808"/>
                </a:solidFill>
                <a:latin typeface="华文楷体" panose="02010600040101010101" pitchFamily="2" charset="-122"/>
                <a:ea typeface="华文楷体" panose="02010600040101010101" pitchFamily="2" charset="-122"/>
              </a:rPr>
              <a:t>.</a:t>
            </a:r>
            <a:r>
              <a:rPr kumimoji="0" lang="en-US" altLang="zh-CN" b="0" dirty="0">
                <a:solidFill>
                  <a:srgbClr val="080808"/>
                </a:solidFill>
                <a:latin typeface="华文楷体" panose="02010600040101010101" pitchFamily="2" charset="-122"/>
                <a:ea typeface="华文楷体" panose="02010600040101010101" pitchFamily="2" charset="-122"/>
              </a:rPr>
              <a:t> </a:t>
            </a:r>
            <a:endParaRPr kumimoji="0" lang="en-US" altLang="zh-CN" b="0" dirty="0">
              <a:solidFill>
                <a:srgbClr val="080808"/>
              </a:solidFill>
              <a:latin typeface="华文楷体" panose="02010600040101010101" pitchFamily="2" charset="-122"/>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9954"/>
                                        </p:tgtEl>
                                        <p:attrNameLst>
                                          <p:attrName>style.visibility</p:attrName>
                                        </p:attrNameLst>
                                      </p:cBhvr>
                                      <p:to>
                                        <p:strVal val="visible"/>
                                      </p:to>
                                    </p:set>
                                    <p:animEffect transition="in" filter="wipe(left)">
                                      <p:cBhvr>
                                        <p:cTn id="7" dur="500"/>
                                        <p:tgtEl>
                                          <p:spTgt spid="5099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9955"/>
                                        </p:tgtEl>
                                        <p:attrNameLst>
                                          <p:attrName>style.visibility</p:attrName>
                                        </p:attrNameLst>
                                      </p:cBhvr>
                                      <p:to>
                                        <p:strVal val="visible"/>
                                      </p:to>
                                    </p:set>
                                    <p:animEffect transition="in" filter="wipe(left)">
                                      <p:cBhvr>
                                        <p:cTn id="12" dur="500"/>
                                        <p:tgtEl>
                                          <p:spTgt spid="509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4" grpId="0"/>
      <p:bldP spid="50995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3"/>
          <p:cNvSpPr>
            <a:spLocks noChangeArrowheads="1"/>
          </p:cNvSpPr>
          <p:nvPr/>
        </p:nvSpPr>
        <p:spPr bwMode="auto">
          <a:xfrm>
            <a:off x="1071563" y="893763"/>
            <a:ext cx="7875587"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a:ea typeface="华文楷体" panose="02010600040101010101" pitchFamily="2" charset="-122"/>
              </a:rPr>
              <a:t>O</a:t>
            </a:r>
            <a:r>
              <a:rPr lang="en-US" altLang="zh-CN" baseline="-25000">
                <a:ea typeface="华文楷体" panose="02010600040101010101" pitchFamily="2" charset="-122"/>
              </a:rPr>
              <a:t>2</a:t>
            </a:r>
            <a:r>
              <a:rPr lang="zh-CN" altLang="en-US">
                <a:ea typeface="华文楷体" panose="02010600040101010101" pitchFamily="2" charset="-122"/>
              </a:rPr>
              <a:t>：</a:t>
            </a:r>
            <a:r>
              <a:rPr lang="zh-CN" altLang="en-US">
                <a:solidFill>
                  <a:srgbClr val="000099"/>
                </a:solidFill>
                <a:ea typeface="华文楷体" panose="02010600040101010101" pitchFamily="2" charset="-122"/>
              </a:rPr>
              <a:t>无色无味</a:t>
            </a:r>
            <a:endParaRPr lang="en-US" altLang="zh-CN">
              <a:ea typeface="华文楷体" panose="02010600040101010101" pitchFamily="2" charset="-122"/>
            </a:endParaRPr>
          </a:p>
          <a:p>
            <a:pPr>
              <a:lnSpc>
                <a:spcPct val="150000"/>
              </a:lnSpc>
            </a:pPr>
            <a:r>
              <a:rPr lang="zh-CN" altLang="en-US">
                <a:ea typeface="华文楷体" panose="02010600040101010101" pitchFamily="2" charset="-122"/>
              </a:rPr>
              <a:t>分子轨道电子排布式</a:t>
            </a:r>
            <a:r>
              <a:rPr lang="zh-CN" altLang="en-US" b="0">
                <a:ea typeface="华文楷体" panose="02010600040101010101" pitchFamily="2" charset="-122"/>
              </a:rPr>
              <a:t>：</a:t>
            </a:r>
            <a:r>
              <a:rPr lang="zh-CN" altLang="en-US">
                <a:ea typeface="华文楷体" panose="02010600040101010101" pitchFamily="2" charset="-122"/>
              </a:rPr>
              <a:t> </a:t>
            </a:r>
            <a:endParaRPr lang="zh-CN" altLang="en-US">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KK(</a:t>
            </a:r>
            <a:r>
              <a:rPr lang="en-US" altLang="zh-CN">
                <a:ea typeface="华文楷体" panose="02010600040101010101" pitchFamily="2" charset="-122"/>
                <a:sym typeface="Symbol" panose="05050102010706020507" pitchFamily="18" charset="2"/>
              </a:rPr>
              <a:t></a:t>
            </a:r>
            <a:r>
              <a:rPr lang="en-US" altLang="zh-CN" baseline="-25000">
                <a:ea typeface="华文楷体" panose="02010600040101010101" pitchFamily="2" charset="-122"/>
                <a:sym typeface="Symbol" panose="05050102010706020507" pitchFamily="18" charset="2"/>
              </a:rPr>
              <a:t>2s</a:t>
            </a:r>
            <a:r>
              <a:rPr lang="en-US" altLang="zh-CN">
                <a:ea typeface="华文楷体" panose="02010600040101010101" pitchFamily="2" charset="-122"/>
                <a:sym typeface="Symbol" panose="05050102010706020507" pitchFamily="18" charset="2"/>
              </a:rPr>
              <a:t>)</a:t>
            </a:r>
            <a:r>
              <a:rPr lang="en-US" altLang="zh-CN" baseline="30000">
                <a:ea typeface="华文楷体" panose="02010600040101010101" pitchFamily="2" charset="-122"/>
                <a:sym typeface="Symbol" panose="05050102010706020507" pitchFamily="18" charset="2"/>
              </a:rPr>
              <a:t>2</a:t>
            </a:r>
            <a:r>
              <a:rPr lang="en-US" altLang="zh-CN">
                <a:ea typeface="华文楷体" panose="02010600040101010101" pitchFamily="2" charset="-122"/>
                <a:sym typeface="Symbol" panose="05050102010706020507" pitchFamily="18" charset="2"/>
              </a:rPr>
              <a:t> </a:t>
            </a:r>
            <a:r>
              <a:rPr lang="en-US" altLang="zh-CN">
                <a:ea typeface="华文楷体" panose="02010600040101010101" pitchFamily="2" charset="-122"/>
              </a:rPr>
              <a:t>(</a:t>
            </a:r>
            <a:r>
              <a:rPr lang="en-US" altLang="zh-CN">
                <a:ea typeface="华文楷体" panose="02010600040101010101" pitchFamily="2" charset="-122"/>
                <a:sym typeface="Symbol" panose="05050102010706020507" pitchFamily="18" charset="2"/>
              </a:rPr>
              <a:t>*</a:t>
            </a:r>
            <a:r>
              <a:rPr lang="en-US" altLang="zh-CN" baseline="-25000">
                <a:ea typeface="华文楷体" panose="02010600040101010101" pitchFamily="2" charset="-122"/>
                <a:sym typeface="Symbol" panose="05050102010706020507" pitchFamily="18" charset="2"/>
              </a:rPr>
              <a:t>2s</a:t>
            </a:r>
            <a:r>
              <a:rPr lang="en-US" altLang="zh-CN">
                <a:ea typeface="华文楷体" panose="02010600040101010101" pitchFamily="2" charset="-122"/>
                <a:sym typeface="Symbol" panose="05050102010706020507" pitchFamily="18" charset="2"/>
              </a:rPr>
              <a:t>)</a:t>
            </a:r>
            <a:r>
              <a:rPr lang="en-US" altLang="zh-CN" baseline="30000">
                <a:ea typeface="华文楷体" panose="02010600040101010101" pitchFamily="2" charset="-122"/>
                <a:sym typeface="Symbol" panose="05050102010706020507" pitchFamily="18" charset="2"/>
              </a:rPr>
              <a:t>2</a:t>
            </a:r>
            <a:r>
              <a:rPr lang="en-US" altLang="zh-CN">
                <a:ea typeface="华文楷体" panose="02010600040101010101" pitchFamily="2" charset="-122"/>
                <a:sym typeface="Symbol" panose="05050102010706020507" pitchFamily="18" charset="2"/>
              </a:rPr>
              <a:t> (</a:t>
            </a:r>
            <a:r>
              <a:rPr lang="en-US" altLang="zh-CN" baseline="-25000">
                <a:ea typeface="华文楷体" panose="02010600040101010101" pitchFamily="2" charset="-122"/>
                <a:sym typeface="Symbol" panose="05050102010706020507" pitchFamily="18" charset="2"/>
              </a:rPr>
              <a:t>2p</a:t>
            </a:r>
            <a:r>
              <a:rPr lang="en-US" altLang="zh-CN">
                <a:ea typeface="华文楷体" panose="02010600040101010101" pitchFamily="2" charset="-122"/>
              </a:rPr>
              <a:t>)</a:t>
            </a:r>
            <a:r>
              <a:rPr lang="en-US" altLang="zh-CN" baseline="30000">
                <a:ea typeface="华文楷体" panose="02010600040101010101" pitchFamily="2" charset="-122"/>
              </a:rPr>
              <a:t>4</a:t>
            </a:r>
            <a:r>
              <a:rPr lang="en-US" altLang="zh-CN">
                <a:ea typeface="华文楷体" panose="02010600040101010101" pitchFamily="2" charset="-122"/>
              </a:rPr>
              <a:t> </a:t>
            </a:r>
            <a:r>
              <a:rPr lang="en-US" altLang="zh-CN">
                <a:solidFill>
                  <a:srgbClr val="FF0000"/>
                </a:solidFill>
                <a:ea typeface="华文楷体" panose="02010600040101010101" pitchFamily="2" charset="-122"/>
                <a:sym typeface="Symbol" panose="05050102010706020507" pitchFamily="18" charset="2"/>
              </a:rPr>
              <a:t>(*</a:t>
            </a:r>
            <a:r>
              <a:rPr lang="en-US" altLang="zh-CN" baseline="-25000">
                <a:solidFill>
                  <a:srgbClr val="FF0000"/>
                </a:solidFill>
                <a:ea typeface="华文楷体" panose="02010600040101010101" pitchFamily="2" charset="-122"/>
                <a:sym typeface="Symbol" panose="05050102010706020507" pitchFamily="18" charset="2"/>
              </a:rPr>
              <a:t>2py</a:t>
            </a:r>
            <a:r>
              <a:rPr lang="en-US" altLang="zh-CN">
                <a:solidFill>
                  <a:srgbClr val="FF0000"/>
                </a:solidFill>
                <a:ea typeface="华文楷体" panose="02010600040101010101" pitchFamily="2" charset="-122"/>
              </a:rPr>
              <a:t>)</a:t>
            </a:r>
            <a:r>
              <a:rPr lang="en-US" altLang="zh-CN" baseline="30000">
                <a:solidFill>
                  <a:srgbClr val="FF0000"/>
                </a:solidFill>
                <a:ea typeface="华文楷体" panose="02010600040101010101" pitchFamily="2" charset="-122"/>
              </a:rPr>
              <a:t>1 </a:t>
            </a:r>
            <a:r>
              <a:rPr lang="en-US" altLang="zh-CN">
                <a:solidFill>
                  <a:srgbClr val="FF0000"/>
                </a:solidFill>
                <a:ea typeface="华文楷体" panose="02010600040101010101" pitchFamily="2" charset="-122"/>
                <a:sym typeface="Symbol" panose="05050102010706020507" pitchFamily="18" charset="2"/>
              </a:rPr>
              <a:t>(*</a:t>
            </a:r>
            <a:r>
              <a:rPr lang="en-US" altLang="zh-CN" baseline="-25000">
                <a:solidFill>
                  <a:srgbClr val="FF0000"/>
                </a:solidFill>
                <a:ea typeface="华文楷体" panose="02010600040101010101" pitchFamily="2" charset="-122"/>
                <a:sym typeface="Symbol" panose="05050102010706020507" pitchFamily="18" charset="2"/>
              </a:rPr>
              <a:t>2pz</a:t>
            </a:r>
            <a:r>
              <a:rPr lang="en-US" altLang="zh-CN">
                <a:solidFill>
                  <a:srgbClr val="FF0000"/>
                </a:solidFill>
                <a:ea typeface="华文楷体" panose="02010600040101010101" pitchFamily="2" charset="-122"/>
              </a:rPr>
              <a:t>)</a:t>
            </a:r>
            <a:r>
              <a:rPr lang="en-US" altLang="zh-CN" baseline="30000">
                <a:solidFill>
                  <a:srgbClr val="FF0000"/>
                </a:solidFill>
                <a:ea typeface="华文楷体" panose="02010600040101010101" pitchFamily="2" charset="-122"/>
              </a:rPr>
              <a:t>1</a:t>
            </a:r>
            <a:endParaRPr lang="en-US" altLang="zh-CN">
              <a:solidFill>
                <a:srgbClr val="FF0000"/>
              </a:solidFill>
              <a:ea typeface="华文楷体" panose="02010600040101010101" pitchFamily="2" charset="-122"/>
            </a:endParaRPr>
          </a:p>
          <a:p>
            <a:pPr>
              <a:lnSpc>
                <a:spcPct val="150000"/>
              </a:lnSpc>
            </a:pPr>
            <a:r>
              <a:rPr lang="zh-CN" altLang="en-US">
                <a:solidFill>
                  <a:srgbClr val="000099"/>
                </a:solidFill>
                <a:ea typeface="华文楷体" panose="02010600040101010101" pitchFamily="2" charset="-122"/>
              </a:rPr>
              <a:t>    是具有</a:t>
            </a:r>
            <a:r>
              <a:rPr lang="zh-CN" altLang="en-US">
                <a:solidFill>
                  <a:srgbClr val="FF0000"/>
                </a:solidFill>
                <a:ea typeface="华文楷体" panose="02010600040101010101" pitchFamily="2" charset="-122"/>
              </a:rPr>
              <a:t>偶数电子</a:t>
            </a:r>
            <a:r>
              <a:rPr lang="zh-CN" altLang="en-US">
                <a:solidFill>
                  <a:srgbClr val="000099"/>
                </a:solidFill>
                <a:ea typeface="华文楷体" panose="02010600040101010101" pitchFamily="2" charset="-122"/>
              </a:rPr>
              <a:t>同时有</a:t>
            </a:r>
            <a:r>
              <a:rPr lang="zh-CN" altLang="en-US">
                <a:solidFill>
                  <a:srgbClr val="FF0000"/>
                </a:solidFill>
                <a:ea typeface="华文楷体" panose="02010600040101010101" pitchFamily="2" charset="-122"/>
              </a:rPr>
              <a:t>顺磁性</a:t>
            </a:r>
            <a:r>
              <a:rPr lang="zh-CN" altLang="en-US">
                <a:solidFill>
                  <a:srgbClr val="000099"/>
                </a:solidFill>
                <a:ea typeface="华文楷体" panose="02010600040101010101" pitchFamily="2" charset="-122"/>
              </a:rPr>
              <a:t>的双原子分子，反应活性很高</a:t>
            </a:r>
            <a:endParaRPr lang="zh-CN" altLang="en-US">
              <a:solidFill>
                <a:srgbClr val="000099"/>
              </a:solidFill>
              <a:ea typeface="华文楷体" panose="02010600040101010101" pitchFamily="2" charset="-122"/>
            </a:endParaRPr>
          </a:p>
        </p:txBody>
      </p:sp>
      <p:sp>
        <p:nvSpPr>
          <p:cNvPr id="275458" name="Rectangle 4"/>
          <p:cNvSpPr>
            <a:spLocks noChangeArrowheads="1"/>
          </p:cNvSpPr>
          <p:nvPr/>
        </p:nvSpPr>
        <p:spPr bwMode="auto">
          <a:xfrm>
            <a:off x="1071563" y="188913"/>
            <a:ext cx="324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4000">
                <a:solidFill>
                  <a:srgbClr val="0000FF"/>
                </a:solidFill>
                <a:ea typeface="华文楷体" panose="02010600040101010101" pitchFamily="2" charset="-122"/>
              </a:rPr>
              <a:t>1. </a:t>
            </a:r>
            <a:r>
              <a:rPr kumimoji="1" lang="zh-CN" altLang="en-US" sz="4000">
                <a:solidFill>
                  <a:srgbClr val="0000FF"/>
                </a:solidFill>
                <a:ea typeface="华文楷体" panose="02010600040101010101" pitchFamily="2" charset="-122"/>
              </a:rPr>
              <a:t>氧气单质</a:t>
            </a:r>
            <a:endParaRPr kumimoji="1" lang="zh-CN" altLang="en-US" sz="4000">
              <a:solidFill>
                <a:srgbClr val="0000FF"/>
              </a:solidFill>
              <a:ea typeface="华文楷体" panose="02010600040101010101" pitchFamily="2" charset="-122"/>
            </a:endParaRPr>
          </a:p>
        </p:txBody>
      </p:sp>
      <p:sp>
        <p:nvSpPr>
          <p:cNvPr id="275459" name="Rectangle 6"/>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30358D0-498D-4D99-B07A-3781C8778C9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275460" name="Picture 2" descr="C:\Users\Administrator\Desktop\9eb6d143ad4bd113044fa2825bafa40f4afb05a6.jpg"/>
          <p:cNvPicPr>
            <a:picLocks noChangeAspect="1" noChangeArrowheads="1"/>
          </p:cNvPicPr>
          <p:nvPr/>
        </p:nvPicPr>
        <p:blipFill>
          <a:blip r:embed="rId1" cstate="print">
            <a:extLst>
              <a:ext uri="{28A0092B-C50C-407E-A947-70E740481C1C}">
                <a14:useLocalDpi xmlns:a14="http://schemas.microsoft.com/office/drawing/2010/main" val="0"/>
              </a:ext>
            </a:extLst>
          </a:blip>
          <a:srcRect l="41489" r="7695" b="42419"/>
          <a:stretch>
            <a:fillRect/>
          </a:stretch>
        </p:blipFill>
        <p:spPr bwMode="auto">
          <a:xfrm>
            <a:off x="2051050" y="4829175"/>
            <a:ext cx="2370138"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1" name="Picture 3" descr="C:\Users\Administrator\Desktop\liquidoxygeninmagn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725" y="4716463"/>
            <a:ext cx="188436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3"/>
          <p:cNvSpPr>
            <a:spLocks noChangeArrowheads="1"/>
          </p:cNvSpPr>
          <p:nvPr/>
        </p:nvSpPr>
        <p:spPr bwMode="auto">
          <a:xfrm>
            <a:off x="971550" y="44450"/>
            <a:ext cx="3787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4400">
                <a:solidFill>
                  <a:srgbClr val="0000CC"/>
                </a:solidFill>
                <a:ea typeface="华文楷体" panose="02010600040101010101" pitchFamily="2" charset="-122"/>
              </a:rPr>
              <a:t>2  </a:t>
            </a:r>
            <a:r>
              <a:rPr kumimoji="1" lang="zh-CN" altLang="en-US" sz="4400">
                <a:solidFill>
                  <a:srgbClr val="0000CC"/>
                </a:solidFill>
                <a:ea typeface="华文楷体" panose="02010600040101010101" pitchFamily="2" charset="-122"/>
              </a:rPr>
              <a:t>臭氧</a:t>
            </a:r>
            <a:r>
              <a:rPr kumimoji="1" lang="en-US" altLang="zh-CN" sz="4400">
                <a:solidFill>
                  <a:srgbClr val="0000CC"/>
                </a:solidFill>
                <a:ea typeface="华文楷体" panose="02010600040101010101" pitchFamily="2" charset="-122"/>
              </a:rPr>
              <a:t>(Ozone)</a:t>
            </a:r>
            <a:endParaRPr kumimoji="1" lang="en-US" altLang="zh-CN" sz="4400">
              <a:solidFill>
                <a:srgbClr val="0000CC"/>
              </a:solidFill>
              <a:ea typeface="华文楷体" panose="02010600040101010101" pitchFamily="2" charset="-122"/>
            </a:endParaRPr>
          </a:p>
        </p:txBody>
      </p:sp>
      <p:sp>
        <p:nvSpPr>
          <p:cNvPr id="276482" name="Rectangle 4"/>
          <p:cNvSpPr>
            <a:spLocks noChangeArrowheads="1"/>
          </p:cNvSpPr>
          <p:nvPr/>
        </p:nvSpPr>
        <p:spPr bwMode="auto">
          <a:xfrm>
            <a:off x="1138238" y="1004888"/>
            <a:ext cx="7688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 O</a:t>
            </a:r>
            <a:r>
              <a:rPr kumimoji="1" lang="en-US" altLang="zh-CN" baseline="-25000">
                <a:ea typeface="华文楷体" panose="02010600040101010101" pitchFamily="2" charset="-122"/>
              </a:rPr>
              <a:t>3 </a:t>
            </a:r>
            <a:r>
              <a:rPr kumimoji="1" lang="zh-CN" altLang="en-US">
                <a:ea typeface="华文楷体" panose="02010600040101010101" pitchFamily="2" charset="-122"/>
              </a:rPr>
              <a:t>与</a:t>
            </a:r>
            <a:r>
              <a:rPr kumimoji="1" lang="en-US" altLang="zh-CN">
                <a:ea typeface="华文楷体" panose="02010600040101010101" pitchFamily="2" charset="-122"/>
              </a:rPr>
              <a:t>O</a:t>
            </a:r>
            <a:r>
              <a:rPr kumimoji="1" lang="en-US" altLang="zh-CN" baseline="-25000">
                <a:ea typeface="华文楷体" panose="02010600040101010101" pitchFamily="2" charset="-122"/>
              </a:rPr>
              <a:t>2</a:t>
            </a:r>
            <a:r>
              <a:rPr kumimoji="1" lang="zh-CN" altLang="en-US">
                <a:ea typeface="华文楷体" panose="02010600040101010101" pitchFamily="2" charset="-122"/>
              </a:rPr>
              <a:t>互为同素异形体，性质差异较大</a:t>
            </a:r>
            <a:endParaRPr kumimoji="1" lang="en-US" altLang="zh-CN">
              <a:ea typeface="华文楷体" panose="02010600040101010101" pitchFamily="2" charset="-122"/>
            </a:endParaRPr>
          </a:p>
        </p:txBody>
      </p:sp>
      <p:sp>
        <p:nvSpPr>
          <p:cNvPr id="276483" name="Rectangle 6"/>
          <p:cNvSpPr>
            <a:spLocks noChangeArrowheads="1"/>
          </p:cNvSpPr>
          <p:nvPr/>
        </p:nvSpPr>
        <p:spPr bwMode="auto">
          <a:xfrm>
            <a:off x="1109663" y="1703388"/>
            <a:ext cx="7535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ea typeface="华文楷体" panose="02010600040101010101" pitchFamily="2" charset="-122"/>
              </a:rPr>
              <a:t> O</a:t>
            </a:r>
            <a:r>
              <a:rPr kumimoji="1" lang="en-US" altLang="zh-CN" sz="3600" baseline="-25000">
                <a:ea typeface="华文楷体" panose="02010600040101010101" pitchFamily="2" charset="-122"/>
              </a:rPr>
              <a:t>3</a:t>
            </a:r>
            <a:r>
              <a:rPr kumimoji="1" lang="zh-CN" altLang="en-US" sz="3600">
                <a:ea typeface="华文楷体" panose="02010600040101010101" pitchFamily="2" charset="-122"/>
              </a:rPr>
              <a:t>：淡蓝色气体，有鱼腥臭味</a:t>
            </a:r>
            <a:endParaRPr kumimoji="1" lang="zh-CN" altLang="en-US" sz="3600">
              <a:ea typeface="华文楷体" panose="02010600040101010101" pitchFamily="2" charset="-122"/>
            </a:endParaRPr>
          </a:p>
        </p:txBody>
      </p:sp>
      <p:sp>
        <p:nvSpPr>
          <p:cNvPr id="276484" name="Rectangle 7"/>
          <p:cNvSpPr>
            <a:spLocks noChangeArrowheads="1"/>
          </p:cNvSpPr>
          <p:nvPr/>
        </p:nvSpPr>
        <p:spPr bwMode="auto">
          <a:xfrm>
            <a:off x="8101013" y="63087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AE45C29-F90D-47F7-AF14-6AE031512227}"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7" name="Rectangle 4"/>
          <p:cNvSpPr>
            <a:spLocks noChangeArrowheads="1"/>
          </p:cNvSpPr>
          <p:nvPr/>
        </p:nvSpPr>
        <p:spPr bwMode="auto">
          <a:xfrm>
            <a:off x="1103313" y="2565400"/>
            <a:ext cx="77597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zh-CN" altLang="en-US" sz="3600">
                <a:ea typeface="华文楷体" panose="02010600040101010101" pitchFamily="2" charset="-122"/>
              </a:rPr>
              <a:t>臭氧的产生</a:t>
            </a:r>
            <a:r>
              <a:rPr kumimoji="1" lang="zh-CN" altLang="en-US" sz="3600">
                <a:ea typeface="华文楷体" panose="02010600040101010101" pitchFamily="2" charset="-122"/>
                <a:sym typeface="Wingdings" panose="05000000000000000000" pitchFamily="2" charset="2"/>
              </a:rPr>
              <a:t>：</a:t>
            </a:r>
            <a:r>
              <a:rPr kumimoji="1" lang="zh-CN" altLang="en-US">
                <a:ea typeface="华文楷体" panose="02010600040101010101" pitchFamily="2" charset="-122"/>
                <a:sym typeface="Wingdings" panose="05000000000000000000" pitchFamily="2" charset="2"/>
              </a:rPr>
              <a:t> </a:t>
            </a:r>
            <a:endParaRPr kumimoji="1" lang="zh-CN" altLang="en-US">
              <a:ea typeface="华文楷体" panose="02010600040101010101" pitchFamily="2" charset="-122"/>
              <a:sym typeface="Wingdings" panose="05000000000000000000" pitchFamily="2" charset="2"/>
            </a:endParaRPr>
          </a:p>
          <a:p>
            <a:pPr>
              <a:lnSpc>
                <a:spcPct val="110000"/>
              </a:lnSpc>
            </a:pPr>
            <a:r>
              <a:rPr kumimoji="1" lang="en-US" altLang="zh-CN">
                <a:ea typeface="华文楷体" panose="02010600040101010101" pitchFamily="2" charset="-122"/>
                <a:sym typeface="Wingdings" panose="05000000000000000000" pitchFamily="2" charset="2"/>
              </a:rPr>
              <a:t>(1) </a:t>
            </a:r>
            <a:r>
              <a:rPr kumimoji="1" lang="en-US" altLang="zh-CN">
                <a:ea typeface="华文楷体" panose="02010600040101010101" pitchFamily="2" charset="-122"/>
              </a:rPr>
              <a:t>O</a:t>
            </a:r>
            <a:r>
              <a:rPr kumimoji="1" lang="en-US" altLang="zh-CN" baseline="-25000">
                <a:ea typeface="华文楷体" panose="02010600040101010101" pitchFamily="2" charset="-122"/>
              </a:rPr>
              <a:t>2</a:t>
            </a:r>
            <a:r>
              <a:rPr kumimoji="1" lang="en-US" altLang="zh-CN">
                <a:ea typeface="华文楷体" panose="02010600040101010101" pitchFamily="2" charset="-122"/>
              </a:rPr>
              <a:t> </a:t>
            </a:r>
            <a:r>
              <a:rPr kumimoji="1" lang="zh-CN" altLang="en-US">
                <a:ea typeface="华文楷体" panose="02010600040101010101" pitchFamily="2" charset="-122"/>
              </a:rPr>
              <a:t>＋ </a:t>
            </a:r>
            <a:r>
              <a:rPr kumimoji="1" lang="en-US" altLang="zh-CN">
                <a:ea typeface="华文楷体" panose="02010600040101010101" pitchFamily="2" charset="-122"/>
              </a:rPr>
              <a:t>h </a:t>
            </a:r>
            <a:r>
              <a:rPr kumimoji="1" lang="en-US" altLang="zh-CN">
                <a:ea typeface="华文楷体" panose="02010600040101010101" pitchFamily="2" charset="-122"/>
                <a:sym typeface="Symbol" panose="05050102010706020507" pitchFamily="18" charset="2"/>
              </a:rPr>
              <a:t> ( &lt; 242 nm)  </a:t>
            </a:r>
            <a:r>
              <a:rPr kumimoji="1" lang="en-US" altLang="zh-CN">
                <a:ea typeface="华文楷体" panose="02010600040101010101" pitchFamily="2" charset="-122"/>
                <a:sym typeface="Wingdings" panose="05000000000000000000" pitchFamily="2" charset="2"/>
              </a:rPr>
              <a:t>  O</a:t>
            </a:r>
            <a:r>
              <a:rPr kumimoji="1" lang="en-US" altLang="zh-CN" baseline="-25000">
                <a:ea typeface="华文楷体" panose="02010600040101010101" pitchFamily="2" charset="-122"/>
                <a:sym typeface="Wingdings" panose="05000000000000000000" pitchFamily="2" charset="2"/>
              </a:rPr>
              <a:t>3</a:t>
            </a:r>
            <a:endParaRPr kumimoji="1" lang="en-US" altLang="zh-CN" baseline="-25000">
              <a:ea typeface="华文楷体" panose="02010600040101010101" pitchFamily="2" charset="-122"/>
              <a:sym typeface="Wingdings" panose="05000000000000000000" pitchFamily="2" charset="2"/>
            </a:endParaRPr>
          </a:p>
          <a:p>
            <a:pPr>
              <a:lnSpc>
                <a:spcPct val="110000"/>
              </a:lnSpc>
            </a:pPr>
            <a:r>
              <a:rPr kumimoji="1" lang="en-US" altLang="zh-CN">
                <a:ea typeface="华文楷体" panose="02010600040101010101" pitchFamily="2" charset="-122"/>
                <a:sym typeface="Wingdings" panose="05000000000000000000" pitchFamily="2" charset="2"/>
              </a:rPr>
              <a:t>(2)  </a:t>
            </a:r>
            <a:r>
              <a:rPr kumimoji="1" lang="zh-CN" altLang="en-US">
                <a:ea typeface="华文楷体" panose="02010600040101010101" pitchFamily="2" charset="-122"/>
                <a:sym typeface="Wingdings" panose="05000000000000000000" pitchFamily="2" charset="2"/>
              </a:rPr>
              <a:t>氧气的无声放电，利用</a:t>
            </a:r>
            <a:r>
              <a:rPr kumimoji="1" lang="zh-CN" altLang="en-US">
                <a:solidFill>
                  <a:srgbClr val="FF0000"/>
                </a:solidFill>
                <a:ea typeface="华文楷体" panose="02010600040101010101" pitchFamily="2" charset="-122"/>
                <a:sym typeface="Wingdings" panose="05000000000000000000" pitchFamily="2" charset="2"/>
              </a:rPr>
              <a:t>沸点差异分离</a:t>
            </a:r>
            <a:endParaRPr kumimoji="1" lang="zh-CN" altLang="en-US">
              <a:ea typeface="华文楷体" panose="02010600040101010101" pitchFamily="2" charset="-122"/>
              <a:sym typeface="Symbol" panose="05050102010706020507" pitchFamily="18" charset="2"/>
            </a:endParaRPr>
          </a:p>
        </p:txBody>
      </p:sp>
      <p:pic>
        <p:nvPicPr>
          <p:cNvPr id="8" name="Picture 5" descr="臭氧发生器"/>
          <p:cNvPicPr>
            <a:picLocks noGrp="1" noChangeAspect="1" noChangeArrowheads="1"/>
          </p:cNvPicPr>
          <p:nvPr>
            <p:ph/>
          </p:nvPr>
        </p:nvPicPr>
        <p:blipFill>
          <a:blip r:embed="rId1" cstate="print">
            <a:extLst>
              <a:ext uri="{28A0092B-C50C-407E-A947-70E740481C1C}">
                <a14:useLocalDpi xmlns:a14="http://schemas.microsoft.com/office/drawing/2010/main" val="0"/>
              </a:ext>
            </a:extLst>
          </a:blip>
          <a:srcRect/>
          <a:stretch>
            <a:fillRect/>
          </a:stretch>
        </p:blipFill>
        <p:spPr>
          <a:xfrm>
            <a:off x="1347788" y="4770438"/>
            <a:ext cx="6823075" cy="15367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Rot="1" noChangeArrowheads="1"/>
          </p:cNvSpPr>
          <p:nvPr/>
        </p:nvSpPr>
        <p:spPr bwMode="auto">
          <a:xfrm>
            <a:off x="827088" y="36513"/>
            <a:ext cx="8353425"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marL="0" lvl="1">
              <a:lnSpc>
                <a:spcPct val="135000"/>
              </a:lnSpc>
              <a:buClr>
                <a:schemeClr val="accent2"/>
              </a:buClr>
              <a:buSzPct val="70000"/>
            </a:pPr>
            <a:r>
              <a:rPr lang="en-US" altLang="zh-CN" sz="3600">
                <a:solidFill>
                  <a:srgbClr val="000099"/>
                </a:solidFill>
                <a:ea typeface="华文楷体" panose="02010600040101010101" pitchFamily="2" charset="-122"/>
              </a:rPr>
              <a:t>O</a:t>
            </a:r>
            <a:r>
              <a:rPr lang="en-US" altLang="zh-CN" sz="3600" baseline="-25000">
                <a:solidFill>
                  <a:srgbClr val="000099"/>
                </a:solidFill>
                <a:ea typeface="华文楷体" panose="02010600040101010101" pitchFamily="2" charset="-122"/>
              </a:rPr>
              <a:t>3</a:t>
            </a:r>
            <a:r>
              <a:rPr lang="zh-CN" altLang="en-US" sz="3600">
                <a:solidFill>
                  <a:srgbClr val="000099"/>
                </a:solidFill>
                <a:ea typeface="华文楷体" panose="02010600040101010101" pitchFamily="2" charset="-122"/>
              </a:rPr>
              <a:t>分子结构特征：</a:t>
            </a:r>
            <a:endParaRPr lang="zh-CN" altLang="en-US" sz="3600">
              <a:solidFill>
                <a:srgbClr val="000099"/>
              </a:solidFill>
              <a:ea typeface="华文楷体" panose="02010600040101010101" pitchFamily="2" charset="-122"/>
            </a:endParaRPr>
          </a:p>
          <a:p>
            <a:pPr marL="0" lvl="1">
              <a:lnSpc>
                <a:spcPct val="135000"/>
              </a:lnSpc>
              <a:buClr>
                <a:schemeClr val="accent2"/>
              </a:buClr>
              <a:buSzPct val="70000"/>
            </a:pPr>
            <a:r>
              <a:rPr lang="en-US" altLang="zh-CN">
                <a:ea typeface="华文楷体" panose="02010600040101010101" pitchFamily="2" charset="-122"/>
              </a:rPr>
              <a:t>(1) </a:t>
            </a:r>
            <a:r>
              <a:rPr lang="zh-CN" altLang="en-US">
                <a:ea typeface="华文楷体" panose="02010600040101010101" pitchFamily="2" charset="-122"/>
              </a:rPr>
              <a:t>中心</a:t>
            </a:r>
            <a:r>
              <a:rPr lang="en-US" altLang="zh-CN">
                <a:ea typeface="华文楷体" panose="02010600040101010101" pitchFamily="2" charset="-122"/>
              </a:rPr>
              <a:t>O</a:t>
            </a:r>
            <a:r>
              <a:rPr lang="zh-CN" altLang="en-US">
                <a:ea typeface="华文楷体" panose="02010600040101010101" pitchFamily="2" charset="-122"/>
              </a:rPr>
              <a:t>原子以</a:t>
            </a:r>
            <a:r>
              <a:rPr lang="en-US" altLang="zh-CN">
                <a:solidFill>
                  <a:srgbClr val="0000CC"/>
                </a:solidFill>
                <a:ea typeface="华文楷体" panose="02010600040101010101" pitchFamily="2" charset="-122"/>
              </a:rPr>
              <a:t>sp</a:t>
            </a:r>
            <a:r>
              <a:rPr lang="en-US" altLang="zh-CN" baseline="30000">
                <a:solidFill>
                  <a:srgbClr val="0000CC"/>
                </a:solidFill>
                <a:ea typeface="华文楷体" panose="02010600040101010101" pitchFamily="2" charset="-122"/>
              </a:rPr>
              <a:t>2</a:t>
            </a:r>
            <a:r>
              <a:rPr lang="zh-CN" altLang="en-US">
                <a:solidFill>
                  <a:srgbClr val="0000CC"/>
                </a:solidFill>
                <a:ea typeface="华文楷体" panose="02010600040101010101" pitchFamily="2" charset="-122"/>
              </a:rPr>
              <a:t>杂化与配位氧原子结合；</a:t>
            </a:r>
            <a:endParaRPr lang="zh-CN" altLang="en-US">
              <a:ea typeface="华文楷体" panose="02010600040101010101" pitchFamily="2" charset="-122"/>
            </a:endParaRPr>
          </a:p>
          <a:p>
            <a:pPr marL="0" lvl="1">
              <a:lnSpc>
                <a:spcPct val="135000"/>
              </a:lnSpc>
              <a:buClr>
                <a:schemeClr val="tx1"/>
              </a:buClr>
              <a:buSzPct val="70000"/>
            </a:pPr>
            <a:r>
              <a:rPr lang="en-US" altLang="zh-CN">
                <a:ea typeface="华文楷体" panose="02010600040101010101" pitchFamily="2" charset="-122"/>
              </a:rPr>
              <a:t>(2) </a:t>
            </a:r>
            <a:r>
              <a:rPr lang="en-US" altLang="zh-CN">
                <a:solidFill>
                  <a:srgbClr val="0000CC"/>
                </a:solidFill>
                <a:ea typeface="华文楷体" panose="02010600040101010101" pitchFamily="2" charset="-122"/>
              </a:rPr>
              <a:t>O-O  </a:t>
            </a:r>
            <a:r>
              <a:rPr lang="en-US" altLang="zh-CN">
                <a:solidFill>
                  <a:srgbClr val="0000CC"/>
                </a:solidFill>
                <a:ea typeface="华文楷体" panose="02010600040101010101" pitchFamily="2" charset="-122"/>
                <a:sym typeface="Symbol" panose="05050102010706020507" pitchFamily="18" charset="2"/>
              </a:rPr>
              <a:t></a:t>
            </a:r>
            <a:r>
              <a:rPr lang="en-US" altLang="zh-CN">
                <a:solidFill>
                  <a:srgbClr val="0000CC"/>
                </a:solidFill>
                <a:ea typeface="华文楷体" panose="02010600040101010101" pitchFamily="2" charset="-122"/>
              </a:rPr>
              <a:t> </a:t>
            </a:r>
            <a:r>
              <a:rPr lang="zh-CN" altLang="en-US">
                <a:solidFill>
                  <a:srgbClr val="0000CC"/>
                </a:solidFill>
                <a:ea typeface="华文楷体" panose="02010600040101010101" pitchFamily="2" charset="-122"/>
              </a:rPr>
              <a:t>键 </a:t>
            </a:r>
            <a:r>
              <a:rPr lang="en-US" altLang="zh-CN">
                <a:solidFill>
                  <a:srgbClr val="0000CC"/>
                </a:solidFill>
                <a:ea typeface="华文楷体" panose="02010600040101010101" pitchFamily="2" charset="-122"/>
              </a:rPr>
              <a:t>(127.8 pm)</a:t>
            </a:r>
            <a:r>
              <a:rPr lang="zh-CN" altLang="en-US">
                <a:solidFill>
                  <a:srgbClr val="0000CC"/>
                </a:solidFill>
                <a:ea typeface="华文楷体" panose="02010600040101010101" pitchFamily="2" charset="-122"/>
              </a:rPr>
              <a:t>，</a:t>
            </a:r>
            <a:r>
              <a:rPr lang="zh-CN" altLang="en-US">
                <a:ea typeface="华文楷体" panose="02010600040101010101" pitchFamily="2" charset="-122"/>
              </a:rPr>
              <a:t>介于</a:t>
            </a:r>
            <a:r>
              <a:rPr lang="en-US" altLang="zh-CN">
                <a:ea typeface="华文楷体" panose="02010600040101010101" pitchFamily="2" charset="-122"/>
              </a:rPr>
              <a:t>O=O (112 pm)</a:t>
            </a:r>
            <a:r>
              <a:rPr lang="zh-CN" altLang="en-US">
                <a:ea typeface="华文楷体" panose="02010600040101010101" pitchFamily="2" charset="-122"/>
              </a:rPr>
              <a:t>和</a:t>
            </a:r>
            <a:r>
              <a:rPr lang="en-US" altLang="zh-CN">
                <a:ea typeface="华文楷体" panose="02010600040101010101" pitchFamily="2" charset="-122"/>
              </a:rPr>
              <a:t>O-O ( 148 pm )</a:t>
            </a:r>
            <a:r>
              <a:rPr lang="zh-CN" altLang="en-US">
                <a:ea typeface="华文楷体" panose="02010600040101010101" pitchFamily="2" charset="-122"/>
              </a:rPr>
              <a:t>之间，键角</a:t>
            </a:r>
            <a:r>
              <a:rPr lang="en-US" altLang="zh-CN">
                <a:ea typeface="华文楷体" panose="02010600040101010101" pitchFamily="2" charset="-122"/>
              </a:rPr>
              <a:t>116.80</a:t>
            </a:r>
            <a:r>
              <a:rPr lang="en-US" altLang="zh-CN">
                <a:ea typeface="华文楷体" panose="02010600040101010101" pitchFamily="2" charset="-122"/>
                <a:sym typeface="Symbol" panose="05050102010706020507" pitchFamily="18" charset="2"/>
              </a:rPr>
              <a:t></a:t>
            </a:r>
            <a:endParaRPr lang="en-US" altLang="zh-CN">
              <a:ea typeface="华文楷体" panose="02010600040101010101" pitchFamily="2" charset="-122"/>
            </a:endParaRPr>
          </a:p>
          <a:p>
            <a:pPr marL="0" lvl="1">
              <a:lnSpc>
                <a:spcPct val="135000"/>
              </a:lnSpc>
              <a:buClr>
                <a:schemeClr val="tx1"/>
              </a:buClr>
              <a:buSzPct val="70000"/>
            </a:pPr>
            <a:r>
              <a:rPr lang="en-US" altLang="zh-CN">
                <a:ea typeface="华文楷体" panose="02010600040101010101" pitchFamily="2" charset="-122"/>
              </a:rPr>
              <a:t>(3) </a:t>
            </a:r>
            <a:r>
              <a:rPr lang="zh-CN" altLang="en-US">
                <a:ea typeface="华文楷体" panose="02010600040101010101" pitchFamily="2" charset="-122"/>
              </a:rPr>
              <a:t>三个氧原子间形成</a:t>
            </a:r>
            <a:r>
              <a:rPr lang="en-US" altLang="zh-CN">
                <a:solidFill>
                  <a:srgbClr val="0000CC"/>
                </a:solidFill>
                <a:ea typeface="华文楷体" panose="02010600040101010101" pitchFamily="2" charset="-122"/>
              </a:rPr>
              <a:t>3c-4e π</a:t>
            </a:r>
            <a:r>
              <a:rPr lang="zh-CN" altLang="en-US">
                <a:solidFill>
                  <a:srgbClr val="0000CC"/>
                </a:solidFill>
                <a:ea typeface="华文楷体" panose="02010600040101010101" pitchFamily="2" charset="-122"/>
              </a:rPr>
              <a:t>键</a:t>
            </a:r>
            <a:endParaRPr lang="en-US" altLang="zh-CN">
              <a:solidFill>
                <a:srgbClr val="0000CC"/>
              </a:solidFill>
              <a:ea typeface="华文楷体" panose="02010600040101010101" pitchFamily="2" charset="-122"/>
            </a:endParaRPr>
          </a:p>
          <a:p>
            <a:pPr marL="0" lvl="1">
              <a:lnSpc>
                <a:spcPct val="135000"/>
              </a:lnSpc>
              <a:buClr>
                <a:schemeClr val="tx1"/>
              </a:buClr>
              <a:buSzPct val="70000"/>
            </a:pPr>
            <a:r>
              <a:rPr lang="zh-CN" altLang="en-US">
                <a:ea typeface="楷体" panose="02010609060101010101" pitchFamily="49" charset="-122"/>
              </a:rPr>
              <a:t>    </a:t>
            </a:r>
            <a:r>
              <a:rPr lang="zh-CN" altLang="en-US">
                <a:ea typeface="华文楷体" panose="02010600040101010101" pitchFamily="2" charset="-122"/>
                <a:cs typeface="楷体" panose="02010609060101010101" pitchFamily="49" charset="-122"/>
              </a:rPr>
              <a:t>结构：角形</a:t>
            </a:r>
            <a:r>
              <a:rPr lang="en-US" altLang="zh-CN">
                <a:ea typeface="华文楷体" panose="02010600040101010101" pitchFamily="2" charset="-122"/>
                <a:cs typeface="楷体" panose="02010609060101010101" pitchFamily="49" charset="-122"/>
              </a:rPr>
              <a:t>, </a:t>
            </a:r>
            <a:r>
              <a:rPr lang="zh-CN" altLang="en-US">
                <a:solidFill>
                  <a:srgbClr val="080808"/>
                </a:solidFill>
                <a:ea typeface="华文楷体" panose="02010600040101010101" pitchFamily="2" charset="-122"/>
                <a:cs typeface="楷体" panose="02010609060101010101" pitchFamily="49" charset="-122"/>
              </a:rPr>
              <a:t>偶极距为</a:t>
            </a:r>
            <a:r>
              <a:rPr lang="en-US" altLang="zh-CN">
                <a:solidFill>
                  <a:srgbClr val="080808"/>
                </a:solidFill>
                <a:ea typeface="华文楷体" panose="02010600040101010101" pitchFamily="2" charset="-122"/>
                <a:cs typeface="楷体" panose="02010609060101010101" pitchFamily="49" charset="-122"/>
              </a:rPr>
              <a:t>0.54 D(</a:t>
            </a:r>
            <a:r>
              <a:rPr lang="zh-CN" altLang="en-US">
                <a:solidFill>
                  <a:srgbClr val="080808"/>
                </a:solidFill>
                <a:ea typeface="华文楷体" panose="02010600040101010101" pitchFamily="2" charset="-122"/>
                <a:cs typeface="楷体" panose="02010609060101010101" pitchFamily="49" charset="-122"/>
              </a:rPr>
              <a:t>极性</a:t>
            </a:r>
            <a:r>
              <a:rPr lang="en-US" altLang="zh-CN">
                <a:solidFill>
                  <a:srgbClr val="080808"/>
                </a:solidFill>
                <a:ea typeface="华文楷体" panose="02010600040101010101" pitchFamily="2" charset="-122"/>
                <a:cs typeface="楷体" panose="02010609060101010101" pitchFamily="49" charset="-122"/>
              </a:rPr>
              <a:t>),</a:t>
            </a:r>
            <a:r>
              <a:rPr lang="en-US" altLang="zh-CN">
                <a:solidFill>
                  <a:srgbClr val="FF0000"/>
                </a:solidFill>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逆磁性</a:t>
            </a:r>
            <a:r>
              <a:rPr lang="en-US" altLang="zh-CN">
                <a:ea typeface="华文楷体" panose="02010600040101010101" pitchFamily="2" charset="-122"/>
                <a:cs typeface="楷体" panose="02010609060101010101" pitchFamily="49" charset="-122"/>
              </a:rPr>
              <a:t>. </a:t>
            </a:r>
            <a:endParaRPr lang="zh-CN" altLang="en-US">
              <a:ea typeface="华文楷体" panose="02010600040101010101" pitchFamily="2" charset="-122"/>
            </a:endParaRPr>
          </a:p>
        </p:txBody>
      </p:sp>
      <p:sp>
        <p:nvSpPr>
          <p:cNvPr id="277506" name="Rectangle 7"/>
          <p:cNvSpPr>
            <a:spLocks noChangeArrowheads="1"/>
          </p:cNvSpPr>
          <p:nvPr/>
        </p:nvSpPr>
        <p:spPr bwMode="auto">
          <a:xfrm>
            <a:off x="8216900" y="6284913"/>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B80C450-97AE-4C0B-A2D6-604743C4D43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8" name="Picture 6" descr="CI2D0018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58888" y="4149725"/>
            <a:ext cx="4826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9"/>
          <p:cNvGrpSpPr/>
          <p:nvPr/>
        </p:nvGrpSpPr>
        <p:grpSpPr bwMode="auto">
          <a:xfrm>
            <a:off x="6227763" y="4497388"/>
            <a:ext cx="2376487" cy="2036762"/>
            <a:chOff x="4195" y="663"/>
            <a:chExt cx="1497" cy="1283"/>
          </a:xfrm>
        </p:grpSpPr>
        <p:pic>
          <p:nvPicPr>
            <p:cNvPr id="277509" name="Picture 7" descr="o3"/>
            <p:cNvPicPr>
              <a:picLocks noChangeAspect="1" noChangeArrowheads="1"/>
            </p:cNvPicPr>
            <p:nvPr/>
          </p:nvPicPr>
          <p:blipFill>
            <a:blip r:embed="rId2" cstate="print">
              <a:extLst>
                <a:ext uri="{28A0092B-C50C-407E-A947-70E740481C1C}">
                  <a14:useLocalDpi xmlns:a14="http://schemas.microsoft.com/office/drawing/2010/main" val="0"/>
                </a:ext>
              </a:extLst>
            </a:blip>
            <a:srcRect l="16940" t="32990" r="19702" b="34396"/>
            <a:stretch>
              <a:fillRect/>
            </a:stretch>
          </p:blipFill>
          <p:spPr bwMode="auto">
            <a:xfrm rot="10800000">
              <a:off x="4195" y="663"/>
              <a:ext cx="1315"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10" name="Text Box 8"/>
            <p:cNvSpPr txBox="1">
              <a:spLocks noChangeArrowheads="1"/>
            </p:cNvSpPr>
            <p:nvPr/>
          </p:nvSpPr>
          <p:spPr bwMode="auto">
            <a:xfrm>
              <a:off x="4195" y="1616"/>
              <a:ext cx="149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solidFill>
                    <a:srgbClr val="0000FF"/>
                  </a:solidFill>
                  <a:ea typeface="华文楷体" panose="02010600040101010101" pitchFamily="2" charset="-122"/>
                </a:rPr>
                <a:t>O</a:t>
              </a:r>
              <a:r>
                <a:rPr lang="en-US" altLang="zh-CN" sz="2800" baseline="-25000">
                  <a:solidFill>
                    <a:srgbClr val="0000FF"/>
                  </a:solidFill>
                  <a:ea typeface="华文楷体" panose="02010600040101010101" pitchFamily="2" charset="-122"/>
                </a:rPr>
                <a:t>3</a:t>
              </a:r>
              <a:r>
                <a:rPr lang="zh-CN" altLang="en-US" sz="2800">
                  <a:solidFill>
                    <a:srgbClr val="0000FF"/>
                  </a:solidFill>
                  <a:ea typeface="华文楷体" panose="02010600040101010101" pitchFamily="2" charset="-122"/>
                </a:rPr>
                <a:t>结构示意图</a:t>
              </a:r>
              <a:endParaRPr lang="zh-CN" altLang="en-US" sz="2800">
                <a:solidFill>
                  <a:srgbClr val="0000FF"/>
                </a:solidFill>
                <a:ea typeface="华文楷体" panose="0201060004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148484">
                                            <p:txEl>
                                              <p:pRg st="0" end="0"/>
                                            </p:txEl>
                                          </p:spTgt>
                                        </p:tgtEl>
                                        <p:attrNameLst>
                                          <p:attrName>style.visibility</p:attrName>
                                        </p:attrNameLst>
                                      </p:cBhvr>
                                      <p:to>
                                        <p:strVal val="visible"/>
                                      </p:to>
                                    </p:set>
                                    <p:anim calcmode="lin" valueType="num">
                                      <p:cBhvr>
                                        <p:cTn id="7" dur="1000" fill="hold"/>
                                        <p:tgtEl>
                                          <p:spTgt spid="14848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4848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848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148484">
                                            <p:txEl>
                                              <p:pRg st="1" end="1"/>
                                            </p:txEl>
                                          </p:spTgt>
                                        </p:tgtEl>
                                        <p:attrNameLst>
                                          <p:attrName>style.visibility</p:attrName>
                                        </p:attrNameLst>
                                      </p:cBhvr>
                                      <p:to>
                                        <p:strVal val="visible"/>
                                      </p:to>
                                    </p:set>
                                    <p:anim calcmode="lin" valueType="num">
                                      <p:cBhvr>
                                        <p:cTn id="14" dur="1000" fill="hold"/>
                                        <p:tgtEl>
                                          <p:spTgt spid="148484">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4848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848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148484">
                                            <p:txEl>
                                              <p:pRg st="2" end="2"/>
                                            </p:txEl>
                                          </p:spTgt>
                                        </p:tgtEl>
                                        <p:attrNameLst>
                                          <p:attrName>style.visibility</p:attrName>
                                        </p:attrNameLst>
                                      </p:cBhvr>
                                      <p:to>
                                        <p:strVal val="visible"/>
                                      </p:to>
                                    </p:set>
                                    <p:anim calcmode="lin" valueType="num">
                                      <p:cBhvr>
                                        <p:cTn id="21" dur="1000" fill="hold"/>
                                        <p:tgtEl>
                                          <p:spTgt spid="148484">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4848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4848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0" nodeType="clickEffect">
                                  <p:stCondLst>
                                    <p:cond delay="0"/>
                                  </p:stCondLst>
                                  <p:childTnLst>
                                    <p:set>
                                      <p:cBhvr>
                                        <p:cTn id="33" dur="indefinite" fill="hold">
                                          <p:stCondLst>
                                            <p:cond delay="0"/>
                                          </p:stCondLst>
                                        </p:cTn>
                                        <p:tgtEl>
                                          <p:spTgt spid="148484">
                                            <p:txEl>
                                              <p:pRg st="3" end="3"/>
                                            </p:txEl>
                                          </p:spTgt>
                                        </p:tgtEl>
                                        <p:attrNameLst>
                                          <p:attrName>style.visibility</p:attrName>
                                        </p:attrNameLst>
                                      </p:cBhvr>
                                      <p:to>
                                        <p:strVal val="visible"/>
                                      </p:to>
                                    </p:set>
                                    <p:anim calcmode="lin" valueType="num">
                                      <p:cBhvr>
                                        <p:cTn id="34" dur="1000" fill="hold"/>
                                        <p:tgtEl>
                                          <p:spTgt spid="148484">
                                            <p:txEl>
                                              <p:pRg st="3" end="3"/>
                                            </p:txEl>
                                          </p:spTgt>
                                        </p:tgtEl>
                                        <p:attrNameLst>
                                          <p:attrName>ppt_w</p:attrName>
                                        </p:attrNameLst>
                                      </p:cBhvr>
                                      <p:tavLst>
                                        <p:tav tm="0">
                                          <p:val>
                                            <p:strVal val="#ppt_w+.3"/>
                                          </p:val>
                                        </p:tav>
                                        <p:tav tm="100000">
                                          <p:val>
                                            <p:strVal val="#ppt_w"/>
                                          </p:val>
                                        </p:tav>
                                      </p:tavLst>
                                    </p:anim>
                                    <p:anim calcmode="lin" valueType="num">
                                      <p:cBhvr>
                                        <p:cTn id="35" dur="1000" fill="hold"/>
                                        <p:tgtEl>
                                          <p:spTgt spid="148484">
                                            <p:txEl>
                                              <p:pRg st="3" end="3"/>
                                            </p:txEl>
                                          </p:spTgt>
                                        </p:tgtEl>
                                        <p:attrNameLst>
                                          <p:attrName>ppt_h</p:attrName>
                                        </p:attrNameLst>
                                      </p:cBhvr>
                                      <p:tavLst>
                                        <p:tav tm="0">
                                          <p:val>
                                            <p:strVal val="#ppt_h"/>
                                          </p:val>
                                        </p:tav>
                                        <p:tav tm="100000">
                                          <p:val>
                                            <p:strVal val="#ppt_h"/>
                                          </p:val>
                                        </p:tav>
                                      </p:tavLst>
                                    </p:anim>
                                    <p:animEffect transition="in" filter="fade">
                                      <p:cBhvr>
                                        <p:cTn id="36" dur="1000"/>
                                        <p:tgtEl>
                                          <p:spTgt spid="14848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indefinite" fill="hold">
                                          <p:stCondLst>
                                            <p:cond delay="0"/>
                                          </p:stCondLst>
                                        </p:cTn>
                                        <p:tgtEl>
                                          <p:spTgt spid="148484">
                                            <p:txEl>
                                              <p:pRg st="4" end="4"/>
                                            </p:txEl>
                                          </p:spTgt>
                                        </p:tgtEl>
                                        <p:attrNameLst>
                                          <p:attrName>style.visibility</p:attrName>
                                        </p:attrNameLst>
                                      </p:cBhvr>
                                      <p:to>
                                        <p:strVal val="visible"/>
                                      </p:to>
                                    </p:set>
                                    <p:anim calcmode="lin" valueType="num">
                                      <p:cBhvr>
                                        <p:cTn id="41" dur="1000" fill="hold"/>
                                        <p:tgtEl>
                                          <p:spTgt spid="148484">
                                            <p:txEl>
                                              <p:pRg st="4" end="4"/>
                                            </p:txEl>
                                          </p:spTgt>
                                        </p:tgtEl>
                                        <p:attrNameLst>
                                          <p:attrName>ppt_w</p:attrName>
                                        </p:attrNameLst>
                                      </p:cBhvr>
                                      <p:tavLst>
                                        <p:tav tm="0">
                                          <p:val>
                                            <p:strVal val="#ppt_w+.3"/>
                                          </p:val>
                                        </p:tav>
                                        <p:tav tm="100000">
                                          <p:val>
                                            <p:strVal val="#ppt_w"/>
                                          </p:val>
                                        </p:tav>
                                      </p:tavLst>
                                    </p:anim>
                                    <p:anim calcmode="lin" valueType="num">
                                      <p:cBhvr>
                                        <p:cTn id="42" dur="1000" fill="hold"/>
                                        <p:tgtEl>
                                          <p:spTgt spid="148484">
                                            <p:txEl>
                                              <p:pRg st="4" end="4"/>
                                            </p:txEl>
                                          </p:spTgt>
                                        </p:tgtEl>
                                        <p:attrNameLst>
                                          <p:attrName>ppt_h</p:attrName>
                                        </p:attrNameLst>
                                      </p:cBhvr>
                                      <p:tavLst>
                                        <p:tav tm="0">
                                          <p:val>
                                            <p:strVal val="#ppt_h"/>
                                          </p:val>
                                        </p:tav>
                                        <p:tav tm="100000">
                                          <p:val>
                                            <p:strVal val="#ppt_h"/>
                                          </p:val>
                                        </p:tav>
                                      </p:tavLst>
                                    </p:anim>
                                    <p:animEffect transition="in" filter="fade">
                                      <p:cBhvr>
                                        <p:cTn id="43" dur="1000"/>
                                        <p:tgtEl>
                                          <p:spTgt spid="148484">
                                            <p:txEl>
                                              <p:pRg st="4" end="4"/>
                                            </p:txEl>
                                          </p:spTgt>
                                        </p:tgtEl>
                                      </p:cBhvr>
                                    </p:animEffect>
                                  </p:childTnLst>
                                </p:cTn>
                              </p:par>
                              <p:par>
                                <p:cTn id="44" presetID="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uiExpand="1"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878205" y="44450"/>
            <a:ext cx="8171180" cy="6570980"/>
          </a:xfrm>
          <a:prstGeom prst="rect">
            <a:avLst/>
          </a:prstGeom>
          <a:noFill/>
          <a:ln>
            <a:noFill/>
          </a:ln>
          <a:effectLst/>
        </p:spPr>
        <p:txBody>
          <a:bodyPr wrap="square">
            <a:spAutoFit/>
          </a:bodyPr>
          <a:lstStyle/>
          <a:p>
            <a:pPr>
              <a:lnSpc>
                <a:spcPct val="130000"/>
              </a:lnSpc>
              <a:spcBef>
                <a:spcPts val="0"/>
              </a:spcBef>
              <a:tabLst>
                <a:tab pos="2785745" algn="l"/>
              </a:tabLst>
              <a:defRPr/>
            </a:pPr>
            <a:r>
              <a:rPr lang="en-US" altLang="zh-CN" sz="3600" dirty="0">
                <a:solidFill>
                  <a:srgbClr val="FF0000"/>
                </a:solidFill>
                <a:ea typeface="华文楷体" panose="02010600040101010101" pitchFamily="2" charset="-122"/>
                <a:sym typeface="Symbol" panose="05050102010706020507" pitchFamily="18" charset="2"/>
              </a:rPr>
              <a:t>O</a:t>
            </a:r>
            <a:r>
              <a:rPr lang="en-US" altLang="zh-CN" sz="3600" baseline="-25000" dirty="0">
                <a:solidFill>
                  <a:srgbClr val="FF0000"/>
                </a:solidFill>
                <a:ea typeface="华文楷体" panose="02010600040101010101" pitchFamily="2" charset="-122"/>
                <a:sym typeface="Symbol" panose="05050102010706020507" pitchFamily="18" charset="2"/>
              </a:rPr>
              <a:t>3</a:t>
            </a:r>
            <a:r>
              <a:rPr lang="zh-CN" altLang="en-US" sz="3600" dirty="0">
                <a:solidFill>
                  <a:srgbClr val="FF0000"/>
                </a:solidFill>
                <a:ea typeface="华文楷体" panose="02010600040101010101" pitchFamily="2" charset="-122"/>
                <a:sym typeface="Symbol" panose="05050102010706020507" pitchFamily="18" charset="2"/>
              </a:rPr>
              <a:t>的化学性质</a:t>
            </a:r>
            <a:r>
              <a:rPr lang="zh-CN" altLang="en-US" sz="3600" dirty="0">
                <a:solidFill>
                  <a:srgbClr val="FF0000"/>
                </a:solidFill>
                <a:ea typeface="华文楷体" panose="02010600040101010101" pitchFamily="2" charset="-122"/>
                <a:sym typeface="Wingdings" panose="05000000000000000000" pitchFamily="2" charset="2"/>
              </a:rPr>
              <a:t>：</a:t>
            </a:r>
            <a:endParaRPr lang="zh-CN" altLang="en-US" sz="3600" dirty="0">
              <a:solidFill>
                <a:srgbClr val="FF0000"/>
              </a:solidFill>
              <a:ea typeface="华文楷体" panose="02010600040101010101" pitchFamily="2" charset="-122"/>
              <a:sym typeface="Wingdings" panose="05000000000000000000" pitchFamily="2" charset="2"/>
            </a:endParaRPr>
          </a:p>
          <a:p>
            <a:pPr>
              <a:lnSpc>
                <a:spcPct val="130000"/>
              </a:lnSpc>
              <a:spcBef>
                <a:spcPts val="0"/>
              </a:spcBef>
              <a:buFontTx/>
              <a:buAutoNum type="arabicParenBoth"/>
              <a:tabLst>
                <a:tab pos="2785745" algn="l"/>
              </a:tabLst>
              <a:defRPr/>
            </a:pPr>
            <a:r>
              <a:rPr lang="zh-CN" altLang="en-US" dirty="0">
                <a:solidFill>
                  <a:srgbClr val="0000CC"/>
                </a:solidFill>
                <a:ea typeface="华文楷体" panose="02010600040101010101" pitchFamily="2" charset="-122"/>
                <a:sym typeface="Wingdings" panose="05000000000000000000" pitchFamily="2" charset="2"/>
              </a:rPr>
              <a:t>不稳定</a:t>
            </a:r>
            <a:r>
              <a:rPr lang="en-US" altLang="zh-CN" dirty="0">
                <a:solidFill>
                  <a:srgbClr val="0000CC"/>
                </a:solidFill>
                <a:ea typeface="华文楷体" panose="02010600040101010101" pitchFamily="2" charset="-122"/>
                <a:sym typeface="Wingdings" panose="05000000000000000000" pitchFamily="2" charset="2"/>
              </a:rPr>
              <a:t>:</a:t>
            </a:r>
            <a:r>
              <a:rPr lang="en-US" altLang="zh-CN" dirty="0">
                <a:ea typeface="华文楷体" panose="02010600040101010101" pitchFamily="2" charset="-122"/>
                <a:sym typeface="Wingdings" panose="05000000000000000000" pitchFamily="2" charset="2"/>
              </a:rPr>
              <a:t>    2 O</a:t>
            </a:r>
            <a:r>
              <a:rPr lang="en-US" altLang="zh-CN" baseline="-25000" dirty="0">
                <a:ea typeface="华文楷体" panose="02010600040101010101" pitchFamily="2" charset="-122"/>
                <a:sym typeface="Wingdings" panose="05000000000000000000" pitchFamily="2" charset="2"/>
              </a:rPr>
              <a:t>3    </a:t>
            </a:r>
            <a:r>
              <a:rPr lang="en-US" altLang="zh-CN" dirty="0">
                <a:ea typeface="华文楷体" panose="02010600040101010101" pitchFamily="2" charset="-122"/>
                <a:sym typeface="Wingdings" panose="05000000000000000000" pitchFamily="2" charset="2"/>
              </a:rPr>
              <a:t>==</a:t>
            </a:r>
            <a:r>
              <a:rPr lang="en-US" altLang="zh-CN" baseline="-25000" dirty="0">
                <a:ea typeface="华文楷体" panose="02010600040101010101" pitchFamily="2" charset="-122"/>
                <a:sym typeface="Wingdings" panose="05000000000000000000" pitchFamily="2" charset="2"/>
              </a:rPr>
              <a:t>    </a:t>
            </a:r>
            <a:r>
              <a:rPr lang="en-US" altLang="zh-CN" dirty="0">
                <a:ea typeface="华文楷体" panose="02010600040101010101" pitchFamily="2" charset="-122"/>
                <a:sym typeface="Wingdings" panose="05000000000000000000" pitchFamily="2" charset="2"/>
              </a:rPr>
              <a:t>3 O</a:t>
            </a:r>
            <a:r>
              <a:rPr lang="en-US" altLang="zh-CN" baseline="-25000" dirty="0">
                <a:ea typeface="华文楷体" panose="02010600040101010101" pitchFamily="2" charset="-122"/>
                <a:sym typeface="Wingdings" panose="05000000000000000000" pitchFamily="2" charset="2"/>
              </a:rPr>
              <a:t>2</a:t>
            </a:r>
            <a:endParaRPr lang="en-US" altLang="zh-CN" baseline="-25000" dirty="0">
              <a:ea typeface="华文楷体" panose="02010600040101010101" pitchFamily="2" charset="-122"/>
              <a:sym typeface="Wingdings" panose="05000000000000000000" pitchFamily="2" charset="2"/>
            </a:endParaRPr>
          </a:p>
          <a:p>
            <a:pPr>
              <a:lnSpc>
                <a:spcPct val="130000"/>
              </a:lnSpc>
              <a:spcBef>
                <a:spcPts val="0"/>
              </a:spcBef>
              <a:tabLst>
                <a:tab pos="2785745" algn="l"/>
              </a:tabLst>
              <a:defRPr/>
            </a:pPr>
            <a:r>
              <a:rPr lang="en-US" altLang="zh-CN" baseline="-25000" dirty="0">
                <a:ea typeface="华文楷体" panose="02010600040101010101" pitchFamily="2" charset="-122"/>
                <a:sym typeface="Wingdings" panose="05000000000000000000" pitchFamily="2" charset="2"/>
              </a:rPr>
              <a:t>   </a:t>
            </a:r>
            <a:r>
              <a:rPr lang="en-US" altLang="zh-CN" dirty="0">
                <a:ea typeface="华文楷体" panose="02010600040101010101" pitchFamily="2" charset="-122"/>
                <a:sym typeface="Wingdings" panose="05000000000000000000" pitchFamily="2" charset="2"/>
              </a:rPr>
              <a:t>(</a:t>
            </a:r>
            <a:r>
              <a:rPr lang="zh-CN" altLang="en-US" dirty="0">
                <a:ea typeface="华文楷体" panose="02010600040101010101" pitchFamily="2" charset="-122"/>
                <a:sym typeface="Wingdings" panose="05000000000000000000" pitchFamily="2" charset="2"/>
              </a:rPr>
              <a:t>受热或</a:t>
            </a:r>
            <a:r>
              <a:rPr lang="en-US" altLang="zh-CN" dirty="0">
                <a:ea typeface="华文楷体" panose="02010600040101010101" pitchFamily="2" charset="-122"/>
                <a:sym typeface="Wingdings" panose="05000000000000000000" pitchFamily="2" charset="2"/>
              </a:rPr>
              <a:t>MnO</a:t>
            </a:r>
            <a:r>
              <a:rPr lang="en-US" altLang="zh-CN" baseline="-25000" dirty="0">
                <a:ea typeface="华文楷体" panose="02010600040101010101" pitchFamily="2" charset="-122"/>
                <a:sym typeface="Wingdings" panose="05000000000000000000" pitchFamily="2" charset="2"/>
              </a:rPr>
              <a:t>2</a:t>
            </a:r>
            <a:r>
              <a:rPr lang="en-US" altLang="zh-CN" dirty="0">
                <a:ea typeface="华文楷体" panose="02010600040101010101" pitchFamily="2" charset="-122"/>
                <a:sym typeface="Wingdings" panose="05000000000000000000" pitchFamily="2" charset="2"/>
              </a:rPr>
              <a:t>/PbO</a:t>
            </a:r>
            <a:r>
              <a:rPr lang="en-US" altLang="zh-CN" baseline="-25000" dirty="0">
                <a:ea typeface="华文楷体" panose="02010600040101010101" pitchFamily="2" charset="-122"/>
                <a:sym typeface="Wingdings" panose="05000000000000000000" pitchFamily="2" charset="2"/>
              </a:rPr>
              <a:t>2</a:t>
            </a:r>
            <a:r>
              <a:rPr lang="zh-CN" altLang="en-US" dirty="0">
                <a:ea typeface="华文楷体" panose="02010600040101010101" pitchFamily="2" charset="-122"/>
                <a:sym typeface="Wingdings" panose="05000000000000000000" pitchFamily="2" charset="2"/>
              </a:rPr>
              <a:t>等催化下更易分解</a:t>
            </a:r>
            <a:r>
              <a:rPr lang="en-US" altLang="zh-CN" dirty="0">
                <a:ea typeface="华文楷体" panose="02010600040101010101" pitchFamily="2" charset="-122"/>
                <a:sym typeface="Wingdings" panose="05000000000000000000" pitchFamily="2" charset="2"/>
              </a:rPr>
              <a:t>)</a:t>
            </a:r>
            <a:endParaRPr lang="en-US" altLang="zh-CN" dirty="0">
              <a:ea typeface="华文楷体" panose="02010600040101010101" pitchFamily="2" charset="-122"/>
              <a:cs typeface="Times New Roman" panose="02020603050405020304" pitchFamily="18" charset="0"/>
              <a:sym typeface="Wingdings" panose="05000000000000000000" pitchFamily="2" charset="2"/>
            </a:endParaRPr>
          </a:p>
          <a:p>
            <a:pPr marL="514350" indent="-514350">
              <a:lnSpc>
                <a:spcPct val="130000"/>
              </a:lnSpc>
              <a:spcBef>
                <a:spcPts val="0"/>
              </a:spcBef>
              <a:buFontTx/>
              <a:buAutoNum type="arabicParenBoth" startAt="2"/>
              <a:tabLst>
                <a:tab pos="2785745" algn="l"/>
              </a:tabLst>
              <a:defRPr/>
            </a:pPr>
            <a:r>
              <a:rPr lang="zh-CN" altLang="en-US" dirty="0">
                <a:solidFill>
                  <a:srgbClr val="0000CC"/>
                </a:solidFill>
                <a:ea typeface="华文楷体" panose="02010600040101010101" pitchFamily="2" charset="-122"/>
                <a:cs typeface="Times New Roman" panose="02020603050405020304" pitchFamily="18" charset="0"/>
                <a:sym typeface="Wingdings" panose="05000000000000000000" pitchFamily="2" charset="2"/>
              </a:rPr>
              <a:t>强</a:t>
            </a:r>
            <a:r>
              <a:rPr lang="zh-CN" altLang="en-US" dirty="0">
                <a:solidFill>
                  <a:srgbClr val="0000CC"/>
                </a:solidFill>
                <a:ea typeface="华文楷体" panose="02010600040101010101" pitchFamily="2" charset="-122"/>
                <a:sym typeface="Wingdings" panose="05000000000000000000" pitchFamily="2" charset="2"/>
              </a:rPr>
              <a:t>氧化性：</a:t>
            </a:r>
            <a:r>
              <a:rPr lang="zh-CN" altLang="en-US" dirty="0">
                <a:ea typeface="华文楷体" panose="02010600040101010101" pitchFamily="2" charset="-122"/>
                <a:sym typeface="Wingdings" panose="05000000000000000000" pitchFamily="2" charset="2"/>
              </a:rPr>
              <a:t>比氧气强，次于</a:t>
            </a:r>
            <a:r>
              <a:rPr lang="en-US" altLang="zh-CN" dirty="0">
                <a:ea typeface="华文楷体" panose="02010600040101010101" pitchFamily="2" charset="-122"/>
                <a:sym typeface="Wingdings" panose="05000000000000000000" pitchFamily="2" charset="2"/>
              </a:rPr>
              <a:t>F</a:t>
            </a:r>
            <a:r>
              <a:rPr lang="en-US" altLang="zh-CN" baseline="-25000" dirty="0">
                <a:ea typeface="华文楷体" panose="02010600040101010101" pitchFamily="2" charset="-122"/>
                <a:sym typeface="Wingdings" panose="05000000000000000000" pitchFamily="2" charset="2"/>
              </a:rPr>
              <a:t>2</a:t>
            </a:r>
            <a:r>
              <a:rPr lang="zh-CN" altLang="en-US" dirty="0">
                <a:ea typeface="华文楷体" panose="02010600040101010101" pitchFamily="2" charset="-122"/>
                <a:sym typeface="Wingdings" panose="05000000000000000000" pitchFamily="2" charset="2"/>
              </a:rPr>
              <a:t>和高氙酸盐</a:t>
            </a:r>
            <a:endParaRPr lang="en-US" altLang="zh-CN" dirty="0">
              <a:solidFill>
                <a:srgbClr val="0000CC"/>
              </a:solidFill>
              <a:ea typeface="华文楷体" panose="02010600040101010101" pitchFamily="2" charset="-122"/>
              <a:sym typeface="Wingdings" panose="05000000000000000000" pitchFamily="2" charset="2"/>
            </a:endParaRPr>
          </a:p>
          <a:p>
            <a:pPr>
              <a:lnSpc>
                <a:spcPct val="130000"/>
              </a:lnSpc>
              <a:spcBef>
                <a:spcPts val="0"/>
              </a:spcBef>
              <a:tabLst>
                <a:tab pos="2785745" algn="l"/>
              </a:tabLst>
              <a:defRPr/>
            </a:pPr>
            <a:r>
              <a:rPr lang="en-US" altLang="zh-CN" dirty="0">
                <a:solidFill>
                  <a:srgbClr val="0000CC"/>
                </a:solidFill>
                <a:ea typeface="华文楷体" panose="02010600040101010101" pitchFamily="2" charset="-122"/>
                <a:sym typeface="Wingdings" panose="05000000000000000000" pitchFamily="2" charset="2"/>
              </a:rPr>
              <a:t>        O</a:t>
            </a:r>
            <a:r>
              <a:rPr lang="en-US" altLang="zh-CN" baseline="-25000" dirty="0">
                <a:solidFill>
                  <a:srgbClr val="0000CC"/>
                </a:solidFill>
                <a:ea typeface="华文楷体" panose="02010600040101010101" pitchFamily="2" charset="-122"/>
                <a:sym typeface="Wingdings" panose="05000000000000000000" pitchFamily="2" charset="2"/>
              </a:rPr>
              <a:t>3</a:t>
            </a:r>
            <a:r>
              <a:rPr lang="en-US" altLang="zh-CN" dirty="0">
                <a:solidFill>
                  <a:srgbClr val="0000CC"/>
                </a:solidFill>
                <a:ea typeface="华文楷体" panose="02010600040101010101" pitchFamily="2" charset="-122"/>
                <a:sym typeface="Wingdings" panose="05000000000000000000" pitchFamily="2" charset="2"/>
              </a:rPr>
              <a:t> + 2 I</a:t>
            </a:r>
            <a:r>
              <a:rPr lang="en-US" altLang="zh-CN" baseline="30000" dirty="0">
                <a:solidFill>
                  <a:srgbClr val="0000CC"/>
                </a:solidFill>
                <a:ea typeface="华文楷体" panose="02010600040101010101" pitchFamily="2" charset="-122"/>
                <a:sym typeface="Wingdings" panose="05000000000000000000" pitchFamily="2" charset="2"/>
              </a:rPr>
              <a:t>- </a:t>
            </a:r>
            <a:r>
              <a:rPr lang="en-US" altLang="zh-CN" dirty="0">
                <a:solidFill>
                  <a:srgbClr val="0000CC"/>
                </a:solidFill>
                <a:ea typeface="华文楷体" panose="02010600040101010101" pitchFamily="2" charset="-122"/>
                <a:sym typeface="Wingdings" panose="05000000000000000000" pitchFamily="2" charset="2"/>
              </a:rPr>
              <a:t>+ 2 H</a:t>
            </a:r>
            <a:r>
              <a:rPr lang="en-US" altLang="zh-CN" baseline="30000" dirty="0">
                <a:solidFill>
                  <a:srgbClr val="0000CC"/>
                </a:solidFill>
                <a:ea typeface="华文楷体" panose="02010600040101010101" pitchFamily="2" charset="-122"/>
                <a:sym typeface="Wingdings" panose="05000000000000000000" pitchFamily="2" charset="2"/>
              </a:rPr>
              <a:t>+</a:t>
            </a:r>
            <a:r>
              <a:rPr lang="en-US" altLang="zh-CN" dirty="0">
                <a:solidFill>
                  <a:srgbClr val="0000CC"/>
                </a:solidFill>
                <a:ea typeface="华文楷体" panose="02010600040101010101" pitchFamily="2" charset="-122"/>
                <a:sym typeface="Wingdings" panose="05000000000000000000" pitchFamily="2" charset="2"/>
              </a:rPr>
              <a:t>  ==   I</a:t>
            </a:r>
            <a:r>
              <a:rPr lang="en-US" altLang="zh-CN" baseline="-25000" dirty="0">
                <a:solidFill>
                  <a:srgbClr val="0000CC"/>
                </a:solidFill>
                <a:ea typeface="华文楷体" panose="02010600040101010101" pitchFamily="2" charset="-122"/>
                <a:sym typeface="Wingdings" panose="05000000000000000000" pitchFamily="2" charset="2"/>
              </a:rPr>
              <a:t>2</a:t>
            </a:r>
            <a:r>
              <a:rPr lang="en-US" altLang="zh-CN" dirty="0">
                <a:solidFill>
                  <a:srgbClr val="0000CC"/>
                </a:solidFill>
                <a:ea typeface="华文楷体" panose="02010600040101010101" pitchFamily="2" charset="-122"/>
                <a:sym typeface="Wingdings" panose="05000000000000000000" pitchFamily="2" charset="2"/>
              </a:rPr>
              <a:t> + O</a:t>
            </a:r>
            <a:r>
              <a:rPr lang="en-US" altLang="zh-CN" baseline="-25000" dirty="0">
                <a:solidFill>
                  <a:srgbClr val="0000CC"/>
                </a:solidFill>
                <a:ea typeface="华文楷体" panose="02010600040101010101" pitchFamily="2" charset="-122"/>
                <a:sym typeface="Wingdings" panose="05000000000000000000" pitchFamily="2" charset="2"/>
              </a:rPr>
              <a:t>2</a:t>
            </a:r>
            <a:r>
              <a:rPr lang="en-US" altLang="zh-CN" dirty="0">
                <a:solidFill>
                  <a:srgbClr val="0000CC"/>
                </a:solidFill>
                <a:ea typeface="华文楷体" panose="02010600040101010101" pitchFamily="2" charset="-122"/>
                <a:sym typeface="Wingdings" panose="05000000000000000000" pitchFamily="2" charset="2"/>
              </a:rPr>
              <a:t> + H</a:t>
            </a:r>
            <a:r>
              <a:rPr lang="en-US" altLang="zh-CN" baseline="-25000" dirty="0">
                <a:solidFill>
                  <a:srgbClr val="0000CC"/>
                </a:solidFill>
                <a:ea typeface="华文楷体" panose="02010600040101010101" pitchFamily="2" charset="-122"/>
                <a:sym typeface="Wingdings" panose="05000000000000000000" pitchFamily="2" charset="2"/>
              </a:rPr>
              <a:t>2</a:t>
            </a:r>
            <a:r>
              <a:rPr lang="en-US" altLang="zh-CN" dirty="0">
                <a:solidFill>
                  <a:srgbClr val="0000CC"/>
                </a:solidFill>
                <a:ea typeface="华文楷体" panose="02010600040101010101" pitchFamily="2" charset="-122"/>
                <a:sym typeface="Wingdings" panose="05000000000000000000" pitchFamily="2" charset="2"/>
              </a:rPr>
              <a:t>O</a:t>
            </a:r>
            <a:endParaRPr lang="en-US" altLang="zh-CN" dirty="0">
              <a:solidFill>
                <a:srgbClr val="0000CC"/>
              </a:solidFill>
              <a:ea typeface="华文楷体" panose="02010600040101010101" pitchFamily="2" charset="-122"/>
              <a:sym typeface="Wingdings" panose="05000000000000000000" pitchFamily="2" charset="2"/>
            </a:endParaRPr>
          </a:p>
          <a:p>
            <a:pPr>
              <a:lnSpc>
                <a:spcPct val="130000"/>
              </a:lnSpc>
              <a:spcBef>
                <a:spcPts val="0"/>
              </a:spcBef>
              <a:tabLst>
                <a:tab pos="2785745" algn="l"/>
              </a:tabLst>
              <a:defRPr/>
            </a:pPr>
            <a:r>
              <a:rPr lang="en-US" altLang="zh-CN" dirty="0">
                <a:solidFill>
                  <a:srgbClr val="0000CC"/>
                </a:solidFill>
                <a:ea typeface="华文楷体" panose="02010600040101010101" pitchFamily="2" charset="-122"/>
                <a:sym typeface="Wingdings" panose="05000000000000000000" pitchFamily="2" charset="2"/>
              </a:rPr>
              <a:t>        </a:t>
            </a:r>
            <a:r>
              <a:rPr lang="en-US" altLang="zh-CN" dirty="0" err="1">
                <a:solidFill>
                  <a:srgbClr val="0000CC"/>
                </a:solidFill>
                <a:ea typeface="华文楷体" panose="02010600040101010101" pitchFamily="2" charset="-122"/>
                <a:sym typeface="Wingdings" panose="05000000000000000000" pitchFamily="2" charset="2"/>
              </a:rPr>
              <a:t>PbS</a:t>
            </a:r>
            <a:r>
              <a:rPr lang="en-US" altLang="zh-CN" dirty="0">
                <a:solidFill>
                  <a:srgbClr val="0000CC"/>
                </a:solidFill>
                <a:ea typeface="华文楷体" panose="02010600040101010101" pitchFamily="2" charset="-122"/>
                <a:sym typeface="Wingdings" panose="05000000000000000000" pitchFamily="2" charset="2"/>
              </a:rPr>
              <a:t> + 4O</a:t>
            </a:r>
            <a:r>
              <a:rPr lang="en-US" altLang="zh-CN" baseline="-25000" dirty="0">
                <a:solidFill>
                  <a:srgbClr val="0000CC"/>
                </a:solidFill>
                <a:ea typeface="华文楷体" panose="02010600040101010101" pitchFamily="2" charset="-122"/>
                <a:sym typeface="Wingdings" panose="05000000000000000000" pitchFamily="2" charset="2"/>
              </a:rPr>
              <a:t>3</a:t>
            </a:r>
            <a:r>
              <a:rPr lang="en-US" altLang="zh-CN" dirty="0">
                <a:solidFill>
                  <a:srgbClr val="0000CC"/>
                </a:solidFill>
                <a:ea typeface="华文楷体" panose="02010600040101010101" pitchFamily="2" charset="-122"/>
                <a:sym typeface="Wingdings" panose="05000000000000000000" pitchFamily="2" charset="2"/>
              </a:rPr>
              <a:t> ===PbSO</a:t>
            </a:r>
            <a:r>
              <a:rPr lang="en-US" altLang="zh-CN" baseline="-25000" dirty="0">
                <a:solidFill>
                  <a:srgbClr val="0000CC"/>
                </a:solidFill>
                <a:ea typeface="华文楷体" panose="02010600040101010101" pitchFamily="2" charset="-122"/>
                <a:sym typeface="Wingdings" panose="05000000000000000000" pitchFamily="2" charset="2"/>
              </a:rPr>
              <a:t>4</a:t>
            </a:r>
            <a:r>
              <a:rPr lang="en-US" altLang="zh-CN" dirty="0">
                <a:solidFill>
                  <a:srgbClr val="0000CC"/>
                </a:solidFill>
                <a:ea typeface="华文楷体" panose="02010600040101010101" pitchFamily="2" charset="-122"/>
                <a:sym typeface="Wingdings" panose="05000000000000000000" pitchFamily="2" charset="2"/>
              </a:rPr>
              <a:t> + 4O</a:t>
            </a:r>
            <a:r>
              <a:rPr lang="en-US" altLang="zh-CN" baseline="-25000" dirty="0">
                <a:solidFill>
                  <a:srgbClr val="0000CC"/>
                </a:solidFill>
                <a:ea typeface="华文楷体" panose="02010600040101010101" pitchFamily="2" charset="-122"/>
                <a:sym typeface="Wingdings" panose="05000000000000000000" pitchFamily="2" charset="2"/>
              </a:rPr>
              <a:t>2</a:t>
            </a:r>
            <a:r>
              <a:rPr lang="en-US" altLang="zh-CN" dirty="0">
                <a:solidFill>
                  <a:srgbClr val="0000CC"/>
                </a:solidFill>
                <a:ea typeface="华文楷体" panose="02010600040101010101" pitchFamily="2" charset="-122"/>
                <a:sym typeface="Symbol" panose="05050102010706020507"/>
              </a:rPr>
              <a:t></a:t>
            </a:r>
            <a:endParaRPr lang="en-US" altLang="zh-CN" dirty="0">
              <a:solidFill>
                <a:srgbClr val="0000CC"/>
              </a:solidFill>
              <a:ea typeface="华文楷体" panose="02010600040101010101" pitchFamily="2" charset="-122"/>
              <a:sym typeface="Wingdings" panose="05000000000000000000" pitchFamily="2" charset="2"/>
            </a:endParaRPr>
          </a:p>
          <a:p>
            <a:pPr>
              <a:lnSpc>
                <a:spcPct val="130000"/>
              </a:lnSpc>
              <a:spcBef>
                <a:spcPts val="0"/>
              </a:spcBef>
              <a:tabLst>
                <a:tab pos="2785745" algn="l"/>
              </a:tabLst>
              <a:defRPr/>
            </a:pPr>
            <a:r>
              <a:rPr lang="zh-CN" altLang="en-US" dirty="0">
                <a:ea typeface="华文楷体" panose="02010600040101010101" pitchFamily="2" charset="-122"/>
                <a:sym typeface="Wingdings" panose="05000000000000000000" pitchFamily="2" charset="2"/>
              </a:rPr>
              <a:t>    酸性介质：</a:t>
            </a:r>
            <a:endParaRPr lang="en-US" altLang="zh-CN" dirty="0">
              <a:ea typeface="华文楷体" panose="02010600040101010101" pitchFamily="2" charset="-122"/>
              <a:sym typeface="Wingdings" panose="05000000000000000000" pitchFamily="2" charset="2"/>
            </a:endParaRPr>
          </a:p>
          <a:p>
            <a:pPr>
              <a:lnSpc>
                <a:spcPct val="130000"/>
              </a:lnSpc>
              <a:spcBef>
                <a:spcPts val="0"/>
              </a:spcBef>
              <a:tabLst>
                <a:tab pos="2785745" algn="l"/>
              </a:tabLst>
              <a:defRPr/>
            </a:pPr>
            <a:r>
              <a:rPr lang="en-US" altLang="zh-CN" dirty="0">
                <a:ea typeface="华文楷体" panose="02010600040101010101" pitchFamily="2" charset="-122"/>
                <a:sym typeface="Wingdings" panose="05000000000000000000" pitchFamily="2" charset="2"/>
              </a:rPr>
              <a:t>     O</a:t>
            </a:r>
            <a:r>
              <a:rPr lang="en-US" altLang="zh-CN" baseline="-25000" dirty="0">
                <a:ea typeface="华文楷体" panose="02010600040101010101" pitchFamily="2" charset="-122"/>
                <a:sym typeface="Wingdings" panose="05000000000000000000" pitchFamily="2" charset="2"/>
              </a:rPr>
              <a:t>3</a:t>
            </a:r>
            <a:r>
              <a:rPr lang="en-US" altLang="zh-CN" dirty="0">
                <a:ea typeface="华文楷体" panose="02010600040101010101" pitchFamily="2" charset="-122"/>
                <a:sym typeface="Wingdings" panose="05000000000000000000" pitchFamily="2" charset="2"/>
              </a:rPr>
              <a:t> + 2 H</a:t>
            </a:r>
            <a:r>
              <a:rPr lang="en-US" altLang="zh-CN" baseline="30000" dirty="0">
                <a:ea typeface="华文楷体" panose="02010600040101010101" pitchFamily="2" charset="-122"/>
                <a:sym typeface="Wingdings" panose="05000000000000000000" pitchFamily="2" charset="2"/>
              </a:rPr>
              <a:t>+</a:t>
            </a:r>
            <a:r>
              <a:rPr lang="en-US" altLang="zh-CN" dirty="0">
                <a:ea typeface="华文楷体" panose="02010600040101010101" pitchFamily="2" charset="-122"/>
                <a:sym typeface="Wingdings" panose="05000000000000000000" pitchFamily="2" charset="2"/>
              </a:rPr>
              <a:t> + 2e</a:t>
            </a:r>
            <a:r>
              <a:rPr lang="en-US" altLang="zh-CN" baseline="30000" dirty="0">
                <a:ea typeface="华文楷体" panose="02010600040101010101" pitchFamily="2" charset="-122"/>
                <a:sym typeface="Wingdings" panose="05000000000000000000" pitchFamily="2" charset="2"/>
              </a:rPr>
              <a:t>-</a:t>
            </a:r>
            <a:r>
              <a:rPr lang="en-US" altLang="zh-CN" dirty="0">
                <a:ea typeface="华文楷体" panose="02010600040101010101" pitchFamily="2" charset="-122"/>
                <a:sym typeface="Wingdings" panose="05000000000000000000" pitchFamily="2" charset="2"/>
              </a:rPr>
              <a:t> ==O</a:t>
            </a:r>
            <a:r>
              <a:rPr lang="en-US" altLang="zh-CN" baseline="-25000" dirty="0">
                <a:ea typeface="华文楷体" panose="02010600040101010101" pitchFamily="2" charset="-122"/>
                <a:sym typeface="Wingdings" panose="05000000000000000000" pitchFamily="2" charset="2"/>
              </a:rPr>
              <a:t>2</a:t>
            </a:r>
            <a:r>
              <a:rPr lang="en-US" altLang="zh-CN" dirty="0">
                <a:ea typeface="华文楷体" panose="02010600040101010101" pitchFamily="2" charset="-122"/>
                <a:sym typeface="Wingdings" panose="05000000000000000000" pitchFamily="2" charset="2"/>
              </a:rPr>
              <a:t> + H</a:t>
            </a:r>
            <a:r>
              <a:rPr lang="en-US" altLang="zh-CN" baseline="-25000" dirty="0">
                <a:ea typeface="华文楷体" panose="02010600040101010101" pitchFamily="2" charset="-122"/>
                <a:sym typeface="Wingdings" panose="05000000000000000000" pitchFamily="2" charset="2"/>
              </a:rPr>
              <a:t>2</a:t>
            </a:r>
            <a:r>
              <a:rPr lang="en-US" altLang="zh-CN" dirty="0">
                <a:ea typeface="华文楷体" panose="02010600040101010101" pitchFamily="2" charset="-122"/>
                <a:sym typeface="Wingdings" panose="05000000000000000000" pitchFamily="2" charset="2"/>
              </a:rPr>
              <a:t>O   </a:t>
            </a:r>
            <a:r>
              <a:rPr lang="en-US" altLang="zh-CN" i="1" dirty="0">
                <a:solidFill>
                  <a:srgbClr val="FF0000"/>
                </a:solidFill>
                <a:ea typeface="华文楷体" panose="02010600040101010101" pitchFamily="2" charset="-122"/>
              </a:rPr>
              <a:t>E</a:t>
            </a:r>
            <a:r>
              <a:rPr lang="en-US" altLang="zh-CN" baseline="30000" dirty="0">
                <a:solidFill>
                  <a:srgbClr val="FF0000"/>
                </a:solidFill>
                <a:ea typeface="华文楷体" panose="02010600040101010101" pitchFamily="2" charset="-122"/>
                <a:sym typeface="Symbol" panose="05050102010706020507" pitchFamily="18" charset="2"/>
              </a:rPr>
              <a:t></a:t>
            </a:r>
            <a:r>
              <a:rPr lang="en-US" altLang="zh-CN" dirty="0">
                <a:solidFill>
                  <a:srgbClr val="FF0000"/>
                </a:solidFill>
                <a:ea typeface="华文楷体" panose="02010600040101010101" pitchFamily="2" charset="-122"/>
                <a:sym typeface="Wingdings" panose="05000000000000000000" pitchFamily="2" charset="2"/>
              </a:rPr>
              <a:t> = 2.07V</a:t>
            </a:r>
            <a:endParaRPr lang="en-US" altLang="zh-CN" dirty="0">
              <a:solidFill>
                <a:srgbClr val="FF0000"/>
              </a:solidFill>
              <a:ea typeface="华文楷体" panose="02010600040101010101" pitchFamily="2" charset="-122"/>
              <a:sym typeface="Wingdings" panose="05000000000000000000" pitchFamily="2" charset="2"/>
            </a:endParaRPr>
          </a:p>
          <a:p>
            <a:pPr>
              <a:lnSpc>
                <a:spcPct val="130000"/>
              </a:lnSpc>
              <a:spcBef>
                <a:spcPts val="0"/>
              </a:spcBef>
              <a:tabLst>
                <a:tab pos="2785745" algn="l"/>
              </a:tabLst>
              <a:defRPr/>
            </a:pPr>
            <a:r>
              <a:rPr lang="zh-CN" altLang="en-US" dirty="0">
                <a:ea typeface="华文楷体" panose="02010600040101010101" pitchFamily="2" charset="-122"/>
                <a:sym typeface="Wingdings" panose="05000000000000000000" pitchFamily="2" charset="2"/>
              </a:rPr>
              <a:t>    碱性介质：</a:t>
            </a:r>
            <a:endParaRPr lang="en-US" altLang="zh-CN" dirty="0">
              <a:ea typeface="华文楷体" panose="02010600040101010101" pitchFamily="2" charset="-122"/>
              <a:sym typeface="Wingdings" panose="05000000000000000000" pitchFamily="2" charset="2"/>
            </a:endParaRPr>
          </a:p>
          <a:p>
            <a:pPr>
              <a:lnSpc>
                <a:spcPct val="130000"/>
              </a:lnSpc>
              <a:spcBef>
                <a:spcPts val="0"/>
              </a:spcBef>
              <a:tabLst>
                <a:tab pos="2785745" algn="l"/>
              </a:tabLst>
              <a:defRPr/>
            </a:pPr>
            <a:r>
              <a:rPr lang="en-US" altLang="zh-CN" dirty="0">
                <a:ea typeface="华文楷体" panose="02010600040101010101" pitchFamily="2" charset="-122"/>
                <a:sym typeface="Wingdings" panose="05000000000000000000" pitchFamily="2" charset="2"/>
              </a:rPr>
              <a:t>      O</a:t>
            </a:r>
            <a:r>
              <a:rPr lang="en-US" altLang="zh-CN" baseline="-25000" dirty="0">
                <a:ea typeface="华文楷体" panose="02010600040101010101" pitchFamily="2" charset="-122"/>
                <a:sym typeface="Wingdings" panose="05000000000000000000" pitchFamily="2" charset="2"/>
              </a:rPr>
              <a:t>3</a:t>
            </a:r>
            <a:r>
              <a:rPr lang="en-US" altLang="zh-CN" dirty="0">
                <a:ea typeface="华文楷体" panose="02010600040101010101" pitchFamily="2" charset="-122"/>
                <a:sym typeface="Wingdings" panose="05000000000000000000" pitchFamily="2" charset="2"/>
              </a:rPr>
              <a:t> + H</a:t>
            </a:r>
            <a:r>
              <a:rPr lang="en-US" altLang="zh-CN" baseline="-25000" dirty="0">
                <a:ea typeface="华文楷体" panose="02010600040101010101" pitchFamily="2" charset="-122"/>
                <a:sym typeface="Wingdings" panose="05000000000000000000" pitchFamily="2" charset="2"/>
              </a:rPr>
              <a:t>2</a:t>
            </a:r>
            <a:r>
              <a:rPr lang="en-US" altLang="zh-CN" dirty="0">
                <a:ea typeface="华文楷体" panose="02010600040101010101" pitchFamily="2" charset="-122"/>
                <a:sym typeface="Wingdings" panose="05000000000000000000" pitchFamily="2" charset="2"/>
              </a:rPr>
              <a:t>O + 2e</a:t>
            </a:r>
            <a:r>
              <a:rPr lang="en-US" altLang="zh-CN" baseline="30000" dirty="0">
                <a:ea typeface="华文楷体" panose="02010600040101010101" pitchFamily="2" charset="-122"/>
                <a:sym typeface="Wingdings" panose="05000000000000000000" pitchFamily="2" charset="2"/>
              </a:rPr>
              <a:t>-</a:t>
            </a:r>
            <a:r>
              <a:rPr lang="en-US" altLang="zh-CN" dirty="0">
                <a:ea typeface="华文楷体" panose="02010600040101010101" pitchFamily="2" charset="-122"/>
                <a:sym typeface="Wingdings" panose="05000000000000000000" pitchFamily="2" charset="2"/>
              </a:rPr>
              <a:t> == O</a:t>
            </a:r>
            <a:r>
              <a:rPr lang="en-US" altLang="zh-CN" baseline="-25000" dirty="0">
                <a:ea typeface="华文楷体" panose="02010600040101010101" pitchFamily="2" charset="-122"/>
                <a:sym typeface="Wingdings" panose="05000000000000000000" pitchFamily="2" charset="2"/>
              </a:rPr>
              <a:t>2</a:t>
            </a:r>
            <a:r>
              <a:rPr lang="en-US" altLang="zh-CN" dirty="0">
                <a:ea typeface="华文楷体" panose="02010600040101010101" pitchFamily="2" charset="-122"/>
                <a:sym typeface="Wingdings" panose="05000000000000000000" pitchFamily="2" charset="2"/>
              </a:rPr>
              <a:t> + 2OH</a:t>
            </a:r>
            <a:r>
              <a:rPr lang="en-US" altLang="zh-CN" baseline="30000" dirty="0">
                <a:ea typeface="华文楷体" panose="02010600040101010101" pitchFamily="2" charset="-122"/>
                <a:sym typeface="Wingdings" panose="05000000000000000000" pitchFamily="2" charset="2"/>
              </a:rPr>
              <a:t>-</a:t>
            </a:r>
            <a:r>
              <a:rPr lang="en-US" altLang="zh-CN" dirty="0">
                <a:ea typeface="华文楷体" panose="02010600040101010101" pitchFamily="2" charset="-122"/>
                <a:sym typeface="Wingdings" panose="05000000000000000000" pitchFamily="2" charset="2"/>
              </a:rPr>
              <a:t>  </a:t>
            </a:r>
            <a:r>
              <a:rPr lang="en-US" altLang="zh-CN" i="1" dirty="0">
                <a:solidFill>
                  <a:srgbClr val="FF0000"/>
                </a:solidFill>
                <a:ea typeface="华文楷体" panose="02010600040101010101" pitchFamily="2" charset="-122"/>
              </a:rPr>
              <a:t>E</a:t>
            </a:r>
            <a:r>
              <a:rPr lang="en-US" altLang="zh-CN" baseline="30000" dirty="0">
                <a:solidFill>
                  <a:srgbClr val="FF0000"/>
                </a:solidFill>
                <a:ea typeface="华文楷体" panose="02010600040101010101" pitchFamily="2" charset="-122"/>
                <a:sym typeface="Symbol" panose="05050102010706020507" pitchFamily="18" charset="2"/>
              </a:rPr>
              <a:t></a:t>
            </a:r>
            <a:r>
              <a:rPr lang="en-US" altLang="zh-CN" dirty="0">
                <a:solidFill>
                  <a:srgbClr val="FF0000"/>
                </a:solidFill>
                <a:ea typeface="华文楷体" panose="02010600040101010101" pitchFamily="2" charset="-122"/>
                <a:sym typeface="Wingdings" panose="05000000000000000000" pitchFamily="2" charset="2"/>
              </a:rPr>
              <a:t> =1.20V</a:t>
            </a:r>
            <a:endParaRPr lang="en-US" altLang="zh-CN" dirty="0">
              <a:solidFill>
                <a:srgbClr val="FF0000"/>
              </a:solidFill>
              <a:ea typeface="华文楷体" panose="02010600040101010101" pitchFamily="2" charset="-122"/>
              <a:sym typeface="Wingdings" panose="05000000000000000000" pitchFamily="2" charset="2"/>
            </a:endParaRPr>
          </a:p>
        </p:txBody>
      </p:sp>
      <p:sp>
        <p:nvSpPr>
          <p:cNvPr id="377858" name="Rectangle 10"/>
          <p:cNvSpPr>
            <a:spLocks noChangeArrowheads="1"/>
          </p:cNvSpPr>
          <p:nvPr/>
        </p:nvSpPr>
        <p:spPr bwMode="auto">
          <a:xfrm>
            <a:off x="8101013" y="6092825"/>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C99C896-5E37-4F69-9085-A4894D7E0EA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530">
                                            <p:txEl>
                                              <p:pRg st="3" end="3"/>
                                            </p:txEl>
                                          </p:spTgt>
                                        </p:tgtEl>
                                        <p:attrNameLst>
                                          <p:attrName>style.visibility</p:attrName>
                                        </p:attrNameLst>
                                      </p:cBhvr>
                                      <p:to>
                                        <p:strVal val="visible"/>
                                      </p:to>
                                    </p:set>
                                    <p:anim calcmode="lin" valueType="num">
                                      <p:cBhvr additive="base">
                                        <p:cTn id="7" dur="500" fill="hold"/>
                                        <p:tgtEl>
                                          <p:spTgt spid="15053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0530">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0530">
                                            <p:txEl>
                                              <p:pRg st="4" end="4"/>
                                            </p:txEl>
                                          </p:spTgt>
                                        </p:tgtEl>
                                        <p:attrNameLst>
                                          <p:attrName>style.visibility</p:attrName>
                                        </p:attrNameLst>
                                      </p:cBhvr>
                                      <p:to>
                                        <p:strVal val="visible"/>
                                      </p:to>
                                    </p:set>
                                    <p:anim calcmode="lin" valueType="num">
                                      <p:cBhvr additive="base">
                                        <p:cTn id="11" dur="500" fill="hold"/>
                                        <p:tgtEl>
                                          <p:spTgt spid="15053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0530">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0530">
                                            <p:txEl>
                                              <p:pRg st="5" end="5"/>
                                            </p:txEl>
                                          </p:spTgt>
                                        </p:tgtEl>
                                        <p:attrNameLst>
                                          <p:attrName>style.visibility</p:attrName>
                                        </p:attrNameLst>
                                      </p:cBhvr>
                                      <p:to>
                                        <p:strVal val="visible"/>
                                      </p:to>
                                    </p:set>
                                    <p:anim calcmode="lin" valueType="num">
                                      <p:cBhvr additive="base">
                                        <p:cTn id="15" dur="500" fill="hold"/>
                                        <p:tgtEl>
                                          <p:spTgt spid="150530">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053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0530">
                                            <p:txEl>
                                              <p:pRg st="6" end="6"/>
                                            </p:txEl>
                                          </p:spTgt>
                                        </p:tgtEl>
                                        <p:attrNameLst>
                                          <p:attrName>style.visibility</p:attrName>
                                        </p:attrNameLst>
                                      </p:cBhvr>
                                      <p:to>
                                        <p:strVal val="visible"/>
                                      </p:to>
                                    </p:set>
                                    <p:animEffect transition="in" filter="fade">
                                      <p:cBhvr>
                                        <p:cTn id="21" dur="500"/>
                                        <p:tgtEl>
                                          <p:spTgt spid="150530">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0530">
                                            <p:txEl>
                                              <p:pRg st="7" end="7"/>
                                            </p:txEl>
                                          </p:spTgt>
                                        </p:tgtEl>
                                        <p:attrNameLst>
                                          <p:attrName>style.visibility</p:attrName>
                                        </p:attrNameLst>
                                      </p:cBhvr>
                                      <p:to>
                                        <p:strVal val="visible"/>
                                      </p:to>
                                    </p:set>
                                    <p:animEffect transition="in" filter="fade">
                                      <p:cBhvr>
                                        <p:cTn id="24" dur="500"/>
                                        <p:tgtEl>
                                          <p:spTgt spid="150530">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0530">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05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827088" y="260350"/>
            <a:ext cx="8029575" cy="647700"/>
          </a:xfrm>
          <a:solidFill>
            <a:schemeClr val="tx1"/>
          </a:solidFill>
        </p:spPr>
        <p:txBody>
          <a:bodyPr/>
          <a:lstStyle/>
          <a:p>
            <a:pPr algn="l"/>
            <a:r>
              <a:rPr lang="en-US" altLang="zh-CN" sz="4000" b="1" smtClean="0">
                <a:solidFill>
                  <a:srgbClr val="0000FF"/>
                </a:solidFill>
                <a:effectLst/>
                <a:cs typeface="Times New Roman" panose="02020603050405020304" pitchFamily="18" charset="0"/>
              </a:rPr>
              <a:t>8.2.1 </a:t>
            </a:r>
            <a:r>
              <a:rPr lang="zh-CN" altLang="en-US" sz="4000" b="1" smtClean="0">
                <a:solidFill>
                  <a:srgbClr val="0000FF"/>
                </a:solidFill>
                <a:effectLst/>
                <a:cs typeface="Times New Roman" panose="02020603050405020304" pitchFamily="18" charset="0"/>
              </a:rPr>
              <a:t>硼的成键特征和单质硼的结构</a:t>
            </a:r>
            <a:endParaRPr lang="zh-CN" altLang="en-US" sz="4000" b="1" smtClean="0">
              <a:solidFill>
                <a:srgbClr val="0000FF"/>
              </a:solidFill>
              <a:effectLst/>
              <a:cs typeface="Times New Roman" panose="02020603050405020304" pitchFamily="18" charset="0"/>
            </a:endParaRPr>
          </a:p>
        </p:txBody>
      </p:sp>
      <p:sp>
        <p:nvSpPr>
          <p:cNvPr id="243716" name="Rectangle 4"/>
          <p:cNvSpPr>
            <a:spLocks noChangeArrowheads="1"/>
          </p:cNvSpPr>
          <p:nvPr/>
        </p:nvSpPr>
        <p:spPr bwMode="auto">
          <a:xfrm>
            <a:off x="1258888" y="1171575"/>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cs typeface="Times New Roman" panose="02020603050405020304" pitchFamily="18" charset="0"/>
              </a:rPr>
              <a:t>1 </a:t>
            </a:r>
            <a:r>
              <a:rPr lang="zh-CN" altLang="en-US" sz="3600">
                <a:solidFill>
                  <a:srgbClr val="0000FF"/>
                </a:solidFill>
                <a:ea typeface="华文楷体" panose="02010600040101010101" pitchFamily="2" charset="-122"/>
                <a:cs typeface="Times New Roman" panose="02020603050405020304" pitchFamily="18" charset="0"/>
              </a:rPr>
              <a:t>存在 </a:t>
            </a:r>
            <a:endParaRPr lang="zh-CN" altLang="en-US" sz="3600">
              <a:solidFill>
                <a:srgbClr val="0000FF"/>
              </a:solidFill>
              <a:ea typeface="华文楷体" panose="02010600040101010101" pitchFamily="2" charset="-122"/>
              <a:cs typeface="Times New Roman" panose="02020603050405020304" pitchFamily="18" charset="0"/>
            </a:endParaRPr>
          </a:p>
        </p:txBody>
      </p:sp>
      <p:sp>
        <p:nvSpPr>
          <p:cNvPr id="243717" name="Text Box 5"/>
          <p:cNvSpPr txBox="1">
            <a:spLocks noChangeArrowheads="1"/>
          </p:cNvSpPr>
          <p:nvPr/>
        </p:nvSpPr>
        <p:spPr bwMode="auto">
          <a:xfrm>
            <a:off x="1505991" y="3212976"/>
            <a:ext cx="5802313"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40000"/>
              </a:spcBef>
            </a:pPr>
            <a:r>
              <a:rPr lang="zh-CN" altLang="en-US" dirty="0">
                <a:ea typeface="华文楷体" panose="02010600040101010101" pitchFamily="2" charset="-122"/>
                <a:cs typeface="Times New Roman" panose="02020603050405020304" pitchFamily="18" charset="0"/>
              </a:rPr>
              <a:t>硼砂</a:t>
            </a:r>
            <a:r>
              <a:rPr lang="en-US" altLang="zh-CN" dirty="0">
                <a:ea typeface="华文楷体" panose="02010600040101010101" pitchFamily="2" charset="-122"/>
                <a:cs typeface="Times New Roman" panose="02020603050405020304" pitchFamily="18" charset="0"/>
              </a:rPr>
              <a:t>(Na</a:t>
            </a:r>
            <a:r>
              <a:rPr lang="en-US" altLang="zh-CN" baseline="-25000" dirty="0">
                <a:ea typeface="华文楷体" panose="02010600040101010101" pitchFamily="2" charset="-122"/>
                <a:cs typeface="Times New Roman" panose="02020603050405020304" pitchFamily="18" charset="0"/>
              </a:rPr>
              <a:t>2</a:t>
            </a:r>
            <a:r>
              <a:rPr lang="en-US" altLang="zh-CN" dirty="0">
                <a:ea typeface="华文楷体" panose="02010600040101010101" pitchFamily="2" charset="-122"/>
                <a:cs typeface="Times New Roman" panose="02020603050405020304" pitchFamily="18" charset="0"/>
              </a:rPr>
              <a:t>B</a:t>
            </a:r>
            <a:r>
              <a:rPr lang="en-US" altLang="zh-CN" baseline="-25000" dirty="0">
                <a:ea typeface="华文楷体" panose="02010600040101010101" pitchFamily="2" charset="-122"/>
                <a:cs typeface="Times New Roman" panose="02020603050405020304" pitchFamily="18" charset="0"/>
              </a:rPr>
              <a:t>4</a:t>
            </a:r>
            <a:r>
              <a:rPr lang="en-US" altLang="zh-CN" dirty="0">
                <a:ea typeface="华文楷体" panose="02010600040101010101" pitchFamily="2" charset="-122"/>
                <a:cs typeface="Times New Roman" panose="02020603050405020304" pitchFamily="18" charset="0"/>
              </a:rPr>
              <a:t>O</a:t>
            </a:r>
            <a:r>
              <a:rPr lang="en-US" altLang="zh-CN" baseline="-25000" dirty="0">
                <a:ea typeface="华文楷体" panose="02010600040101010101" pitchFamily="2" charset="-122"/>
                <a:cs typeface="Times New Roman" panose="02020603050405020304" pitchFamily="18" charset="0"/>
              </a:rPr>
              <a:t>7</a:t>
            </a:r>
            <a:r>
              <a:rPr lang="en-US" altLang="zh-CN" dirty="0">
                <a:ea typeface="华文楷体" panose="02010600040101010101" pitchFamily="2" charset="-122"/>
                <a:cs typeface="Times New Roman" panose="02020603050405020304" pitchFamily="18" charset="0"/>
              </a:rPr>
              <a:t>·10H</a:t>
            </a:r>
            <a:r>
              <a:rPr lang="en-US" altLang="zh-CN" baseline="-25000" dirty="0">
                <a:ea typeface="华文楷体" panose="02010600040101010101" pitchFamily="2" charset="-122"/>
                <a:cs typeface="Times New Roman" panose="02020603050405020304" pitchFamily="18" charset="0"/>
              </a:rPr>
              <a:t>2</a:t>
            </a:r>
            <a:r>
              <a:rPr lang="en-US" altLang="zh-CN" dirty="0">
                <a:ea typeface="华文楷体" panose="02010600040101010101" pitchFamily="2" charset="-122"/>
                <a:cs typeface="Times New Roman" panose="02020603050405020304" pitchFamily="18" charset="0"/>
              </a:rPr>
              <a:t>O)</a:t>
            </a:r>
            <a:r>
              <a:rPr lang="zh-CN" altLang="en-US" dirty="0">
                <a:ea typeface="华文楷体" panose="02010600040101010101" pitchFamily="2" charset="-122"/>
                <a:cs typeface="Times New Roman" panose="02020603050405020304" pitchFamily="18" charset="0"/>
              </a:rPr>
              <a:t>                             </a:t>
            </a:r>
            <a:endParaRPr lang="zh-CN" altLang="en-US" dirty="0">
              <a:ea typeface="华文楷体" panose="02010600040101010101" pitchFamily="2" charset="-122"/>
              <a:cs typeface="Times New Roman" panose="02020603050405020304" pitchFamily="18" charset="0"/>
            </a:endParaRPr>
          </a:p>
          <a:p>
            <a:pPr>
              <a:lnSpc>
                <a:spcPct val="110000"/>
              </a:lnSpc>
              <a:spcBef>
                <a:spcPct val="40000"/>
              </a:spcBef>
            </a:pPr>
            <a:r>
              <a:rPr lang="zh-CN" altLang="en-US" dirty="0">
                <a:ea typeface="华文楷体" panose="02010600040101010101" pitchFamily="2" charset="-122"/>
                <a:cs typeface="Times New Roman" panose="02020603050405020304" pitchFamily="18" charset="0"/>
              </a:rPr>
              <a:t>四水硼砂</a:t>
            </a:r>
            <a:r>
              <a:rPr lang="en-US" altLang="zh-CN" dirty="0">
                <a:ea typeface="华文楷体" panose="02010600040101010101" pitchFamily="2" charset="-122"/>
                <a:cs typeface="Times New Roman" panose="02020603050405020304" pitchFamily="18" charset="0"/>
              </a:rPr>
              <a:t>(Na</a:t>
            </a:r>
            <a:r>
              <a:rPr lang="en-US" altLang="zh-CN" baseline="-25000" dirty="0">
                <a:ea typeface="华文楷体" panose="02010600040101010101" pitchFamily="2" charset="-122"/>
                <a:cs typeface="Times New Roman" panose="02020603050405020304" pitchFamily="18" charset="0"/>
              </a:rPr>
              <a:t>2</a:t>
            </a:r>
            <a:r>
              <a:rPr lang="en-US" altLang="zh-CN" dirty="0">
                <a:ea typeface="华文楷体" panose="02010600040101010101" pitchFamily="2" charset="-122"/>
                <a:cs typeface="Times New Roman" panose="02020603050405020304" pitchFamily="18" charset="0"/>
              </a:rPr>
              <a:t>B</a:t>
            </a:r>
            <a:r>
              <a:rPr lang="en-US" altLang="zh-CN" baseline="-25000" dirty="0">
                <a:ea typeface="华文楷体" panose="02010600040101010101" pitchFamily="2" charset="-122"/>
                <a:cs typeface="Times New Roman" panose="02020603050405020304" pitchFamily="18" charset="0"/>
              </a:rPr>
              <a:t>4</a:t>
            </a:r>
            <a:r>
              <a:rPr lang="en-US" altLang="zh-CN" dirty="0">
                <a:ea typeface="华文楷体" panose="02010600040101010101" pitchFamily="2" charset="-122"/>
                <a:cs typeface="Times New Roman" panose="02020603050405020304" pitchFamily="18" charset="0"/>
              </a:rPr>
              <a:t>O</a:t>
            </a:r>
            <a:r>
              <a:rPr lang="en-US" altLang="zh-CN" baseline="-25000" dirty="0">
                <a:ea typeface="华文楷体" panose="02010600040101010101" pitchFamily="2" charset="-122"/>
                <a:cs typeface="Times New Roman" panose="02020603050405020304" pitchFamily="18" charset="0"/>
              </a:rPr>
              <a:t>7</a:t>
            </a:r>
            <a:r>
              <a:rPr lang="en-US" altLang="zh-CN" dirty="0">
                <a:ea typeface="华文楷体" panose="02010600040101010101" pitchFamily="2" charset="-122"/>
                <a:cs typeface="Times New Roman" panose="02020603050405020304" pitchFamily="18" charset="0"/>
              </a:rPr>
              <a:t>·4H</a:t>
            </a:r>
            <a:r>
              <a:rPr lang="en-US" altLang="zh-CN" baseline="-25000" dirty="0">
                <a:ea typeface="华文楷体" panose="02010600040101010101" pitchFamily="2" charset="-122"/>
                <a:cs typeface="Times New Roman" panose="02020603050405020304" pitchFamily="18" charset="0"/>
              </a:rPr>
              <a:t>2</a:t>
            </a:r>
            <a:r>
              <a:rPr lang="en-US" altLang="zh-CN" dirty="0">
                <a:ea typeface="华文楷体" panose="02010600040101010101" pitchFamily="2" charset="-122"/>
                <a:cs typeface="Times New Roman" panose="02020603050405020304" pitchFamily="18" charset="0"/>
              </a:rPr>
              <a:t>O)</a:t>
            </a:r>
            <a:r>
              <a:rPr lang="zh-CN" altLang="en-US" dirty="0">
                <a:ea typeface="华文楷体" panose="02010600040101010101" pitchFamily="2" charset="-122"/>
                <a:cs typeface="Times New Roman" panose="02020603050405020304" pitchFamily="18" charset="0"/>
              </a:rPr>
              <a:t> </a:t>
            </a:r>
            <a:endParaRPr lang="zh-CN" altLang="en-US" dirty="0">
              <a:ea typeface="华文楷体" panose="02010600040101010101" pitchFamily="2" charset="-122"/>
              <a:cs typeface="Times New Roman" panose="02020603050405020304" pitchFamily="18" charset="0"/>
            </a:endParaRPr>
          </a:p>
          <a:p>
            <a:pPr>
              <a:lnSpc>
                <a:spcPct val="110000"/>
              </a:lnSpc>
              <a:spcBef>
                <a:spcPct val="40000"/>
              </a:spcBef>
            </a:pPr>
            <a:r>
              <a:rPr lang="zh-CN" altLang="en-US" dirty="0">
                <a:ea typeface="华文楷体" panose="02010600040101010101" pitchFamily="2" charset="-122"/>
                <a:cs typeface="Times New Roman" panose="02020603050405020304" pitchFamily="18" charset="0"/>
              </a:rPr>
              <a:t>天然硼酸</a:t>
            </a:r>
            <a:r>
              <a:rPr lang="en-US" altLang="zh-CN" dirty="0">
                <a:ea typeface="华文楷体" panose="02010600040101010101" pitchFamily="2" charset="-122"/>
                <a:cs typeface="Times New Roman" panose="02020603050405020304" pitchFamily="18" charset="0"/>
              </a:rPr>
              <a:t>(H</a:t>
            </a:r>
            <a:r>
              <a:rPr lang="en-US" altLang="zh-CN" baseline="-25000" dirty="0">
                <a:ea typeface="华文楷体" panose="02010600040101010101" pitchFamily="2" charset="-122"/>
                <a:cs typeface="Times New Roman" panose="02020603050405020304" pitchFamily="18" charset="0"/>
              </a:rPr>
              <a:t>3</a:t>
            </a:r>
            <a:r>
              <a:rPr lang="en-US" altLang="zh-CN" dirty="0">
                <a:ea typeface="华文楷体" panose="02010600040101010101" pitchFamily="2" charset="-122"/>
                <a:cs typeface="Times New Roman" panose="02020603050405020304" pitchFamily="18" charset="0"/>
              </a:rPr>
              <a:t>BO</a:t>
            </a:r>
            <a:r>
              <a:rPr lang="en-US" altLang="zh-CN" baseline="-25000" dirty="0">
                <a:ea typeface="华文楷体" panose="02010600040101010101" pitchFamily="2" charset="-122"/>
                <a:cs typeface="Times New Roman" panose="02020603050405020304" pitchFamily="18" charset="0"/>
              </a:rPr>
              <a:t>3</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                                      </a:t>
            </a:r>
            <a:endParaRPr lang="zh-CN" altLang="en-US" dirty="0">
              <a:ea typeface="华文楷体" panose="02010600040101010101" pitchFamily="2" charset="-122"/>
              <a:cs typeface="Times New Roman" panose="02020603050405020304" pitchFamily="18" charset="0"/>
            </a:endParaRPr>
          </a:p>
          <a:p>
            <a:pPr>
              <a:lnSpc>
                <a:spcPct val="110000"/>
              </a:lnSpc>
              <a:spcBef>
                <a:spcPct val="40000"/>
              </a:spcBef>
            </a:pPr>
            <a:r>
              <a:rPr lang="zh-CN" altLang="en-US" dirty="0">
                <a:ea typeface="华文楷体" panose="02010600040101010101" pitchFamily="2" charset="-122"/>
                <a:cs typeface="Times New Roman" panose="02020603050405020304" pitchFamily="18" charset="0"/>
              </a:rPr>
              <a:t>硼镁矿</a:t>
            </a:r>
            <a:r>
              <a:rPr lang="en-US" altLang="zh-CN" dirty="0">
                <a:ea typeface="华文楷体" panose="02010600040101010101" pitchFamily="2" charset="-122"/>
                <a:cs typeface="Times New Roman" panose="02020603050405020304" pitchFamily="18" charset="0"/>
              </a:rPr>
              <a:t>(Mg</a:t>
            </a:r>
            <a:r>
              <a:rPr lang="en-US" altLang="zh-CN" baseline="-25000" dirty="0">
                <a:ea typeface="华文楷体" panose="02010600040101010101" pitchFamily="2" charset="-122"/>
                <a:cs typeface="Times New Roman" panose="02020603050405020304" pitchFamily="18" charset="0"/>
              </a:rPr>
              <a:t>2</a:t>
            </a:r>
            <a:r>
              <a:rPr lang="en-US" altLang="zh-CN" dirty="0">
                <a:ea typeface="华文楷体" panose="02010600040101010101" pitchFamily="2" charset="-122"/>
                <a:cs typeface="Times New Roman" panose="02020603050405020304" pitchFamily="18" charset="0"/>
              </a:rPr>
              <a:t>B</a:t>
            </a:r>
            <a:r>
              <a:rPr lang="en-US" altLang="zh-CN" baseline="-25000" dirty="0">
                <a:ea typeface="华文楷体" panose="02010600040101010101" pitchFamily="2" charset="-122"/>
                <a:cs typeface="Times New Roman" panose="02020603050405020304" pitchFamily="18" charset="0"/>
              </a:rPr>
              <a:t>2</a:t>
            </a:r>
            <a:r>
              <a:rPr lang="en-US" altLang="zh-CN" dirty="0">
                <a:ea typeface="华文楷体" panose="02010600040101010101" pitchFamily="2" charset="-122"/>
                <a:cs typeface="Times New Roman" panose="02020603050405020304" pitchFamily="18" charset="0"/>
              </a:rPr>
              <a:t>O</a:t>
            </a:r>
            <a:r>
              <a:rPr lang="en-US" altLang="zh-CN" baseline="-25000" dirty="0">
                <a:ea typeface="华文楷体" panose="02010600040101010101" pitchFamily="2" charset="-122"/>
                <a:cs typeface="Times New Roman" panose="02020603050405020304" pitchFamily="18" charset="0"/>
              </a:rPr>
              <a:t>5</a:t>
            </a:r>
            <a:r>
              <a:rPr lang="en-US" altLang="zh-CN" dirty="0">
                <a:ea typeface="华文楷体" panose="02010600040101010101" pitchFamily="2" charset="-122"/>
                <a:cs typeface="Times New Roman" panose="02020603050405020304" pitchFamily="18" charset="0"/>
              </a:rPr>
              <a:t>·H</a:t>
            </a:r>
            <a:r>
              <a:rPr lang="en-US" altLang="zh-CN" baseline="-25000" dirty="0">
                <a:ea typeface="华文楷体" panose="02010600040101010101" pitchFamily="2" charset="-122"/>
                <a:cs typeface="Times New Roman" panose="02020603050405020304" pitchFamily="18" charset="0"/>
              </a:rPr>
              <a:t>2</a:t>
            </a:r>
            <a:r>
              <a:rPr lang="en-US" altLang="zh-CN" dirty="0">
                <a:ea typeface="华文楷体" panose="02010600040101010101" pitchFamily="2" charset="-122"/>
                <a:cs typeface="Times New Roman" panose="02020603050405020304" pitchFamily="18" charset="0"/>
              </a:rPr>
              <a:t>O)</a:t>
            </a:r>
            <a:r>
              <a:rPr lang="zh-CN" altLang="en-US" dirty="0">
                <a:ea typeface="华文楷体" panose="02010600040101010101" pitchFamily="2" charset="-122"/>
                <a:cs typeface="Times New Roman" panose="02020603050405020304" pitchFamily="18" charset="0"/>
              </a:rPr>
              <a:t>等 </a:t>
            </a:r>
            <a:endParaRPr lang="zh-CN" altLang="en-US" dirty="0">
              <a:ea typeface="华文楷体" panose="02010600040101010101" pitchFamily="2" charset="-122"/>
              <a:cs typeface="Times New Roman" panose="02020603050405020304" pitchFamily="18" charset="0"/>
            </a:endParaRPr>
          </a:p>
        </p:txBody>
      </p:sp>
      <p:sp>
        <p:nvSpPr>
          <p:cNvPr id="243721" name="Rectangle 9"/>
          <p:cNvSpPr>
            <a:spLocks noChangeArrowheads="1"/>
          </p:cNvSpPr>
          <p:nvPr/>
        </p:nvSpPr>
        <p:spPr bwMode="auto">
          <a:xfrm>
            <a:off x="1247775" y="1985963"/>
            <a:ext cx="7658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cs typeface="Times New Roman" panose="02020603050405020304" pitchFamily="18" charset="0"/>
              </a:rPr>
              <a:t>硼</a:t>
            </a:r>
            <a:r>
              <a:rPr lang="en-US" altLang="zh-CN">
                <a:ea typeface="华文楷体" panose="02010600040101010101" pitchFamily="2" charset="-122"/>
                <a:cs typeface="Times New Roman" panose="02020603050405020304" pitchFamily="18" charset="0"/>
              </a:rPr>
              <a:t>——</a:t>
            </a:r>
            <a:r>
              <a:rPr lang="zh-CN" altLang="en-US">
                <a:solidFill>
                  <a:srgbClr val="FF0000"/>
                </a:solidFill>
                <a:ea typeface="华文楷体" panose="02010600040101010101" pitchFamily="2" charset="-122"/>
                <a:cs typeface="Times New Roman" panose="02020603050405020304" pitchFamily="18" charset="0"/>
              </a:rPr>
              <a:t>亲氧元素</a:t>
            </a:r>
            <a:r>
              <a:rPr lang="zh-CN" altLang="en-US">
                <a:ea typeface="华文楷体" panose="02010600040101010101" pitchFamily="2" charset="-122"/>
                <a:cs typeface="Times New Roman" panose="02020603050405020304" pitchFamily="18" charset="0"/>
              </a:rPr>
              <a:t>，在自然界中主要以</a:t>
            </a:r>
            <a:r>
              <a:rPr lang="zh-CN" altLang="en-US">
                <a:solidFill>
                  <a:srgbClr val="FF0000"/>
                </a:solidFill>
                <a:ea typeface="华文楷体" panose="02010600040101010101" pitchFamily="2" charset="-122"/>
                <a:cs typeface="Times New Roman" panose="02020603050405020304" pitchFamily="18" charset="0"/>
              </a:rPr>
              <a:t>硼酸盐、硼氧化物</a:t>
            </a:r>
            <a:r>
              <a:rPr lang="zh-CN" altLang="en-US">
                <a:ea typeface="华文楷体" panose="02010600040101010101" pitchFamily="2" charset="-122"/>
                <a:cs typeface="Times New Roman" panose="02020603050405020304" pitchFamily="18" charset="0"/>
              </a:rPr>
              <a:t>等形式存在</a:t>
            </a:r>
            <a:endParaRPr lang="zh-CN" altLang="en-US">
              <a:ea typeface="华文楷体" panose="02010600040101010101" pitchFamily="2" charset="-122"/>
              <a:cs typeface="Times New Roman" panose="02020603050405020304" pitchFamily="18" charset="0"/>
            </a:endParaRPr>
          </a:p>
        </p:txBody>
      </p:sp>
      <p:sp>
        <p:nvSpPr>
          <p:cNvPr id="249861" name="Rectangle 18"/>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A5AA622-43EC-4E0F-9EB3-C080B32F2E0E}" type="slidenum">
              <a:rPr kumimoji="1" lang="en-US" altLang="zh-CN" sz="1600">
                <a:ea typeface="ˎ̥"/>
                <a:cs typeface="ˎ̥"/>
              </a:rPr>
            </a:fld>
            <a:r>
              <a:rPr kumimoji="1" lang="en-US" altLang="zh-CN" sz="1600" b="0"/>
              <a:t> </a:t>
            </a:r>
            <a:endParaRPr kumimoji="1" lang="en-US" altLang="zh-CN" sz="1600" b="0">
              <a:ea typeface="ˎ̥"/>
              <a:cs typeface="ˎ̥"/>
            </a:endParaRPr>
          </a:p>
        </p:txBody>
      </p:sp>
      <p:pic>
        <p:nvPicPr>
          <p:cNvPr id="8" name="Picture 10" descr="天然硼酸"/>
          <p:cNvPicPr>
            <a:picLocks noChangeAspect="1" noChangeArrowheads="1"/>
          </p:cNvPicPr>
          <p:nvPr/>
        </p:nvPicPr>
        <p:blipFill>
          <a:blip r:embed="rId1" cstate="print"/>
          <a:srcRect/>
          <a:stretch>
            <a:fillRect/>
          </a:stretch>
        </p:blipFill>
        <p:spPr bwMode="auto">
          <a:xfrm>
            <a:off x="6588224" y="4293096"/>
            <a:ext cx="1224136" cy="839947"/>
          </a:xfrm>
          <a:prstGeom prst="rect">
            <a:avLst/>
          </a:prstGeom>
          <a:noFill/>
          <a:ln w="9525">
            <a:noFill/>
            <a:miter lim="800000"/>
            <a:headEnd/>
            <a:tailEnd/>
          </a:ln>
        </p:spPr>
      </p:pic>
      <p:sp>
        <p:nvSpPr>
          <p:cNvPr id="10" name="右箭头 9"/>
          <p:cNvSpPr/>
          <p:nvPr/>
        </p:nvSpPr>
        <p:spPr>
          <a:xfrm>
            <a:off x="5292080" y="4871300"/>
            <a:ext cx="1080120" cy="261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6" descr="硼镁石"/>
          <p:cNvPicPr>
            <a:picLocks noChangeAspect="1" noChangeArrowheads="1"/>
          </p:cNvPicPr>
          <p:nvPr/>
        </p:nvPicPr>
        <p:blipFill>
          <a:blip r:embed="rId2" cstate="print"/>
          <a:srcRect/>
          <a:stretch>
            <a:fillRect/>
          </a:stretch>
        </p:blipFill>
        <p:spPr bwMode="auto">
          <a:xfrm>
            <a:off x="7164288" y="5229200"/>
            <a:ext cx="1296144" cy="1054590"/>
          </a:xfrm>
          <a:prstGeom prst="rect">
            <a:avLst/>
          </a:prstGeom>
          <a:noFill/>
          <a:ln w="9525">
            <a:noFill/>
            <a:miter lim="800000"/>
            <a:headEnd/>
            <a:tailEnd/>
          </a:ln>
        </p:spPr>
      </p:pic>
      <p:sp>
        <p:nvSpPr>
          <p:cNvPr id="14" name="右箭头 13"/>
          <p:cNvSpPr/>
          <p:nvPr/>
        </p:nvSpPr>
        <p:spPr>
          <a:xfrm>
            <a:off x="6372200" y="5606786"/>
            <a:ext cx="720080" cy="261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13" descr="硼砂"/>
          <p:cNvPicPr>
            <a:picLocks noChangeAspect="1" noChangeArrowheads="1"/>
          </p:cNvPicPr>
          <p:nvPr/>
        </p:nvPicPr>
        <p:blipFill>
          <a:blip r:embed="rId3" cstate="print"/>
          <a:srcRect/>
          <a:stretch>
            <a:fillRect/>
          </a:stretch>
        </p:blipFill>
        <p:spPr bwMode="auto">
          <a:xfrm>
            <a:off x="7308304" y="3140968"/>
            <a:ext cx="1440160" cy="1080120"/>
          </a:xfrm>
          <a:prstGeom prst="rect">
            <a:avLst/>
          </a:prstGeom>
          <a:noFill/>
          <a:ln w="9525">
            <a:noFill/>
            <a:miter lim="800000"/>
            <a:headEnd/>
            <a:tailEnd/>
          </a:ln>
        </p:spPr>
      </p:pic>
      <p:sp>
        <p:nvSpPr>
          <p:cNvPr id="21" name="右大括号 20"/>
          <p:cNvSpPr/>
          <p:nvPr/>
        </p:nvSpPr>
        <p:spPr>
          <a:xfrm>
            <a:off x="6444208" y="3212976"/>
            <a:ext cx="216024" cy="1224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右箭头 21"/>
          <p:cNvSpPr/>
          <p:nvPr/>
        </p:nvSpPr>
        <p:spPr>
          <a:xfrm>
            <a:off x="6732240" y="3645024"/>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wipe(left)">
                                      <p:cBhvr>
                                        <p:cTn id="7" dur="500"/>
                                        <p:tgtEl>
                                          <p:spTgt spid="2437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3721"/>
                                        </p:tgtEl>
                                        <p:attrNameLst>
                                          <p:attrName>style.visibility</p:attrName>
                                        </p:attrNameLst>
                                      </p:cBhvr>
                                      <p:to>
                                        <p:strVal val="visible"/>
                                      </p:to>
                                    </p:set>
                                    <p:animEffect transition="in" filter="wipe(left)">
                                      <p:cBhvr>
                                        <p:cTn id="12" dur="500"/>
                                        <p:tgtEl>
                                          <p:spTgt spid="2437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3717"/>
                                        </p:tgtEl>
                                        <p:attrNameLst>
                                          <p:attrName>style.visibility</p:attrName>
                                        </p:attrNameLst>
                                      </p:cBhvr>
                                      <p:to>
                                        <p:strVal val="visible"/>
                                      </p:to>
                                    </p:set>
                                    <p:animEffect transition="in" filter="wipe(left)">
                                      <p:cBhvr>
                                        <p:cTn id="17" dur="500"/>
                                        <p:tgtEl>
                                          <p:spTgt spid="2437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p:bldP spid="243717" grpId="0"/>
      <p:bldP spid="243721" grpId="0"/>
      <p:bldP spid="10" grpId="0" animBg="1"/>
      <p:bldP spid="14" grpId="0" animBg="1"/>
      <p:bldP spid="21" grpId="0" animBg="1"/>
      <p:bldP spid="22"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838200" y="749300"/>
            <a:ext cx="8054975" cy="56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kumimoji="1" lang="en-US" altLang="zh-CN" dirty="0">
                <a:ea typeface="华文楷体" panose="02010600040101010101" pitchFamily="2" charset="-122"/>
              </a:rPr>
              <a:t>● O</a:t>
            </a:r>
            <a:r>
              <a:rPr kumimoji="1" lang="en-US" altLang="zh-CN" baseline="-25000" dirty="0">
                <a:ea typeface="华文楷体" panose="02010600040101010101" pitchFamily="2" charset="-122"/>
              </a:rPr>
              <a:t>3</a:t>
            </a:r>
            <a:r>
              <a:rPr kumimoji="1" lang="zh-CN" altLang="en-US" dirty="0">
                <a:ea typeface="华文楷体" panose="02010600040101010101" pitchFamily="2" charset="-122"/>
              </a:rPr>
              <a:t>大量用于</a:t>
            </a:r>
            <a:r>
              <a:rPr kumimoji="1" lang="zh-CN" altLang="en-US" dirty="0">
                <a:solidFill>
                  <a:srgbClr val="0000CC"/>
                </a:solidFill>
                <a:ea typeface="华文楷体" panose="02010600040101010101" pitchFamily="2" charset="-122"/>
              </a:rPr>
              <a:t>漂白、除臭、杀菌和处理含酚、苯、</a:t>
            </a:r>
            <a:r>
              <a:rPr kumimoji="1" lang="en-US" altLang="zh-CN" dirty="0">
                <a:solidFill>
                  <a:srgbClr val="0000CC"/>
                </a:solidFill>
                <a:ea typeface="华文楷体" panose="02010600040101010101" pitchFamily="2" charset="-122"/>
              </a:rPr>
              <a:t>CN</a:t>
            </a:r>
            <a:r>
              <a:rPr kumimoji="1" lang="en-US" altLang="zh-CN" baseline="30000" dirty="0">
                <a:solidFill>
                  <a:srgbClr val="0000CC"/>
                </a:solidFill>
                <a:ea typeface="华文楷体" panose="02010600040101010101" pitchFamily="2" charset="-122"/>
              </a:rPr>
              <a:t>-</a:t>
            </a:r>
            <a:r>
              <a:rPr kumimoji="1" lang="zh-CN" altLang="en-US" dirty="0">
                <a:solidFill>
                  <a:srgbClr val="0000CC"/>
                </a:solidFill>
                <a:ea typeface="华文楷体" panose="02010600040101010101" pitchFamily="2" charset="-122"/>
              </a:rPr>
              <a:t>等的工业废水；</a:t>
            </a:r>
            <a:endParaRPr kumimoji="1" lang="zh-CN" altLang="en-US" dirty="0">
              <a:ea typeface="华文楷体" panose="02010600040101010101" pitchFamily="2" charset="-122"/>
            </a:endParaRPr>
          </a:p>
          <a:p>
            <a:pPr>
              <a:lnSpc>
                <a:spcPct val="125000"/>
              </a:lnSpc>
            </a:pPr>
            <a:r>
              <a:rPr kumimoji="1" lang="zh-CN" altLang="en-US" dirty="0">
                <a:ea typeface="华文楷体" panose="02010600040101010101" pitchFamily="2" charset="-122"/>
              </a:rPr>
              <a:t>        </a:t>
            </a:r>
            <a:r>
              <a:rPr kumimoji="1" lang="en-US" altLang="zh-CN" dirty="0">
                <a:ea typeface="华文楷体" panose="02010600040101010101" pitchFamily="2" charset="-122"/>
              </a:rPr>
              <a:t>O</a:t>
            </a:r>
            <a:r>
              <a:rPr kumimoji="1" lang="en-US" altLang="zh-CN" baseline="-25000" dirty="0">
                <a:ea typeface="华文楷体" panose="02010600040101010101" pitchFamily="2" charset="-122"/>
              </a:rPr>
              <a:t>3 </a:t>
            </a:r>
            <a:r>
              <a:rPr kumimoji="1" lang="en-US" altLang="zh-CN" dirty="0">
                <a:ea typeface="华文楷体" panose="02010600040101010101" pitchFamily="2" charset="-122"/>
              </a:rPr>
              <a:t>+ </a:t>
            </a:r>
            <a:r>
              <a:rPr kumimoji="1" lang="en-US" altLang="zh-CN" dirty="0">
                <a:solidFill>
                  <a:srgbClr val="0000CC"/>
                </a:solidFill>
                <a:ea typeface="华文楷体" panose="02010600040101010101" pitchFamily="2" charset="-122"/>
              </a:rPr>
              <a:t>CN</a:t>
            </a:r>
            <a:r>
              <a:rPr kumimoji="1" lang="en-US" altLang="zh-CN" baseline="30000" dirty="0">
                <a:solidFill>
                  <a:srgbClr val="0000CC"/>
                </a:solidFill>
                <a:ea typeface="华文楷体" panose="02010600040101010101" pitchFamily="2" charset="-122"/>
              </a:rPr>
              <a:t>-</a:t>
            </a:r>
            <a:r>
              <a:rPr kumimoji="1" lang="en-US" altLang="zh-CN" baseline="30000" dirty="0">
                <a:ea typeface="华文楷体" panose="02010600040101010101" pitchFamily="2" charset="-122"/>
              </a:rPr>
              <a:t>                </a:t>
            </a:r>
            <a:r>
              <a:rPr kumimoji="1" lang="en-US" altLang="zh-CN" dirty="0">
                <a:ea typeface="华文楷体" panose="02010600040101010101" pitchFamily="2" charset="-122"/>
              </a:rPr>
              <a:t>OCN</a:t>
            </a:r>
            <a:r>
              <a:rPr kumimoji="1" lang="en-US" altLang="zh-CN" baseline="30000" dirty="0">
                <a:ea typeface="华文楷体" panose="02010600040101010101" pitchFamily="2" charset="-122"/>
              </a:rPr>
              <a:t>-</a:t>
            </a:r>
            <a:r>
              <a:rPr kumimoji="1" lang="en-US" altLang="zh-CN" dirty="0">
                <a:ea typeface="华文楷体" panose="02010600040101010101" pitchFamily="2" charset="-122"/>
              </a:rPr>
              <a:t> + O</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      </a:t>
            </a:r>
            <a:endParaRPr kumimoji="1" lang="en-US" altLang="zh-CN" dirty="0">
              <a:ea typeface="华文楷体" panose="02010600040101010101" pitchFamily="2" charset="-122"/>
            </a:endParaRPr>
          </a:p>
          <a:p>
            <a:pPr>
              <a:lnSpc>
                <a:spcPct val="125000"/>
              </a:lnSpc>
            </a:pPr>
            <a:r>
              <a:rPr kumimoji="1" lang="en-US" altLang="zh-CN" dirty="0">
                <a:ea typeface="华文楷体" panose="02010600040101010101" pitchFamily="2" charset="-122"/>
              </a:rPr>
              <a:t>      OCN</a:t>
            </a:r>
            <a:r>
              <a:rPr kumimoji="1" lang="en-US" altLang="zh-CN" baseline="30000" dirty="0">
                <a:ea typeface="华文楷体" panose="02010600040101010101" pitchFamily="2" charset="-122"/>
              </a:rPr>
              <a:t>-</a:t>
            </a:r>
            <a:r>
              <a:rPr kumimoji="1" lang="en-US" altLang="zh-CN" dirty="0">
                <a:ea typeface="华文楷体" panose="02010600040101010101" pitchFamily="2" charset="-122"/>
              </a:rPr>
              <a:t> + O</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          </a:t>
            </a:r>
            <a:r>
              <a:rPr kumimoji="1" lang="en-US" altLang="zh-CN" dirty="0">
                <a:solidFill>
                  <a:srgbClr val="0000CC"/>
                </a:solidFill>
                <a:ea typeface="华文楷体" panose="02010600040101010101" pitchFamily="2" charset="-122"/>
              </a:rPr>
              <a:t>CO</a:t>
            </a:r>
            <a:r>
              <a:rPr kumimoji="1" lang="en-US" altLang="zh-CN" baseline="-25000" dirty="0">
                <a:solidFill>
                  <a:srgbClr val="0000CC"/>
                </a:solidFill>
                <a:ea typeface="华文楷体" panose="02010600040101010101" pitchFamily="2" charset="-122"/>
              </a:rPr>
              <a:t>2</a:t>
            </a:r>
            <a:r>
              <a:rPr kumimoji="1" lang="en-US" altLang="zh-CN" dirty="0">
                <a:solidFill>
                  <a:srgbClr val="0000CC"/>
                </a:solidFill>
                <a:ea typeface="华文楷体" panose="02010600040101010101" pitchFamily="2" charset="-122"/>
              </a:rPr>
              <a:t> + N</a:t>
            </a:r>
            <a:r>
              <a:rPr kumimoji="1" lang="en-US" altLang="zh-CN" baseline="-25000" dirty="0">
                <a:solidFill>
                  <a:srgbClr val="0000CC"/>
                </a:solidFill>
                <a:ea typeface="华文楷体" panose="02010600040101010101" pitchFamily="2" charset="-122"/>
              </a:rPr>
              <a:t>2</a:t>
            </a:r>
            <a:r>
              <a:rPr kumimoji="1" lang="en-US" altLang="zh-CN" dirty="0">
                <a:solidFill>
                  <a:srgbClr val="0000CC"/>
                </a:solidFill>
                <a:ea typeface="华文楷体" panose="02010600040101010101" pitchFamily="2" charset="-122"/>
              </a:rPr>
              <a:t> + O</a:t>
            </a:r>
            <a:r>
              <a:rPr kumimoji="1" lang="en-US" altLang="zh-CN" baseline="-25000" dirty="0">
                <a:solidFill>
                  <a:srgbClr val="0000CC"/>
                </a:solidFill>
                <a:ea typeface="华文楷体" panose="02010600040101010101" pitchFamily="2" charset="-122"/>
              </a:rPr>
              <a:t>2</a:t>
            </a:r>
            <a:endParaRPr kumimoji="1" lang="en-US" altLang="zh-CN" baseline="-25000" dirty="0">
              <a:solidFill>
                <a:srgbClr val="0000CC"/>
              </a:solidFill>
              <a:ea typeface="华文楷体" panose="02010600040101010101" pitchFamily="2" charset="-122"/>
            </a:endParaRPr>
          </a:p>
          <a:p>
            <a:pPr>
              <a:lnSpc>
                <a:spcPct val="125000"/>
              </a:lnSpc>
            </a:pPr>
            <a:r>
              <a:rPr kumimoji="1" lang="en-US" altLang="zh-CN" dirty="0">
                <a:ea typeface="华文楷体" panose="02010600040101010101" pitchFamily="2" charset="-122"/>
              </a:rPr>
              <a:t>● </a:t>
            </a:r>
            <a:r>
              <a:rPr kumimoji="1" lang="zh-CN" altLang="en-US" dirty="0">
                <a:ea typeface="华文楷体" panose="02010600040101010101" pitchFamily="2" charset="-122"/>
              </a:rPr>
              <a:t>在 </a:t>
            </a:r>
            <a:r>
              <a:rPr kumimoji="1" lang="en-US" altLang="zh-CN" dirty="0">
                <a:ea typeface="华文楷体" panose="02010600040101010101" pitchFamily="2" charset="-122"/>
              </a:rPr>
              <a:t>O</a:t>
            </a:r>
            <a:r>
              <a:rPr kumimoji="1" lang="en-US" altLang="zh-CN" baseline="-25000" dirty="0">
                <a:ea typeface="华文楷体" panose="02010600040101010101" pitchFamily="2" charset="-122"/>
              </a:rPr>
              <a:t>3 </a:t>
            </a:r>
            <a:r>
              <a:rPr kumimoji="1" lang="zh-CN" altLang="en-US" dirty="0">
                <a:ea typeface="华文楷体" panose="02010600040101010101" pitchFamily="2" charset="-122"/>
              </a:rPr>
              <a:t>作用下，</a:t>
            </a:r>
            <a:r>
              <a:rPr kumimoji="1" lang="en-US" altLang="zh-CN" dirty="0">
                <a:ea typeface="华文楷体" panose="02010600040101010101" pitchFamily="2" charset="-122"/>
              </a:rPr>
              <a:t>Au</a:t>
            </a:r>
            <a:r>
              <a:rPr kumimoji="1" lang="zh-CN" altLang="en-US" dirty="0">
                <a:ea typeface="华文楷体" panose="02010600040101010101" pitchFamily="2" charset="-122"/>
              </a:rPr>
              <a:t>迅速溶于 </a:t>
            </a:r>
            <a:r>
              <a:rPr kumimoji="1" lang="en-US" altLang="zh-CN" dirty="0" err="1">
                <a:ea typeface="华文楷体" panose="02010600040101010101" pitchFamily="2" charset="-122"/>
              </a:rPr>
              <a:t>HCl</a:t>
            </a:r>
            <a:r>
              <a:rPr kumimoji="1" lang="zh-CN" altLang="en-US" dirty="0">
                <a:ea typeface="华文楷体" panose="02010600040101010101" pitchFamily="2" charset="-122"/>
              </a:rPr>
              <a:t>；</a:t>
            </a:r>
            <a:r>
              <a:rPr kumimoji="1" lang="en-US" altLang="zh-CN" baseline="-25000" dirty="0">
                <a:ea typeface="华文楷体" panose="02010600040101010101" pitchFamily="2" charset="-122"/>
              </a:rPr>
              <a:t> </a:t>
            </a:r>
            <a:r>
              <a:rPr kumimoji="1" lang="zh-CN" altLang="en-US" dirty="0">
                <a:ea typeface="华文楷体" panose="02010600040101010101" pitchFamily="2" charset="-122"/>
              </a:rPr>
              <a:t>可将废气中低浓度</a:t>
            </a:r>
            <a:r>
              <a:rPr kumimoji="1" lang="en-US" altLang="zh-CN" dirty="0">
                <a:ea typeface="华文楷体" panose="02010600040101010101" pitchFamily="2" charset="-122"/>
              </a:rPr>
              <a:t>SO</a:t>
            </a:r>
            <a:r>
              <a:rPr kumimoji="1" lang="en-US" altLang="zh-CN" baseline="-25000" dirty="0">
                <a:ea typeface="华文楷体" panose="02010600040101010101" pitchFamily="2" charset="-122"/>
              </a:rPr>
              <a:t>2 </a:t>
            </a:r>
            <a:r>
              <a:rPr kumimoji="1" lang="zh-CN" altLang="en-US" dirty="0">
                <a:ea typeface="华文楷体" panose="02010600040101010101" pitchFamily="2" charset="-122"/>
              </a:rPr>
              <a:t>转化为 </a:t>
            </a:r>
            <a:r>
              <a:rPr kumimoji="1" lang="en-US" altLang="zh-CN" dirty="0">
                <a:ea typeface="华文楷体" panose="02010600040101010101" pitchFamily="2" charset="-122"/>
              </a:rPr>
              <a:t>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SO</a:t>
            </a:r>
            <a:r>
              <a:rPr kumimoji="1" lang="en-US" altLang="zh-CN" baseline="-25000" dirty="0">
                <a:ea typeface="华文楷体" panose="02010600040101010101" pitchFamily="2" charset="-122"/>
              </a:rPr>
              <a:t>4</a:t>
            </a:r>
            <a:r>
              <a:rPr kumimoji="1" lang="zh-CN" altLang="en-US" dirty="0">
                <a:ea typeface="华文楷体" panose="02010600040101010101" pitchFamily="2" charset="-122"/>
              </a:rPr>
              <a:t>；</a:t>
            </a:r>
            <a:r>
              <a:rPr kumimoji="1" lang="en-US" altLang="zh-CN" dirty="0">
                <a:ea typeface="华文楷体" panose="02010600040101010101" pitchFamily="2" charset="-122"/>
              </a:rPr>
              <a:t>     </a:t>
            </a:r>
            <a:endParaRPr kumimoji="1" lang="en-US" altLang="zh-CN" dirty="0">
              <a:ea typeface="华文楷体" panose="02010600040101010101" pitchFamily="2" charset="-122"/>
            </a:endParaRPr>
          </a:p>
          <a:p>
            <a:pPr>
              <a:lnSpc>
                <a:spcPct val="125000"/>
              </a:lnSpc>
            </a:pPr>
            <a:r>
              <a:rPr kumimoji="1" lang="en-US" altLang="zh-CN" dirty="0" smtClean="0">
                <a:ea typeface="华文楷体" panose="02010600040101010101" pitchFamily="2" charset="-122"/>
              </a:rPr>
              <a:t>2Au </a:t>
            </a:r>
            <a:r>
              <a:rPr kumimoji="1" lang="en-US" altLang="zh-CN" dirty="0">
                <a:ea typeface="华文楷体" panose="02010600040101010101" pitchFamily="2" charset="-122"/>
              </a:rPr>
              <a:t>+3 </a:t>
            </a:r>
            <a:r>
              <a:rPr kumimoji="1" lang="en-US" altLang="zh-CN" dirty="0">
                <a:solidFill>
                  <a:srgbClr val="FF0000"/>
                </a:solidFill>
                <a:ea typeface="华文楷体" panose="02010600040101010101" pitchFamily="2" charset="-122"/>
              </a:rPr>
              <a:t>O</a:t>
            </a:r>
            <a:r>
              <a:rPr kumimoji="1" lang="en-US" altLang="zh-CN" baseline="-25000" dirty="0">
                <a:solidFill>
                  <a:srgbClr val="FF0000"/>
                </a:solidFill>
                <a:ea typeface="华文楷体" panose="02010600040101010101" pitchFamily="2" charset="-122"/>
              </a:rPr>
              <a:t>3</a:t>
            </a:r>
            <a:r>
              <a:rPr kumimoji="1" lang="en-US" altLang="zh-CN" baseline="-25000" dirty="0">
                <a:ea typeface="华文楷体" panose="02010600040101010101" pitchFamily="2" charset="-122"/>
              </a:rPr>
              <a:t> </a:t>
            </a:r>
            <a:r>
              <a:rPr kumimoji="1" lang="en-US" altLang="zh-CN" dirty="0">
                <a:ea typeface="华文楷体" panose="02010600040101010101" pitchFamily="2" charset="-122"/>
              </a:rPr>
              <a:t>+8 </a:t>
            </a:r>
            <a:r>
              <a:rPr kumimoji="1" lang="en-US" altLang="zh-CN" dirty="0" err="1">
                <a:ea typeface="华文楷体" panose="02010600040101010101" pitchFamily="2" charset="-122"/>
              </a:rPr>
              <a:t>HCl</a:t>
            </a:r>
            <a:r>
              <a:rPr kumimoji="1" lang="en-US" altLang="zh-CN" dirty="0">
                <a:ea typeface="华文楷体" panose="02010600040101010101" pitchFamily="2" charset="-122"/>
              </a:rPr>
              <a:t> </a:t>
            </a:r>
            <a:r>
              <a:rPr kumimoji="1" lang="en-US" altLang="zh-CN" dirty="0" smtClean="0">
                <a:ea typeface="华文楷体" panose="02010600040101010101" pitchFamily="2" charset="-122"/>
              </a:rPr>
              <a:t>== 2 </a:t>
            </a:r>
            <a:r>
              <a:rPr kumimoji="1" lang="en-US" altLang="zh-CN" dirty="0">
                <a:solidFill>
                  <a:srgbClr val="FF0000"/>
                </a:solidFill>
                <a:ea typeface="华文楷体" panose="02010600040101010101" pitchFamily="2" charset="-122"/>
              </a:rPr>
              <a:t>H[AuCl</a:t>
            </a:r>
            <a:r>
              <a:rPr kumimoji="1" lang="en-US" altLang="zh-CN" baseline="-25000" dirty="0">
                <a:solidFill>
                  <a:srgbClr val="FF0000"/>
                </a:solidFill>
                <a:ea typeface="华文楷体" panose="02010600040101010101" pitchFamily="2" charset="-122"/>
              </a:rPr>
              <a:t>4</a:t>
            </a:r>
            <a:r>
              <a:rPr kumimoji="1" lang="en-US" altLang="zh-CN" dirty="0">
                <a:solidFill>
                  <a:srgbClr val="FF0000"/>
                </a:solidFill>
                <a:ea typeface="华文楷体" panose="02010600040101010101" pitchFamily="2" charset="-122"/>
              </a:rPr>
              <a:t>]</a:t>
            </a:r>
            <a:r>
              <a:rPr kumimoji="1" lang="en-US" altLang="zh-CN" dirty="0">
                <a:ea typeface="华文楷体" panose="02010600040101010101" pitchFamily="2" charset="-122"/>
              </a:rPr>
              <a:t>+</a:t>
            </a:r>
            <a:r>
              <a:rPr kumimoji="1" lang="en-US" altLang="zh-CN" dirty="0" smtClean="0">
                <a:ea typeface="华文楷体" panose="02010600040101010101" pitchFamily="2" charset="-122"/>
              </a:rPr>
              <a:t>3O</a:t>
            </a:r>
            <a:r>
              <a:rPr kumimoji="1" lang="en-US" altLang="zh-CN" baseline="-25000" dirty="0" smtClean="0">
                <a:ea typeface="华文楷体" panose="02010600040101010101" pitchFamily="2" charset="-122"/>
              </a:rPr>
              <a:t>2</a:t>
            </a:r>
            <a:r>
              <a:rPr kumimoji="1" lang="en-US" altLang="zh-CN" dirty="0" smtClean="0">
                <a:ea typeface="华文楷体" panose="02010600040101010101" pitchFamily="2" charset="-122"/>
              </a:rPr>
              <a:t>+3H</a:t>
            </a:r>
            <a:r>
              <a:rPr kumimoji="1" lang="en-US" altLang="zh-CN" baseline="-25000" dirty="0" smtClean="0">
                <a:ea typeface="华文楷体" panose="02010600040101010101" pitchFamily="2" charset="-122"/>
              </a:rPr>
              <a:t>2</a:t>
            </a:r>
            <a:r>
              <a:rPr kumimoji="1" lang="en-US" altLang="zh-CN" dirty="0" smtClean="0">
                <a:ea typeface="华文楷体" panose="02010600040101010101" pitchFamily="2" charset="-122"/>
              </a:rPr>
              <a:t>O</a:t>
            </a:r>
            <a:endParaRPr kumimoji="1" lang="en-US" altLang="zh-CN" dirty="0">
              <a:ea typeface="华文楷体" panose="02010600040101010101" pitchFamily="2" charset="-122"/>
            </a:endParaRPr>
          </a:p>
          <a:p>
            <a:pPr>
              <a:lnSpc>
                <a:spcPct val="125000"/>
              </a:lnSpc>
            </a:pPr>
            <a:r>
              <a:rPr kumimoji="1" lang="en-US" altLang="zh-CN" dirty="0">
                <a:ea typeface="华文楷体" panose="02010600040101010101" pitchFamily="2" charset="-122"/>
              </a:rPr>
              <a:t>   </a:t>
            </a:r>
            <a:r>
              <a:rPr kumimoji="1" lang="en-US" altLang="zh-CN" dirty="0">
                <a:solidFill>
                  <a:srgbClr val="0000CC"/>
                </a:solidFill>
                <a:ea typeface="华文楷体" panose="02010600040101010101" pitchFamily="2" charset="-122"/>
              </a:rPr>
              <a:t>           </a:t>
            </a:r>
            <a:r>
              <a:rPr kumimoji="1" lang="en-US" altLang="zh-CN" dirty="0">
                <a:solidFill>
                  <a:srgbClr val="0033CC"/>
                </a:solidFill>
                <a:ea typeface="华文楷体" panose="02010600040101010101" pitchFamily="2" charset="-122"/>
              </a:rPr>
              <a:t>NaCN+O</a:t>
            </a:r>
            <a:r>
              <a:rPr kumimoji="1" lang="en-US" altLang="zh-CN" baseline="-25000" dirty="0">
                <a:solidFill>
                  <a:srgbClr val="0033CC"/>
                </a:solidFill>
                <a:ea typeface="华文楷体" panose="02010600040101010101" pitchFamily="2" charset="-122"/>
              </a:rPr>
              <a:t>3</a:t>
            </a:r>
            <a:r>
              <a:rPr kumimoji="1" lang="en-US" altLang="zh-CN" dirty="0">
                <a:solidFill>
                  <a:srgbClr val="0033CC"/>
                </a:solidFill>
                <a:ea typeface="华文楷体" panose="02010600040101010101" pitchFamily="2" charset="-122"/>
              </a:rPr>
              <a:t>  </a:t>
            </a:r>
            <a:r>
              <a:rPr kumimoji="1" lang="zh-CN" altLang="en-US" dirty="0">
                <a:solidFill>
                  <a:srgbClr val="0033CC"/>
                </a:solidFill>
                <a:ea typeface="华文楷体" panose="02010600040101010101" pitchFamily="2" charset="-122"/>
              </a:rPr>
              <a:t>或 </a:t>
            </a:r>
            <a:r>
              <a:rPr kumimoji="1" lang="en-US" altLang="zh-CN" dirty="0">
                <a:solidFill>
                  <a:srgbClr val="00B050"/>
                </a:solidFill>
                <a:ea typeface="华文楷体" panose="02010600040101010101" pitchFamily="2" charset="-122"/>
              </a:rPr>
              <a:t>HCl+HNO</a:t>
            </a:r>
            <a:r>
              <a:rPr kumimoji="1" lang="en-US" altLang="zh-CN" baseline="-25000" dirty="0">
                <a:solidFill>
                  <a:srgbClr val="00B050"/>
                </a:solidFill>
                <a:ea typeface="华文楷体" panose="02010600040101010101" pitchFamily="2" charset="-122"/>
              </a:rPr>
              <a:t>3</a:t>
            </a:r>
            <a:endParaRPr kumimoji="1" lang="en-US" altLang="zh-CN" baseline="-25000" dirty="0">
              <a:solidFill>
                <a:srgbClr val="00B050"/>
              </a:solidFill>
              <a:ea typeface="华文楷体" panose="02010600040101010101" pitchFamily="2" charset="-122"/>
            </a:endParaRPr>
          </a:p>
          <a:p>
            <a:pPr>
              <a:lnSpc>
                <a:spcPct val="125000"/>
              </a:lnSpc>
            </a:pPr>
            <a:r>
              <a:rPr kumimoji="1" lang="en-US" altLang="zh-CN" dirty="0">
                <a:ea typeface="华文楷体" panose="02010600040101010101" pitchFamily="2" charset="-122"/>
              </a:rPr>
              <a:t>●</a:t>
            </a:r>
            <a:r>
              <a:rPr kumimoji="1" lang="zh-CN" altLang="en-US" dirty="0">
                <a:ea typeface="华文楷体" panose="02010600040101010101" pitchFamily="2" charset="-122"/>
              </a:rPr>
              <a:t>有机反应：臭氧作为强氧化剂</a:t>
            </a:r>
            <a:endParaRPr kumimoji="1" lang="en-US" altLang="zh-CN" baseline="-25000" dirty="0">
              <a:solidFill>
                <a:srgbClr val="000099"/>
              </a:solidFill>
              <a:ea typeface="华文楷体" panose="02010600040101010101" pitchFamily="2" charset="-122"/>
            </a:endParaRPr>
          </a:p>
        </p:txBody>
      </p:sp>
      <p:sp>
        <p:nvSpPr>
          <p:cNvPr id="279554" name="Text Box 14"/>
          <p:cNvSpPr txBox="1">
            <a:spLocks noChangeArrowheads="1"/>
          </p:cNvSpPr>
          <p:nvPr/>
        </p:nvSpPr>
        <p:spPr bwMode="auto">
          <a:xfrm>
            <a:off x="1042988" y="44450"/>
            <a:ext cx="1800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4000">
                <a:solidFill>
                  <a:srgbClr val="FF0000"/>
                </a:solidFill>
                <a:ea typeface="华文楷体" panose="02010600040101010101" pitchFamily="2" charset="-122"/>
              </a:rPr>
              <a:t>O</a:t>
            </a:r>
            <a:r>
              <a:rPr lang="en-US" altLang="zh-CN" sz="4000" baseline="-25000">
                <a:solidFill>
                  <a:srgbClr val="FF0000"/>
                </a:solidFill>
                <a:ea typeface="华文楷体" panose="02010600040101010101" pitchFamily="2" charset="-122"/>
              </a:rPr>
              <a:t>3</a:t>
            </a:r>
            <a:r>
              <a:rPr lang="zh-CN" altLang="en-US" sz="4000">
                <a:solidFill>
                  <a:srgbClr val="FF0000"/>
                </a:solidFill>
                <a:ea typeface="华文楷体" panose="02010600040101010101" pitchFamily="2" charset="-122"/>
              </a:rPr>
              <a:t>应用</a:t>
            </a:r>
            <a:endParaRPr lang="zh-CN" altLang="en-US" sz="4000">
              <a:solidFill>
                <a:srgbClr val="FF0000"/>
              </a:solidFill>
              <a:ea typeface="华文楷体" panose="02010600040101010101" pitchFamily="2" charset="-122"/>
            </a:endParaRPr>
          </a:p>
        </p:txBody>
      </p:sp>
      <p:sp>
        <p:nvSpPr>
          <p:cNvPr id="279555" name="Rectangle 15"/>
          <p:cNvSpPr>
            <a:spLocks noChangeArrowheads="1"/>
          </p:cNvSpPr>
          <p:nvPr/>
        </p:nvSpPr>
        <p:spPr bwMode="auto">
          <a:xfrm>
            <a:off x="8243888" y="6092825"/>
            <a:ext cx="64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5C2EE1F-0B0A-4CAD-8573-BD4D3756D90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grpSp>
        <p:nvGrpSpPr>
          <p:cNvPr id="279556" name="Group 16"/>
          <p:cNvGrpSpPr/>
          <p:nvPr/>
        </p:nvGrpSpPr>
        <p:grpSpPr bwMode="auto">
          <a:xfrm flipV="1">
            <a:off x="3635375" y="2347913"/>
            <a:ext cx="504825" cy="73025"/>
            <a:chOff x="768" y="192"/>
            <a:chExt cx="288" cy="48"/>
          </a:xfrm>
        </p:grpSpPr>
        <p:sp>
          <p:nvSpPr>
            <p:cNvPr id="279563" name="Line 17"/>
            <p:cNvSpPr>
              <a:spLocks noChangeShapeType="1"/>
            </p:cNvSpPr>
            <p:nvPr/>
          </p:nvSpPr>
          <p:spPr bwMode="auto">
            <a:xfrm>
              <a:off x="768" y="192"/>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79564" name="Line 18"/>
            <p:cNvSpPr>
              <a:spLocks noChangeShapeType="1"/>
            </p:cNvSpPr>
            <p:nvPr/>
          </p:nvSpPr>
          <p:spPr bwMode="auto">
            <a:xfrm>
              <a:off x="768" y="240"/>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279557" name="Group 19"/>
          <p:cNvGrpSpPr/>
          <p:nvPr/>
        </p:nvGrpSpPr>
        <p:grpSpPr bwMode="auto">
          <a:xfrm flipV="1">
            <a:off x="3706813" y="2924175"/>
            <a:ext cx="504825" cy="73025"/>
            <a:chOff x="768" y="192"/>
            <a:chExt cx="288" cy="48"/>
          </a:xfrm>
        </p:grpSpPr>
        <p:sp>
          <p:nvSpPr>
            <p:cNvPr id="279561" name="Line 20"/>
            <p:cNvSpPr>
              <a:spLocks noChangeShapeType="1"/>
            </p:cNvSpPr>
            <p:nvPr/>
          </p:nvSpPr>
          <p:spPr bwMode="auto">
            <a:xfrm>
              <a:off x="768" y="192"/>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79562" name="Line 21"/>
            <p:cNvSpPr>
              <a:spLocks noChangeShapeType="1"/>
            </p:cNvSpPr>
            <p:nvPr/>
          </p:nvSpPr>
          <p:spPr bwMode="auto">
            <a:xfrm>
              <a:off x="768" y="240"/>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89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889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8898">
                                            <p:txEl>
                                              <p:pRg st="5" end="5"/>
                                            </p:txEl>
                                          </p:spTgt>
                                        </p:tgtEl>
                                        <p:attrNameLst>
                                          <p:attrName>style.visibility</p:attrName>
                                        </p:attrNameLst>
                                      </p:cBhvr>
                                      <p:to>
                                        <p:strVal val="visible"/>
                                      </p:to>
                                    </p:set>
                                    <p:animEffect transition="in" filter="fade">
                                      <p:cBhvr>
                                        <p:cTn id="13" dur="500"/>
                                        <p:tgtEl>
                                          <p:spTgt spid="208898">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8898">
                                            <p:txEl>
                                              <p:pRg st="6" end="6"/>
                                            </p:txEl>
                                          </p:spTgt>
                                        </p:tgtEl>
                                        <p:attrNameLst>
                                          <p:attrName>style.visibility</p:attrName>
                                        </p:attrNameLst>
                                      </p:cBhvr>
                                      <p:to>
                                        <p:strVal val="visible"/>
                                      </p:to>
                                    </p:set>
                                    <p:anim calcmode="lin" valueType="num">
                                      <p:cBhvr additive="base">
                                        <p:cTn id="18" dur="500" fill="hold"/>
                                        <p:tgtEl>
                                          <p:spTgt spid="208898">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889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p:cNvSpPr>
            <a:spLocks noChangeArrowheads="1"/>
          </p:cNvSpPr>
          <p:nvPr/>
        </p:nvSpPr>
        <p:spPr bwMode="auto">
          <a:xfrm>
            <a:off x="998538" y="627063"/>
            <a:ext cx="7732712"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ea typeface="华文楷体" panose="02010600040101010101" pitchFamily="2" charset="-122"/>
              </a:rPr>
              <a:t>● </a:t>
            </a:r>
            <a:r>
              <a:rPr kumimoji="1" lang="zh-CN" altLang="en-US" sz="3600">
                <a:ea typeface="华文楷体" panose="02010600040101010101" pitchFamily="2" charset="-122"/>
              </a:rPr>
              <a:t>氧化某些</a:t>
            </a:r>
            <a:r>
              <a:rPr kumimoji="1" lang="zh-CN" altLang="en-US" sz="3600">
                <a:solidFill>
                  <a:srgbClr val="0000CC"/>
                </a:solidFill>
                <a:ea typeface="华文楷体" panose="02010600040101010101" pitchFamily="2" charset="-122"/>
              </a:rPr>
              <a:t>单质和化合物氧化</a:t>
            </a:r>
            <a:r>
              <a:rPr kumimoji="1" lang="zh-CN" altLang="en-US" sz="3600">
                <a:ea typeface="华文楷体" panose="02010600040101010101" pitchFamily="2" charset="-122"/>
              </a:rPr>
              <a:t>：</a:t>
            </a:r>
            <a:endParaRPr kumimoji="1" lang="zh-CN" altLang="en-US" sz="3600">
              <a:ea typeface="华文楷体" panose="02010600040101010101" pitchFamily="2" charset="-122"/>
            </a:endParaRPr>
          </a:p>
          <a:p>
            <a:pPr>
              <a:lnSpc>
                <a:spcPct val="140000"/>
              </a:lnSpc>
            </a:pPr>
            <a:r>
              <a:rPr kumimoji="1" lang="zh-CN" altLang="en-US" sz="3600">
                <a:ea typeface="华文楷体" panose="02010600040101010101" pitchFamily="2" charset="-122"/>
              </a:rPr>
              <a:t>    </a:t>
            </a:r>
            <a:r>
              <a:rPr kumimoji="1" lang="en-US" altLang="zh-CN" sz="3600">
                <a:ea typeface="华文楷体" panose="02010600040101010101" pitchFamily="2" charset="-122"/>
              </a:rPr>
              <a:t>2 Ag + 2 O</a:t>
            </a:r>
            <a:r>
              <a:rPr kumimoji="1" lang="en-US" altLang="zh-CN" sz="3600" baseline="-25000">
                <a:ea typeface="华文楷体" panose="02010600040101010101" pitchFamily="2" charset="-122"/>
              </a:rPr>
              <a:t>3</a:t>
            </a:r>
            <a:r>
              <a:rPr kumimoji="1" lang="en-US" altLang="zh-CN" sz="3600">
                <a:ea typeface="华文楷体" panose="02010600040101010101" pitchFamily="2" charset="-122"/>
              </a:rPr>
              <a:t>      Ag</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 + 2 O</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   </a:t>
            </a:r>
            <a:endParaRPr kumimoji="1" lang="en-US" altLang="zh-CN" sz="3600">
              <a:ea typeface="华文楷体" panose="02010600040101010101" pitchFamily="2" charset="-122"/>
            </a:endParaRPr>
          </a:p>
          <a:p>
            <a:pPr>
              <a:lnSpc>
                <a:spcPct val="140000"/>
              </a:lnSpc>
            </a:pPr>
            <a:r>
              <a:rPr kumimoji="1" lang="en-US" altLang="zh-CN" sz="3600">
                <a:ea typeface="华文楷体" panose="02010600040101010101" pitchFamily="2" charset="-122"/>
              </a:rPr>
              <a:t>O</a:t>
            </a:r>
            <a:r>
              <a:rPr kumimoji="1" lang="en-US" altLang="zh-CN" sz="3600" baseline="-25000">
                <a:ea typeface="华文楷体" panose="02010600040101010101" pitchFamily="2" charset="-122"/>
              </a:rPr>
              <a:t>3</a:t>
            </a:r>
            <a:r>
              <a:rPr kumimoji="1" lang="en-US" altLang="zh-CN" sz="3600">
                <a:ea typeface="华文楷体" panose="02010600040101010101" pitchFamily="2" charset="-122"/>
              </a:rPr>
              <a:t> + XeO</a:t>
            </a:r>
            <a:r>
              <a:rPr kumimoji="1" lang="en-US" altLang="zh-CN" sz="3600" baseline="-25000">
                <a:ea typeface="华文楷体" panose="02010600040101010101" pitchFamily="2" charset="-122"/>
              </a:rPr>
              <a:t>3</a:t>
            </a:r>
            <a:r>
              <a:rPr kumimoji="1" lang="en-US" altLang="zh-CN" sz="3600">
                <a:ea typeface="华文楷体" panose="02010600040101010101" pitchFamily="2" charset="-122"/>
              </a:rPr>
              <a:t> + 2 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        H</a:t>
            </a:r>
            <a:r>
              <a:rPr kumimoji="1" lang="en-US" altLang="zh-CN" sz="3600" baseline="-25000">
                <a:ea typeface="华文楷体" panose="02010600040101010101" pitchFamily="2" charset="-122"/>
              </a:rPr>
              <a:t>4</a:t>
            </a:r>
            <a:r>
              <a:rPr kumimoji="1" lang="en-US" altLang="zh-CN" sz="3600">
                <a:ea typeface="华文楷体" panose="02010600040101010101" pitchFamily="2" charset="-122"/>
              </a:rPr>
              <a:t>XeO</a:t>
            </a:r>
            <a:r>
              <a:rPr kumimoji="1" lang="en-US" altLang="zh-CN" sz="3600" baseline="-25000">
                <a:ea typeface="华文楷体" panose="02010600040101010101" pitchFamily="2" charset="-122"/>
              </a:rPr>
              <a:t>6</a:t>
            </a:r>
            <a:r>
              <a:rPr kumimoji="1" lang="en-US" altLang="zh-CN" sz="3600">
                <a:ea typeface="华文楷体" panose="02010600040101010101" pitchFamily="2" charset="-122"/>
              </a:rPr>
              <a:t> + O</a:t>
            </a:r>
            <a:r>
              <a:rPr kumimoji="1" lang="en-US" altLang="zh-CN" sz="3600" baseline="-25000">
                <a:ea typeface="华文楷体" panose="02010600040101010101" pitchFamily="2" charset="-122"/>
              </a:rPr>
              <a:t>2</a:t>
            </a:r>
            <a:r>
              <a:rPr kumimoji="1" lang="en-US" altLang="zh-CN" sz="3600">
                <a:ea typeface="华文楷体" panose="02010600040101010101" pitchFamily="2" charset="-122"/>
                <a:sym typeface="Symbol" panose="05050102010706020507" pitchFamily="18" charset="2"/>
              </a:rPr>
              <a:t></a:t>
            </a:r>
            <a:endParaRPr kumimoji="1" lang="en-US" altLang="zh-CN" sz="3600">
              <a:ea typeface="华文楷体" panose="02010600040101010101" pitchFamily="2" charset="-122"/>
            </a:endParaRPr>
          </a:p>
          <a:p>
            <a:pPr>
              <a:lnSpc>
                <a:spcPct val="140000"/>
              </a:lnSpc>
            </a:pPr>
            <a:r>
              <a:rPr kumimoji="1" lang="en-US" altLang="zh-CN" sz="3600">
                <a:ea typeface="华文楷体" panose="02010600040101010101" pitchFamily="2" charset="-122"/>
              </a:rPr>
              <a:t>● </a:t>
            </a:r>
            <a:r>
              <a:rPr kumimoji="1" lang="zh-CN" altLang="en-US" sz="3600">
                <a:solidFill>
                  <a:srgbClr val="0000CC"/>
                </a:solidFill>
                <a:ea typeface="华文楷体" panose="02010600040101010101" pitchFamily="2" charset="-122"/>
              </a:rPr>
              <a:t>臭氧能将 </a:t>
            </a:r>
            <a:r>
              <a:rPr kumimoji="1" lang="en-US" altLang="zh-CN" sz="3600">
                <a:solidFill>
                  <a:srgbClr val="0000CC"/>
                </a:solidFill>
                <a:ea typeface="华文楷体" panose="02010600040101010101" pitchFamily="2" charset="-122"/>
              </a:rPr>
              <a:t>I</a:t>
            </a:r>
            <a:r>
              <a:rPr kumimoji="1" lang="en-US" altLang="zh-CN" sz="3600" baseline="30000">
                <a:solidFill>
                  <a:srgbClr val="0000CC"/>
                </a:solidFill>
                <a:ea typeface="华文楷体" panose="02010600040101010101" pitchFamily="2" charset="-122"/>
              </a:rPr>
              <a:t>- </a:t>
            </a:r>
            <a:r>
              <a:rPr kumimoji="1" lang="zh-CN" altLang="en-US" sz="3600">
                <a:solidFill>
                  <a:srgbClr val="0000CC"/>
                </a:solidFill>
                <a:ea typeface="华文楷体" panose="02010600040101010101" pitchFamily="2" charset="-122"/>
              </a:rPr>
              <a:t>迅速氧化至 </a:t>
            </a:r>
            <a:r>
              <a:rPr kumimoji="1" lang="en-US" altLang="zh-CN" sz="3600">
                <a:solidFill>
                  <a:srgbClr val="0000CC"/>
                </a:solidFill>
                <a:ea typeface="华文楷体" panose="02010600040101010101" pitchFamily="2" charset="-122"/>
              </a:rPr>
              <a:t>I</a:t>
            </a:r>
            <a:r>
              <a:rPr kumimoji="1" lang="en-US" altLang="zh-CN" sz="3600" baseline="-25000">
                <a:solidFill>
                  <a:srgbClr val="0000CC"/>
                </a:solidFill>
                <a:ea typeface="华文楷体" panose="02010600040101010101" pitchFamily="2" charset="-122"/>
              </a:rPr>
              <a:t>2</a:t>
            </a:r>
            <a:endParaRPr kumimoji="1" lang="en-US" altLang="zh-CN" sz="3600" baseline="-25000">
              <a:solidFill>
                <a:srgbClr val="0000CC"/>
              </a:solidFill>
              <a:ea typeface="华文楷体" panose="02010600040101010101" pitchFamily="2" charset="-122"/>
            </a:endParaRPr>
          </a:p>
          <a:p>
            <a:pPr>
              <a:lnSpc>
                <a:spcPct val="140000"/>
              </a:lnSpc>
            </a:pPr>
            <a:r>
              <a:rPr kumimoji="1" lang="en-US" altLang="zh-CN" sz="3600" baseline="-25000">
                <a:solidFill>
                  <a:srgbClr val="0000CC"/>
                </a:solidFill>
                <a:ea typeface="华文楷体" panose="02010600040101010101" pitchFamily="2" charset="-122"/>
              </a:rPr>
              <a:t>                 </a:t>
            </a:r>
            <a:r>
              <a:rPr kumimoji="1" lang="en-US" altLang="zh-CN" sz="3600">
                <a:ea typeface="华文楷体" panose="02010600040101010101" pitchFamily="2" charset="-122"/>
              </a:rPr>
              <a:t>——</a:t>
            </a:r>
            <a:r>
              <a:rPr kumimoji="1" lang="zh-CN" altLang="en-US" sz="3600">
                <a:ea typeface="华文楷体" panose="02010600040101010101" pitchFamily="2" charset="-122"/>
              </a:rPr>
              <a:t>定量测定 </a:t>
            </a:r>
            <a:r>
              <a:rPr kumimoji="1" lang="en-US" altLang="zh-CN" sz="3600">
                <a:ea typeface="华文楷体" panose="02010600040101010101" pitchFamily="2" charset="-122"/>
              </a:rPr>
              <a:t>O</a:t>
            </a:r>
            <a:r>
              <a:rPr kumimoji="1" lang="en-US" altLang="zh-CN" sz="3600" baseline="-25000">
                <a:ea typeface="华文楷体" panose="02010600040101010101" pitchFamily="2" charset="-122"/>
              </a:rPr>
              <a:t>3 </a:t>
            </a:r>
            <a:r>
              <a:rPr kumimoji="1" lang="zh-CN" altLang="en-US" sz="3600">
                <a:ea typeface="华文楷体" panose="02010600040101010101" pitchFamily="2" charset="-122"/>
              </a:rPr>
              <a:t>含量      </a:t>
            </a:r>
            <a:endParaRPr kumimoji="1" lang="zh-CN" altLang="en-US" sz="3600">
              <a:ea typeface="华文楷体" panose="02010600040101010101" pitchFamily="2" charset="-122"/>
            </a:endParaRPr>
          </a:p>
          <a:p>
            <a:pPr>
              <a:lnSpc>
                <a:spcPct val="140000"/>
              </a:lnSpc>
            </a:pPr>
            <a:r>
              <a:rPr kumimoji="1" lang="zh-CN" altLang="en-US" sz="3600">
                <a:ea typeface="华文楷体" panose="02010600040101010101" pitchFamily="2" charset="-122"/>
              </a:rPr>
              <a:t>    </a:t>
            </a:r>
            <a:r>
              <a:rPr kumimoji="1" lang="en-US" altLang="zh-CN" sz="3600">
                <a:ea typeface="华文楷体" panose="02010600040101010101" pitchFamily="2" charset="-122"/>
              </a:rPr>
              <a:t>O</a:t>
            </a:r>
            <a:r>
              <a:rPr kumimoji="1" lang="en-US" altLang="zh-CN" sz="3600" baseline="-25000">
                <a:ea typeface="华文楷体" panose="02010600040101010101" pitchFamily="2" charset="-122"/>
              </a:rPr>
              <a:t>3 </a:t>
            </a:r>
            <a:r>
              <a:rPr kumimoji="1" lang="en-US" altLang="zh-CN" sz="3600">
                <a:ea typeface="华文楷体" panose="02010600040101010101" pitchFamily="2" charset="-122"/>
              </a:rPr>
              <a:t>+ 2I</a:t>
            </a:r>
            <a:r>
              <a:rPr kumimoji="1" lang="en-US" altLang="zh-CN" sz="3600" baseline="30000">
                <a:ea typeface="华文楷体" panose="02010600040101010101" pitchFamily="2" charset="-122"/>
              </a:rPr>
              <a:t>- </a:t>
            </a:r>
            <a:r>
              <a:rPr kumimoji="1" lang="en-US" altLang="zh-CN" sz="3600">
                <a:ea typeface="华文楷体" panose="02010600040101010101" pitchFamily="2" charset="-122"/>
              </a:rPr>
              <a:t>+ H</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       </a:t>
            </a:r>
            <a:r>
              <a:rPr kumimoji="1" lang="en-US" altLang="zh-CN" sz="3600">
                <a:solidFill>
                  <a:srgbClr val="FF0000"/>
                </a:solidFill>
                <a:ea typeface="华文楷体" panose="02010600040101010101" pitchFamily="2" charset="-122"/>
              </a:rPr>
              <a:t>I</a:t>
            </a:r>
            <a:r>
              <a:rPr kumimoji="1" lang="en-US" altLang="zh-CN" sz="3600" baseline="-25000">
                <a:solidFill>
                  <a:srgbClr val="FF0000"/>
                </a:solidFill>
                <a:ea typeface="华文楷体" panose="02010600040101010101" pitchFamily="2" charset="-122"/>
              </a:rPr>
              <a:t>2</a:t>
            </a:r>
            <a:r>
              <a:rPr kumimoji="1" lang="en-US" altLang="zh-CN" sz="3600">
                <a:ea typeface="华文楷体" panose="02010600040101010101" pitchFamily="2" charset="-122"/>
              </a:rPr>
              <a:t> + O</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 + 2OH</a:t>
            </a:r>
            <a:r>
              <a:rPr kumimoji="1" lang="en-US" altLang="zh-CN" sz="3600" baseline="30000">
                <a:ea typeface="华文楷体" panose="02010600040101010101" pitchFamily="2" charset="-122"/>
              </a:rPr>
              <a:t>-</a:t>
            </a:r>
            <a:r>
              <a:rPr kumimoji="1" lang="en-US" altLang="zh-CN" sz="3600">
                <a:ea typeface="华文楷体" panose="02010600040101010101" pitchFamily="2" charset="-122"/>
              </a:rPr>
              <a:t> </a:t>
            </a:r>
            <a:endParaRPr kumimoji="1" lang="en-US" altLang="zh-CN" sz="3600">
              <a:ea typeface="华文楷体" panose="02010600040101010101" pitchFamily="2" charset="-122"/>
            </a:endParaRPr>
          </a:p>
        </p:txBody>
      </p:sp>
      <p:grpSp>
        <p:nvGrpSpPr>
          <p:cNvPr id="280578" name="Group 12"/>
          <p:cNvGrpSpPr/>
          <p:nvPr/>
        </p:nvGrpSpPr>
        <p:grpSpPr bwMode="auto">
          <a:xfrm flipV="1">
            <a:off x="3849688" y="1857375"/>
            <a:ext cx="504825" cy="73025"/>
            <a:chOff x="768" y="192"/>
            <a:chExt cx="288" cy="48"/>
          </a:xfrm>
        </p:grpSpPr>
        <p:sp>
          <p:nvSpPr>
            <p:cNvPr id="280587" name="Line 13"/>
            <p:cNvSpPr>
              <a:spLocks noChangeShapeType="1"/>
            </p:cNvSpPr>
            <p:nvPr/>
          </p:nvSpPr>
          <p:spPr bwMode="auto">
            <a:xfrm>
              <a:off x="768" y="192"/>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80588" name="Line 14"/>
            <p:cNvSpPr>
              <a:spLocks noChangeShapeType="1"/>
            </p:cNvSpPr>
            <p:nvPr/>
          </p:nvSpPr>
          <p:spPr bwMode="auto">
            <a:xfrm>
              <a:off x="768" y="240"/>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
        <p:nvSpPr>
          <p:cNvPr id="280579" name="Rectangle 17"/>
          <p:cNvSpPr>
            <a:spLocks noChangeArrowheads="1"/>
          </p:cNvSpPr>
          <p:nvPr/>
        </p:nvSpPr>
        <p:spPr bwMode="auto">
          <a:xfrm>
            <a:off x="8243888" y="6092825"/>
            <a:ext cx="64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C85C45A-D6F8-46C5-A7DB-3615EB95850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grpSp>
        <p:nvGrpSpPr>
          <p:cNvPr id="280580" name="Group 18"/>
          <p:cNvGrpSpPr/>
          <p:nvPr/>
        </p:nvGrpSpPr>
        <p:grpSpPr bwMode="auto">
          <a:xfrm flipV="1">
            <a:off x="5003800" y="2590800"/>
            <a:ext cx="504825" cy="73025"/>
            <a:chOff x="768" y="192"/>
            <a:chExt cx="288" cy="48"/>
          </a:xfrm>
        </p:grpSpPr>
        <p:sp>
          <p:nvSpPr>
            <p:cNvPr id="280585" name="Line 19"/>
            <p:cNvSpPr>
              <a:spLocks noChangeShapeType="1"/>
            </p:cNvSpPr>
            <p:nvPr/>
          </p:nvSpPr>
          <p:spPr bwMode="auto">
            <a:xfrm>
              <a:off x="768" y="192"/>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80586" name="Line 20"/>
            <p:cNvSpPr>
              <a:spLocks noChangeShapeType="1"/>
            </p:cNvSpPr>
            <p:nvPr/>
          </p:nvSpPr>
          <p:spPr bwMode="auto">
            <a:xfrm>
              <a:off x="768" y="240"/>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280581" name="Group 21"/>
          <p:cNvGrpSpPr/>
          <p:nvPr/>
        </p:nvGrpSpPr>
        <p:grpSpPr bwMode="auto">
          <a:xfrm flipV="1">
            <a:off x="4498975" y="4951413"/>
            <a:ext cx="504825" cy="73025"/>
            <a:chOff x="768" y="192"/>
            <a:chExt cx="288" cy="48"/>
          </a:xfrm>
        </p:grpSpPr>
        <p:sp>
          <p:nvSpPr>
            <p:cNvPr id="280583" name="Line 22"/>
            <p:cNvSpPr>
              <a:spLocks noChangeShapeType="1"/>
            </p:cNvSpPr>
            <p:nvPr/>
          </p:nvSpPr>
          <p:spPr bwMode="auto">
            <a:xfrm>
              <a:off x="768" y="192"/>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80584" name="Line 23"/>
            <p:cNvSpPr>
              <a:spLocks noChangeShapeType="1"/>
            </p:cNvSpPr>
            <p:nvPr/>
          </p:nvSpPr>
          <p:spPr bwMode="auto">
            <a:xfrm>
              <a:off x="768" y="240"/>
              <a:ext cx="288" cy="0"/>
            </a:xfrm>
            <a:prstGeom prst="line">
              <a:avLst/>
            </a:prstGeom>
            <a:noFill/>
            <a:ln w="28575"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pic>
        <p:nvPicPr>
          <p:cNvPr id="280582"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55576" y="548680"/>
            <a:ext cx="7956550" cy="634020"/>
          </a:xfrm>
          <a:prstGeom prst="rect">
            <a:avLst/>
          </a:prstGeom>
          <a:noFill/>
          <a:ln w="9525">
            <a:noFill/>
            <a:miter lim="800000"/>
          </a:ln>
        </p:spPr>
        <p:txBody>
          <a:bodyPr anchor="ctr">
            <a:spAutoFit/>
          </a:bodyPr>
          <a:lstStyle/>
          <a:p>
            <a:pPr eaLnBrk="1" hangingPunct="1">
              <a:lnSpc>
                <a:spcPct val="110000"/>
              </a:lnSpc>
            </a:pPr>
            <a:r>
              <a:rPr kumimoji="0" lang="en-US" altLang="zh-CN" dirty="0" smtClean="0">
                <a:solidFill>
                  <a:srgbClr val="FF0000"/>
                </a:solidFill>
                <a:ea typeface="楷体" panose="02010609060101010101" pitchFamily="49" charset="-122"/>
              </a:rPr>
              <a:t>O</a:t>
            </a:r>
            <a:r>
              <a:rPr kumimoji="0" lang="en-US" altLang="zh-CN" baseline="-25000" dirty="0" smtClean="0">
                <a:solidFill>
                  <a:srgbClr val="FF0000"/>
                </a:solidFill>
                <a:ea typeface="楷体" panose="02010609060101010101" pitchFamily="49" charset="-122"/>
              </a:rPr>
              <a:t>2</a:t>
            </a:r>
            <a:r>
              <a:rPr kumimoji="0" lang="zh-CN" altLang="en-US" dirty="0">
                <a:solidFill>
                  <a:srgbClr val="FF0000"/>
                </a:solidFill>
                <a:ea typeface="楷体" panose="02010609060101010101" pitchFamily="49" charset="-122"/>
              </a:rPr>
              <a:t>和</a:t>
            </a:r>
            <a:r>
              <a:rPr kumimoji="0" lang="en-US" altLang="zh-CN" dirty="0">
                <a:solidFill>
                  <a:srgbClr val="FF0000"/>
                </a:solidFill>
                <a:ea typeface="楷体" panose="02010609060101010101" pitchFamily="49" charset="-122"/>
              </a:rPr>
              <a:t>O</a:t>
            </a:r>
            <a:r>
              <a:rPr kumimoji="0" lang="en-US" altLang="zh-CN" baseline="-25000" dirty="0">
                <a:solidFill>
                  <a:srgbClr val="FF0000"/>
                </a:solidFill>
                <a:ea typeface="楷体" panose="02010609060101010101" pitchFamily="49" charset="-122"/>
              </a:rPr>
              <a:t>3</a:t>
            </a:r>
            <a:r>
              <a:rPr kumimoji="0" lang="zh-CN" altLang="en-US" dirty="0">
                <a:solidFill>
                  <a:srgbClr val="FF0000"/>
                </a:solidFill>
                <a:ea typeface="楷体" panose="02010609060101010101" pitchFamily="49" charset="-122"/>
              </a:rPr>
              <a:t>的</a:t>
            </a:r>
            <a:r>
              <a:rPr kumimoji="0" lang="zh-CN" altLang="en-US" dirty="0" smtClean="0">
                <a:solidFill>
                  <a:srgbClr val="FF0000"/>
                </a:solidFill>
                <a:ea typeface="楷体" panose="02010609060101010101" pitchFamily="49" charset="-122"/>
              </a:rPr>
              <a:t>结构性质上的</a:t>
            </a:r>
            <a:r>
              <a:rPr lang="zh-CN" altLang="en-US" dirty="0" smtClean="0">
                <a:solidFill>
                  <a:srgbClr val="FF0000"/>
                </a:solidFill>
                <a:ea typeface="楷体" panose="02010609060101010101" pitchFamily="49" charset="-122"/>
              </a:rPr>
              <a:t>差异</a:t>
            </a:r>
            <a:r>
              <a:rPr lang="en-US" altLang="zh-CN" dirty="0" smtClean="0">
                <a:solidFill>
                  <a:srgbClr val="FF0000"/>
                </a:solidFill>
                <a:ea typeface="楷体" panose="02010609060101010101" pitchFamily="49" charset="-122"/>
              </a:rPr>
              <a:t>:</a:t>
            </a:r>
            <a:endParaRPr kumimoji="0" lang="zh-CN" altLang="en-US" b="0" dirty="0">
              <a:solidFill>
                <a:srgbClr val="FF0000"/>
              </a:solidFill>
              <a:ea typeface="楷体" panose="02010609060101010101" pitchFamily="49" charset="-122"/>
            </a:endParaRPr>
          </a:p>
        </p:txBody>
      </p:sp>
      <p:sp>
        <p:nvSpPr>
          <p:cNvPr id="600067" name="Text Box 3"/>
          <p:cNvSpPr txBox="1">
            <a:spLocks noChangeArrowheads="1"/>
          </p:cNvSpPr>
          <p:nvPr/>
        </p:nvSpPr>
        <p:spPr bwMode="auto">
          <a:xfrm>
            <a:off x="755576" y="1340768"/>
            <a:ext cx="8027987" cy="4603183"/>
          </a:xfrm>
          <a:prstGeom prst="rect">
            <a:avLst/>
          </a:prstGeom>
          <a:noFill/>
          <a:ln w="9525">
            <a:noFill/>
            <a:miter lim="800000"/>
          </a:ln>
        </p:spPr>
        <p:txBody>
          <a:bodyPr>
            <a:spAutoFit/>
          </a:bodyPr>
          <a:lstStyle/>
          <a:p>
            <a:pPr>
              <a:lnSpc>
                <a:spcPct val="130000"/>
              </a:lnSpc>
              <a:spcBef>
                <a:spcPct val="10000"/>
              </a:spcBef>
              <a:spcAft>
                <a:spcPct val="10000"/>
              </a:spcAft>
            </a:pPr>
            <a:r>
              <a:rPr kumimoji="0" lang="zh-CN" altLang="en-US" dirty="0" smtClean="0">
                <a:solidFill>
                  <a:srgbClr val="111111"/>
                </a:solidFill>
                <a:ea typeface="楷体" panose="02010609060101010101" pitchFamily="49" charset="-122"/>
              </a:rPr>
              <a:t>结构</a:t>
            </a:r>
            <a:r>
              <a:rPr kumimoji="0" lang="zh-CN" altLang="en-US" dirty="0">
                <a:solidFill>
                  <a:srgbClr val="111111"/>
                </a:solidFill>
                <a:ea typeface="楷体" panose="02010609060101010101" pitchFamily="49" charset="-122"/>
              </a:rPr>
              <a:t>上</a:t>
            </a:r>
            <a:r>
              <a:rPr kumimoji="0" lang="en-US" altLang="zh-CN" dirty="0">
                <a:solidFill>
                  <a:srgbClr val="111111"/>
                </a:solidFill>
                <a:ea typeface="楷体" panose="02010609060101010101" pitchFamily="49" charset="-122"/>
              </a:rPr>
              <a:t>:O</a:t>
            </a:r>
            <a:r>
              <a:rPr kumimoji="0" lang="en-US" altLang="zh-CN" baseline="-25000" dirty="0">
                <a:solidFill>
                  <a:srgbClr val="111111"/>
                </a:solidFill>
                <a:ea typeface="楷体" panose="02010609060101010101" pitchFamily="49" charset="-122"/>
              </a:rPr>
              <a:t>2</a:t>
            </a:r>
            <a:r>
              <a:rPr kumimoji="0" lang="zh-CN" altLang="en-US" dirty="0">
                <a:solidFill>
                  <a:srgbClr val="111111"/>
                </a:solidFill>
                <a:ea typeface="楷体" panose="02010609060101010101" pitchFamily="49" charset="-122"/>
              </a:rPr>
              <a:t>为直线分子</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其偶极距为</a:t>
            </a:r>
            <a:r>
              <a:rPr kumimoji="0" lang="en-US" altLang="zh-CN" dirty="0">
                <a:solidFill>
                  <a:srgbClr val="111111"/>
                </a:solidFill>
                <a:ea typeface="楷体" panose="02010609060101010101" pitchFamily="49" charset="-122"/>
              </a:rPr>
              <a:t>0,</a:t>
            </a:r>
            <a:r>
              <a:rPr kumimoji="0" lang="zh-CN" altLang="en-US" dirty="0">
                <a:solidFill>
                  <a:srgbClr val="111111"/>
                </a:solidFill>
                <a:ea typeface="楷体" panose="02010609060101010101" pitchFamily="49" charset="-122"/>
              </a:rPr>
              <a:t>是非极性分子</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而</a:t>
            </a:r>
            <a:r>
              <a:rPr kumimoji="0" lang="en-US" altLang="zh-CN" dirty="0">
                <a:solidFill>
                  <a:srgbClr val="111111"/>
                </a:solidFill>
                <a:ea typeface="楷体" panose="02010609060101010101" pitchFamily="49" charset="-122"/>
              </a:rPr>
              <a:t>O</a:t>
            </a:r>
            <a:r>
              <a:rPr kumimoji="0" lang="en-US" altLang="zh-CN" baseline="-25000" dirty="0">
                <a:solidFill>
                  <a:srgbClr val="111111"/>
                </a:solidFill>
                <a:ea typeface="楷体" panose="02010609060101010101" pitchFamily="49" charset="-122"/>
              </a:rPr>
              <a:t>3</a:t>
            </a:r>
            <a:r>
              <a:rPr kumimoji="0" lang="zh-CN" altLang="en-US" dirty="0">
                <a:solidFill>
                  <a:srgbClr val="111111"/>
                </a:solidFill>
                <a:ea typeface="楷体" panose="02010609060101010101" pitchFamily="49" charset="-122"/>
              </a:rPr>
              <a:t>为角型分子</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偶极距不为</a:t>
            </a:r>
            <a:r>
              <a:rPr kumimoji="0" lang="en-US" altLang="zh-CN" dirty="0">
                <a:solidFill>
                  <a:srgbClr val="111111"/>
                </a:solidFill>
                <a:ea typeface="楷体" panose="02010609060101010101" pitchFamily="49" charset="-122"/>
              </a:rPr>
              <a:t>0,</a:t>
            </a:r>
            <a:r>
              <a:rPr kumimoji="0" lang="zh-CN" altLang="en-US" dirty="0">
                <a:solidFill>
                  <a:srgbClr val="111111"/>
                </a:solidFill>
                <a:ea typeface="楷体" panose="02010609060101010101" pitchFamily="49" charset="-122"/>
              </a:rPr>
              <a:t>是极性分子</a:t>
            </a:r>
            <a:r>
              <a:rPr kumimoji="0" lang="en-US" altLang="zh-CN" dirty="0">
                <a:solidFill>
                  <a:srgbClr val="111111"/>
                </a:solidFill>
                <a:ea typeface="楷体" panose="02010609060101010101" pitchFamily="49" charset="-122"/>
              </a:rPr>
              <a:t>.</a:t>
            </a:r>
            <a:endParaRPr kumimoji="0" lang="en-US" altLang="zh-CN" dirty="0">
              <a:solidFill>
                <a:srgbClr val="111111"/>
              </a:solidFill>
              <a:ea typeface="楷体" panose="02010609060101010101" pitchFamily="49" charset="-122"/>
            </a:endParaRPr>
          </a:p>
          <a:p>
            <a:pPr>
              <a:lnSpc>
                <a:spcPct val="130000"/>
              </a:lnSpc>
              <a:spcBef>
                <a:spcPct val="10000"/>
              </a:spcBef>
              <a:spcAft>
                <a:spcPct val="10000"/>
              </a:spcAft>
            </a:pPr>
            <a:r>
              <a:rPr kumimoji="0" lang="en-US" altLang="zh-CN" dirty="0">
                <a:solidFill>
                  <a:srgbClr val="111111"/>
                </a:solidFill>
                <a:ea typeface="楷体" panose="02010609060101010101" pitchFamily="49" charset="-122"/>
              </a:rPr>
              <a:t> </a:t>
            </a:r>
            <a:r>
              <a:rPr kumimoji="0" lang="en-US" altLang="zh-CN" dirty="0" smtClean="0">
                <a:solidFill>
                  <a:srgbClr val="111111"/>
                </a:solidFill>
                <a:ea typeface="楷体" panose="02010609060101010101" pitchFamily="49" charset="-122"/>
              </a:rPr>
              <a:t>O</a:t>
            </a:r>
            <a:r>
              <a:rPr kumimoji="0" lang="en-US" altLang="zh-CN" baseline="-25000" dirty="0" smtClean="0">
                <a:solidFill>
                  <a:srgbClr val="111111"/>
                </a:solidFill>
                <a:ea typeface="楷体" panose="02010609060101010101" pitchFamily="49" charset="-122"/>
              </a:rPr>
              <a:t>2</a:t>
            </a:r>
            <a:r>
              <a:rPr kumimoji="0" lang="zh-CN" altLang="en-US" dirty="0">
                <a:solidFill>
                  <a:srgbClr val="111111"/>
                </a:solidFill>
                <a:ea typeface="楷体" panose="02010609060101010101" pitchFamily="49" charset="-122"/>
              </a:rPr>
              <a:t>分子有成单电子</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具有磁性</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而</a:t>
            </a:r>
            <a:r>
              <a:rPr kumimoji="0" lang="en-US" altLang="zh-CN" dirty="0">
                <a:solidFill>
                  <a:srgbClr val="111111"/>
                </a:solidFill>
                <a:ea typeface="楷体" panose="02010609060101010101" pitchFamily="49" charset="-122"/>
              </a:rPr>
              <a:t>O</a:t>
            </a:r>
            <a:r>
              <a:rPr kumimoji="0" lang="en-US" altLang="zh-CN" baseline="-25000" dirty="0">
                <a:solidFill>
                  <a:srgbClr val="111111"/>
                </a:solidFill>
                <a:ea typeface="楷体" panose="02010609060101010101" pitchFamily="49" charset="-122"/>
              </a:rPr>
              <a:t>3</a:t>
            </a:r>
            <a:r>
              <a:rPr kumimoji="0" lang="zh-CN" altLang="en-US" dirty="0">
                <a:solidFill>
                  <a:srgbClr val="111111"/>
                </a:solidFill>
                <a:ea typeface="楷体" panose="02010609060101010101" pitchFamily="49" charset="-122"/>
              </a:rPr>
              <a:t>无成单电子</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是抗磁性的</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因</a:t>
            </a:r>
            <a:r>
              <a:rPr kumimoji="0" lang="en-US" altLang="zh-CN" dirty="0">
                <a:solidFill>
                  <a:srgbClr val="111111"/>
                </a:solidFill>
                <a:ea typeface="楷体" panose="02010609060101010101" pitchFamily="49" charset="-122"/>
              </a:rPr>
              <a:t>O</a:t>
            </a:r>
            <a:r>
              <a:rPr kumimoji="0" lang="en-US" altLang="zh-CN" baseline="-25000" dirty="0">
                <a:solidFill>
                  <a:srgbClr val="111111"/>
                </a:solidFill>
                <a:ea typeface="楷体" panose="02010609060101010101" pitchFamily="49" charset="-122"/>
              </a:rPr>
              <a:t>3</a:t>
            </a:r>
            <a:r>
              <a:rPr kumimoji="0" lang="zh-CN" altLang="en-US" dirty="0">
                <a:solidFill>
                  <a:srgbClr val="111111"/>
                </a:solidFill>
                <a:ea typeface="楷体" panose="02010609060101010101" pitchFamily="49" charset="-122"/>
              </a:rPr>
              <a:t>分子中的</a:t>
            </a:r>
            <a:r>
              <a:rPr kumimoji="0" lang="en-US" altLang="zh-CN" dirty="0">
                <a:solidFill>
                  <a:srgbClr val="111111"/>
                </a:solidFill>
                <a:ea typeface="楷体" panose="02010609060101010101" pitchFamily="49" charset="-122"/>
              </a:rPr>
              <a:t>O-O</a:t>
            </a:r>
            <a:r>
              <a:rPr kumimoji="0" lang="zh-CN" altLang="en-US" dirty="0">
                <a:solidFill>
                  <a:srgbClr val="111111"/>
                </a:solidFill>
                <a:ea typeface="楷体" panose="02010609060101010101" pitchFamily="49" charset="-122"/>
              </a:rPr>
              <a:t>键键能小于</a:t>
            </a:r>
            <a:r>
              <a:rPr kumimoji="0" lang="en-US" altLang="zh-CN" dirty="0">
                <a:solidFill>
                  <a:srgbClr val="111111"/>
                </a:solidFill>
                <a:ea typeface="楷体" panose="02010609060101010101" pitchFamily="49" charset="-122"/>
              </a:rPr>
              <a:t>O</a:t>
            </a:r>
            <a:r>
              <a:rPr kumimoji="0" lang="en-US" altLang="zh-CN" baseline="-25000" dirty="0">
                <a:solidFill>
                  <a:srgbClr val="111111"/>
                </a:solidFill>
                <a:ea typeface="楷体" panose="02010609060101010101" pitchFamily="49" charset="-122"/>
              </a:rPr>
              <a:t>2</a:t>
            </a:r>
            <a:r>
              <a:rPr kumimoji="0" lang="zh-CN" altLang="en-US" dirty="0">
                <a:solidFill>
                  <a:srgbClr val="111111"/>
                </a:solidFill>
                <a:ea typeface="楷体" panose="02010609060101010101" pitchFamily="49" charset="-122"/>
              </a:rPr>
              <a:t>的</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所以其分子的氧化能力大于</a:t>
            </a:r>
            <a:r>
              <a:rPr kumimoji="0" lang="en-US" altLang="zh-CN" dirty="0">
                <a:solidFill>
                  <a:srgbClr val="111111"/>
                </a:solidFill>
                <a:ea typeface="楷体" panose="02010609060101010101" pitchFamily="49" charset="-122"/>
              </a:rPr>
              <a:t>O</a:t>
            </a:r>
            <a:r>
              <a:rPr kumimoji="0" lang="en-US" altLang="zh-CN" baseline="-25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稳定性也低于</a:t>
            </a:r>
            <a:r>
              <a:rPr kumimoji="0" lang="en-US" altLang="zh-CN" dirty="0">
                <a:solidFill>
                  <a:srgbClr val="111111"/>
                </a:solidFill>
                <a:ea typeface="楷体" panose="02010609060101010101" pitchFamily="49" charset="-122"/>
              </a:rPr>
              <a:t>O</a:t>
            </a:r>
            <a:r>
              <a:rPr kumimoji="0" lang="en-US" altLang="zh-CN" baseline="-25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a:t>
            </a:r>
            <a:r>
              <a:rPr kumimoji="0" lang="en-US" altLang="zh-CN" b="0" dirty="0">
                <a:solidFill>
                  <a:srgbClr val="111111"/>
                </a:solidFill>
                <a:ea typeface="楷体" panose="02010609060101010101" pitchFamily="49" charset="-122"/>
              </a:rPr>
              <a:t> </a:t>
            </a:r>
            <a:endParaRPr kumimoji="0" lang="en-US" altLang="zh-CN" b="0" dirty="0">
              <a:solidFill>
                <a:srgbClr val="111111"/>
              </a:solidFill>
              <a:ea typeface="楷体" panose="02010609060101010101" pitchFamily="49" charset="-122"/>
            </a:endParaRPr>
          </a:p>
        </p:txBody>
      </p:sp>
      <p:pic>
        <p:nvPicPr>
          <p:cNvPr id="55301" name="Picture 6" descr="back0">
            <a:hlinkClick r:id="rId1" action="ppaction://hlinksldjump"/>
          </p:cNvPr>
          <p:cNvPicPr>
            <a:picLocks noChangeAspect="1" noChangeArrowheads="1" noCrop="1"/>
          </p:cNvPicPr>
          <p:nvPr/>
        </p:nvPicPr>
        <p:blipFill>
          <a:blip r:embed="rId2" cstate="print"/>
          <a:srcRect/>
          <a:stretch>
            <a:fillRect/>
          </a:stretch>
        </p:blipFill>
        <p:spPr bwMode="auto">
          <a:xfrm>
            <a:off x="8388350" y="6381750"/>
            <a:ext cx="503238" cy="276225"/>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0067">
                                            <p:txEl>
                                              <p:pRg st="0" end="0"/>
                                            </p:txEl>
                                          </p:spTgt>
                                        </p:tgtEl>
                                        <p:attrNameLst>
                                          <p:attrName>style.visibility</p:attrName>
                                        </p:attrNameLst>
                                      </p:cBhvr>
                                      <p:to>
                                        <p:strVal val="visible"/>
                                      </p:to>
                                    </p:set>
                                    <p:animEffect transition="in" filter="wipe(left)">
                                      <p:cBhvr>
                                        <p:cTn id="7" dur="500"/>
                                        <p:tgtEl>
                                          <p:spTgt spid="600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0067">
                                            <p:txEl>
                                              <p:pRg st="1" end="1"/>
                                            </p:txEl>
                                          </p:spTgt>
                                        </p:tgtEl>
                                        <p:attrNameLst>
                                          <p:attrName>style.visibility</p:attrName>
                                        </p:attrNameLst>
                                      </p:cBhvr>
                                      <p:to>
                                        <p:strVal val="visible"/>
                                      </p:to>
                                    </p:set>
                                    <p:animEffect transition="in" filter="wipe(left)">
                                      <p:cBhvr>
                                        <p:cTn id="12" dur="500"/>
                                        <p:tgtEl>
                                          <p:spTgt spid="6000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 Box 3"/>
          <p:cNvSpPr txBox="1">
            <a:spLocks noChangeArrowheads="1"/>
          </p:cNvSpPr>
          <p:nvPr/>
        </p:nvSpPr>
        <p:spPr bwMode="auto">
          <a:xfrm>
            <a:off x="971600" y="1772816"/>
            <a:ext cx="7875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pPr>
            <a:r>
              <a:rPr lang="en-US" altLang="zh-CN" sz="3600" dirty="0" smtClean="0">
                <a:solidFill>
                  <a:srgbClr val="0000FF"/>
                </a:solidFill>
                <a:ea typeface="华文楷体" panose="02010600040101010101" pitchFamily="2" charset="-122"/>
              </a:rPr>
              <a:t>1</a:t>
            </a:r>
            <a:r>
              <a:rPr lang="zh-CN" altLang="en-US" sz="3600" dirty="0" smtClean="0">
                <a:solidFill>
                  <a:srgbClr val="0000FF"/>
                </a:solidFill>
                <a:ea typeface="华文楷体" panose="02010600040101010101" pitchFamily="2" charset="-122"/>
              </a:rPr>
              <a:t>）成键</a:t>
            </a:r>
            <a:r>
              <a:rPr lang="zh-CN" altLang="en-US" sz="3600" dirty="0">
                <a:solidFill>
                  <a:srgbClr val="0000FF"/>
                </a:solidFill>
                <a:ea typeface="华文楷体" panose="02010600040101010101" pitchFamily="2" charset="-122"/>
              </a:rPr>
              <a:t>特征： </a:t>
            </a:r>
            <a:r>
              <a:rPr lang="zh-CN" altLang="en-US" sz="3600" dirty="0">
                <a:ea typeface="华文楷体" panose="02010600040101010101" pitchFamily="2" charset="-122"/>
              </a:rPr>
              <a:t>离子型</a:t>
            </a:r>
            <a:r>
              <a:rPr lang="en-US" altLang="zh-CN" sz="3600" dirty="0">
                <a:ea typeface="华文楷体" panose="02010600040101010101" pitchFamily="2" charset="-122"/>
              </a:rPr>
              <a:t>/</a:t>
            </a:r>
            <a:r>
              <a:rPr lang="zh-CN" altLang="en-US" sz="3600" dirty="0">
                <a:ea typeface="华文楷体" panose="02010600040101010101" pitchFamily="2" charset="-122"/>
              </a:rPr>
              <a:t>共价型</a:t>
            </a:r>
            <a:r>
              <a:rPr lang="en-US" altLang="zh-CN" sz="3600" dirty="0">
                <a:ea typeface="华文楷体" panose="02010600040101010101" pitchFamily="2" charset="-122"/>
              </a:rPr>
              <a:t>/</a:t>
            </a:r>
            <a:r>
              <a:rPr lang="zh-CN" altLang="en-US" sz="3600" dirty="0" smtClean="0">
                <a:ea typeface="华文楷体" panose="02010600040101010101" pitchFamily="2" charset="-122"/>
              </a:rPr>
              <a:t>过渡型 </a:t>
            </a:r>
            <a:endParaRPr lang="en-US" altLang="zh-CN" sz="3600" dirty="0">
              <a:ea typeface="华文楷体" panose="02010600040101010101" pitchFamily="2" charset="-122"/>
            </a:endParaRPr>
          </a:p>
        </p:txBody>
      </p:sp>
      <p:sp>
        <p:nvSpPr>
          <p:cNvPr id="281602" name="Rectangle 4"/>
          <p:cNvSpPr>
            <a:spLocks noChangeArrowheads="1"/>
          </p:cNvSpPr>
          <p:nvPr/>
        </p:nvSpPr>
        <p:spPr bwMode="auto">
          <a:xfrm>
            <a:off x="8316913" y="6308725"/>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560BFC5-7909-4012-8DB6-083FB6DC4FD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5" name="Rectangle 7"/>
          <p:cNvSpPr>
            <a:spLocks noChangeArrowheads="1"/>
          </p:cNvSpPr>
          <p:nvPr/>
        </p:nvSpPr>
        <p:spPr bwMode="auto">
          <a:xfrm>
            <a:off x="971550" y="44450"/>
            <a:ext cx="3205163" cy="769938"/>
          </a:xfrm>
          <a:prstGeom prst="rect">
            <a:avLst/>
          </a:prstGeom>
          <a:noFill/>
          <a:ln w="9525" algn="ctr">
            <a:solidFill>
              <a:schemeClr val="tx1"/>
            </a:solidFill>
            <a:miter lim="800000"/>
          </a:ln>
          <a:effectLst/>
        </p:spPr>
        <p:txBody>
          <a:bodyPr>
            <a:spAutoFit/>
          </a:bodyPr>
          <a:lstStyle/>
          <a:p>
            <a:pPr>
              <a:defRPr/>
            </a:pPr>
            <a:r>
              <a:rPr lang="en-US" altLang="zh-CN" sz="4400" dirty="0">
                <a:latin typeface="+mn-lt"/>
                <a:ea typeface="+mn-ea"/>
              </a:rPr>
              <a:t>8.6.2 </a:t>
            </a:r>
            <a:r>
              <a:rPr lang="zh-CN" altLang="en-US" sz="4400" dirty="0">
                <a:latin typeface="+mn-lt"/>
                <a:ea typeface="+mn-ea"/>
              </a:rPr>
              <a:t>氧化物</a:t>
            </a:r>
            <a:endParaRPr lang="zh-CN" altLang="en-US" sz="4400" dirty="0">
              <a:latin typeface="+mn-lt"/>
              <a:ea typeface="+mn-ea"/>
            </a:endParaRPr>
          </a:p>
        </p:txBody>
      </p:sp>
      <p:sp>
        <p:nvSpPr>
          <p:cNvPr id="6" name="TextBox 5"/>
          <p:cNvSpPr txBox="1"/>
          <p:nvPr/>
        </p:nvSpPr>
        <p:spPr>
          <a:xfrm>
            <a:off x="1043608" y="2432173"/>
            <a:ext cx="7920880" cy="4423410"/>
          </a:xfrm>
          <a:prstGeom prst="rect">
            <a:avLst/>
          </a:prstGeom>
          <a:noFill/>
        </p:spPr>
        <p:txBody>
          <a:bodyPr wrap="square" rtlCol="0">
            <a:spAutoFit/>
          </a:bodyPr>
          <a:lstStyle/>
          <a:p>
            <a:pPr>
              <a:lnSpc>
                <a:spcPct val="130000"/>
              </a:lnSpc>
            </a:pPr>
            <a:r>
              <a:rPr lang="en-US" altLang="zh-CN" b="0" dirty="0" smtClean="0">
                <a:ea typeface="楷体" panose="02010609060101010101" pitchFamily="49" charset="-122"/>
              </a:rPr>
              <a:t>(a). </a:t>
            </a:r>
            <a:r>
              <a:rPr lang="zh-CN" altLang="en-US" dirty="0" smtClean="0">
                <a:latin typeface="华文楷体" panose="02010600040101010101" pitchFamily="2" charset="-122"/>
                <a:ea typeface="华文楷体" panose="02010600040101010101" pitchFamily="2" charset="-122"/>
              </a:rPr>
              <a:t>离子型</a:t>
            </a:r>
            <a:r>
              <a:rPr lang="en-US" altLang="zh-CN" dirty="0" smtClean="0">
                <a:latin typeface="华文楷体" panose="02010600040101010101" pitchFamily="2" charset="-122"/>
                <a:ea typeface="华文楷体" panose="02010600040101010101" pitchFamily="2" charset="-122"/>
              </a:rPr>
              <a:t>(</a:t>
            </a:r>
            <a:r>
              <a:rPr lang="zh-CN" altLang="en-US" dirty="0" smtClean="0">
                <a:latin typeface="华文楷体" panose="02010600040101010101" pitchFamily="2" charset="-122"/>
                <a:ea typeface="华文楷体" panose="02010600040101010101" pitchFamily="2" charset="-122"/>
              </a:rPr>
              <a:t>碱金属和碱土金属氧化物</a:t>
            </a:r>
            <a:r>
              <a:rPr lang="en-US" altLang="zh-CN" dirty="0" smtClean="0">
                <a:latin typeface="华文楷体" panose="02010600040101010101" pitchFamily="2" charset="-122"/>
                <a:ea typeface="华文楷体" panose="02010600040101010101" pitchFamily="2" charset="-122"/>
              </a:rPr>
              <a:t>M</a:t>
            </a:r>
            <a:r>
              <a:rPr lang="en-US" altLang="zh-CN" baseline="30000" dirty="0" smtClean="0">
                <a:latin typeface="华文楷体" panose="02010600040101010101" pitchFamily="2" charset="-122"/>
                <a:ea typeface="华文楷体" panose="02010600040101010101" pitchFamily="2" charset="-122"/>
              </a:rPr>
              <a:t>I</a:t>
            </a:r>
            <a:r>
              <a:rPr lang="en-US" altLang="zh-CN" baseline="-25000" dirty="0" smtClean="0">
                <a:latin typeface="华文楷体" panose="02010600040101010101" pitchFamily="2" charset="-122"/>
                <a:ea typeface="华文楷体" panose="02010600040101010101" pitchFamily="2" charset="-122"/>
              </a:rPr>
              <a:t>2</a:t>
            </a:r>
            <a:r>
              <a:rPr lang="en-US" altLang="zh-CN" dirty="0" smtClean="0">
                <a:latin typeface="华文楷体" panose="02010600040101010101" pitchFamily="2" charset="-122"/>
                <a:ea typeface="华文楷体" panose="02010600040101010101" pitchFamily="2" charset="-122"/>
              </a:rPr>
              <a:t>O</a:t>
            </a:r>
            <a:r>
              <a:rPr lang="zh-CN" altLang="en-US" dirty="0" smtClean="0">
                <a:latin typeface="华文楷体" panose="02010600040101010101" pitchFamily="2" charset="-122"/>
                <a:ea typeface="华文楷体" panose="02010600040101010101" pitchFamily="2" charset="-122"/>
              </a:rPr>
              <a:t>和</a:t>
            </a:r>
            <a:r>
              <a:rPr lang="en-US" altLang="zh-CN" dirty="0" err="1" smtClean="0">
                <a:latin typeface="华文楷体" panose="02010600040101010101" pitchFamily="2" charset="-122"/>
                <a:ea typeface="华文楷体" panose="02010600040101010101" pitchFamily="2" charset="-122"/>
              </a:rPr>
              <a:t>M</a:t>
            </a:r>
            <a:r>
              <a:rPr lang="en-US" altLang="zh-CN" baseline="30000" dirty="0" err="1" smtClean="0">
                <a:latin typeface="华文楷体" panose="02010600040101010101" pitchFamily="2" charset="-122"/>
                <a:ea typeface="华文楷体" panose="02010600040101010101" pitchFamily="2" charset="-122"/>
              </a:rPr>
              <a:t>Ⅱ</a:t>
            </a:r>
            <a:r>
              <a:rPr lang="en-US" altLang="zh-CN" dirty="0" err="1" smtClean="0">
                <a:latin typeface="华文楷体" panose="02010600040101010101" pitchFamily="2" charset="-122"/>
                <a:ea typeface="华文楷体" panose="02010600040101010101" pitchFamily="2" charset="-122"/>
              </a:rPr>
              <a:t>O</a:t>
            </a:r>
            <a:r>
              <a:rPr lang="zh-CN" altLang="en-US" dirty="0" smtClean="0">
                <a:latin typeface="华文楷体" panose="02010600040101010101" pitchFamily="2" charset="-122"/>
                <a:ea typeface="华文楷体" panose="02010600040101010101" pitchFamily="2" charset="-122"/>
              </a:rPr>
              <a:t>以及低氧化态的金属氧化物</a:t>
            </a:r>
            <a:r>
              <a:rPr lang="en-US" altLang="zh-CN" dirty="0" smtClean="0">
                <a:latin typeface="华文楷体" panose="02010600040101010101" pitchFamily="2" charset="-122"/>
                <a:ea typeface="华文楷体" panose="02010600040101010101" pitchFamily="2" charset="-122"/>
              </a:rPr>
              <a:t>), </a:t>
            </a:r>
            <a:endParaRPr lang="en-US" altLang="zh-CN" dirty="0" smtClean="0">
              <a:latin typeface="华文楷体" panose="02010600040101010101" pitchFamily="2" charset="-122"/>
              <a:ea typeface="华文楷体" panose="02010600040101010101" pitchFamily="2" charset="-122"/>
            </a:endParaRPr>
          </a:p>
          <a:p>
            <a:pPr>
              <a:lnSpc>
                <a:spcPct val="130000"/>
              </a:lnSpc>
            </a:pPr>
            <a:r>
              <a:rPr lang="en-US" altLang="zh-CN" dirty="0" smtClean="0">
                <a:latin typeface="华文楷体" panose="02010600040101010101" pitchFamily="2" charset="-122"/>
                <a:ea typeface="华文楷体" panose="02010600040101010101" pitchFamily="2" charset="-122"/>
              </a:rPr>
              <a:t>(b). </a:t>
            </a:r>
            <a:r>
              <a:rPr lang="zh-CN" altLang="en-US" dirty="0" smtClean="0">
                <a:latin typeface="华文楷体" panose="02010600040101010101" pitchFamily="2" charset="-122"/>
                <a:ea typeface="华文楷体" panose="02010600040101010101" pitchFamily="2" charset="-122"/>
              </a:rPr>
              <a:t>共价型</a:t>
            </a:r>
            <a:r>
              <a:rPr lang="en-US" altLang="zh-CN" dirty="0" smtClean="0">
                <a:latin typeface="华文楷体" panose="02010600040101010101" pitchFamily="2" charset="-122"/>
                <a:ea typeface="华文楷体" panose="02010600040101010101" pitchFamily="2" charset="-122"/>
              </a:rPr>
              <a:t>(</a:t>
            </a:r>
            <a:r>
              <a:rPr lang="zh-CN" altLang="en-US" dirty="0" smtClean="0">
                <a:latin typeface="华文楷体" panose="02010600040101010101" pitchFamily="2" charset="-122"/>
                <a:ea typeface="华文楷体" panose="02010600040101010101" pitchFamily="2" charset="-122"/>
              </a:rPr>
              <a:t>高氧化态的金属氧化物如</a:t>
            </a:r>
            <a:r>
              <a:rPr lang="en-US" altLang="zh-CN" dirty="0" smtClean="0">
                <a:latin typeface="华文楷体" panose="02010600040101010101" pitchFamily="2" charset="-122"/>
                <a:ea typeface="华文楷体" panose="02010600040101010101" pitchFamily="2" charset="-122"/>
              </a:rPr>
              <a:t>Mn</a:t>
            </a:r>
            <a:r>
              <a:rPr lang="en-US" altLang="zh-CN" baseline="-25000" dirty="0" smtClean="0">
                <a:latin typeface="华文楷体" panose="02010600040101010101" pitchFamily="2" charset="-122"/>
                <a:ea typeface="华文楷体" panose="02010600040101010101" pitchFamily="2" charset="-122"/>
              </a:rPr>
              <a:t>2</a:t>
            </a:r>
            <a:r>
              <a:rPr lang="en-US" altLang="zh-CN" dirty="0" smtClean="0">
                <a:latin typeface="华文楷体" panose="02010600040101010101" pitchFamily="2" charset="-122"/>
                <a:ea typeface="华文楷体" panose="02010600040101010101" pitchFamily="2" charset="-122"/>
              </a:rPr>
              <a:t>O</a:t>
            </a:r>
            <a:r>
              <a:rPr lang="en-US" altLang="zh-CN" baseline="-25000" dirty="0" smtClean="0">
                <a:latin typeface="华文楷体" panose="02010600040101010101" pitchFamily="2" charset="-122"/>
                <a:ea typeface="华文楷体" panose="02010600040101010101" pitchFamily="2" charset="-122"/>
              </a:rPr>
              <a:t>7</a:t>
            </a:r>
            <a:r>
              <a:rPr lang="zh-CN" altLang="en-US" dirty="0" smtClean="0">
                <a:latin typeface="华文楷体" panose="02010600040101010101" pitchFamily="2" charset="-122"/>
                <a:ea typeface="华文楷体" panose="02010600040101010101" pitchFamily="2" charset="-122"/>
              </a:rPr>
              <a:t>和非金属氧化物如</a:t>
            </a:r>
            <a:r>
              <a:rPr lang="en-US" altLang="zh-CN" dirty="0" smtClean="0">
                <a:latin typeface="华文楷体" panose="02010600040101010101" pitchFamily="2" charset="-122"/>
                <a:ea typeface="华文楷体" panose="02010600040101010101" pitchFamily="2" charset="-122"/>
              </a:rPr>
              <a:t>NO</a:t>
            </a:r>
            <a:r>
              <a:rPr lang="en-US" altLang="zh-CN" baseline="-25000" dirty="0" smtClean="0">
                <a:latin typeface="华文楷体" panose="02010600040101010101" pitchFamily="2" charset="-122"/>
                <a:ea typeface="华文楷体" panose="02010600040101010101" pitchFamily="2" charset="-122"/>
              </a:rPr>
              <a:t>2</a:t>
            </a:r>
            <a:r>
              <a:rPr lang="en-US" altLang="zh-CN" dirty="0" smtClean="0">
                <a:latin typeface="华文楷体" panose="02010600040101010101" pitchFamily="2" charset="-122"/>
                <a:ea typeface="华文楷体" panose="02010600040101010101" pitchFamily="2" charset="-122"/>
              </a:rPr>
              <a:t>) </a:t>
            </a:r>
            <a:endParaRPr lang="en-US" altLang="zh-CN" dirty="0" smtClean="0">
              <a:latin typeface="华文楷体" panose="02010600040101010101" pitchFamily="2" charset="-122"/>
              <a:ea typeface="华文楷体" panose="02010600040101010101" pitchFamily="2" charset="-122"/>
            </a:endParaRPr>
          </a:p>
          <a:p>
            <a:pPr>
              <a:lnSpc>
                <a:spcPct val="130000"/>
              </a:lnSpc>
            </a:pPr>
            <a:r>
              <a:rPr lang="en-US" altLang="zh-CN" dirty="0" smtClean="0">
                <a:latin typeface="华文楷体" panose="02010600040101010101" pitchFamily="2" charset="-122"/>
                <a:ea typeface="华文楷体" panose="02010600040101010101" pitchFamily="2" charset="-122"/>
              </a:rPr>
              <a:t>(c). </a:t>
            </a:r>
            <a:r>
              <a:rPr lang="zh-CN" altLang="en-US" dirty="0" smtClean="0">
                <a:latin typeface="华文楷体" panose="02010600040101010101" pitchFamily="2" charset="-122"/>
                <a:ea typeface="华文楷体" panose="02010600040101010101" pitchFamily="2" charset="-122"/>
              </a:rPr>
              <a:t>过渡型</a:t>
            </a:r>
            <a:r>
              <a:rPr lang="en-US" altLang="zh-CN" dirty="0" smtClean="0">
                <a:latin typeface="华文楷体" panose="02010600040101010101" pitchFamily="2" charset="-122"/>
                <a:ea typeface="华文楷体" panose="02010600040101010101" pitchFamily="2" charset="-122"/>
              </a:rPr>
              <a:t>(</a:t>
            </a:r>
            <a:r>
              <a:rPr lang="zh-CN" altLang="en-US" dirty="0" smtClean="0">
                <a:latin typeface="华文楷体" panose="02010600040101010101" pitchFamily="2" charset="-122"/>
                <a:ea typeface="华文楷体" panose="02010600040101010101" pitchFamily="2" charset="-122"/>
              </a:rPr>
              <a:t>离子型含部分共价性如</a:t>
            </a:r>
            <a:r>
              <a:rPr lang="en-US" altLang="zh-CN" dirty="0" err="1" smtClean="0">
                <a:latin typeface="华文楷体" panose="02010600040101010101" pitchFamily="2" charset="-122"/>
                <a:ea typeface="华文楷体" panose="02010600040101010101" pitchFamily="2" charset="-122"/>
              </a:rPr>
              <a:t>BeO,CuO</a:t>
            </a:r>
            <a:r>
              <a:rPr lang="zh-CN" altLang="en-US" dirty="0" smtClean="0">
                <a:latin typeface="华文楷体" panose="02010600040101010101" pitchFamily="2" charset="-122"/>
                <a:ea typeface="华文楷体" panose="02010600040101010101" pitchFamily="2" charset="-122"/>
              </a:rPr>
              <a:t>和共价型含部分离子性如</a:t>
            </a:r>
            <a:r>
              <a:rPr lang="en-US" altLang="zh-CN" dirty="0" smtClean="0">
                <a:latin typeface="华文楷体" panose="02010600040101010101" pitchFamily="2" charset="-122"/>
                <a:ea typeface="华文楷体" panose="02010600040101010101" pitchFamily="2" charset="-122"/>
              </a:rPr>
              <a:t>Ag</a:t>
            </a:r>
            <a:r>
              <a:rPr lang="en-US" altLang="zh-CN" baseline="-25000" dirty="0" smtClean="0">
                <a:latin typeface="华文楷体" panose="02010600040101010101" pitchFamily="2" charset="-122"/>
                <a:ea typeface="华文楷体" panose="02010600040101010101" pitchFamily="2" charset="-122"/>
              </a:rPr>
              <a:t>2</a:t>
            </a:r>
            <a:r>
              <a:rPr lang="en-US" altLang="zh-CN" dirty="0" smtClean="0">
                <a:latin typeface="华文楷体" panose="02010600040101010101" pitchFamily="2" charset="-122"/>
                <a:ea typeface="华文楷体" panose="02010600040101010101" pitchFamily="2" charset="-122"/>
              </a:rPr>
              <a:t>O,GeO</a:t>
            </a:r>
            <a:r>
              <a:rPr lang="en-US" altLang="zh-CN" baseline="-25000" dirty="0" smtClean="0">
                <a:latin typeface="华文楷体" panose="02010600040101010101" pitchFamily="2" charset="-122"/>
                <a:ea typeface="华文楷体" panose="02010600040101010101" pitchFamily="2" charset="-122"/>
              </a:rPr>
              <a:t>2</a:t>
            </a:r>
            <a:r>
              <a:rPr lang="en-US" altLang="zh-CN" dirty="0" smtClean="0">
                <a:latin typeface="华文楷体" panose="02010600040101010101" pitchFamily="2" charset="-122"/>
                <a:ea typeface="华文楷体" panose="02010600040101010101" pitchFamily="2" charset="-122"/>
              </a:rPr>
              <a:t>).</a:t>
            </a:r>
            <a:r>
              <a:rPr lang="en-US" altLang="zh-CN" b="0" dirty="0" smtClean="0">
                <a:latin typeface="华文楷体" panose="02010600040101010101" pitchFamily="2" charset="-122"/>
                <a:ea typeface="华文楷体" panose="02010600040101010101" pitchFamily="2" charset="-122"/>
              </a:rPr>
              <a:t> </a:t>
            </a:r>
            <a:endParaRPr lang="en-US" altLang="zh-CN" b="0" dirty="0" smtClean="0">
              <a:latin typeface="华文楷体" panose="02010600040101010101" pitchFamily="2" charset="-122"/>
              <a:ea typeface="华文楷体" panose="02010600040101010101" pitchFamily="2" charset="-122"/>
            </a:endParaRPr>
          </a:p>
          <a:p>
            <a:endParaRPr lang="zh-CN" altLang="en-US" dirty="0"/>
          </a:p>
        </p:txBody>
      </p:sp>
      <p:sp>
        <p:nvSpPr>
          <p:cNvPr id="7" name="TextBox 6"/>
          <p:cNvSpPr txBox="1"/>
          <p:nvPr/>
        </p:nvSpPr>
        <p:spPr>
          <a:xfrm>
            <a:off x="1187624" y="980728"/>
            <a:ext cx="3456384" cy="584775"/>
          </a:xfrm>
          <a:prstGeom prst="rect">
            <a:avLst/>
          </a:prstGeom>
          <a:noFill/>
        </p:spPr>
        <p:txBody>
          <a:bodyPr wrap="square" rtlCol="0">
            <a:spAutoFit/>
          </a:bodyPr>
          <a:lstStyle/>
          <a:p>
            <a:r>
              <a:rPr lang="en-US" altLang="zh-CN" dirty="0" smtClean="0"/>
              <a:t>1. </a:t>
            </a:r>
            <a:r>
              <a:rPr lang="zh-CN" altLang="en-US" dirty="0" smtClean="0"/>
              <a:t>氧化物的分类：</a:t>
            </a:r>
            <a:endParaRPr lang="zh-CN" altLang="en-US" dirty="0"/>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 Box 3"/>
          <p:cNvSpPr txBox="1">
            <a:spLocks noChangeArrowheads="1"/>
          </p:cNvSpPr>
          <p:nvPr/>
        </p:nvSpPr>
        <p:spPr bwMode="auto">
          <a:xfrm>
            <a:off x="971600" y="548680"/>
            <a:ext cx="7875588" cy="463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pPr>
            <a:r>
              <a:rPr lang="en-US" altLang="zh-CN" sz="3600" dirty="0" smtClean="0">
                <a:ea typeface="华文楷体" panose="02010600040101010101" pitchFamily="2" charset="-122"/>
              </a:rPr>
              <a:t>2</a:t>
            </a:r>
            <a:r>
              <a:rPr lang="zh-CN" altLang="en-US" sz="3600" dirty="0" smtClean="0">
                <a:ea typeface="华文楷体" panose="02010600040101010101" pitchFamily="2" charset="-122"/>
              </a:rPr>
              <a:t>）按</a:t>
            </a:r>
            <a:r>
              <a:rPr lang="zh-CN" altLang="en-US" sz="3600" dirty="0">
                <a:solidFill>
                  <a:srgbClr val="0000FF"/>
                </a:solidFill>
                <a:ea typeface="华文楷体" panose="02010600040101010101" pitchFamily="2" charset="-122"/>
              </a:rPr>
              <a:t>氧化态</a:t>
            </a:r>
            <a:r>
              <a:rPr lang="zh-CN" altLang="en-US" sz="3600" dirty="0">
                <a:ea typeface="华文楷体" panose="02010600040101010101" pitchFamily="2" charset="-122"/>
              </a:rPr>
              <a:t>分为： 正常氧化物</a:t>
            </a:r>
            <a:endParaRPr lang="en-US" altLang="zh-CN" sz="3600" dirty="0">
              <a:ea typeface="华文楷体" panose="02010600040101010101" pitchFamily="2" charset="-122"/>
            </a:endParaRPr>
          </a:p>
          <a:p>
            <a:pPr>
              <a:spcBef>
                <a:spcPct val="20000"/>
              </a:spcBef>
            </a:pPr>
            <a:r>
              <a:rPr lang="en-US" altLang="zh-CN" sz="3600" dirty="0">
                <a:ea typeface="华文楷体" panose="02010600040101010101" pitchFamily="2" charset="-122"/>
              </a:rPr>
              <a:t>                          </a:t>
            </a:r>
            <a:r>
              <a:rPr lang="zh-CN" altLang="en-US" sz="3600" dirty="0">
                <a:ea typeface="华文楷体" panose="02010600040101010101" pitchFamily="2" charset="-122"/>
              </a:rPr>
              <a:t>过氧化物 </a:t>
            </a:r>
            <a:r>
              <a:rPr lang="en-US" altLang="zh-CN" sz="3600" dirty="0">
                <a:ea typeface="华文楷体" panose="02010600040101010101" pitchFamily="2" charset="-122"/>
              </a:rPr>
              <a:t>(Na</a:t>
            </a:r>
            <a:r>
              <a:rPr lang="en-US" altLang="zh-CN" sz="3600" baseline="-25000" dirty="0">
                <a:ea typeface="华文楷体" panose="02010600040101010101" pitchFamily="2" charset="-122"/>
              </a:rPr>
              <a:t>2</a:t>
            </a:r>
            <a:r>
              <a:rPr lang="en-US" altLang="zh-CN" sz="3600" dirty="0">
                <a:ea typeface="华文楷体" panose="02010600040101010101" pitchFamily="2" charset="-122"/>
              </a:rPr>
              <a:t>O</a:t>
            </a:r>
            <a:r>
              <a:rPr lang="en-US" altLang="zh-CN" sz="3600" baseline="-25000" dirty="0">
                <a:ea typeface="华文楷体" panose="02010600040101010101" pitchFamily="2" charset="-122"/>
              </a:rPr>
              <a:t>2</a:t>
            </a:r>
            <a:r>
              <a:rPr lang="en-US" altLang="zh-CN" sz="3600" dirty="0">
                <a:ea typeface="华文楷体" panose="02010600040101010101" pitchFamily="2" charset="-122"/>
              </a:rPr>
              <a:t>)</a:t>
            </a:r>
            <a:endParaRPr lang="zh-CN" altLang="en-US" sz="3600" dirty="0">
              <a:ea typeface="华文楷体" panose="02010600040101010101" pitchFamily="2" charset="-122"/>
            </a:endParaRPr>
          </a:p>
          <a:p>
            <a:pPr>
              <a:spcBef>
                <a:spcPct val="20000"/>
              </a:spcBef>
            </a:pPr>
            <a:r>
              <a:rPr lang="zh-CN" altLang="en-US" sz="3600" dirty="0">
                <a:ea typeface="华文楷体" panose="02010600040101010101" pitchFamily="2" charset="-122"/>
              </a:rPr>
              <a:t>                          超氧化物 </a:t>
            </a:r>
            <a:r>
              <a:rPr lang="en-US" altLang="zh-CN" sz="3600" dirty="0">
                <a:ea typeface="华文楷体" panose="02010600040101010101" pitchFamily="2" charset="-122"/>
              </a:rPr>
              <a:t>(KO</a:t>
            </a:r>
            <a:r>
              <a:rPr lang="en-US" altLang="zh-CN" sz="3600" baseline="-25000" dirty="0">
                <a:ea typeface="华文楷体" panose="02010600040101010101" pitchFamily="2" charset="-122"/>
              </a:rPr>
              <a:t>2</a:t>
            </a:r>
            <a:r>
              <a:rPr lang="en-US" altLang="zh-CN" sz="3600" dirty="0">
                <a:ea typeface="华文楷体" panose="02010600040101010101" pitchFamily="2" charset="-122"/>
              </a:rPr>
              <a:t>)</a:t>
            </a:r>
            <a:endParaRPr lang="zh-CN" altLang="en-US" sz="3600" dirty="0">
              <a:ea typeface="华文楷体" panose="02010600040101010101" pitchFamily="2" charset="-122"/>
            </a:endParaRPr>
          </a:p>
          <a:p>
            <a:pPr>
              <a:spcBef>
                <a:spcPct val="20000"/>
              </a:spcBef>
            </a:pPr>
            <a:r>
              <a:rPr lang="zh-CN" altLang="en-US" sz="3600" dirty="0">
                <a:ea typeface="华文楷体" panose="02010600040101010101" pitchFamily="2" charset="-122"/>
              </a:rPr>
              <a:t>                          臭氧化物</a:t>
            </a:r>
            <a:r>
              <a:rPr lang="en-US" altLang="zh-CN" sz="3600" dirty="0">
                <a:ea typeface="华文楷体" panose="02010600040101010101" pitchFamily="2" charset="-122"/>
              </a:rPr>
              <a:t>(KO</a:t>
            </a:r>
            <a:r>
              <a:rPr lang="en-US" altLang="zh-CN" sz="3600" baseline="-25000" dirty="0">
                <a:ea typeface="华文楷体" panose="02010600040101010101" pitchFamily="2" charset="-122"/>
              </a:rPr>
              <a:t>3</a:t>
            </a:r>
            <a:r>
              <a:rPr lang="en-US" altLang="zh-CN" sz="3600" dirty="0">
                <a:ea typeface="华文楷体" panose="02010600040101010101" pitchFamily="2" charset="-122"/>
              </a:rPr>
              <a:t>)</a:t>
            </a:r>
            <a:endParaRPr lang="en-US" altLang="zh-CN" sz="3600" dirty="0">
              <a:ea typeface="华文楷体" panose="02010600040101010101" pitchFamily="2" charset="-122"/>
            </a:endParaRPr>
          </a:p>
          <a:p>
            <a:pPr>
              <a:spcBef>
                <a:spcPct val="20000"/>
              </a:spcBef>
            </a:pPr>
            <a:r>
              <a:rPr lang="en-US" altLang="zh-CN" sz="3600" dirty="0">
                <a:ea typeface="华文楷体" panose="02010600040101010101" pitchFamily="2" charset="-122"/>
              </a:rPr>
              <a:t>                          </a:t>
            </a:r>
            <a:r>
              <a:rPr lang="zh-CN" altLang="en-US" sz="3600" dirty="0">
                <a:ea typeface="华文楷体" panose="02010600040101010101" pitchFamily="2" charset="-122"/>
              </a:rPr>
              <a:t>复杂氧化物</a:t>
            </a:r>
            <a:r>
              <a:rPr lang="en-US" altLang="zh-CN" sz="3600" dirty="0">
                <a:ea typeface="华文楷体" panose="02010600040101010101" pitchFamily="2" charset="-122"/>
              </a:rPr>
              <a:t>(Fe</a:t>
            </a:r>
            <a:r>
              <a:rPr lang="en-US" altLang="zh-CN" sz="3600" baseline="-25000" dirty="0">
                <a:ea typeface="华文楷体" panose="02010600040101010101" pitchFamily="2" charset="-122"/>
              </a:rPr>
              <a:t>3</a:t>
            </a:r>
            <a:r>
              <a:rPr lang="en-US" altLang="zh-CN" sz="3600" dirty="0">
                <a:ea typeface="华文楷体" panose="02010600040101010101" pitchFamily="2" charset="-122"/>
              </a:rPr>
              <a:t>O</a:t>
            </a:r>
            <a:r>
              <a:rPr lang="en-US" altLang="zh-CN" sz="3600" baseline="-25000" dirty="0">
                <a:ea typeface="华文楷体" panose="02010600040101010101" pitchFamily="2" charset="-122"/>
              </a:rPr>
              <a:t>4</a:t>
            </a:r>
            <a:r>
              <a:rPr lang="en-US" altLang="zh-CN" sz="3600" dirty="0">
                <a:ea typeface="华文楷体" panose="02010600040101010101" pitchFamily="2" charset="-122"/>
              </a:rPr>
              <a:t>)</a:t>
            </a:r>
            <a:endParaRPr lang="zh-CN" altLang="en-US" sz="3600" dirty="0">
              <a:ea typeface="华文楷体" panose="02010600040101010101" pitchFamily="2" charset="-122"/>
            </a:endParaRPr>
          </a:p>
          <a:p>
            <a:pPr>
              <a:spcBef>
                <a:spcPct val="20000"/>
              </a:spcBef>
            </a:pPr>
            <a:r>
              <a:rPr lang="zh-CN" altLang="en-US" sz="3600" dirty="0">
                <a:ea typeface="华文楷体" panose="02010600040101010101" pitchFamily="2" charset="-122"/>
              </a:rPr>
              <a:t>                          双氧基盐 </a:t>
            </a:r>
            <a:r>
              <a:rPr lang="en-US" altLang="zh-CN" sz="3600" dirty="0">
                <a:ea typeface="华文楷体" panose="02010600040101010101" pitchFamily="2" charset="-122"/>
              </a:rPr>
              <a:t>(O</a:t>
            </a:r>
            <a:r>
              <a:rPr lang="en-US" altLang="zh-CN" sz="3600" baseline="-25000" dirty="0">
                <a:ea typeface="华文楷体" panose="02010600040101010101" pitchFamily="2" charset="-122"/>
              </a:rPr>
              <a:t>2</a:t>
            </a:r>
            <a:r>
              <a:rPr lang="en-US" altLang="zh-CN" sz="3600" dirty="0">
                <a:ea typeface="华文楷体" panose="02010600040101010101" pitchFamily="2" charset="-122"/>
              </a:rPr>
              <a:t>[AsF</a:t>
            </a:r>
            <a:r>
              <a:rPr lang="en-US" altLang="zh-CN" sz="3600" baseline="-25000" dirty="0">
                <a:ea typeface="华文楷体" panose="02010600040101010101" pitchFamily="2" charset="-122"/>
              </a:rPr>
              <a:t>6</a:t>
            </a:r>
            <a:r>
              <a:rPr lang="en-US" altLang="zh-CN" sz="3600" dirty="0">
                <a:ea typeface="华文楷体" panose="02010600040101010101" pitchFamily="2" charset="-122"/>
              </a:rPr>
              <a:t>]</a:t>
            </a:r>
            <a:endParaRPr lang="zh-CN" altLang="en-US" sz="3600" dirty="0">
              <a:ea typeface="华文楷体" panose="02010600040101010101" pitchFamily="2" charset="-122"/>
            </a:endParaRPr>
          </a:p>
          <a:p>
            <a:pPr>
              <a:spcBef>
                <a:spcPct val="20000"/>
              </a:spcBef>
            </a:pPr>
            <a:r>
              <a:rPr lang="zh-CN" altLang="en-US" sz="3600" dirty="0">
                <a:ea typeface="华文楷体" panose="02010600040101010101" pitchFamily="2" charset="-122"/>
              </a:rPr>
              <a:t>                          双氧金属配合物 </a:t>
            </a:r>
            <a:r>
              <a:rPr lang="en-US" altLang="zh-CN" sz="3600" dirty="0">
                <a:ea typeface="华文楷体" panose="02010600040101010101" pitchFamily="2" charset="-122"/>
              </a:rPr>
              <a:t>(</a:t>
            </a:r>
            <a:r>
              <a:rPr lang="en-US" altLang="zh-CN" sz="3600" dirty="0">
                <a:solidFill>
                  <a:srgbClr val="0033CC"/>
                </a:solidFill>
                <a:ea typeface="华文楷体" panose="02010600040101010101" pitchFamily="2" charset="-122"/>
              </a:rPr>
              <a:t>p </a:t>
            </a:r>
            <a:r>
              <a:rPr lang="en-US" altLang="zh-CN" sz="3600" baseline="-25000" dirty="0">
                <a:solidFill>
                  <a:srgbClr val="0033CC"/>
                </a:solidFill>
                <a:ea typeface="华文楷体" panose="02010600040101010101" pitchFamily="2" charset="-122"/>
              </a:rPr>
              <a:t>288</a:t>
            </a:r>
            <a:r>
              <a:rPr lang="en-US" altLang="zh-CN" sz="3600" dirty="0">
                <a:ea typeface="华文楷体" panose="02010600040101010101" pitchFamily="2" charset="-122"/>
              </a:rPr>
              <a:t>)</a:t>
            </a:r>
            <a:endParaRPr lang="en-US" altLang="zh-CN" sz="3600" dirty="0">
              <a:ea typeface="华文楷体" panose="02010600040101010101" pitchFamily="2" charset="-122"/>
            </a:endParaRPr>
          </a:p>
        </p:txBody>
      </p:sp>
      <p:sp>
        <p:nvSpPr>
          <p:cNvPr id="281602" name="Rectangle 4"/>
          <p:cNvSpPr>
            <a:spLocks noChangeArrowheads="1"/>
          </p:cNvSpPr>
          <p:nvPr/>
        </p:nvSpPr>
        <p:spPr bwMode="auto">
          <a:xfrm>
            <a:off x="8316913" y="6308725"/>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560BFC5-7909-4012-8DB6-083FB6DC4FD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Rot="1" noChangeArrowheads="1"/>
          </p:cNvSpPr>
          <p:nvPr>
            <p:ph type="body" idx="1"/>
          </p:nvPr>
        </p:nvSpPr>
        <p:spPr>
          <a:xfrm>
            <a:off x="971550" y="115888"/>
            <a:ext cx="7975600" cy="6421437"/>
          </a:xfrm>
        </p:spPr>
        <p:txBody>
          <a:bodyPr/>
          <a:lstStyle/>
          <a:p>
            <a:pPr marL="0" lvl="1" indent="0">
              <a:lnSpc>
                <a:spcPct val="130000"/>
              </a:lnSpc>
              <a:spcBef>
                <a:spcPct val="0"/>
              </a:spcBef>
              <a:buFont typeface="Wingdings" panose="05000000000000000000" pitchFamily="2" charset="2"/>
              <a:buNone/>
            </a:pPr>
            <a:r>
              <a:rPr lang="en-US" altLang="zh-CN" sz="3600" b="1" dirty="0" smtClean="0">
                <a:solidFill>
                  <a:srgbClr val="000000"/>
                </a:solidFill>
                <a:effectLst/>
              </a:rPr>
              <a:t>3</a:t>
            </a:r>
            <a:r>
              <a:rPr lang="zh-CN" altLang="en-US" sz="3600" b="1" dirty="0" smtClean="0">
                <a:solidFill>
                  <a:srgbClr val="000000"/>
                </a:solidFill>
                <a:effectLst/>
              </a:rPr>
              <a:t>）</a:t>
            </a:r>
            <a:r>
              <a:rPr lang="en-US" altLang="zh-CN" sz="3600" b="1" dirty="0" smtClean="0">
                <a:solidFill>
                  <a:srgbClr val="000000"/>
                </a:solidFill>
                <a:effectLst/>
              </a:rPr>
              <a:t>. </a:t>
            </a:r>
            <a:r>
              <a:rPr lang="zh-CN" altLang="en-US" sz="3600" b="1" dirty="0" smtClean="0">
                <a:solidFill>
                  <a:srgbClr val="000000"/>
                </a:solidFill>
                <a:effectLst/>
              </a:rPr>
              <a:t>按</a:t>
            </a:r>
            <a:r>
              <a:rPr lang="zh-CN" altLang="en-US" sz="3600" b="1" dirty="0" smtClean="0">
                <a:solidFill>
                  <a:srgbClr val="0033CC"/>
                </a:solidFill>
                <a:effectLst/>
              </a:rPr>
              <a:t>酸碱性</a:t>
            </a:r>
            <a:r>
              <a:rPr lang="zh-CN" altLang="en-US" sz="3600" b="1" dirty="0" smtClean="0">
                <a:solidFill>
                  <a:srgbClr val="000000"/>
                </a:solidFill>
                <a:effectLst/>
              </a:rPr>
              <a:t>分类：</a:t>
            </a:r>
            <a:endParaRPr lang="en-US" altLang="zh-CN" sz="3600" b="1" dirty="0" smtClean="0">
              <a:solidFill>
                <a:srgbClr val="000000"/>
              </a:solidFill>
              <a:effectLst/>
            </a:endParaRPr>
          </a:p>
          <a:p>
            <a:pPr marL="0" lvl="1" indent="0">
              <a:lnSpc>
                <a:spcPct val="130000"/>
              </a:lnSpc>
              <a:spcBef>
                <a:spcPct val="0"/>
              </a:spcBef>
              <a:buFont typeface="Wingdings" panose="05000000000000000000" pitchFamily="2" charset="2"/>
              <a:buNone/>
            </a:pPr>
            <a:r>
              <a:rPr lang="en-US" altLang="zh-CN" sz="3200" b="1" dirty="0" smtClean="0">
                <a:solidFill>
                  <a:srgbClr val="000000"/>
                </a:solidFill>
                <a:effectLst/>
              </a:rPr>
              <a:t>(a) </a:t>
            </a:r>
            <a:r>
              <a:rPr lang="zh-CN" altLang="en-US" sz="3200" b="1" dirty="0" smtClean="0">
                <a:solidFill>
                  <a:srgbClr val="000000"/>
                </a:solidFill>
                <a:effectLst/>
              </a:rPr>
              <a:t>大多数</a:t>
            </a:r>
            <a:r>
              <a:rPr lang="zh-CN" altLang="en-US" sz="3200" b="1" dirty="0" smtClean="0">
                <a:solidFill>
                  <a:srgbClr val="111111"/>
                </a:solidFill>
                <a:effectLst/>
              </a:rPr>
              <a:t>非金属氧化物和某些高氧化态的金属氧化物</a:t>
            </a:r>
            <a:r>
              <a:rPr lang="en-US" altLang="zh-CN" sz="3200" b="1" dirty="0" smtClean="0">
                <a:solidFill>
                  <a:srgbClr val="0000CC"/>
                </a:solidFill>
                <a:effectLst/>
              </a:rPr>
              <a:t>——</a:t>
            </a:r>
            <a:r>
              <a:rPr lang="zh-CN" altLang="en-US" sz="3200" b="1" dirty="0" smtClean="0">
                <a:solidFill>
                  <a:srgbClr val="0000CC"/>
                </a:solidFill>
                <a:effectLst/>
              </a:rPr>
              <a:t>酸性氧化物</a:t>
            </a:r>
            <a:r>
              <a:rPr lang="en-US" altLang="zh-CN" sz="3200" b="1" dirty="0" smtClean="0">
                <a:effectLst/>
              </a:rPr>
              <a:t>)</a:t>
            </a:r>
            <a:endParaRPr lang="en-US" altLang="zh-CN" sz="3200" b="1" dirty="0" smtClean="0">
              <a:effectLst/>
            </a:endParaRPr>
          </a:p>
          <a:p>
            <a:pPr marL="0" lvl="1" indent="0">
              <a:lnSpc>
                <a:spcPct val="130000"/>
              </a:lnSpc>
              <a:spcBef>
                <a:spcPct val="0"/>
              </a:spcBef>
              <a:buFont typeface="Wingdings" panose="05000000000000000000" pitchFamily="2" charset="2"/>
              <a:buNone/>
            </a:pPr>
            <a:r>
              <a:rPr lang="en-US" altLang="zh-CN" sz="3200" b="1" dirty="0" smtClean="0">
                <a:solidFill>
                  <a:srgbClr val="000000"/>
                </a:solidFill>
                <a:effectLst/>
              </a:rPr>
              <a:t>(b)</a:t>
            </a:r>
            <a:r>
              <a:rPr lang="zh-CN" altLang="en-US" sz="3200" b="1" dirty="0" smtClean="0">
                <a:solidFill>
                  <a:srgbClr val="000000"/>
                </a:solidFill>
                <a:effectLst/>
              </a:rPr>
              <a:t>大多数金属氧化物显</a:t>
            </a:r>
            <a:r>
              <a:rPr lang="zh-CN" altLang="en-US" sz="3200" b="1" dirty="0" smtClean="0">
                <a:solidFill>
                  <a:srgbClr val="FF0000"/>
                </a:solidFill>
                <a:effectLst/>
              </a:rPr>
              <a:t>碱性，</a:t>
            </a:r>
            <a:r>
              <a:rPr lang="en-US" altLang="zh-CN" sz="3200" b="1" dirty="0" smtClean="0">
                <a:solidFill>
                  <a:srgbClr val="FF0000"/>
                </a:solidFill>
                <a:effectLst/>
              </a:rPr>
              <a:t>Na</a:t>
            </a:r>
            <a:r>
              <a:rPr lang="en-US" altLang="zh-CN" sz="3200" b="1" baseline="-25000" dirty="0" smtClean="0">
                <a:solidFill>
                  <a:srgbClr val="FF0000"/>
                </a:solidFill>
                <a:effectLst/>
              </a:rPr>
              <a:t>2</a:t>
            </a:r>
            <a:r>
              <a:rPr lang="en-US" altLang="zh-CN" sz="3200" b="1" dirty="0" smtClean="0">
                <a:solidFill>
                  <a:srgbClr val="FF0000"/>
                </a:solidFill>
                <a:effectLst/>
              </a:rPr>
              <a:t>O, K</a:t>
            </a:r>
            <a:r>
              <a:rPr lang="en-US" altLang="zh-CN" sz="3200" b="1" baseline="-25000" dirty="0" smtClean="0">
                <a:solidFill>
                  <a:srgbClr val="FF0000"/>
                </a:solidFill>
                <a:effectLst/>
              </a:rPr>
              <a:t>2</a:t>
            </a:r>
            <a:r>
              <a:rPr lang="en-US" altLang="zh-CN" sz="3200" b="1" dirty="0" smtClean="0">
                <a:solidFill>
                  <a:srgbClr val="FF0000"/>
                </a:solidFill>
                <a:effectLst/>
              </a:rPr>
              <a:t>O; </a:t>
            </a:r>
            <a:endParaRPr lang="en-US" altLang="zh-CN" sz="3200" b="1" dirty="0" smtClean="0">
              <a:solidFill>
                <a:srgbClr val="FF0000"/>
              </a:solidFill>
              <a:effectLst/>
            </a:endParaRPr>
          </a:p>
          <a:p>
            <a:pPr marL="0" lvl="1" indent="0">
              <a:lnSpc>
                <a:spcPct val="130000"/>
              </a:lnSpc>
              <a:spcBef>
                <a:spcPct val="0"/>
              </a:spcBef>
              <a:buFont typeface="Wingdings" panose="05000000000000000000" pitchFamily="2" charset="2"/>
              <a:buNone/>
            </a:pPr>
            <a:r>
              <a:rPr lang="en-US" altLang="zh-CN" sz="3200" b="1" dirty="0" smtClean="0">
                <a:solidFill>
                  <a:srgbClr val="000000"/>
                </a:solidFill>
                <a:effectLst/>
              </a:rPr>
              <a:t>(c) </a:t>
            </a:r>
            <a:r>
              <a:rPr lang="zh-CN" altLang="en-US" sz="3200" b="1" dirty="0" smtClean="0">
                <a:solidFill>
                  <a:srgbClr val="000000"/>
                </a:solidFill>
                <a:effectLst/>
              </a:rPr>
              <a:t>一些金属氧化物</a:t>
            </a:r>
            <a:r>
              <a:rPr lang="en-US" altLang="zh-CN" sz="3200" b="1" dirty="0" smtClean="0">
                <a:solidFill>
                  <a:srgbClr val="000000"/>
                </a:solidFill>
                <a:effectLst/>
              </a:rPr>
              <a:t>(</a:t>
            </a:r>
            <a:r>
              <a:rPr lang="zh-CN" altLang="en-US" sz="3200" b="1" dirty="0" smtClean="0">
                <a:solidFill>
                  <a:srgbClr val="000000"/>
                </a:solidFill>
                <a:effectLst/>
              </a:rPr>
              <a:t>如</a:t>
            </a:r>
            <a:r>
              <a:rPr lang="en-US" altLang="zh-CN" sz="3200" b="1" dirty="0" smtClean="0">
                <a:solidFill>
                  <a:srgbClr val="0000CC"/>
                </a:solidFill>
                <a:effectLst/>
              </a:rPr>
              <a:t>Al</a:t>
            </a:r>
            <a:r>
              <a:rPr lang="en-US" altLang="zh-CN" sz="3200" b="1" baseline="-25000" dirty="0" smtClean="0">
                <a:solidFill>
                  <a:srgbClr val="0000CC"/>
                </a:solidFill>
                <a:effectLst/>
              </a:rPr>
              <a:t>2</a:t>
            </a:r>
            <a:r>
              <a:rPr lang="en-US" altLang="zh-CN" sz="3200" b="1" dirty="0" smtClean="0">
                <a:solidFill>
                  <a:srgbClr val="0000CC"/>
                </a:solidFill>
                <a:effectLst/>
              </a:rPr>
              <a:t>O</a:t>
            </a:r>
            <a:r>
              <a:rPr lang="en-US" altLang="zh-CN" sz="3200" b="1" baseline="-25000" dirty="0" smtClean="0">
                <a:solidFill>
                  <a:srgbClr val="0000CC"/>
                </a:solidFill>
                <a:effectLst/>
              </a:rPr>
              <a:t>3</a:t>
            </a:r>
            <a:r>
              <a:rPr lang="en-US" altLang="zh-CN" sz="3200" b="1" dirty="0" smtClean="0">
                <a:solidFill>
                  <a:srgbClr val="0000CC"/>
                </a:solidFill>
                <a:effectLst/>
              </a:rPr>
              <a:t>/</a:t>
            </a:r>
            <a:r>
              <a:rPr lang="en-US" altLang="zh-CN" sz="3200" b="1" dirty="0" err="1" smtClean="0">
                <a:solidFill>
                  <a:srgbClr val="0000CC"/>
                </a:solidFill>
                <a:effectLst/>
              </a:rPr>
              <a:t>ZnO</a:t>
            </a:r>
            <a:r>
              <a:rPr lang="en-US" altLang="zh-CN" sz="3200" b="1" dirty="0" smtClean="0">
                <a:solidFill>
                  <a:srgbClr val="0000CC"/>
                </a:solidFill>
                <a:effectLst/>
              </a:rPr>
              <a:t>/Cr</a:t>
            </a:r>
            <a:r>
              <a:rPr lang="en-US" altLang="zh-CN" sz="3200" b="1" baseline="-25000" dirty="0" smtClean="0">
                <a:solidFill>
                  <a:srgbClr val="0000CC"/>
                </a:solidFill>
                <a:effectLst/>
              </a:rPr>
              <a:t>2</a:t>
            </a:r>
            <a:r>
              <a:rPr lang="en-US" altLang="zh-CN" sz="3200" b="1" dirty="0" smtClean="0">
                <a:solidFill>
                  <a:srgbClr val="0000CC"/>
                </a:solidFill>
                <a:effectLst/>
              </a:rPr>
              <a:t>O</a:t>
            </a:r>
            <a:r>
              <a:rPr lang="en-US" altLang="zh-CN" sz="3200" b="1" baseline="-25000" dirty="0" smtClean="0">
                <a:solidFill>
                  <a:srgbClr val="0000CC"/>
                </a:solidFill>
                <a:effectLst/>
              </a:rPr>
              <a:t>3</a:t>
            </a:r>
            <a:r>
              <a:rPr lang="en-US" altLang="zh-CN" sz="3200" b="1" dirty="0" smtClean="0">
                <a:solidFill>
                  <a:srgbClr val="0000CC"/>
                </a:solidFill>
                <a:effectLst/>
              </a:rPr>
              <a:t> Ga</a:t>
            </a:r>
            <a:r>
              <a:rPr lang="en-US" altLang="zh-CN" sz="3200" b="1" baseline="-25000" dirty="0" smtClean="0">
                <a:solidFill>
                  <a:srgbClr val="0000CC"/>
                </a:solidFill>
                <a:effectLst/>
              </a:rPr>
              <a:t>2</a:t>
            </a:r>
            <a:r>
              <a:rPr lang="en-US" altLang="zh-CN" sz="3200" b="1" dirty="0" smtClean="0">
                <a:solidFill>
                  <a:srgbClr val="0000CC"/>
                </a:solidFill>
                <a:effectLst/>
              </a:rPr>
              <a:t>O</a:t>
            </a:r>
            <a:r>
              <a:rPr lang="en-US" altLang="zh-CN" sz="3200" b="1" baseline="-25000" dirty="0" smtClean="0">
                <a:solidFill>
                  <a:srgbClr val="0000CC"/>
                </a:solidFill>
                <a:effectLst/>
              </a:rPr>
              <a:t>3</a:t>
            </a:r>
            <a:r>
              <a:rPr lang="zh-CN" altLang="en-US" sz="3200" b="1" dirty="0" smtClean="0">
                <a:solidFill>
                  <a:srgbClr val="000000"/>
                </a:solidFill>
                <a:effectLst/>
              </a:rPr>
              <a:t>等</a:t>
            </a:r>
            <a:r>
              <a:rPr lang="en-US" altLang="zh-CN" sz="3200" b="1" dirty="0" smtClean="0">
                <a:solidFill>
                  <a:srgbClr val="000000"/>
                </a:solidFill>
                <a:effectLst/>
              </a:rPr>
              <a:t>)</a:t>
            </a:r>
            <a:r>
              <a:rPr lang="zh-CN" altLang="en-US" sz="3200" b="1" dirty="0" smtClean="0">
                <a:solidFill>
                  <a:srgbClr val="000000"/>
                </a:solidFill>
                <a:effectLst/>
              </a:rPr>
              <a:t>和少数非金属氧化物</a:t>
            </a:r>
            <a:r>
              <a:rPr lang="en-US" altLang="zh-CN" sz="3200" b="1" dirty="0" smtClean="0">
                <a:solidFill>
                  <a:srgbClr val="000000"/>
                </a:solidFill>
                <a:effectLst/>
              </a:rPr>
              <a:t>(</a:t>
            </a:r>
            <a:r>
              <a:rPr lang="zh-CN" altLang="en-US" sz="3200" b="1" dirty="0" smtClean="0">
                <a:solidFill>
                  <a:srgbClr val="000000"/>
                </a:solidFill>
                <a:effectLst/>
              </a:rPr>
              <a:t>如</a:t>
            </a:r>
            <a:r>
              <a:rPr lang="en-US" altLang="zh-CN" sz="3200" b="1" dirty="0" smtClean="0">
                <a:solidFill>
                  <a:srgbClr val="0000CC"/>
                </a:solidFill>
                <a:effectLst/>
              </a:rPr>
              <a:t>As</a:t>
            </a:r>
            <a:r>
              <a:rPr lang="en-US" altLang="zh-CN" sz="3200" b="1" baseline="-25000" dirty="0" smtClean="0">
                <a:solidFill>
                  <a:srgbClr val="0000CC"/>
                </a:solidFill>
                <a:effectLst/>
              </a:rPr>
              <a:t>4</a:t>
            </a:r>
            <a:r>
              <a:rPr lang="en-US" altLang="zh-CN" sz="3200" b="1" dirty="0" smtClean="0">
                <a:solidFill>
                  <a:srgbClr val="0000CC"/>
                </a:solidFill>
                <a:effectLst/>
              </a:rPr>
              <a:t>O</a:t>
            </a:r>
            <a:r>
              <a:rPr lang="en-US" altLang="zh-CN" sz="3200" b="1" baseline="-25000" dirty="0" smtClean="0">
                <a:solidFill>
                  <a:srgbClr val="0000CC"/>
                </a:solidFill>
                <a:effectLst/>
              </a:rPr>
              <a:t>6</a:t>
            </a:r>
            <a:r>
              <a:rPr lang="zh-CN" altLang="en-US" sz="3200" b="1" dirty="0" smtClean="0">
                <a:solidFill>
                  <a:srgbClr val="0000CC"/>
                </a:solidFill>
                <a:effectLst/>
              </a:rPr>
              <a:t>、</a:t>
            </a:r>
            <a:r>
              <a:rPr lang="en-US" altLang="zh-CN" sz="3200" b="1" dirty="0" smtClean="0">
                <a:solidFill>
                  <a:srgbClr val="0000CC"/>
                </a:solidFill>
                <a:effectLst/>
              </a:rPr>
              <a:t>Sb</a:t>
            </a:r>
            <a:r>
              <a:rPr lang="en-US" altLang="zh-CN" sz="3200" b="1" baseline="-25000" dirty="0" smtClean="0">
                <a:solidFill>
                  <a:srgbClr val="0000CC"/>
                </a:solidFill>
                <a:effectLst/>
              </a:rPr>
              <a:t>4</a:t>
            </a:r>
            <a:r>
              <a:rPr lang="en-US" altLang="zh-CN" sz="3200" b="1" dirty="0" smtClean="0">
                <a:solidFill>
                  <a:srgbClr val="0000CC"/>
                </a:solidFill>
                <a:effectLst/>
              </a:rPr>
              <a:t>O</a:t>
            </a:r>
            <a:r>
              <a:rPr lang="en-US" altLang="zh-CN" sz="3200" b="1" baseline="-25000" dirty="0" smtClean="0">
                <a:solidFill>
                  <a:srgbClr val="0000CC"/>
                </a:solidFill>
                <a:effectLst/>
              </a:rPr>
              <a:t>6</a:t>
            </a:r>
            <a:r>
              <a:rPr lang="en-US" altLang="zh-CN" sz="3200" b="1" dirty="0" smtClean="0">
                <a:solidFill>
                  <a:srgbClr val="0000CC"/>
                </a:solidFill>
                <a:effectLst/>
              </a:rPr>
              <a:t> </a:t>
            </a:r>
            <a:r>
              <a:rPr lang="zh-CN" altLang="en-US" sz="3200" b="1" dirty="0" smtClean="0">
                <a:solidFill>
                  <a:srgbClr val="0000CC"/>
                </a:solidFill>
                <a:effectLst/>
              </a:rPr>
              <a:t>、</a:t>
            </a:r>
            <a:r>
              <a:rPr lang="en-US" altLang="zh-CN" sz="3200" b="1" dirty="0" smtClean="0">
                <a:solidFill>
                  <a:srgbClr val="0000CC"/>
                </a:solidFill>
                <a:effectLst/>
              </a:rPr>
              <a:t>TeO</a:t>
            </a:r>
            <a:r>
              <a:rPr lang="en-US" altLang="zh-CN" sz="3200" b="1" baseline="-25000" dirty="0" smtClean="0">
                <a:solidFill>
                  <a:srgbClr val="0000CC"/>
                </a:solidFill>
                <a:effectLst/>
              </a:rPr>
              <a:t>2</a:t>
            </a:r>
            <a:r>
              <a:rPr lang="zh-CN" altLang="en-US" sz="3200" b="1" dirty="0" smtClean="0">
                <a:solidFill>
                  <a:srgbClr val="000000"/>
                </a:solidFill>
                <a:effectLst/>
              </a:rPr>
              <a:t>等</a:t>
            </a:r>
            <a:r>
              <a:rPr lang="en-US" altLang="zh-CN" sz="3200" b="1" dirty="0" smtClean="0">
                <a:solidFill>
                  <a:srgbClr val="000000"/>
                </a:solidFill>
                <a:effectLst/>
              </a:rPr>
              <a:t>)</a:t>
            </a:r>
            <a:r>
              <a:rPr lang="zh-CN" altLang="en-US" sz="3200" b="1" dirty="0" smtClean="0">
                <a:solidFill>
                  <a:srgbClr val="000000"/>
                </a:solidFill>
                <a:effectLst/>
              </a:rPr>
              <a:t>呈</a:t>
            </a:r>
            <a:r>
              <a:rPr lang="zh-CN" altLang="en-US" sz="3200" b="1" dirty="0" smtClean="0">
                <a:solidFill>
                  <a:srgbClr val="FF0000"/>
                </a:solidFill>
                <a:effectLst/>
              </a:rPr>
              <a:t>两性</a:t>
            </a:r>
            <a:endParaRPr lang="en-US" altLang="zh-CN" sz="3200" b="1" dirty="0" smtClean="0">
              <a:solidFill>
                <a:srgbClr val="FF0000"/>
              </a:solidFill>
              <a:effectLst/>
            </a:endParaRPr>
          </a:p>
          <a:p>
            <a:pPr marL="0" lvl="1" indent="0">
              <a:lnSpc>
                <a:spcPct val="130000"/>
              </a:lnSpc>
              <a:spcBef>
                <a:spcPct val="0"/>
              </a:spcBef>
              <a:buFont typeface="Wingdings" panose="05000000000000000000" pitchFamily="2" charset="2"/>
              <a:buNone/>
            </a:pPr>
            <a:r>
              <a:rPr lang="en-US" altLang="zh-CN" sz="3200" b="1" dirty="0" smtClean="0">
                <a:solidFill>
                  <a:srgbClr val="000000"/>
                </a:solidFill>
                <a:effectLst/>
              </a:rPr>
              <a:t>(d)</a:t>
            </a:r>
            <a:r>
              <a:rPr lang="zh-CN" altLang="en-US" sz="3200" b="1" dirty="0" smtClean="0">
                <a:solidFill>
                  <a:srgbClr val="0000CC"/>
                </a:solidFill>
                <a:effectLst/>
              </a:rPr>
              <a:t>中性氧化物</a:t>
            </a:r>
            <a:r>
              <a:rPr lang="zh-CN" altLang="en-US" sz="3200" b="1" dirty="0" smtClean="0">
                <a:solidFill>
                  <a:srgbClr val="000000"/>
                </a:solidFill>
                <a:effectLst/>
              </a:rPr>
              <a:t>：</a:t>
            </a:r>
            <a:r>
              <a:rPr lang="en-US" altLang="zh-CN" sz="3200" b="1" dirty="0" smtClean="0">
                <a:solidFill>
                  <a:srgbClr val="000000"/>
                </a:solidFill>
                <a:effectLst/>
              </a:rPr>
              <a:t>NO</a:t>
            </a:r>
            <a:r>
              <a:rPr lang="zh-CN" altLang="en-US" sz="3200" b="1" dirty="0" smtClean="0">
                <a:solidFill>
                  <a:srgbClr val="000000"/>
                </a:solidFill>
                <a:effectLst/>
              </a:rPr>
              <a:t>、</a:t>
            </a:r>
            <a:r>
              <a:rPr lang="en-US" altLang="zh-CN" sz="3200" b="1" dirty="0" smtClean="0">
                <a:solidFill>
                  <a:srgbClr val="000000"/>
                </a:solidFill>
                <a:effectLst/>
              </a:rPr>
              <a:t>CO </a:t>
            </a:r>
            <a:r>
              <a:rPr lang="zh-CN" altLang="en-US" sz="3200" b="1" dirty="0" smtClean="0">
                <a:solidFill>
                  <a:srgbClr val="000000"/>
                </a:solidFill>
                <a:effectLst/>
              </a:rPr>
              <a:t>等</a:t>
            </a:r>
            <a:endParaRPr lang="zh-CN" altLang="en-US" sz="3200" b="1" dirty="0" smtClean="0">
              <a:solidFill>
                <a:srgbClr val="000000"/>
              </a:solidFill>
              <a:effectLst/>
            </a:endParaRPr>
          </a:p>
          <a:p>
            <a:pPr marL="0" lvl="1" indent="0">
              <a:lnSpc>
                <a:spcPct val="130000"/>
              </a:lnSpc>
              <a:spcBef>
                <a:spcPct val="0"/>
              </a:spcBef>
              <a:buFont typeface="Wingdings" panose="05000000000000000000" pitchFamily="2" charset="2"/>
              <a:buNone/>
            </a:pPr>
            <a:r>
              <a:rPr lang="en-US" altLang="zh-CN" sz="3200" b="1" dirty="0" smtClean="0">
                <a:solidFill>
                  <a:srgbClr val="000000"/>
                </a:solidFill>
                <a:effectLst/>
              </a:rPr>
              <a:t>             </a:t>
            </a:r>
            <a:r>
              <a:rPr lang="en-US" altLang="zh-CN" sz="3200" b="1" dirty="0" smtClean="0">
                <a:solidFill>
                  <a:srgbClr val="0000CC"/>
                </a:solidFill>
                <a:effectLst/>
              </a:rPr>
              <a:t>As</a:t>
            </a:r>
            <a:r>
              <a:rPr lang="en-US" altLang="zh-CN" sz="3200" b="1" baseline="-25000" dirty="0" smtClean="0">
                <a:solidFill>
                  <a:srgbClr val="0000CC"/>
                </a:solidFill>
                <a:effectLst/>
              </a:rPr>
              <a:t>4</a:t>
            </a:r>
            <a:r>
              <a:rPr lang="en-US" altLang="zh-CN" sz="3200" b="1" dirty="0" smtClean="0">
                <a:solidFill>
                  <a:srgbClr val="0000CC"/>
                </a:solidFill>
                <a:effectLst/>
              </a:rPr>
              <a:t>O</a:t>
            </a:r>
            <a:r>
              <a:rPr lang="en-US" altLang="zh-CN" sz="3200" b="1" baseline="-25000" dirty="0" smtClean="0">
                <a:solidFill>
                  <a:srgbClr val="0000CC"/>
                </a:solidFill>
                <a:effectLst/>
              </a:rPr>
              <a:t>6</a:t>
            </a:r>
            <a:r>
              <a:rPr lang="en-US" altLang="zh-CN" sz="3200" b="1" dirty="0" smtClean="0">
                <a:solidFill>
                  <a:srgbClr val="0000CC"/>
                </a:solidFill>
                <a:effectLst/>
              </a:rPr>
              <a:t> (</a:t>
            </a:r>
            <a:r>
              <a:rPr lang="zh-CN" altLang="en-US" sz="3200" b="1" dirty="0" smtClean="0">
                <a:solidFill>
                  <a:srgbClr val="0000CC"/>
                </a:solidFill>
                <a:effectLst/>
              </a:rPr>
              <a:t>两性</a:t>
            </a:r>
            <a:r>
              <a:rPr lang="en-US" altLang="zh-CN" sz="3200" b="1" dirty="0" smtClean="0">
                <a:solidFill>
                  <a:srgbClr val="0000CC"/>
                </a:solidFill>
                <a:effectLst/>
              </a:rPr>
              <a:t>)  As</a:t>
            </a:r>
            <a:r>
              <a:rPr lang="en-US" altLang="zh-CN" sz="3200" b="1" baseline="-25000" dirty="0" smtClean="0">
                <a:solidFill>
                  <a:srgbClr val="0000CC"/>
                </a:solidFill>
                <a:effectLst/>
              </a:rPr>
              <a:t>2</a:t>
            </a:r>
            <a:r>
              <a:rPr lang="en-US" altLang="zh-CN" sz="3200" b="1" dirty="0" smtClean="0">
                <a:solidFill>
                  <a:srgbClr val="0000CC"/>
                </a:solidFill>
                <a:effectLst/>
              </a:rPr>
              <a:t>O</a:t>
            </a:r>
            <a:r>
              <a:rPr lang="en-US" altLang="zh-CN" sz="3200" b="1" baseline="-25000" dirty="0" smtClean="0">
                <a:solidFill>
                  <a:srgbClr val="0000CC"/>
                </a:solidFill>
                <a:effectLst/>
              </a:rPr>
              <a:t>5  </a:t>
            </a:r>
            <a:r>
              <a:rPr lang="en-US" altLang="zh-CN" sz="3200" b="1" dirty="0" smtClean="0">
                <a:solidFill>
                  <a:srgbClr val="0000CC"/>
                </a:solidFill>
                <a:effectLst/>
              </a:rPr>
              <a:t>(</a:t>
            </a:r>
            <a:r>
              <a:rPr lang="zh-CN" altLang="en-US" sz="3200" b="1" dirty="0" smtClean="0">
                <a:solidFill>
                  <a:srgbClr val="0000CC"/>
                </a:solidFill>
                <a:effectLst/>
              </a:rPr>
              <a:t>酸性</a:t>
            </a:r>
            <a:r>
              <a:rPr lang="en-US" altLang="zh-CN" sz="3200" b="1" dirty="0" smtClean="0">
                <a:solidFill>
                  <a:srgbClr val="0000CC"/>
                </a:solidFill>
                <a:effectLst/>
              </a:rPr>
              <a:t>)</a:t>
            </a:r>
            <a:r>
              <a:rPr lang="zh-CN" altLang="en-US" sz="3200" b="1" dirty="0" smtClean="0">
                <a:solidFill>
                  <a:srgbClr val="0000CC"/>
                </a:solidFill>
                <a:effectLst/>
              </a:rPr>
              <a:t>；</a:t>
            </a:r>
            <a:r>
              <a:rPr lang="zh-CN" altLang="en-US" sz="3200" b="1" dirty="0" smtClean="0">
                <a:effectLst/>
              </a:rPr>
              <a:t> </a:t>
            </a:r>
            <a:endParaRPr lang="zh-CN" altLang="en-US" sz="3200" b="1" dirty="0" smtClean="0">
              <a:effectLst/>
            </a:endParaRPr>
          </a:p>
          <a:p>
            <a:pPr marL="0" lvl="1" indent="0">
              <a:lnSpc>
                <a:spcPct val="130000"/>
              </a:lnSpc>
              <a:spcBef>
                <a:spcPct val="0"/>
              </a:spcBef>
              <a:buFont typeface="Wingdings" panose="05000000000000000000" pitchFamily="2" charset="2"/>
              <a:buNone/>
            </a:pPr>
            <a:r>
              <a:rPr lang="zh-CN" altLang="en-US" sz="3200" b="1" dirty="0" smtClean="0">
                <a:effectLst/>
              </a:rPr>
              <a:t>             </a:t>
            </a:r>
            <a:r>
              <a:rPr lang="en-US" altLang="zh-CN" sz="3200" b="1" dirty="0" err="1" smtClean="0">
                <a:solidFill>
                  <a:srgbClr val="FF0000"/>
                </a:solidFill>
                <a:effectLst/>
              </a:rPr>
              <a:t>PbO</a:t>
            </a:r>
            <a:r>
              <a:rPr lang="en-US" altLang="zh-CN" sz="3200" b="1" dirty="0" smtClean="0">
                <a:solidFill>
                  <a:srgbClr val="FF0000"/>
                </a:solidFill>
                <a:effectLst/>
              </a:rPr>
              <a:t>(</a:t>
            </a:r>
            <a:r>
              <a:rPr lang="zh-CN" altLang="en-US" sz="3200" b="1" dirty="0" smtClean="0">
                <a:solidFill>
                  <a:srgbClr val="FF0000"/>
                </a:solidFill>
                <a:effectLst/>
              </a:rPr>
              <a:t>碱性 </a:t>
            </a:r>
            <a:r>
              <a:rPr lang="en-US" altLang="zh-CN" sz="3200" b="1" dirty="0" smtClean="0">
                <a:solidFill>
                  <a:srgbClr val="FF0000"/>
                </a:solidFill>
                <a:effectLst/>
              </a:rPr>
              <a:t>)/PbO</a:t>
            </a:r>
            <a:r>
              <a:rPr lang="en-US" altLang="zh-CN" sz="3200" b="1" baseline="-25000" dirty="0" smtClean="0">
                <a:solidFill>
                  <a:srgbClr val="FF0000"/>
                </a:solidFill>
                <a:effectLst/>
              </a:rPr>
              <a:t>2  </a:t>
            </a:r>
            <a:r>
              <a:rPr lang="en-US" altLang="zh-CN" sz="3200" b="1" dirty="0" smtClean="0">
                <a:solidFill>
                  <a:srgbClr val="FF0000"/>
                </a:solidFill>
                <a:effectLst/>
              </a:rPr>
              <a:t>(</a:t>
            </a:r>
            <a:r>
              <a:rPr lang="zh-CN" altLang="en-US" sz="3200" b="1" dirty="0" smtClean="0">
                <a:solidFill>
                  <a:srgbClr val="FF0000"/>
                </a:solidFill>
                <a:effectLst/>
              </a:rPr>
              <a:t>两性</a:t>
            </a:r>
            <a:r>
              <a:rPr lang="en-US" altLang="zh-CN" sz="3200" b="1" dirty="0" smtClean="0">
                <a:solidFill>
                  <a:srgbClr val="FF0000"/>
                </a:solidFill>
                <a:effectLst/>
              </a:rPr>
              <a:t>)</a:t>
            </a:r>
            <a:endParaRPr lang="en-US" altLang="zh-CN" sz="3200" b="1" dirty="0" smtClean="0">
              <a:solidFill>
                <a:srgbClr val="FF0000"/>
              </a:solidFill>
              <a:effectLst/>
            </a:endParaRPr>
          </a:p>
        </p:txBody>
      </p:sp>
      <p:sp>
        <p:nvSpPr>
          <p:cNvPr id="283650" name="Rectangle 4"/>
          <p:cNvSpPr>
            <a:spLocks noChangeArrowheads="1"/>
          </p:cNvSpPr>
          <p:nvPr/>
        </p:nvSpPr>
        <p:spPr bwMode="auto">
          <a:xfrm>
            <a:off x="8243888" y="63087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940EF54-DAB4-473B-90A2-EB286EE2944F}"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145411">
                                            <p:txEl>
                                              <p:pRg st="4294967295" end="4294967295"/>
                                            </p:txEl>
                                          </p:spTgt>
                                        </p:tgtEl>
                                        <p:attrNameLst>
                                          <p:attrName>style.visibility</p:attrName>
                                        </p:attrNameLst>
                                      </p:cBhvr>
                                      <p:to>
                                        <p:strVal val="visible"/>
                                      </p:to>
                                    </p:set>
                                    <p:anim calcmode="lin" valueType="num">
                                      <p:cBhvr>
                                        <p:cTn id="7" dur="1000" fill="hold"/>
                                        <p:tgtEl>
                                          <p:spTgt spid="145411">
                                            <p:txEl>
                                              <p:pRg st="4294967295" end="4294967295"/>
                                            </p:txEl>
                                          </p:spTgt>
                                        </p:tgtEl>
                                        <p:attrNameLst>
                                          <p:attrName>ppt_w</p:attrName>
                                        </p:attrNameLst>
                                      </p:cBhvr>
                                      <p:tavLst>
                                        <p:tav tm="0">
                                          <p:val>
                                            <p:strVal val="#ppt_w+.3"/>
                                          </p:val>
                                        </p:tav>
                                        <p:tav tm="100000">
                                          <p:val>
                                            <p:strVal val="#ppt_w"/>
                                          </p:val>
                                        </p:tav>
                                      </p:tavLst>
                                    </p:anim>
                                    <p:anim calcmode="lin" valueType="num">
                                      <p:cBhvr>
                                        <p:cTn id="8" dur="1000" fill="hold"/>
                                        <p:tgtEl>
                                          <p:spTgt spid="145411">
                                            <p:txEl>
                                              <p:pRg st="4294967295" end="4294967295"/>
                                            </p:txEl>
                                          </p:spTgt>
                                        </p:tgtEl>
                                        <p:attrNameLst>
                                          <p:attrName>ppt_h</p:attrName>
                                        </p:attrNameLst>
                                      </p:cBhvr>
                                      <p:tavLst>
                                        <p:tav tm="0">
                                          <p:val>
                                            <p:strVal val="#ppt_h"/>
                                          </p:val>
                                        </p:tav>
                                        <p:tav tm="100000">
                                          <p:val>
                                            <p:strVal val="#ppt_h"/>
                                          </p:val>
                                        </p:tav>
                                      </p:tavLst>
                                    </p:anim>
                                    <p:animEffect transition="in" filter="fade">
                                      <p:cBhvr>
                                        <p:cTn id="9" dur="1000"/>
                                        <p:tgtEl>
                                          <p:spTgt spid="145411">
                                            <p:txEl>
                                              <p:pRg st="4294967295" end="4294967295"/>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145411">
                                            <p:txEl>
                                              <p:pRg st="0" end="0"/>
                                            </p:txEl>
                                          </p:spTgt>
                                        </p:tgtEl>
                                        <p:attrNameLst>
                                          <p:attrName>style.visibility</p:attrName>
                                        </p:attrNameLst>
                                      </p:cBhvr>
                                      <p:to>
                                        <p:strVal val="visible"/>
                                      </p:to>
                                    </p:set>
                                    <p:anim calcmode="lin" valueType="num">
                                      <p:cBhvr>
                                        <p:cTn id="14" dur="1000" fill="hold"/>
                                        <p:tgtEl>
                                          <p:spTgt spid="145411">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4541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45411">
                                            <p:txEl>
                                              <p:pRg st="0" end="0"/>
                                            </p:txEl>
                                          </p:spTgt>
                                        </p:tgtEl>
                                      </p:cBhvr>
                                    </p:animEffect>
                                  </p:childTnLst>
                                </p:cTn>
                              </p:par>
                              <p:par>
                                <p:cTn id="17" presetID="50" presetClass="entr" presetSubtype="0" decel="100000" fill="hold" grpId="0" nodeType="withEffect">
                                  <p:stCondLst>
                                    <p:cond delay="0"/>
                                  </p:stCondLst>
                                  <p:childTnLst>
                                    <p:set>
                                      <p:cBhvr>
                                        <p:cTn id="18" dur="indefinite" fill="hold">
                                          <p:stCondLst>
                                            <p:cond delay="0"/>
                                          </p:stCondLst>
                                        </p:cTn>
                                        <p:tgtEl>
                                          <p:spTgt spid="145411">
                                            <p:txEl>
                                              <p:pRg st="1" end="1"/>
                                            </p:txEl>
                                          </p:spTgt>
                                        </p:tgtEl>
                                        <p:attrNameLst>
                                          <p:attrName>style.visibility</p:attrName>
                                        </p:attrNameLst>
                                      </p:cBhvr>
                                      <p:to>
                                        <p:strVal val="visible"/>
                                      </p:to>
                                    </p:set>
                                    <p:anim calcmode="lin" valueType="num">
                                      <p:cBhvr>
                                        <p:cTn id="19" dur="1000" fill="hold"/>
                                        <p:tgtEl>
                                          <p:spTgt spid="145411">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145411">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45411">
                                            <p:txEl>
                                              <p:pRg st="1" end="1"/>
                                            </p:txEl>
                                          </p:spTgt>
                                        </p:tgtEl>
                                      </p:cBhvr>
                                    </p:animEffect>
                                  </p:childTnLst>
                                </p:cTn>
                              </p:par>
                              <p:par>
                                <p:cTn id="22" presetID="50" presetClass="entr" presetSubtype="0" decel="100000" fill="hold" grpId="0" nodeType="withEffect">
                                  <p:stCondLst>
                                    <p:cond delay="0"/>
                                  </p:stCondLst>
                                  <p:childTnLst>
                                    <p:set>
                                      <p:cBhvr>
                                        <p:cTn id="23" dur="indefinite" fill="hold">
                                          <p:stCondLst>
                                            <p:cond delay="0"/>
                                          </p:stCondLst>
                                        </p:cTn>
                                        <p:tgtEl>
                                          <p:spTgt spid="145411">
                                            <p:txEl>
                                              <p:pRg st="2" end="2"/>
                                            </p:txEl>
                                          </p:spTgt>
                                        </p:tgtEl>
                                        <p:attrNameLst>
                                          <p:attrName>style.visibility</p:attrName>
                                        </p:attrNameLst>
                                      </p:cBhvr>
                                      <p:to>
                                        <p:strVal val="visible"/>
                                      </p:to>
                                    </p:set>
                                    <p:anim calcmode="lin" valueType="num">
                                      <p:cBhvr>
                                        <p:cTn id="24" dur="1000" fill="hold"/>
                                        <p:tgtEl>
                                          <p:spTgt spid="145411">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145411">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145411">
                                            <p:txEl>
                                              <p:pRg st="2" end="2"/>
                                            </p:txEl>
                                          </p:spTgt>
                                        </p:tgtEl>
                                      </p:cBhvr>
                                    </p:animEffect>
                                  </p:childTnLst>
                                </p:cTn>
                              </p:par>
                              <p:par>
                                <p:cTn id="27" presetID="50" presetClass="entr" presetSubtype="0" decel="100000" fill="hold" grpId="0" nodeType="withEffect">
                                  <p:stCondLst>
                                    <p:cond delay="0"/>
                                  </p:stCondLst>
                                  <p:childTnLst>
                                    <p:set>
                                      <p:cBhvr>
                                        <p:cTn id="28" dur="indefinite" fill="hold">
                                          <p:stCondLst>
                                            <p:cond delay="0"/>
                                          </p:stCondLst>
                                        </p:cTn>
                                        <p:tgtEl>
                                          <p:spTgt spid="145411">
                                            <p:txEl>
                                              <p:pRg st="3" end="3"/>
                                            </p:txEl>
                                          </p:spTgt>
                                        </p:tgtEl>
                                        <p:attrNameLst>
                                          <p:attrName>style.visibility</p:attrName>
                                        </p:attrNameLst>
                                      </p:cBhvr>
                                      <p:to>
                                        <p:strVal val="visible"/>
                                      </p:to>
                                    </p:set>
                                    <p:anim calcmode="lin" valueType="num">
                                      <p:cBhvr>
                                        <p:cTn id="29" dur="1000" fill="hold"/>
                                        <p:tgtEl>
                                          <p:spTgt spid="145411">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145411">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145411">
                                            <p:txEl>
                                              <p:pRg st="3" end="3"/>
                                            </p:txEl>
                                          </p:spTgt>
                                        </p:tgtEl>
                                      </p:cBhvr>
                                    </p:animEffect>
                                  </p:childTnLst>
                                </p:cTn>
                              </p:par>
                              <p:par>
                                <p:cTn id="32" presetID="50" presetClass="entr" presetSubtype="0" decel="100000" fill="hold" grpId="0" nodeType="withEffect">
                                  <p:stCondLst>
                                    <p:cond delay="0"/>
                                  </p:stCondLst>
                                  <p:childTnLst>
                                    <p:set>
                                      <p:cBhvr>
                                        <p:cTn id="33" dur="indefinite" fill="hold">
                                          <p:stCondLst>
                                            <p:cond delay="0"/>
                                          </p:stCondLst>
                                        </p:cTn>
                                        <p:tgtEl>
                                          <p:spTgt spid="145411">
                                            <p:txEl>
                                              <p:pRg st="4" end="4"/>
                                            </p:txEl>
                                          </p:spTgt>
                                        </p:tgtEl>
                                        <p:attrNameLst>
                                          <p:attrName>style.visibility</p:attrName>
                                        </p:attrNameLst>
                                      </p:cBhvr>
                                      <p:to>
                                        <p:strVal val="visible"/>
                                      </p:to>
                                    </p:set>
                                    <p:anim calcmode="lin" valueType="num">
                                      <p:cBhvr>
                                        <p:cTn id="34" dur="1000" fill="hold"/>
                                        <p:tgtEl>
                                          <p:spTgt spid="145411">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145411">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145411">
                                            <p:txEl>
                                              <p:pRg st="4" end="4"/>
                                            </p:txEl>
                                          </p:spTgt>
                                        </p:tgtEl>
                                      </p:cBhvr>
                                    </p:animEffect>
                                  </p:childTnLst>
                                </p:cTn>
                              </p:par>
                              <p:par>
                                <p:cTn id="37" presetID="50" presetClass="entr" presetSubtype="0" decel="100000" fill="hold" grpId="0" nodeType="withEffect">
                                  <p:stCondLst>
                                    <p:cond delay="0"/>
                                  </p:stCondLst>
                                  <p:childTnLst>
                                    <p:set>
                                      <p:cBhvr>
                                        <p:cTn id="38" dur="indefinite" fill="hold">
                                          <p:stCondLst>
                                            <p:cond delay="0"/>
                                          </p:stCondLst>
                                        </p:cTn>
                                        <p:tgtEl>
                                          <p:spTgt spid="145411">
                                            <p:txEl>
                                              <p:pRg st="5" end="5"/>
                                            </p:txEl>
                                          </p:spTgt>
                                        </p:tgtEl>
                                        <p:attrNameLst>
                                          <p:attrName>style.visibility</p:attrName>
                                        </p:attrNameLst>
                                      </p:cBhvr>
                                      <p:to>
                                        <p:strVal val="visible"/>
                                      </p:to>
                                    </p:set>
                                    <p:anim calcmode="lin" valueType="num">
                                      <p:cBhvr>
                                        <p:cTn id="39" dur="1000" fill="hold"/>
                                        <p:tgtEl>
                                          <p:spTgt spid="145411">
                                            <p:txEl>
                                              <p:pRg st="5" end="5"/>
                                            </p:txEl>
                                          </p:spTgt>
                                        </p:tgtEl>
                                        <p:attrNameLst>
                                          <p:attrName>ppt_w</p:attrName>
                                        </p:attrNameLst>
                                      </p:cBhvr>
                                      <p:tavLst>
                                        <p:tav tm="0">
                                          <p:val>
                                            <p:strVal val="#ppt_w+.3"/>
                                          </p:val>
                                        </p:tav>
                                        <p:tav tm="100000">
                                          <p:val>
                                            <p:strVal val="#ppt_w"/>
                                          </p:val>
                                        </p:tav>
                                      </p:tavLst>
                                    </p:anim>
                                    <p:anim calcmode="lin" valueType="num">
                                      <p:cBhvr>
                                        <p:cTn id="40" dur="1000" fill="hold"/>
                                        <p:tgtEl>
                                          <p:spTgt spid="145411">
                                            <p:txEl>
                                              <p:pRg st="5" end="5"/>
                                            </p:txEl>
                                          </p:spTgt>
                                        </p:tgtEl>
                                        <p:attrNameLst>
                                          <p:attrName>ppt_h</p:attrName>
                                        </p:attrNameLst>
                                      </p:cBhvr>
                                      <p:tavLst>
                                        <p:tav tm="0">
                                          <p:val>
                                            <p:strVal val="#ppt_h"/>
                                          </p:val>
                                        </p:tav>
                                        <p:tav tm="100000">
                                          <p:val>
                                            <p:strVal val="#ppt_h"/>
                                          </p:val>
                                        </p:tav>
                                      </p:tavLst>
                                    </p:anim>
                                    <p:animEffect transition="in" filter="fade">
                                      <p:cBhvr>
                                        <p:cTn id="41" dur="1000"/>
                                        <p:tgtEl>
                                          <p:spTgt spid="145411">
                                            <p:txEl>
                                              <p:pRg st="5" end="5"/>
                                            </p:txEl>
                                          </p:spTgt>
                                        </p:tgtEl>
                                      </p:cBhvr>
                                    </p:animEffect>
                                  </p:childTnLst>
                                </p:cTn>
                              </p:par>
                              <p:par>
                                <p:cTn id="42" presetID="50" presetClass="entr" presetSubtype="0" decel="100000" fill="hold" grpId="0" nodeType="withEffect">
                                  <p:stCondLst>
                                    <p:cond delay="0"/>
                                  </p:stCondLst>
                                  <p:childTnLst>
                                    <p:set>
                                      <p:cBhvr>
                                        <p:cTn id="43" dur="indefinite" fill="hold">
                                          <p:stCondLst>
                                            <p:cond delay="0"/>
                                          </p:stCondLst>
                                        </p:cTn>
                                        <p:tgtEl>
                                          <p:spTgt spid="145411">
                                            <p:txEl>
                                              <p:pRg st="6" end="6"/>
                                            </p:txEl>
                                          </p:spTgt>
                                        </p:tgtEl>
                                        <p:attrNameLst>
                                          <p:attrName>style.visibility</p:attrName>
                                        </p:attrNameLst>
                                      </p:cBhvr>
                                      <p:to>
                                        <p:strVal val="visible"/>
                                      </p:to>
                                    </p:set>
                                    <p:anim calcmode="lin" valueType="num">
                                      <p:cBhvr>
                                        <p:cTn id="44" dur="1000" fill="hold"/>
                                        <p:tgtEl>
                                          <p:spTgt spid="145411">
                                            <p:txEl>
                                              <p:pRg st="6" end="6"/>
                                            </p:txEl>
                                          </p:spTgt>
                                        </p:tgtEl>
                                        <p:attrNameLst>
                                          <p:attrName>ppt_w</p:attrName>
                                        </p:attrNameLst>
                                      </p:cBhvr>
                                      <p:tavLst>
                                        <p:tav tm="0">
                                          <p:val>
                                            <p:strVal val="#ppt_w+.3"/>
                                          </p:val>
                                        </p:tav>
                                        <p:tav tm="100000">
                                          <p:val>
                                            <p:strVal val="#ppt_w"/>
                                          </p:val>
                                        </p:tav>
                                      </p:tavLst>
                                    </p:anim>
                                    <p:anim calcmode="lin" valueType="num">
                                      <p:cBhvr>
                                        <p:cTn id="45" dur="1000" fill="hold"/>
                                        <p:tgtEl>
                                          <p:spTgt spid="145411">
                                            <p:txEl>
                                              <p:pRg st="6" end="6"/>
                                            </p:txEl>
                                          </p:spTgt>
                                        </p:tgtEl>
                                        <p:attrNameLst>
                                          <p:attrName>ppt_h</p:attrName>
                                        </p:attrNameLst>
                                      </p:cBhvr>
                                      <p:tavLst>
                                        <p:tav tm="0">
                                          <p:val>
                                            <p:strVal val="#ppt_h"/>
                                          </p:val>
                                        </p:tav>
                                        <p:tav tm="100000">
                                          <p:val>
                                            <p:strVal val="#ppt_h"/>
                                          </p:val>
                                        </p:tav>
                                      </p:tavLst>
                                    </p:anim>
                                    <p:animEffect transition="in" filter="fade">
                                      <p:cBhvr>
                                        <p:cTn id="46" dur="1000"/>
                                        <p:tgtEl>
                                          <p:spTgt spid="145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Rot="1" noChangeArrowheads="1"/>
          </p:cNvSpPr>
          <p:nvPr>
            <p:ph type="body" idx="1"/>
          </p:nvPr>
        </p:nvSpPr>
        <p:spPr>
          <a:xfrm>
            <a:off x="941388" y="260350"/>
            <a:ext cx="8001000" cy="5975350"/>
          </a:xfrm>
        </p:spPr>
        <p:txBody>
          <a:bodyPr/>
          <a:lstStyle/>
          <a:p>
            <a:pPr marL="609600" indent="-609600">
              <a:lnSpc>
                <a:spcPct val="110000"/>
              </a:lnSpc>
              <a:buFont typeface="Wingdings" panose="05000000000000000000" pitchFamily="2" charset="2"/>
              <a:buNone/>
            </a:pPr>
            <a:r>
              <a:rPr lang="zh-CN" altLang="en-US" sz="4000" b="1" dirty="0" smtClean="0">
                <a:solidFill>
                  <a:srgbClr val="000000"/>
                </a:solidFill>
                <a:effectLst/>
              </a:rPr>
              <a:t>氧化物酸碱性的变化规律</a:t>
            </a:r>
            <a:endParaRPr lang="zh-CN" altLang="en-US" sz="4000" b="1" dirty="0" smtClean="0">
              <a:solidFill>
                <a:srgbClr val="000000"/>
              </a:solidFill>
              <a:effectLst/>
            </a:endParaRPr>
          </a:p>
          <a:p>
            <a:pPr marL="609600" indent="-609600">
              <a:lnSpc>
                <a:spcPct val="110000"/>
              </a:lnSpc>
              <a:buFont typeface="Wingdings" panose="05000000000000000000" pitchFamily="2" charset="2"/>
              <a:buNone/>
            </a:pPr>
            <a:r>
              <a:rPr lang="en-US" altLang="zh-CN" b="1" dirty="0" smtClean="0">
                <a:solidFill>
                  <a:srgbClr val="000000"/>
                </a:solidFill>
                <a:effectLst/>
              </a:rPr>
              <a:t>(1)</a:t>
            </a:r>
            <a:r>
              <a:rPr lang="zh-CN" altLang="en-US" b="1" dirty="0" smtClean="0">
                <a:solidFill>
                  <a:srgbClr val="000000"/>
                </a:solidFill>
                <a:effectLst/>
              </a:rPr>
              <a:t>同周期</a:t>
            </a:r>
            <a:r>
              <a:rPr lang="zh-CN" altLang="en-US" b="1" dirty="0" smtClean="0">
                <a:solidFill>
                  <a:srgbClr val="0000FF"/>
                </a:solidFill>
                <a:effectLst/>
              </a:rPr>
              <a:t>最高氧化态</a:t>
            </a:r>
            <a:r>
              <a:rPr lang="zh-CN" altLang="en-US" b="1" dirty="0" smtClean="0">
                <a:solidFill>
                  <a:srgbClr val="000000"/>
                </a:solidFill>
                <a:effectLst/>
              </a:rPr>
              <a:t>的氧化物：</a:t>
            </a:r>
            <a:endParaRPr lang="zh-CN" altLang="en-US" b="1" dirty="0" smtClean="0">
              <a:solidFill>
                <a:srgbClr val="000000"/>
              </a:solidFill>
              <a:effectLst/>
            </a:endParaRPr>
          </a:p>
          <a:p>
            <a:pPr marL="609600" indent="-609600">
              <a:lnSpc>
                <a:spcPct val="110000"/>
              </a:lnSpc>
              <a:buFont typeface="Wingdings" panose="05000000000000000000" pitchFamily="2" charset="2"/>
              <a:buNone/>
            </a:pPr>
            <a:r>
              <a:rPr lang="zh-CN" altLang="en-US" b="1" dirty="0" smtClean="0">
                <a:solidFill>
                  <a:srgbClr val="000000"/>
                </a:solidFill>
                <a:effectLst/>
              </a:rPr>
              <a:t>                           </a:t>
            </a:r>
            <a:r>
              <a:rPr lang="zh-CN" altLang="en-US" b="1" dirty="0" smtClean="0">
                <a:solidFill>
                  <a:srgbClr val="0000FF"/>
                </a:solidFill>
                <a:effectLst/>
              </a:rPr>
              <a:t>从左到右，酸性增强</a:t>
            </a:r>
            <a:endParaRPr lang="zh-CN" altLang="en-US" b="1" dirty="0" smtClean="0">
              <a:solidFill>
                <a:srgbClr val="0000FF"/>
              </a:solidFill>
              <a:effectLst/>
            </a:endParaRPr>
          </a:p>
          <a:p>
            <a:pPr marL="609600" indent="-609600">
              <a:lnSpc>
                <a:spcPct val="110000"/>
              </a:lnSpc>
              <a:buFont typeface="Wingdings" panose="05000000000000000000" pitchFamily="2" charset="2"/>
              <a:buNone/>
            </a:pPr>
            <a:r>
              <a:rPr lang="en-US" altLang="zh-CN" b="1" dirty="0" smtClean="0">
                <a:solidFill>
                  <a:srgbClr val="000000"/>
                </a:solidFill>
                <a:effectLst/>
              </a:rPr>
              <a:t>(2) </a:t>
            </a:r>
            <a:r>
              <a:rPr lang="zh-CN" altLang="en-US" b="1" dirty="0" smtClean="0">
                <a:solidFill>
                  <a:srgbClr val="000000"/>
                </a:solidFill>
                <a:effectLst/>
              </a:rPr>
              <a:t>同</a:t>
            </a:r>
            <a:r>
              <a:rPr lang="zh-CN" altLang="en-US" b="1" dirty="0" smtClean="0">
                <a:solidFill>
                  <a:srgbClr val="0000FF"/>
                </a:solidFill>
                <a:effectLst/>
              </a:rPr>
              <a:t>主族相同价态</a:t>
            </a:r>
            <a:r>
              <a:rPr lang="zh-CN" altLang="en-US" b="1" dirty="0" smtClean="0">
                <a:solidFill>
                  <a:srgbClr val="000000"/>
                </a:solidFill>
                <a:effectLst/>
              </a:rPr>
              <a:t>的氧化物：</a:t>
            </a:r>
            <a:endParaRPr lang="zh-CN" altLang="en-US" b="1" dirty="0" smtClean="0">
              <a:solidFill>
                <a:srgbClr val="000000"/>
              </a:solidFill>
              <a:effectLst/>
            </a:endParaRPr>
          </a:p>
          <a:p>
            <a:pPr marL="609600" indent="-609600">
              <a:lnSpc>
                <a:spcPct val="110000"/>
              </a:lnSpc>
              <a:buFont typeface="Wingdings" panose="05000000000000000000" pitchFamily="2" charset="2"/>
              <a:buNone/>
            </a:pPr>
            <a:r>
              <a:rPr lang="zh-CN" altLang="en-US" b="1" dirty="0" smtClean="0">
                <a:solidFill>
                  <a:srgbClr val="000000"/>
                </a:solidFill>
                <a:effectLst/>
              </a:rPr>
              <a:t>                            </a:t>
            </a:r>
            <a:r>
              <a:rPr lang="zh-CN" altLang="en-US" b="1" dirty="0" smtClean="0">
                <a:solidFill>
                  <a:srgbClr val="0000FF"/>
                </a:solidFill>
                <a:effectLst/>
              </a:rPr>
              <a:t>从上到下，碱性增强</a:t>
            </a:r>
            <a:endParaRPr lang="zh-CN" altLang="en-US" b="1" dirty="0" smtClean="0">
              <a:solidFill>
                <a:srgbClr val="0000FF"/>
              </a:solidFill>
              <a:effectLst/>
            </a:endParaRPr>
          </a:p>
          <a:p>
            <a:pPr marL="609600" indent="-609600">
              <a:lnSpc>
                <a:spcPct val="110000"/>
              </a:lnSpc>
              <a:buFont typeface="Wingdings" panose="05000000000000000000" pitchFamily="2" charset="2"/>
              <a:buNone/>
            </a:pPr>
            <a:r>
              <a:rPr lang="en-US" altLang="zh-CN" b="1" dirty="0" smtClean="0">
                <a:solidFill>
                  <a:srgbClr val="000000"/>
                </a:solidFill>
                <a:effectLst/>
              </a:rPr>
              <a:t>(3) </a:t>
            </a:r>
            <a:r>
              <a:rPr lang="zh-CN" altLang="en-US" b="1" dirty="0" smtClean="0">
                <a:solidFill>
                  <a:srgbClr val="000000"/>
                </a:solidFill>
                <a:effectLst/>
              </a:rPr>
              <a:t>同一元素的</a:t>
            </a:r>
            <a:r>
              <a:rPr lang="zh-CN" altLang="en-US" b="1" dirty="0" smtClean="0">
                <a:solidFill>
                  <a:srgbClr val="FF0000"/>
                </a:solidFill>
                <a:effectLst/>
              </a:rPr>
              <a:t>不同氧化态</a:t>
            </a:r>
            <a:r>
              <a:rPr lang="zh-CN" altLang="en-US" b="1" dirty="0" smtClean="0">
                <a:solidFill>
                  <a:srgbClr val="000000"/>
                </a:solidFill>
                <a:effectLst/>
              </a:rPr>
              <a:t>：</a:t>
            </a:r>
            <a:endParaRPr lang="zh-CN" altLang="en-US" b="1" dirty="0" smtClean="0">
              <a:solidFill>
                <a:srgbClr val="000000"/>
              </a:solidFill>
              <a:effectLst/>
            </a:endParaRPr>
          </a:p>
          <a:p>
            <a:pPr marL="609600" indent="-609600">
              <a:lnSpc>
                <a:spcPct val="110000"/>
              </a:lnSpc>
              <a:buFont typeface="Wingdings" panose="05000000000000000000" pitchFamily="2" charset="2"/>
              <a:buNone/>
            </a:pPr>
            <a:r>
              <a:rPr lang="zh-CN" altLang="en-US" b="1" dirty="0" smtClean="0">
                <a:solidFill>
                  <a:srgbClr val="000000"/>
                </a:solidFill>
                <a:effectLst/>
              </a:rPr>
              <a:t>                         </a:t>
            </a:r>
            <a:r>
              <a:rPr lang="zh-CN" altLang="en-US" b="1" dirty="0" smtClean="0">
                <a:solidFill>
                  <a:srgbClr val="0000FF"/>
                </a:solidFill>
                <a:effectLst/>
              </a:rPr>
              <a:t>氧化态越高，酸性越强</a:t>
            </a:r>
            <a:r>
              <a:rPr lang="zh-CN" altLang="en-US" b="1" dirty="0" smtClean="0">
                <a:solidFill>
                  <a:srgbClr val="000000"/>
                </a:solidFill>
                <a:effectLst/>
              </a:rPr>
              <a:t>；</a:t>
            </a:r>
            <a:endParaRPr lang="zh-CN" altLang="en-US" b="1" dirty="0" smtClean="0">
              <a:solidFill>
                <a:srgbClr val="000000"/>
              </a:solidFill>
              <a:effectLst/>
            </a:endParaRPr>
          </a:p>
          <a:p>
            <a:pPr marL="609600" indent="-609600">
              <a:lnSpc>
                <a:spcPct val="110000"/>
              </a:lnSpc>
              <a:buFont typeface="Wingdings" panose="05000000000000000000" pitchFamily="2" charset="2"/>
              <a:buNone/>
            </a:pPr>
            <a:r>
              <a:rPr lang="zh-CN" altLang="en-US" b="1" dirty="0" smtClean="0">
                <a:solidFill>
                  <a:srgbClr val="000000"/>
                </a:solidFill>
                <a:effectLst/>
              </a:rPr>
              <a:t>                  </a:t>
            </a:r>
            <a:r>
              <a:rPr lang="en-US" altLang="zh-CN" b="1" dirty="0" smtClean="0">
                <a:solidFill>
                  <a:srgbClr val="FF0000"/>
                </a:solidFill>
                <a:effectLst/>
              </a:rPr>
              <a:t>d</a:t>
            </a:r>
            <a:r>
              <a:rPr lang="zh-CN" altLang="en-US" b="1" dirty="0" smtClean="0">
                <a:solidFill>
                  <a:srgbClr val="FF0000"/>
                </a:solidFill>
                <a:effectLst/>
              </a:rPr>
              <a:t>区元素</a:t>
            </a:r>
            <a:r>
              <a:rPr lang="zh-CN" altLang="en-US" b="1" dirty="0" smtClean="0">
                <a:solidFill>
                  <a:srgbClr val="000000"/>
                </a:solidFill>
                <a:effectLst/>
              </a:rPr>
              <a:t>变化明显：</a:t>
            </a:r>
            <a:r>
              <a:rPr lang="en-US" altLang="zh-CN" b="1" dirty="0" smtClean="0">
                <a:solidFill>
                  <a:srgbClr val="000000"/>
                </a:solidFill>
                <a:effectLst/>
              </a:rPr>
              <a:t>Cr/</a:t>
            </a:r>
            <a:r>
              <a:rPr lang="en-US" altLang="zh-CN" b="1" dirty="0" err="1" smtClean="0">
                <a:solidFill>
                  <a:srgbClr val="000000"/>
                </a:solidFill>
                <a:effectLst/>
              </a:rPr>
              <a:t>Mn</a:t>
            </a:r>
            <a:r>
              <a:rPr lang="zh-CN" altLang="en-US" b="1" dirty="0" smtClean="0">
                <a:solidFill>
                  <a:srgbClr val="000000"/>
                </a:solidFill>
                <a:effectLst/>
              </a:rPr>
              <a:t>等元素 </a:t>
            </a:r>
            <a:endParaRPr lang="zh-CN" altLang="en-US" b="1" dirty="0" smtClean="0">
              <a:solidFill>
                <a:srgbClr val="000000"/>
              </a:solidFill>
              <a:effectLst/>
            </a:endParaRPr>
          </a:p>
          <a:p>
            <a:pPr marL="609600" indent="-609600">
              <a:lnSpc>
                <a:spcPct val="110000"/>
              </a:lnSpc>
              <a:buFont typeface="Wingdings" panose="05000000000000000000" pitchFamily="2" charset="2"/>
              <a:buNone/>
            </a:pPr>
            <a:r>
              <a:rPr lang="zh-CN" altLang="en-US" b="1" dirty="0" smtClean="0">
                <a:solidFill>
                  <a:srgbClr val="000000"/>
                </a:solidFill>
                <a:effectLst/>
              </a:rPr>
              <a:t>                </a:t>
            </a:r>
            <a:r>
              <a:rPr lang="zh-CN" altLang="en-US" b="1" dirty="0" smtClean="0">
                <a:solidFill>
                  <a:srgbClr val="0000FF"/>
                </a:solidFill>
                <a:effectLst/>
              </a:rPr>
              <a:t> </a:t>
            </a:r>
            <a:r>
              <a:rPr lang="en-US" altLang="zh-CN" b="1" dirty="0" err="1" smtClean="0">
                <a:solidFill>
                  <a:srgbClr val="0000FF"/>
                </a:solidFill>
                <a:effectLst/>
              </a:rPr>
              <a:t>CrO</a:t>
            </a:r>
            <a:r>
              <a:rPr lang="en-US" altLang="zh-CN" b="1" dirty="0" smtClean="0">
                <a:solidFill>
                  <a:srgbClr val="0000FF"/>
                </a:solidFill>
                <a:effectLst/>
              </a:rPr>
              <a:t> (</a:t>
            </a:r>
            <a:r>
              <a:rPr lang="zh-CN" altLang="en-US" b="1" dirty="0" smtClean="0">
                <a:solidFill>
                  <a:srgbClr val="0000FF"/>
                </a:solidFill>
                <a:effectLst/>
              </a:rPr>
              <a:t>碱性</a:t>
            </a:r>
            <a:r>
              <a:rPr lang="en-US" altLang="zh-CN" b="1" dirty="0" smtClean="0">
                <a:solidFill>
                  <a:srgbClr val="0000FF"/>
                </a:solidFill>
                <a:effectLst/>
              </a:rPr>
              <a:t>) – Cr</a:t>
            </a:r>
            <a:r>
              <a:rPr lang="en-US" altLang="zh-CN" b="1" baseline="-25000" dirty="0" smtClean="0">
                <a:solidFill>
                  <a:srgbClr val="0000FF"/>
                </a:solidFill>
                <a:effectLst/>
              </a:rPr>
              <a:t>2</a:t>
            </a:r>
            <a:r>
              <a:rPr lang="en-US" altLang="zh-CN" b="1" dirty="0" smtClean="0">
                <a:solidFill>
                  <a:srgbClr val="0000FF"/>
                </a:solidFill>
                <a:effectLst/>
              </a:rPr>
              <a:t>O</a:t>
            </a:r>
            <a:r>
              <a:rPr lang="en-US" altLang="zh-CN" b="1" baseline="-25000" dirty="0" smtClean="0">
                <a:solidFill>
                  <a:srgbClr val="0000FF"/>
                </a:solidFill>
                <a:effectLst/>
              </a:rPr>
              <a:t>3</a:t>
            </a:r>
            <a:r>
              <a:rPr lang="en-US" altLang="zh-CN" b="1" dirty="0" smtClean="0">
                <a:solidFill>
                  <a:srgbClr val="0000FF"/>
                </a:solidFill>
                <a:effectLst/>
              </a:rPr>
              <a:t> – CrO</a:t>
            </a:r>
            <a:r>
              <a:rPr lang="en-US" altLang="zh-CN" b="1" baseline="-25000" dirty="0" smtClean="0">
                <a:solidFill>
                  <a:srgbClr val="0000FF"/>
                </a:solidFill>
                <a:effectLst/>
              </a:rPr>
              <a:t>3  </a:t>
            </a:r>
            <a:r>
              <a:rPr lang="en-US" altLang="zh-CN" b="1" dirty="0" smtClean="0">
                <a:solidFill>
                  <a:srgbClr val="0000FF"/>
                </a:solidFill>
                <a:effectLst/>
              </a:rPr>
              <a:t>(</a:t>
            </a:r>
            <a:r>
              <a:rPr lang="zh-CN" altLang="en-US" b="1" dirty="0" smtClean="0">
                <a:solidFill>
                  <a:srgbClr val="0000FF"/>
                </a:solidFill>
                <a:effectLst/>
              </a:rPr>
              <a:t>酸性</a:t>
            </a:r>
            <a:r>
              <a:rPr lang="en-US" altLang="zh-CN" b="1" dirty="0" smtClean="0">
                <a:solidFill>
                  <a:srgbClr val="0000FF"/>
                </a:solidFill>
                <a:effectLst/>
              </a:rPr>
              <a:t>)</a:t>
            </a:r>
            <a:endParaRPr lang="en-US" altLang="zh-CN" b="1" dirty="0" smtClean="0">
              <a:solidFill>
                <a:srgbClr val="0000FF"/>
              </a:solidFill>
              <a:effectLst/>
            </a:endParaRPr>
          </a:p>
        </p:txBody>
      </p:sp>
      <p:sp>
        <p:nvSpPr>
          <p:cNvPr id="386050" name="Rectangle 5"/>
          <p:cNvSpPr>
            <a:spLocks noChangeArrowheads="1"/>
          </p:cNvSpPr>
          <p:nvPr/>
        </p:nvSpPr>
        <p:spPr bwMode="auto">
          <a:xfrm>
            <a:off x="8316913" y="6308725"/>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5250C5D-8A66-44BF-BA74-5F6C61D4BE3A}"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386051"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146435">
                                            <p:txEl>
                                              <p:pRg st="4294967295" end="4294967295"/>
                                            </p:txEl>
                                          </p:spTgt>
                                        </p:tgtEl>
                                        <p:attrNameLst>
                                          <p:attrName>style.visibility</p:attrName>
                                        </p:attrNameLst>
                                      </p:cBhvr>
                                      <p:to>
                                        <p:strVal val="visible"/>
                                      </p:to>
                                    </p:set>
                                    <p:anim calcmode="lin" valueType="num">
                                      <p:cBhvr>
                                        <p:cTn id="7" dur="1000" fill="hold"/>
                                        <p:tgtEl>
                                          <p:spTgt spid="146435">
                                            <p:txEl>
                                              <p:pRg st="4294967295" end="4294967295"/>
                                            </p:txEl>
                                          </p:spTgt>
                                        </p:tgtEl>
                                        <p:attrNameLst>
                                          <p:attrName>ppt_w</p:attrName>
                                        </p:attrNameLst>
                                      </p:cBhvr>
                                      <p:tavLst>
                                        <p:tav tm="0">
                                          <p:val>
                                            <p:strVal val="#ppt_w+.3"/>
                                          </p:val>
                                        </p:tav>
                                        <p:tav tm="100000">
                                          <p:val>
                                            <p:strVal val="#ppt_w"/>
                                          </p:val>
                                        </p:tav>
                                      </p:tavLst>
                                    </p:anim>
                                    <p:anim calcmode="lin" valueType="num">
                                      <p:cBhvr>
                                        <p:cTn id="8" dur="1000" fill="hold"/>
                                        <p:tgtEl>
                                          <p:spTgt spid="146435">
                                            <p:txEl>
                                              <p:pRg st="4294967295" end="4294967295"/>
                                            </p:txEl>
                                          </p:spTgt>
                                        </p:tgtEl>
                                        <p:attrNameLst>
                                          <p:attrName>ppt_h</p:attrName>
                                        </p:attrNameLst>
                                      </p:cBhvr>
                                      <p:tavLst>
                                        <p:tav tm="0">
                                          <p:val>
                                            <p:strVal val="#ppt_h"/>
                                          </p:val>
                                        </p:tav>
                                        <p:tav tm="100000">
                                          <p:val>
                                            <p:strVal val="#ppt_h"/>
                                          </p:val>
                                        </p:tav>
                                      </p:tavLst>
                                    </p:anim>
                                    <p:animEffect transition="in" filter="fade">
                                      <p:cBhvr>
                                        <p:cTn id="9" dur="1000"/>
                                        <p:tgtEl>
                                          <p:spTgt spid="146435">
                                            <p:txEl>
                                              <p:pRg st="4294967295" end="4294967295"/>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146435">
                                            <p:txEl>
                                              <p:pRg st="0" end="0"/>
                                            </p:txEl>
                                          </p:spTgt>
                                        </p:tgtEl>
                                        <p:attrNameLst>
                                          <p:attrName>style.visibility</p:attrName>
                                        </p:attrNameLst>
                                      </p:cBhvr>
                                      <p:to>
                                        <p:strVal val="visible"/>
                                      </p:to>
                                    </p:set>
                                    <p:anim calcmode="lin" valueType="num">
                                      <p:cBhvr>
                                        <p:cTn id="14" dur="1000" fill="hold"/>
                                        <p:tgtEl>
                                          <p:spTgt spid="14643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4643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464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146435">
                                            <p:txEl>
                                              <p:pRg st="1" end="1"/>
                                            </p:txEl>
                                          </p:spTgt>
                                        </p:tgtEl>
                                        <p:attrNameLst>
                                          <p:attrName>style.visibility</p:attrName>
                                        </p:attrNameLst>
                                      </p:cBhvr>
                                      <p:to>
                                        <p:strVal val="visible"/>
                                      </p:to>
                                    </p:set>
                                    <p:anim calcmode="lin" valueType="num">
                                      <p:cBhvr>
                                        <p:cTn id="21" dur="1000" fill="hold"/>
                                        <p:tgtEl>
                                          <p:spTgt spid="14643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14643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4643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indefinite" fill="hold">
                                          <p:stCondLst>
                                            <p:cond delay="0"/>
                                          </p:stCondLst>
                                        </p:cTn>
                                        <p:tgtEl>
                                          <p:spTgt spid="146435">
                                            <p:txEl>
                                              <p:pRg st="2" end="2"/>
                                            </p:txEl>
                                          </p:spTgt>
                                        </p:tgtEl>
                                        <p:attrNameLst>
                                          <p:attrName>style.visibility</p:attrName>
                                        </p:attrNameLst>
                                      </p:cBhvr>
                                      <p:to>
                                        <p:strVal val="visible"/>
                                      </p:to>
                                    </p:set>
                                    <p:anim calcmode="lin" valueType="num">
                                      <p:cBhvr>
                                        <p:cTn id="28" dur="1000" fill="hold"/>
                                        <p:tgtEl>
                                          <p:spTgt spid="14643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14643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4643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indefinite" fill="hold">
                                          <p:stCondLst>
                                            <p:cond delay="0"/>
                                          </p:stCondLst>
                                        </p:cTn>
                                        <p:tgtEl>
                                          <p:spTgt spid="146435">
                                            <p:txEl>
                                              <p:pRg st="3" end="3"/>
                                            </p:txEl>
                                          </p:spTgt>
                                        </p:tgtEl>
                                        <p:attrNameLst>
                                          <p:attrName>style.visibility</p:attrName>
                                        </p:attrNameLst>
                                      </p:cBhvr>
                                      <p:to>
                                        <p:strVal val="visible"/>
                                      </p:to>
                                    </p:set>
                                    <p:anim calcmode="lin" valueType="num">
                                      <p:cBhvr>
                                        <p:cTn id="35" dur="1000" fill="hold"/>
                                        <p:tgtEl>
                                          <p:spTgt spid="14643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14643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14643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indefinite" fill="hold">
                                          <p:stCondLst>
                                            <p:cond delay="0"/>
                                          </p:stCondLst>
                                        </p:cTn>
                                        <p:tgtEl>
                                          <p:spTgt spid="146435">
                                            <p:txEl>
                                              <p:pRg st="4" end="4"/>
                                            </p:txEl>
                                          </p:spTgt>
                                        </p:tgtEl>
                                        <p:attrNameLst>
                                          <p:attrName>style.visibility</p:attrName>
                                        </p:attrNameLst>
                                      </p:cBhvr>
                                      <p:to>
                                        <p:strVal val="visible"/>
                                      </p:to>
                                    </p:set>
                                    <p:anim calcmode="lin" valueType="num">
                                      <p:cBhvr>
                                        <p:cTn id="42" dur="1000" fill="hold"/>
                                        <p:tgtEl>
                                          <p:spTgt spid="14643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14643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14643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indefinite" fill="hold">
                                          <p:stCondLst>
                                            <p:cond delay="0"/>
                                          </p:stCondLst>
                                        </p:cTn>
                                        <p:tgtEl>
                                          <p:spTgt spid="146435">
                                            <p:txEl>
                                              <p:pRg st="5" end="5"/>
                                            </p:txEl>
                                          </p:spTgt>
                                        </p:tgtEl>
                                        <p:attrNameLst>
                                          <p:attrName>style.visibility</p:attrName>
                                        </p:attrNameLst>
                                      </p:cBhvr>
                                      <p:to>
                                        <p:strVal val="visible"/>
                                      </p:to>
                                    </p:set>
                                    <p:anim calcmode="lin" valueType="num">
                                      <p:cBhvr>
                                        <p:cTn id="49" dur="1000" fill="hold"/>
                                        <p:tgtEl>
                                          <p:spTgt spid="146435">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146435">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146435">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indefinite" fill="hold">
                                          <p:stCondLst>
                                            <p:cond delay="0"/>
                                          </p:stCondLst>
                                        </p:cTn>
                                        <p:tgtEl>
                                          <p:spTgt spid="146435">
                                            <p:txEl>
                                              <p:pRg st="6" end="6"/>
                                            </p:txEl>
                                          </p:spTgt>
                                        </p:tgtEl>
                                        <p:attrNameLst>
                                          <p:attrName>style.visibility</p:attrName>
                                        </p:attrNameLst>
                                      </p:cBhvr>
                                      <p:to>
                                        <p:strVal val="visible"/>
                                      </p:to>
                                    </p:set>
                                    <p:anim calcmode="lin" valueType="num">
                                      <p:cBhvr>
                                        <p:cTn id="56" dur="1000" fill="hold"/>
                                        <p:tgtEl>
                                          <p:spTgt spid="146435">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146435">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146435">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indefinite" fill="hold">
                                          <p:stCondLst>
                                            <p:cond delay="0"/>
                                          </p:stCondLst>
                                        </p:cTn>
                                        <p:tgtEl>
                                          <p:spTgt spid="146435">
                                            <p:txEl>
                                              <p:pRg st="7" end="7"/>
                                            </p:txEl>
                                          </p:spTgt>
                                        </p:tgtEl>
                                        <p:attrNameLst>
                                          <p:attrName>style.visibility</p:attrName>
                                        </p:attrNameLst>
                                      </p:cBhvr>
                                      <p:to>
                                        <p:strVal val="visible"/>
                                      </p:to>
                                    </p:set>
                                    <p:anim calcmode="lin" valueType="num">
                                      <p:cBhvr>
                                        <p:cTn id="63" dur="1000" fill="hold"/>
                                        <p:tgtEl>
                                          <p:spTgt spid="146435">
                                            <p:txEl>
                                              <p:pRg st="7" end="7"/>
                                            </p:txEl>
                                          </p:spTgt>
                                        </p:tgtEl>
                                        <p:attrNameLst>
                                          <p:attrName>ppt_w</p:attrName>
                                        </p:attrNameLst>
                                      </p:cBhvr>
                                      <p:tavLst>
                                        <p:tav tm="0">
                                          <p:val>
                                            <p:strVal val="#ppt_w+.3"/>
                                          </p:val>
                                        </p:tav>
                                        <p:tav tm="100000">
                                          <p:val>
                                            <p:strVal val="#ppt_w"/>
                                          </p:val>
                                        </p:tav>
                                      </p:tavLst>
                                    </p:anim>
                                    <p:anim calcmode="lin" valueType="num">
                                      <p:cBhvr>
                                        <p:cTn id="64" dur="1000" fill="hold"/>
                                        <p:tgtEl>
                                          <p:spTgt spid="146435">
                                            <p:txEl>
                                              <p:pRg st="7" end="7"/>
                                            </p:txEl>
                                          </p:spTgt>
                                        </p:tgtEl>
                                        <p:attrNameLst>
                                          <p:attrName>ppt_h</p:attrName>
                                        </p:attrNameLst>
                                      </p:cBhvr>
                                      <p:tavLst>
                                        <p:tav tm="0">
                                          <p:val>
                                            <p:strVal val="#ppt_h"/>
                                          </p:val>
                                        </p:tav>
                                        <p:tav tm="100000">
                                          <p:val>
                                            <p:strVal val="#ppt_h"/>
                                          </p:val>
                                        </p:tav>
                                      </p:tavLst>
                                    </p:anim>
                                    <p:animEffect transition="in" filter="fade">
                                      <p:cBhvr>
                                        <p:cTn id="65" dur="1000"/>
                                        <p:tgtEl>
                                          <p:spTgt spid="14643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indefinite" fill="hold">
                                          <p:stCondLst>
                                            <p:cond delay="0"/>
                                          </p:stCondLst>
                                        </p:cTn>
                                        <p:tgtEl>
                                          <p:spTgt spid="146435">
                                            <p:txEl>
                                              <p:pRg st="8" end="8"/>
                                            </p:txEl>
                                          </p:spTgt>
                                        </p:tgtEl>
                                        <p:attrNameLst>
                                          <p:attrName>style.visibility</p:attrName>
                                        </p:attrNameLst>
                                      </p:cBhvr>
                                      <p:to>
                                        <p:strVal val="visible"/>
                                      </p:to>
                                    </p:set>
                                    <p:anim calcmode="lin" valueType="num">
                                      <p:cBhvr>
                                        <p:cTn id="70" dur="1000" fill="hold"/>
                                        <p:tgtEl>
                                          <p:spTgt spid="146435">
                                            <p:txEl>
                                              <p:pRg st="8" end="8"/>
                                            </p:txEl>
                                          </p:spTgt>
                                        </p:tgtEl>
                                        <p:attrNameLst>
                                          <p:attrName>ppt_w</p:attrName>
                                        </p:attrNameLst>
                                      </p:cBhvr>
                                      <p:tavLst>
                                        <p:tav tm="0">
                                          <p:val>
                                            <p:strVal val="#ppt_w+.3"/>
                                          </p:val>
                                        </p:tav>
                                        <p:tav tm="100000">
                                          <p:val>
                                            <p:strVal val="#ppt_w"/>
                                          </p:val>
                                        </p:tav>
                                      </p:tavLst>
                                    </p:anim>
                                    <p:anim calcmode="lin" valueType="num">
                                      <p:cBhvr>
                                        <p:cTn id="71" dur="1000" fill="hold"/>
                                        <p:tgtEl>
                                          <p:spTgt spid="146435">
                                            <p:txEl>
                                              <p:pRg st="8" end="8"/>
                                            </p:txEl>
                                          </p:spTgt>
                                        </p:tgtEl>
                                        <p:attrNameLst>
                                          <p:attrName>ppt_h</p:attrName>
                                        </p:attrNameLst>
                                      </p:cBhvr>
                                      <p:tavLst>
                                        <p:tav tm="0">
                                          <p:val>
                                            <p:strVal val="#ppt_h"/>
                                          </p:val>
                                        </p:tav>
                                        <p:tav tm="100000">
                                          <p:val>
                                            <p:strVal val="#ppt_h"/>
                                          </p:val>
                                        </p:tav>
                                      </p:tavLst>
                                    </p:anim>
                                    <p:animEffect transition="in" filter="fade">
                                      <p:cBhvr>
                                        <p:cTn id="72" dur="1000"/>
                                        <p:tgtEl>
                                          <p:spTgt spid="1464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827584" y="476672"/>
            <a:ext cx="7993062" cy="521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spcBef>
                <a:spcPct val="50000"/>
              </a:spcBef>
            </a:pPr>
            <a:r>
              <a:rPr lang="zh-CN" altLang="en-US" sz="3600" dirty="0" smtClean="0">
                <a:ea typeface="华文楷体" panose="02010600040101010101" pitchFamily="2" charset="-122"/>
              </a:rPr>
              <a:t>补：不同</a:t>
            </a:r>
            <a:r>
              <a:rPr lang="zh-CN" altLang="en-US" sz="3600" dirty="0">
                <a:ea typeface="华文楷体" panose="02010600040101010101" pitchFamily="2" charset="-122"/>
              </a:rPr>
              <a:t>元素</a:t>
            </a:r>
            <a:r>
              <a:rPr lang="zh-CN" altLang="en-US" sz="3600" dirty="0">
                <a:solidFill>
                  <a:srgbClr val="0000CC"/>
                </a:solidFill>
                <a:ea typeface="华文楷体" panose="02010600040101010101" pitchFamily="2" charset="-122"/>
              </a:rPr>
              <a:t>氧化物性质差异</a:t>
            </a:r>
            <a:r>
              <a:rPr lang="zh-CN" altLang="en-US" sz="3600" dirty="0" smtClean="0">
                <a:solidFill>
                  <a:srgbClr val="0000CC"/>
                </a:solidFill>
                <a:ea typeface="华文楷体" panose="02010600040101010101" pitchFamily="2" charset="-122"/>
              </a:rPr>
              <a:t>很大：</a:t>
            </a:r>
            <a:endParaRPr lang="zh-CN" altLang="en-US" sz="3600" dirty="0">
              <a:ea typeface="华文楷体" panose="02010600040101010101" pitchFamily="2" charset="-122"/>
            </a:endParaRPr>
          </a:p>
          <a:p>
            <a:pPr>
              <a:lnSpc>
                <a:spcPct val="140000"/>
              </a:lnSpc>
            </a:pPr>
            <a:r>
              <a:rPr lang="en-US" altLang="zh-CN" sz="3400" dirty="0">
                <a:solidFill>
                  <a:srgbClr val="FF0000"/>
                </a:solidFill>
                <a:ea typeface="华文楷体" panose="02010600040101010101" pitchFamily="2" charset="-122"/>
              </a:rPr>
              <a:t>(1)</a:t>
            </a:r>
            <a:r>
              <a:rPr lang="zh-CN" altLang="en-US" sz="3400" dirty="0">
                <a:solidFill>
                  <a:srgbClr val="FF0000"/>
                </a:solidFill>
                <a:ea typeface="华文楷体" panose="02010600040101010101" pitchFamily="2" charset="-122"/>
              </a:rPr>
              <a:t>导电性</a:t>
            </a:r>
            <a:r>
              <a:rPr lang="zh-CN" altLang="en-US" sz="3400" dirty="0">
                <a:ea typeface="华文楷体" panose="02010600040101010101" pitchFamily="2" charset="-122"/>
              </a:rPr>
              <a:t>：绝缘体 </a:t>
            </a:r>
            <a:r>
              <a:rPr lang="en-US" altLang="zh-CN" sz="3400" dirty="0">
                <a:ea typeface="华文楷体" panose="02010600040101010101" pitchFamily="2" charset="-122"/>
              </a:rPr>
              <a:t>(</a:t>
            </a:r>
            <a:r>
              <a:rPr lang="en-US" altLang="zh-CN" sz="3400" dirty="0" err="1">
                <a:solidFill>
                  <a:srgbClr val="0000CC"/>
                </a:solidFill>
                <a:ea typeface="华文楷体" panose="02010600040101010101" pitchFamily="2" charset="-122"/>
              </a:rPr>
              <a:t>MgO</a:t>
            </a:r>
            <a:r>
              <a:rPr lang="en-US" altLang="zh-CN" sz="3400" dirty="0">
                <a:ea typeface="华文楷体" panose="02010600040101010101" pitchFamily="2" charset="-122"/>
              </a:rPr>
              <a:t>)-</a:t>
            </a:r>
            <a:r>
              <a:rPr lang="zh-CN" altLang="en-US" sz="3400" dirty="0">
                <a:ea typeface="华文楷体" panose="02010600040101010101" pitchFamily="2" charset="-122"/>
              </a:rPr>
              <a:t>半导体</a:t>
            </a:r>
            <a:r>
              <a:rPr lang="en-US" altLang="zh-CN" sz="3400" dirty="0">
                <a:ea typeface="华文楷体" panose="02010600040101010101" pitchFamily="2" charset="-122"/>
              </a:rPr>
              <a:t>(</a:t>
            </a:r>
            <a:r>
              <a:rPr lang="en-US" altLang="zh-CN" sz="3400" dirty="0" err="1">
                <a:solidFill>
                  <a:srgbClr val="0000CC"/>
                </a:solidFill>
                <a:ea typeface="华文楷体" panose="02010600040101010101" pitchFamily="2" charset="-122"/>
              </a:rPr>
              <a:t>NiO</a:t>
            </a:r>
            <a:r>
              <a:rPr lang="en-US" altLang="zh-CN" sz="3400" dirty="0">
                <a:ea typeface="华文楷体" panose="02010600040101010101" pitchFamily="2" charset="-122"/>
              </a:rPr>
              <a:t>)-</a:t>
            </a:r>
            <a:r>
              <a:rPr lang="zh-CN" altLang="en-US" sz="3400" dirty="0">
                <a:ea typeface="华文楷体" panose="02010600040101010101" pitchFamily="2" charset="-122"/>
              </a:rPr>
              <a:t>良导体</a:t>
            </a:r>
            <a:r>
              <a:rPr lang="en-US" altLang="zh-CN" sz="3400" dirty="0">
                <a:ea typeface="华文楷体" panose="02010600040101010101" pitchFamily="2" charset="-122"/>
              </a:rPr>
              <a:t>(</a:t>
            </a:r>
            <a:r>
              <a:rPr lang="en-US" altLang="zh-CN" sz="3400" dirty="0">
                <a:solidFill>
                  <a:srgbClr val="0000CC"/>
                </a:solidFill>
                <a:ea typeface="华文楷体" panose="02010600040101010101" pitchFamily="2" charset="-122"/>
              </a:rPr>
              <a:t>ReO</a:t>
            </a:r>
            <a:r>
              <a:rPr lang="en-US" altLang="zh-CN" sz="3400" baseline="-25000" dirty="0">
                <a:solidFill>
                  <a:srgbClr val="0000CC"/>
                </a:solidFill>
                <a:ea typeface="华文楷体" panose="02010600040101010101" pitchFamily="2" charset="-122"/>
              </a:rPr>
              <a:t>3</a:t>
            </a:r>
            <a:r>
              <a:rPr lang="en-US" altLang="zh-CN" sz="3400" dirty="0">
                <a:ea typeface="华文楷体" panose="02010600040101010101" pitchFamily="2" charset="-122"/>
              </a:rPr>
              <a:t>);</a:t>
            </a:r>
            <a:endParaRPr lang="en-US" altLang="zh-CN" sz="3400" dirty="0">
              <a:ea typeface="华文楷体" panose="02010600040101010101" pitchFamily="2" charset="-122"/>
            </a:endParaRPr>
          </a:p>
          <a:p>
            <a:pPr>
              <a:lnSpc>
                <a:spcPct val="140000"/>
              </a:lnSpc>
            </a:pPr>
            <a:r>
              <a:rPr lang="en-US" altLang="zh-CN" sz="3400" dirty="0">
                <a:solidFill>
                  <a:srgbClr val="FF0000"/>
                </a:solidFill>
                <a:ea typeface="华文楷体" panose="02010600040101010101" pitchFamily="2" charset="-122"/>
              </a:rPr>
              <a:t>(2) </a:t>
            </a:r>
            <a:r>
              <a:rPr lang="zh-CN" altLang="en-US" sz="3400" dirty="0">
                <a:solidFill>
                  <a:srgbClr val="FF0000"/>
                </a:solidFill>
                <a:ea typeface="华文楷体" panose="02010600040101010101" pitchFamily="2" charset="-122"/>
              </a:rPr>
              <a:t>熔沸点变化</a:t>
            </a:r>
            <a:r>
              <a:rPr lang="zh-CN" altLang="en-US" sz="3400" dirty="0">
                <a:ea typeface="华文楷体" panose="02010600040101010101" pitchFamily="2" charset="-122"/>
              </a:rPr>
              <a:t>：低沸点 </a:t>
            </a:r>
            <a:r>
              <a:rPr lang="en-US" altLang="zh-CN" sz="3400" dirty="0">
                <a:ea typeface="华文楷体" panose="02010600040101010101" pitchFamily="2" charset="-122"/>
              </a:rPr>
              <a:t>(CO)</a:t>
            </a:r>
            <a:r>
              <a:rPr lang="zh-CN" altLang="en-US" sz="3400" dirty="0">
                <a:ea typeface="华文楷体" panose="02010600040101010101" pitchFamily="2" charset="-122"/>
              </a:rPr>
              <a:t>－高熔沸点</a:t>
            </a:r>
            <a:r>
              <a:rPr lang="en-US" altLang="zh-CN" sz="3400" dirty="0" err="1">
                <a:ea typeface="华文楷体" panose="02010600040101010101" pitchFamily="2" charset="-122"/>
              </a:rPr>
              <a:t>MgO</a:t>
            </a:r>
            <a:r>
              <a:rPr lang="en-US" altLang="zh-CN" sz="3400" dirty="0">
                <a:ea typeface="华文楷体" panose="02010600040101010101" pitchFamily="2" charset="-122"/>
              </a:rPr>
              <a:t>/ZrO</a:t>
            </a:r>
            <a:r>
              <a:rPr lang="en-US" altLang="zh-CN" sz="3400" baseline="-25000" dirty="0">
                <a:ea typeface="华文楷体" panose="02010600040101010101" pitchFamily="2" charset="-122"/>
              </a:rPr>
              <a:t>2</a:t>
            </a:r>
            <a:r>
              <a:rPr lang="en-US" altLang="zh-CN" sz="3400" dirty="0">
                <a:ea typeface="华文楷体" panose="02010600040101010101" pitchFamily="2" charset="-122"/>
              </a:rPr>
              <a:t>/Al</a:t>
            </a:r>
            <a:r>
              <a:rPr lang="en-US" altLang="zh-CN" sz="3400" baseline="-25000" dirty="0">
                <a:ea typeface="华文楷体" panose="02010600040101010101" pitchFamily="2" charset="-122"/>
              </a:rPr>
              <a:t>2</a:t>
            </a:r>
            <a:r>
              <a:rPr lang="en-US" altLang="zh-CN" sz="3400" dirty="0">
                <a:ea typeface="华文楷体" panose="02010600040101010101" pitchFamily="2" charset="-122"/>
              </a:rPr>
              <a:t>O</a:t>
            </a:r>
            <a:r>
              <a:rPr lang="en-US" altLang="zh-CN" sz="3400" baseline="-25000" dirty="0">
                <a:ea typeface="华文楷体" panose="02010600040101010101" pitchFamily="2" charset="-122"/>
              </a:rPr>
              <a:t>3</a:t>
            </a:r>
            <a:r>
              <a:rPr lang="en-US" altLang="zh-CN" sz="3400" dirty="0">
                <a:ea typeface="华文楷体" panose="02010600040101010101" pitchFamily="2" charset="-122"/>
              </a:rPr>
              <a:t> (</a:t>
            </a:r>
            <a:r>
              <a:rPr lang="zh-CN" altLang="en-US" sz="3400" dirty="0">
                <a:ea typeface="华文楷体" panose="02010600040101010101" pitchFamily="2" charset="-122"/>
              </a:rPr>
              <a:t>常用耐火材料 </a:t>
            </a:r>
            <a:r>
              <a:rPr lang="en-US" altLang="zh-CN" sz="3400" dirty="0">
                <a:ea typeface="华文楷体" panose="02010600040101010101" pitchFamily="2" charset="-122"/>
              </a:rPr>
              <a:t>)</a:t>
            </a:r>
            <a:r>
              <a:rPr lang="zh-CN" altLang="en-US" sz="3400" dirty="0">
                <a:ea typeface="华文楷体" panose="02010600040101010101" pitchFamily="2" charset="-122"/>
              </a:rPr>
              <a:t>；</a:t>
            </a:r>
            <a:endParaRPr lang="zh-CN" altLang="en-US" sz="3400" dirty="0">
              <a:ea typeface="华文楷体" panose="02010600040101010101" pitchFamily="2" charset="-122"/>
            </a:endParaRPr>
          </a:p>
          <a:p>
            <a:pPr>
              <a:lnSpc>
                <a:spcPct val="140000"/>
              </a:lnSpc>
            </a:pPr>
            <a:r>
              <a:rPr lang="en-US" altLang="zh-CN" sz="3400" dirty="0">
                <a:solidFill>
                  <a:srgbClr val="FF0000"/>
                </a:solidFill>
                <a:ea typeface="华文楷体" panose="02010600040101010101" pitchFamily="2" charset="-122"/>
              </a:rPr>
              <a:t>(3)</a:t>
            </a:r>
            <a:r>
              <a:rPr lang="en-US" altLang="zh-CN" sz="3400" dirty="0">
                <a:solidFill>
                  <a:schemeClr val="bg1"/>
                </a:solidFill>
                <a:ea typeface="华文楷体" panose="02010600040101010101" pitchFamily="2" charset="-122"/>
              </a:rPr>
              <a:t> </a:t>
            </a:r>
            <a:r>
              <a:rPr lang="zh-CN" altLang="en-US" sz="3400" dirty="0">
                <a:solidFill>
                  <a:srgbClr val="FF0000"/>
                </a:solidFill>
                <a:ea typeface="华文楷体" panose="02010600040101010101" pitchFamily="2" charset="-122"/>
              </a:rPr>
              <a:t>化学计量关系</a:t>
            </a:r>
            <a:r>
              <a:rPr lang="zh-CN" altLang="en-US" sz="3400" dirty="0">
                <a:ea typeface="华文楷体" panose="02010600040101010101" pitchFamily="2" charset="-122"/>
              </a:rPr>
              <a:t>：精确符合或在一定组成范围内变化； </a:t>
            </a:r>
            <a:r>
              <a:rPr lang="en-US" altLang="zh-CN" sz="3400" dirty="0">
                <a:solidFill>
                  <a:srgbClr val="0000CC"/>
                </a:solidFill>
                <a:ea typeface="华文楷体" panose="02010600040101010101" pitchFamily="2" charset="-122"/>
              </a:rPr>
              <a:t>Y-</a:t>
            </a:r>
            <a:r>
              <a:rPr lang="en-US" altLang="zh-CN" sz="3400" dirty="0" err="1">
                <a:solidFill>
                  <a:srgbClr val="0000CC"/>
                </a:solidFill>
                <a:ea typeface="华文楷体" panose="02010600040101010101" pitchFamily="2" charset="-122"/>
              </a:rPr>
              <a:t>Ba</a:t>
            </a:r>
            <a:r>
              <a:rPr lang="en-US" altLang="zh-CN" sz="3400" dirty="0">
                <a:solidFill>
                  <a:srgbClr val="0000CC"/>
                </a:solidFill>
                <a:ea typeface="华文楷体" panose="02010600040101010101" pitchFamily="2" charset="-122"/>
              </a:rPr>
              <a:t>-Cu-O /</a:t>
            </a:r>
            <a:r>
              <a:rPr lang="en-US" altLang="zh-CN" sz="3400" dirty="0" err="1">
                <a:solidFill>
                  <a:srgbClr val="0000CC"/>
                </a:solidFill>
                <a:ea typeface="华文楷体" panose="02010600040101010101" pitchFamily="2" charset="-122"/>
              </a:rPr>
              <a:t>CuO</a:t>
            </a:r>
            <a:r>
              <a:rPr lang="en-US" altLang="zh-CN" sz="3400" dirty="0">
                <a:solidFill>
                  <a:srgbClr val="0000CC"/>
                </a:solidFill>
                <a:ea typeface="华文楷体" panose="02010600040101010101" pitchFamily="2" charset="-122"/>
              </a:rPr>
              <a:t>/ TiO</a:t>
            </a:r>
            <a:r>
              <a:rPr lang="en-US" altLang="zh-CN" sz="3400" baseline="-25000" dirty="0">
                <a:solidFill>
                  <a:srgbClr val="0000CC"/>
                </a:solidFill>
                <a:ea typeface="华文楷体" panose="02010600040101010101" pitchFamily="2" charset="-122"/>
              </a:rPr>
              <a:t>1+</a:t>
            </a:r>
            <a:r>
              <a:rPr lang="en-US" altLang="zh-CN" sz="3400" baseline="-25000" dirty="0">
                <a:solidFill>
                  <a:srgbClr val="0000CC"/>
                </a:solidFill>
                <a:ea typeface="华文楷体" panose="02010600040101010101" pitchFamily="2" charset="-122"/>
                <a:sym typeface="Symbol" panose="05050102010706020507" pitchFamily="18" charset="2"/>
              </a:rPr>
              <a:t></a:t>
            </a:r>
            <a:endParaRPr lang="en-US" altLang="zh-CN" sz="3400" baseline="-25000" dirty="0">
              <a:solidFill>
                <a:srgbClr val="0000CC"/>
              </a:solidFill>
              <a:ea typeface="华文楷体" panose="02010600040101010101" pitchFamily="2" charset="-122"/>
              <a:sym typeface="Symbol" panose="05050102010706020507" pitchFamily="18" charset="2"/>
            </a:endParaRPr>
          </a:p>
        </p:txBody>
      </p:sp>
      <p:sp>
        <p:nvSpPr>
          <p:cNvPr id="282626" name="Rectangle 4"/>
          <p:cNvSpPr>
            <a:spLocks noChangeArrowheads="1"/>
          </p:cNvSpPr>
          <p:nvPr/>
        </p:nvSpPr>
        <p:spPr bwMode="auto">
          <a:xfrm>
            <a:off x="8243888" y="63087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F85382D-18DC-4288-BE8E-1CCC50F668C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4386">
                                            <p:txEl>
                                              <p:pRg st="2" end="2"/>
                                            </p:txEl>
                                          </p:spTgt>
                                        </p:tgtEl>
                                        <p:attrNameLst>
                                          <p:attrName>style.visibility</p:attrName>
                                        </p:attrNameLst>
                                      </p:cBhvr>
                                      <p:to>
                                        <p:strVal val="visible"/>
                                      </p:to>
                                    </p:set>
                                    <p:animEffect transition="in" filter="barn(inVertical)">
                                      <p:cBhvr>
                                        <p:cTn id="7" dur="500"/>
                                        <p:tgtEl>
                                          <p:spTgt spid="14438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4386">
                                            <p:txEl>
                                              <p:pRg st="3" end="3"/>
                                            </p:txEl>
                                          </p:spTgt>
                                        </p:tgtEl>
                                        <p:attrNameLst>
                                          <p:attrName>style.visibility</p:attrName>
                                        </p:attrNameLst>
                                      </p:cBhvr>
                                      <p:to>
                                        <p:strVal val="visible"/>
                                      </p:to>
                                    </p:set>
                                    <p:anim calcmode="lin" valueType="num">
                                      <p:cBhvr additive="base">
                                        <p:cTn id="12" dur="500" fill="hold"/>
                                        <p:tgtEl>
                                          <p:spTgt spid="144386">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438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ext Box 4"/>
          <p:cNvSpPr txBox="1">
            <a:spLocks noChangeArrowheads="1"/>
          </p:cNvSpPr>
          <p:nvPr/>
        </p:nvSpPr>
        <p:spPr bwMode="auto">
          <a:xfrm>
            <a:off x="1622425" y="1052513"/>
            <a:ext cx="213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4000">
                <a:ea typeface="华文楷体" panose="02010600040101010101" pitchFamily="2" charset="-122"/>
              </a:rPr>
              <a:t>1. </a:t>
            </a:r>
            <a:r>
              <a:rPr lang="zh-CN" altLang="en-US" sz="4000">
                <a:ea typeface="华文楷体" panose="02010600040101010101" pitchFamily="2" charset="-122"/>
              </a:rPr>
              <a:t>结构</a:t>
            </a:r>
            <a:endParaRPr lang="zh-CN" altLang="en-US" sz="4000">
              <a:ea typeface="华文楷体" panose="02010600040101010101" pitchFamily="2" charset="-122"/>
            </a:endParaRPr>
          </a:p>
        </p:txBody>
      </p:sp>
      <p:grpSp>
        <p:nvGrpSpPr>
          <p:cNvPr id="388098" name="Group 5"/>
          <p:cNvGrpSpPr/>
          <p:nvPr/>
        </p:nvGrpSpPr>
        <p:grpSpPr bwMode="auto">
          <a:xfrm>
            <a:off x="1206500" y="2019300"/>
            <a:ext cx="7326313" cy="2716213"/>
            <a:chOff x="975" y="663"/>
            <a:chExt cx="4256" cy="1410"/>
          </a:xfrm>
        </p:grpSpPr>
        <p:pic>
          <p:nvPicPr>
            <p:cNvPr id="388102" name="Picture 6" descr="H2O2">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9" y="755"/>
              <a:ext cx="11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 y="663"/>
              <a:ext cx="1769"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8099" name="Text Box 10"/>
          <p:cNvSpPr txBox="1">
            <a:spLocks noChangeArrowheads="1"/>
          </p:cNvSpPr>
          <p:nvPr/>
        </p:nvSpPr>
        <p:spPr bwMode="auto">
          <a:xfrm>
            <a:off x="1027113" y="4770438"/>
            <a:ext cx="7951787"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pPr>
            <a:r>
              <a:rPr lang="zh-CN" altLang="en-US">
                <a:solidFill>
                  <a:srgbClr val="111111"/>
                </a:solidFill>
                <a:ea typeface="华文楷体" panose="02010600040101010101" pitchFamily="2" charset="-122"/>
              </a:rPr>
              <a:t>有一个过氧链－</a:t>
            </a:r>
            <a:r>
              <a:rPr lang="en-US" altLang="zh-CN">
                <a:solidFill>
                  <a:srgbClr val="111111"/>
                </a:solidFill>
                <a:ea typeface="华文楷体" panose="02010600040101010101" pitchFamily="2" charset="-122"/>
              </a:rPr>
              <a:t>O</a:t>
            </a:r>
            <a:r>
              <a:rPr lang="zh-CN" altLang="en-US">
                <a:solidFill>
                  <a:srgbClr val="111111"/>
                </a:solidFill>
                <a:ea typeface="华文楷体" panose="02010600040101010101" pitchFamily="2" charset="-122"/>
              </a:rPr>
              <a:t>－</a:t>
            </a:r>
            <a:r>
              <a:rPr lang="en-US" altLang="zh-CN">
                <a:solidFill>
                  <a:srgbClr val="111111"/>
                </a:solidFill>
                <a:ea typeface="华文楷体" panose="02010600040101010101" pitchFamily="2" charset="-122"/>
              </a:rPr>
              <a:t>O</a:t>
            </a:r>
            <a:r>
              <a:rPr lang="zh-CN" altLang="en-US">
                <a:solidFill>
                  <a:srgbClr val="111111"/>
                </a:solidFill>
                <a:ea typeface="华文楷体" panose="02010600040101010101" pitchFamily="2" charset="-122"/>
              </a:rPr>
              <a:t>－</a:t>
            </a:r>
            <a:endParaRPr lang="zh-CN" altLang="en-US">
              <a:solidFill>
                <a:srgbClr val="111111"/>
              </a:solidFill>
              <a:ea typeface="华文楷体" panose="02010600040101010101" pitchFamily="2" charset="-122"/>
            </a:endParaRPr>
          </a:p>
          <a:p>
            <a:pPr>
              <a:spcBef>
                <a:spcPct val="20000"/>
              </a:spcBef>
            </a:pPr>
            <a:r>
              <a:rPr lang="en-US" altLang="zh-CN">
                <a:solidFill>
                  <a:srgbClr val="111111"/>
                </a:solidFill>
                <a:ea typeface="华文楷体" panose="02010600040101010101" pitchFamily="2" charset="-122"/>
              </a:rPr>
              <a:t>O</a:t>
            </a:r>
            <a:r>
              <a:rPr lang="zh-CN" altLang="en-US">
                <a:solidFill>
                  <a:srgbClr val="111111"/>
                </a:solidFill>
                <a:ea typeface="华文楷体" panose="02010600040101010101" pitchFamily="2" charset="-122"/>
              </a:rPr>
              <a:t>－</a:t>
            </a:r>
            <a:r>
              <a:rPr lang="en-US" altLang="zh-CN">
                <a:solidFill>
                  <a:srgbClr val="111111"/>
                </a:solidFill>
                <a:ea typeface="华文楷体" panose="02010600040101010101" pitchFamily="2" charset="-122"/>
              </a:rPr>
              <a:t>O</a:t>
            </a:r>
            <a:r>
              <a:rPr lang="zh-CN" altLang="en-US">
                <a:solidFill>
                  <a:srgbClr val="111111"/>
                </a:solidFill>
                <a:ea typeface="华文楷体" panose="02010600040101010101" pitchFamily="2" charset="-122"/>
              </a:rPr>
              <a:t>：键长</a:t>
            </a:r>
            <a:r>
              <a:rPr lang="en-US" altLang="zh-CN">
                <a:solidFill>
                  <a:srgbClr val="111111"/>
                </a:solidFill>
                <a:ea typeface="华文楷体" panose="02010600040101010101" pitchFamily="2" charset="-122"/>
              </a:rPr>
              <a:t>148 pm</a:t>
            </a:r>
            <a:r>
              <a:rPr lang="en-US" altLang="zh-CN">
                <a:solidFill>
                  <a:srgbClr val="111111"/>
                </a:solidFill>
                <a:ea typeface="华文楷体" panose="02010600040101010101" pitchFamily="2" charset="-122"/>
                <a:sym typeface="Symbol" panose="05050102010706020507" pitchFamily="18" charset="2"/>
              </a:rPr>
              <a:t>,  O</a:t>
            </a:r>
            <a:r>
              <a:rPr lang="zh-CN" altLang="en-US">
                <a:solidFill>
                  <a:srgbClr val="111111"/>
                </a:solidFill>
                <a:ea typeface="华文楷体" panose="02010600040101010101" pitchFamily="2" charset="-122"/>
                <a:sym typeface="Symbol" panose="05050102010706020507" pitchFamily="18" charset="2"/>
              </a:rPr>
              <a:t>－</a:t>
            </a:r>
            <a:r>
              <a:rPr lang="en-US" altLang="zh-CN">
                <a:solidFill>
                  <a:srgbClr val="111111"/>
                </a:solidFill>
                <a:ea typeface="华文楷体" panose="02010600040101010101" pitchFamily="2" charset="-122"/>
                <a:sym typeface="Symbol" panose="05050102010706020507" pitchFamily="18" charset="2"/>
              </a:rPr>
              <a:t>H: 97pm; </a:t>
            </a:r>
            <a:r>
              <a:rPr lang="zh-CN" altLang="en-US">
                <a:solidFill>
                  <a:srgbClr val="111111"/>
                </a:solidFill>
                <a:ea typeface="华文楷体" panose="02010600040101010101" pitchFamily="2" charset="-122"/>
              </a:rPr>
              <a:t>键角</a:t>
            </a:r>
            <a:r>
              <a:rPr lang="en-US" altLang="zh-CN">
                <a:solidFill>
                  <a:srgbClr val="111111"/>
                </a:solidFill>
                <a:ea typeface="华文楷体" panose="02010600040101010101" pitchFamily="2" charset="-122"/>
              </a:rPr>
              <a:t>97</a:t>
            </a:r>
            <a:r>
              <a:rPr lang="en-US" altLang="zh-CN">
                <a:solidFill>
                  <a:srgbClr val="111111"/>
                </a:solidFill>
                <a:ea typeface="华文楷体" panose="02010600040101010101" pitchFamily="2" charset="-122"/>
                <a:sym typeface="Symbol" panose="05050102010706020507" pitchFamily="18" charset="2"/>
              </a:rPr>
              <a:t></a:t>
            </a:r>
            <a:endParaRPr lang="en-US" altLang="zh-CN">
              <a:solidFill>
                <a:srgbClr val="111111"/>
              </a:solidFill>
              <a:ea typeface="华文楷体" panose="02010600040101010101" pitchFamily="2" charset="-122"/>
              <a:sym typeface="Symbol" panose="05050102010706020507" pitchFamily="18" charset="2"/>
            </a:endParaRPr>
          </a:p>
          <a:p>
            <a:pPr>
              <a:spcBef>
                <a:spcPct val="20000"/>
              </a:spcBef>
            </a:pPr>
            <a:r>
              <a:rPr lang="en-US" altLang="zh-CN">
                <a:solidFill>
                  <a:srgbClr val="111111"/>
                </a:solidFill>
                <a:ea typeface="华文楷体" panose="02010600040101010101" pitchFamily="2" charset="-122"/>
                <a:sym typeface="Symbol" panose="05050102010706020507" pitchFamily="18" charset="2"/>
              </a:rPr>
              <a:t>O</a:t>
            </a:r>
            <a:r>
              <a:rPr lang="zh-CN" altLang="en-US">
                <a:solidFill>
                  <a:srgbClr val="111111"/>
                </a:solidFill>
                <a:ea typeface="华文楷体" panose="02010600040101010101" pitchFamily="2" charset="-122"/>
                <a:sym typeface="Symbol" panose="05050102010706020507" pitchFamily="18" charset="2"/>
              </a:rPr>
              <a:t>＝</a:t>
            </a:r>
            <a:r>
              <a:rPr lang="en-US" altLang="zh-CN">
                <a:solidFill>
                  <a:srgbClr val="111111"/>
                </a:solidFill>
                <a:ea typeface="华文楷体" panose="02010600040101010101" pitchFamily="2" charset="-122"/>
                <a:sym typeface="Symbol" panose="05050102010706020507" pitchFamily="18" charset="2"/>
              </a:rPr>
              <a:t>O</a:t>
            </a:r>
            <a:r>
              <a:rPr lang="zh-CN" altLang="en-US">
                <a:solidFill>
                  <a:srgbClr val="111111"/>
                </a:solidFill>
                <a:ea typeface="华文楷体" panose="02010600040101010101" pitchFamily="2" charset="-122"/>
                <a:sym typeface="Symbol" panose="05050102010706020507" pitchFamily="18" charset="2"/>
              </a:rPr>
              <a:t>： </a:t>
            </a:r>
            <a:r>
              <a:rPr lang="en-US" altLang="zh-CN">
                <a:solidFill>
                  <a:srgbClr val="111111"/>
                </a:solidFill>
                <a:ea typeface="华文楷体" panose="02010600040101010101" pitchFamily="2" charset="-122"/>
                <a:sym typeface="Symbol" panose="05050102010706020507" pitchFamily="18" charset="2"/>
              </a:rPr>
              <a:t>112 pm</a:t>
            </a:r>
            <a:r>
              <a:rPr lang="zh-CN" altLang="en-US">
                <a:solidFill>
                  <a:srgbClr val="111111"/>
                </a:solidFill>
                <a:ea typeface="华文楷体" panose="02010600040101010101" pitchFamily="2" charset="-122"/>
                <a:sym typeface="Symbol" panose="05050102010706020507" pitchFamily="18" charset="2"/>
              </a:rPr>
              <a:t>，  </a:t>
            </a:r>
            <a:r>
              <a:rPr lang="en-US" altLang="zh-CN">
                <a:solidFill>
                  <a:srgbClr val="111111"/>
                </a:solidFill>
                <a:ea typeface="华文楷体" panose="02010600040101010101" pitchFamily="2" charset="-122"/>
                <a:sym typeface="Symbol" panose="05050102010706020507" pitchFamily="18" charset="2"/>
              </a:rPr>
              <a:t>O</a:t>
            </a:r>
            <a:r>
              <a:rPr lang="en-US" altLang="zh-CN" baseline="-25000">
                <a:solidFill>
                  <a:srgbClr val="111111"/>
                </a:solidFill>
                <a:ea typeface="华文楷体" panose="02010600040101010101" pitchFamily="2" charset="-122"/>
                <a:sym typeface="Symbol" panose="05050102010706020507" pitchFamily="18" charset="2"/>
              </a:rPr>
              <a:t>3</a:t>
            </a:r>
            <a:r>
              <a:rPr lang="zh-CN" altLang="en-US">
                <a:solidFill>
                  <a:srgbClr val="111111"/>
                </a:solidFill>
                <a:ea typeface="华文楷体" panose="02010600040101010101" pitchFamily="2" charset="-122"/>
                <a:sym typeface="Symbol" panose="05050102010706020507" pitchFamily="18" charset="2"/>
              </a:rPr>
              <a:t>： </a:t>
            </a:r>
            <a:r>
              <a:rPr lang="en-US" altLang="zh-CN">
                <a:solidFill>
                  <a:srgbClr val="111111"/>
                </a:solidFill>
                <a:ea typeface="华文楷体" panose="02010600040101010101" pitchFamily="2" charset="-122"/>
                <a:sym typeface="Symbol" panose="05050102010706020507" pitchFamily="18" charset="2"/>
              </a:rPr>
              <a:t>127.8 pm</a:t>
            </a:r>
            <a:endParaRPr lang="en-US" altLang="zh-CN">
              <a:solidFill>
                <a:srgbClr val="111111"/>
              </a:solidFill>
              <a:ea typeface="华文楷体" panose="02010600040101010101" pitchFamily="2" charset="-122"/>
              <a:sym typeface="Symbol" panose="05050102010706020507" pitchFamily="18" charset="2"/>
            </a:endParaRPr>
          </a:p>
        </p:txBody>
      </p:sp>
      <p:sp>
        <p:nvSpPr>
          <p:cNvPr id="388100" name="Rectangle 11"/>
          <p:cNvSpPr>
            <a:spLocks noChangeArrowheads="1"/>
          </p:cNvSpPr>
          <p:nvPr/>
        </p:nvSpPr>
        <p:spPr bwMode="auto">
          <a:xfrm>
            <a:off x="8101013" y="63087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052453B-12B0-4570-9E52-9A3FCF55FEA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88101" name="Rectangle 7"/>
          <p:cNvSpPr>
            <a:spLocks noChangeArrowheads="1"/>
          </p:cNvSpPr>
          <p:nvPr/>
        </p:nvSpPr>
        <p:spPr bwMode="auto">
          <a:xfrm>
            <a:off x="982663" y="115888"/>
            <a:ext cx="5551487" cy="769937"/>
          </a:xfrm>
          <a:prstGeom prst="rect">
            <a:avLst/>
          </a:prstGeom>
          <a:noFill/>
          <a:ln w="9525" algn="ctr">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400">
                <a:ea typeface="华文楷体" panose="02010600040101010101" pitchFamily="2" charset="-122"/>
              </a:rPr>
              <a:t>8.6.3 </a:t>
            </a:r>
            <a:r>
              <a:rPr lang="zh-CN" altLang="en-US" sz="4400">
                <a:ea typeface="华文楷体" panose="02010600040101010101" pitchFamily="2" charset="-122"/>
              </a:rPr>
              <a:t>过氧化氢</a:t>
            </a:r>
            <a:r>
              <a:rPr lang="en-US" altLang="zh-CN" sz="4400">
                <a:ea typeface="华文楷体" panose="02010600040101010101" pitchFamily="2" charset="-122"/>
              </a:rPr>
              <a:t>(H</a:t>
            </a:r>
            <a:r>
              <a:rPr lang="en-US" altLang="zh-CN" sz="4400" baseline="-25000">
                <a:ea typeface="华文楷体" panose="02010600040101010101" pitchFamily="2" charset="-122"/>
              </a:rPr>
              <a:t>2</a:t>
            </a:r>
            <a:r>
              <a:rPr lang="en-US" altLang="zh-CN" sz="4400">
                <a:ea typeface="华文楷体" panose="02010600040101010101" pitchFamily="2" charset="-122"/>
              </a:rPr>
              <a:t>O</a:t>
            </a:r>
            <a:r>
              <a:rPr lang="en-US" altLang="zh-CN" sz="4400" baseline="-25000">
                <a:ea typeface="华文楷体" panose="02010600040101010101" pitchFamily="2" charset="-122"/>
              </a:rPr>
              <a:t>2</a:t>
            </a:r>
            <a:r>
              <a:rPr lang="en-US" altLang="zh-CN" sz="4400">
                <a:ea typeface="华文楷体" panose="02010600040101010101" pitchFamily="2" charset="-122"/>
              </a:rPr>
              <a:t>)</a:t>
            </a:r>
            <a:endParaRPr lang="zh-CN" altLang="en-US" sz="4400">
              <a:ea typeface="华文楷体" panose="02010600040101010101" pitchFamily="2" charset="-122"/>
            </a:endParaRP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ext Box 2"/>
          <p:cNvSpPr txBox="1">
            <a:spLocks noChangeArrowheads="1"/>
          </p:cNvSpPr>
          <p:nvPr/>
        </p:nvSpPr>
        <p:spPr bwMode="auto">
          <a:xfrm>
            <a:off x="900113" y="404813"/>
            <a:ext cx="446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ea typeface="华文楷体" panose="02010600040101010101" pitchFamily="2" charset="-122"/>
              </a:rPr>
              <a:t>2.</a:t>
            </a:r>
            <a:r>
              <a:rPr lang="zh-CN" altLang="en-US" sz="3600">
                <a:ea typeface="华文楷体" panose="02010600040101010101" pitchFamily="2" charset="-122"/>
              </a:rPr>
              <a:t> </a:t>
            </a:r>
            <a:r>
              <a:rPr lang="en-US" altLang="zh-CN" sz="3600">
                <a:ea typeface="华文楷体" panose="02010600040101010101" pitchFamily="2" charset="-122"/>
              </a:rPr>
              <a:t>H</a:t>
            </a:r>
            <a:r>
              <a:rPr lang="en-US" altLang="zh-CN" sz="3600" baseline="-25000">
                <a:ea typeface="华文楷体" panose="02010600040101010101" pitchFamily="2" charset="-122"/>
              </a:rPr>
              <a:t>2</a:t>
            </a:r>
            <a:r>
              <a:rPr lang="en-US" altLang="zh-CN" sz="3600">
                <a:ea typeface="华文楷体" panose="02010600040101010101" pitchFamily="2" charset="-122"/>
              </a:rPr>
              <a:t>O</a:t>
            </a:r>
            <a:r>
              <a:rPr lang="en-US" altLang="zh-CN" sz="3600" baseline="-25000">
                <a:ea typeface="华文楷体" panose="02010600040101010101" pitchFamily="2" charset="-122"/>
              </a:rPr>
              <a:t>2</a:t>
            </a:r>
            <a:r>
              <a:rPr lang="zh-CN" altLang="en-US" sz="3600">
                <a:ea typeface="华文楷体" panose="02010600040101010101" pitchFamily="2" charset="-122"/>
              </a:rPr>
              <a:t>的化学性质</a:t>
            </a:r>
            <a:endParaRPr lang="zh-CN" altLang="en-US" sz="3600">
              <a:ea typeface="华文楷体" panose="02010600040101010101" pitchFamily="2" charset="-122"/>
            </a:endParaRPr>
          </a:p>
        </p:txBody>
      </p:sp>
      <p:sp>
        <p:nvSpPr>
          <p:cNvPr id="154627" name="Rectangle 3"/>
          <p:cNvSpPr>
            <a:spLocks noChangeArrowheads="1"/>
          </p:cNvSpPr>
          <p:nvPr/>
        </p:nvSpPr>
        <p:spPr bwMode="auto">
          <a:xfrm>
            <a:off x="1016000" y="1196975"/>
            <a:ext cx="7877175"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buFontTx/>
              <a:buAutoNum type="arabicParenBoth"/>
            </a:pPr>
            <a:r>
              <a:rPr lang="zh-CN" altLang="en-US" dirty="0">
                <a:solidFill>
                  <a:srgbClr val="0000CC"/>
                </a:solidFill>
                <a:ea typeface="华文楷体" panose="02010600040101010101" pitchFamily="2" charset="-122"/>
              </a:rPr>
              <a:t>热稳定性差，自发</a:t>
            </a:r>
            <a:r>
              <a:rPr lang="zh-CN" altLang="en-US" dirty="0">
                <a:solidFill>
                  <a:srgbClr val="FF0000"/>
                </a:solidFill>
                <a:ea typeface="华文楷体" panose="02010600040101010101" pitchFamily="2" charset="-122"/>
              </a:rPr>
              <a:t>歧化分解；光照、受热、催化</a:t>
            </a:r>
            <a:r>
              <a:rPr kumimoji="1" lang="en-US" altLang="zh-CN" dirty="0">
                <a:solidFill>
                  <a:srgbClr val="000099"/>
                </a:solidFill>
                <a:ea typeface="华文楷体" panose="02010600040101010101" pitchFamily="2" charset="-122"/>
              </a:rPr>
              <a:t>(</a:t>
            </a:r>
            <a:r>
              <a:rPr kumimoji="1" lang="zh-CN" altLang="en-US" dirty="0">
                <a:solidFill>
                  <a:srgbClr val="000099"/>
                </a:solidFill>
                <a:ea typeface="华文楷体" panose="02010600040101010101" pitchFamily="2" charset="-122"/>
              </a:rPr>
              <a:t>如</a:t>
            </a:r>
            <a:r>
              <a:rPr kumimoji="1" lang="en-US" altLang="zh-CN" dirty="0">
                <a:solidFill>
                  <a:srgbClr val="000099"/>
                </a:solidFill>
                <a:ea typeface="华文楷体" panose="02010600040101010101" pitchFamily="2" charset="-122"/>
              </a:rPr>
              <a:t>Mn</a:t>
            </a:r>
            <a:r>
              <a:rPr kumimoji="1" lang="en-US" altLang="zh-CN" baseline="30000" dirty="0">
                <a:solidFill>
                  <a:srgbClr val="000099"/>
                </a:solidFill>
                <a:ea typeface="华文楷体" panose="02010600040101010101" pitchFamily="2" charset="-122"/>
              </a:rPr>
              <a:t>2+</a:t>
            </a:r>
            <a:r>
              <a:rPr kumimoji="1" lang="zh-CN" altLang="en-US" dirty="0">
                <a:solidFill>
                  <a:srgbClr val="000099"/>
                </a:solidFill>
                <a:ea typeface="华文楷体" panose="02010600040101010101" pitchFamily="2" charset="-122"/>
              </a:rPr>
              <a:t>、</a:t>
            </a:r>
            <a:r>
              <a:rPr kumimoji="1" lang="en-US" altLang="zh-CN" dirty="0">
                <a:solidFill>
                  <a:srgbClr val="000099"/>
                </a:solidFill>
                <a:ea typeface="华文楷体" panose="02010600040101010101" pitchFamily="2" charset="-122"/>
              </a:rPr>
              <a:t>Fe</a:t>
            </a:r>
            <a:r>
              <a:rPr kumimoji="1" lang="en-US" altLang="zh-CN" baseline="30000" dirty="0">
                <a:solidFill>
                  <a:srgbClr val="000099"/>
                </a:solidFill>
                <a:ea typeface="华文楷体" panose="02010600040101010101" pitchFamily="2" charset="-122"/>
              </a:rPr>
              <a:t>2+</a:t>
            </a:r>
            <a:r>
              <a:rPr kumimoji="1" lang="zh-CN" altLang="en-US" dirty="0">
                <a:solidFill>
                  <a:srgbClr val="000099"/>
                </a:solidFill>
                <a:ea typeface="华文楷体" panose="02010600040101010101" pitchFamily="2" charset="-122"/>
              </a:rPr>
              <a:t>、</a:t>
            </a:r>
            <a:r>
              <a:rPr kumimoji="1" lang="en-US" altLang="zh-CN" dirty="0">
                <a:solidFill>
                  <a:srgbClr val="000099"/>
                </a:solidFill>
                <a:ea typeface="华文楷体" panose="02010600040101010101" pitchFamily="2" charset="-122"/>
              </a:rPr>
              <a:t>Cu</a:t>
            </a:r>
            <a:r>
              <a:rPr kumimoji="1" lang="en-US" altLang="zh-CN" baseline="30000" dirty="0">
                <a:solidFill>
                  <a:srgbClr val="000099"/>
                </a:solidFill>
                <a:ea typeface="华文楷体" panose="02010600040101010101" pitchFamily="2" charset="-122"/>
              </a:rPr>
              <a:t>2+</a:t>
            </a:r>
            <a:r>
              <a:rPr kumimoji="1" lang="zh-CN" altLang="en-US" dirty="0">
                <a:solidFill>
                  <a:srgbClr val="000099"/>
                </a:solidFill>
                <a:ea typeface="华文楷体" panose="02010600040101010101" pitchFamily="2" charset="-122"/>
              </a:rPr>
              <a:t>或 </a:t>
            </a:r>
            <a:r>
              <a:rPr kumimoji="1" lang="en-US" altLang="zh-CN" dirty="0">
                <a:solidFill>
                  <a:srgbClr val="000099"/>
                </a:solidFill>
                <a:ea typeface="华文楷体" panose="02010600040101010101" pitchFamily="2" charset="-122"/>
              </a:rPr>
              <a:t>MnO</a:t>
            </a:r>
            <a:r>
              <a:rPr kumimoji="1" lang="en-US" altLang="zh-CN" baseline="-25000" dirty="0">
                <a:solidFill>
                  <a:srgbClr val="000099"/>
                </a:solidFill>
                <a:ea typeface="华文楷体" panose="02010600040101010101" pitchFamily="2" charset="-122"/>
              </a:rPr>
              <a:t>2</a:t>
            </a:r>
            <a:r>
              <a:rPr kumimoji="1" lang="zh-CN" altLang="en-US" dirty="0">
                <a:solidFill>
                  <a:srgbClr val="000099"/>
                </a:solidFill>
                <a:ea typeface="华文楷体" panose="02010600040101010101" pitchFamily="2" charset="-122"/>
              </a:rPr>
              <a:t>等</a:t>
            </a:r>
            <a:r>
              <a:rPr kumimoji="1" lang="en-US" altLang="zh-CN" dirty="0">
                <a:solidFill>
                  <a:srgbClr val="000099"/>
                </a:solidFill>
                <a:ea typeface="华文楷体" panose="02010600040101010101" pitchFamily="2" charset="-122"/>
              </a:rPr>
              <a:t>)</a:t>
            </a:r>
            <a:r>
              <a:rPr lang="zh-CN" altLang="en-US" dirty="0">
                <a:solidFill>
                  <a:srgbClr val="FF0000"/>
                </a:solidFill>
                <a:ea typeface="华文楷体" panose="02010600040101010101" pitchFamily="2" charset="-122"/>
              </a:rPr>
              <a:t>及碱性</a:t>
            </a:r>
            <a:r>
              <a:rPr lang="zh-CN" altLang="en-US" dirty="0">
                <a:ea typeface="华文楷体" panose="02010600040101010101" pitchFamily="2" charset="-122"/>
              </a:rPr>
              <a:t>条件都加速</a:t>
            </a:r>
            <a:r>
              <a:rPr lang="en-US" altLang="zh-CN" dirty="0">
                <a:ea typeface="华文楷体" panose="02010600040101010101" pitchFamily="2" charset="-122"/>
              </a:rPr>
              <a:t>H</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2</a:t>
            </a:r>
            <a:r>
              <a:rPr lang="zh-CN" altLang="en-US" dirty="0">
                <a:ea typeface="华文楷体" panose="02010600040101010101" pitchFamily="2" charset="-122"/>
              </a:rPr>
              <a:t>的</a:t>
            </a:r>
            <a:r>
              <a:rPr lang="zh-CN" altLang="en-US" dirty="0" smtClean="0">
                <a:ea typeface="华文楷体" panose="02010600040101010101" pitchFamily="2" charset="-122"/>
              </a:rPr>
              <a:t>分解</a:t>
            </a:r>
            <a:endParaRPr lang="en-US" altLang="zh-CN" dirty="0" smtClean="0">
              <a:ea typeface="华文楷体" panose="02010600040101010101" pitchFamily="2" charset="-122"/>
            </a:endParaRPr>
          </a:p>
          <a:p>
            <a:pPr>
              <a:lnSpc>
                <a:spcPct val="150000"/>
              </a:lnSpc>
            </a:pPr>
            <a:r>
              <a:rPr lang="en-US" altLang="zh-CN" sz="3000" dirty="0" smtClean="0">
                <a:solidFill>
                  <a:srgbClr val="0000FF"/>
                </a:solidFill>
                <a:ea typeface="楷体" panose="02010609060101010101" pitchFamily="49" charset="-122"/>
              </a:rPr>
              <a:t>         </a:t>
            </a:r>
            <a:r>
              <a:rPr lang="en-US" altLang="zh-CN" sz="3000" dirty="0" smtClean="0">
                <a:ea typeface="楷体" panose="02010609060101010101" pitchFamily="49" charset="-122"/>
              </a:rPr>
              <a:t>2H</a:t>
            </a:r>
            <a:r>
              <a:rPr lang="en-US" altLang="zh-CN" sz="3000" baseline="-25000" dirty="0" smtClean="0">
                <a:ea typeface="楷体" panose="02010609060101010101" pitchFamily="49" charset="-122"/>
              </a:rPr>
              <a:t>2</a:t>
            </a:r>
            <a:r>
              <a:rPr lang="en-US" altLang="zh-CN" sz="3000" dirty="0" smtClean="0">
                <a:ea typeface="楷体" panose="02010609060101010101" pitchFamily="49" charset="-122"/>
              </a:rPr>
              <a:t>O</a:t>
            </a:r>
            <a:r>
              <a:rPr lang="en-US" altLang="zh-CN" sz="3000" baseline="-25000" dirty="0" smtClean="0">
                <a:ea typeface="楷体" panose="02010609060101010101" pitchFamily="49" charset="-122"/>
              </a:rPr>
              <a:t>2</a:t>
            </a:r>
            <a:r>
              <a:rPr lang="en-US" altLang="zh-CN" sz="3000" dirty="0" smtClean="0">
                <a:ea typeface="楷体" panose="02010609060101010101" pitchFamily="49" charset="-122"/>
              </a:rPr>
              <a:t>(l</a:t>
            </a:r>
            <a:r>
              <a:rPr lang="en-US" altLang="zh-CN" sz="3000" dirty="0">
                <a:ea typeface="楷体" panose="02010609060101010101" pitchFamily="49" charset="-122"/>
              </a:rPr>
              <a:t>)==2H</a:t>
            </a:r>
            <a:r>
              <a:rPr lang="en-US" altLang="zh-CN" sz="3000" baseline="-25000" dirty="0">
                <a:ea typeface="楷体" panose="02010609060101010101" pitchFamily="49" charset="-122"/>
              </a:rPr>
              <a:t>2</a:t>
            </a:r>
            <a:r>
              <a:rPr lang="en-US" altLang="zh-CN" sz="3000" dirty="0">
                <a:ea typeface="楷体" panose="02010609060101010101" pitchFamily="49" charset="-122"/>
              </a:rPr>
              <a:t>O(l)+O</a:t>
            </a:r>
            <a:r>
              <a:rPr lang="en-US" altLang="zh-CN" sz="3000" baseline="-25000" dirty="0">
                <a:ea typeface="楷体" panose="02010609060101010101" pitchFamily="49" charset="-122"/>
              </a:rPr>
              <a:t>2</a:t>
            </a:r>
            <a:r>
              <a:rPr lang="en-US" altLang="zh-CN" sz="3000" dirty="0">
                <a:ea typeface="楷体" panose="02010609060101010101" pitchFamily="49" charset="-122"/>
              </a:rPr>
              <a:t>(g) </a:t>
            </a:r>
            <a:endParaRPr lang="zh-CN" altLang="en-US" dirty="0">
              <a:ea typeface="华文楷体" panose="02010600040101010101" pitchFamily="2" charset="-122"/>
            </a:endParaRPr>
          </a:p>
          <a:p>
            <a:pPr>
              <a:lnSpc>
                <a:spcPct val="150000"/>
              </a:lnSpc>
            </a:pPr>
            <a:r>
              <a:rPr lang="en-US" altLang="zh-CN" dirty="0">
                <a:ea typeface="华文楷体" panose="02010600040101010101" pitchFamily="2" charset="-122"/>
              </a:rPr>
              <a:t>(2) </a:t>
            </a:r>
            <a:r>
              <a:rPr lang="zh-CN" altLang="en-US" dirty="0">
                <a:ea typeface="华文楷体" panose="02010600040101010101" pitchFamily="2" charset="-122"/>
              </a:rPr>
              <a:t>弱酸性：</a:t>
            </a:r>
            <a:r>
              <a:rPr lang="en-US" altLang="zh-CN" i="1" dirty="0">
                <a:ea typeface="华文楷体" panose="02010600040101010101" pitchFamily="2" charset="-122"/>
              </a:rPr>
              <a:t>K</a:t>
            </a:r>
            <a:r>
              <a:rPr lang="en-US" altLang="zh-CN" i="1" baseline="-25000" dirty="0">
                <a:ea typeface="华文楷体" panose="02010600040101010101" pitchFamily="2" charset="-122"/>
              </a:rPr>
              <a:t>a</a:t>
            </a:r>
            <a:r>
              <a:rPr lang="en-US" altLang="zh-CN" baseline="-25000" dirty="0">
                <a:ea typeface="华文楷体" panose="02010600040101010101" pitchFamily="2" charset="-122"/>
              </a:rPr>
              <a:t>1</a:t>
            </a:r>
            <a:r>
              <a:rPr lang="en-US" altLang="zh-CN" dirty="0">
                <a:ea typeface="华文楷体" panose="02010600040101010101" pitchFamily="2" charset="-122"/>
              </a:rPr>
              <a:t> = 2.0×10</a:t>
            </a:r>
            <a:r>
              <a:rPr lang="zh-CN" altLang="en-US" baseline="30000" dirty="0" smtClean="0">
                <a:ea typeface="华文楷体" panose="02010600040101010101" pitchFamily="2" charset="-122"/>
              </a:rPr>
              <a:t>－</a:t>
            </a:r>
            <a:r>
              <a:rPr lang="en-US" altLang="zh-CN" baseline="30000" dirty="0" smtClean="0">
                <a:ea typeface="华文楷体" panose="02010600040101010101" pitchFamily="2" charset="-122"/>
              </a:rPr>
              <a:t>12</a:t>
            </a:r>
            <a:r>
              <a:rPr lang="en-US" altLang="zh-CN" dirty="0" smtClean="0">
                <a:solidFill>
                  <a:srgbClr val="0000FF"/>
                </a:solidFill>
                <a:ea typeface="楷体" panose="02010609060101010101" pitchFamily="49" charset="-122"/>
              </a:rPr>
              <a:t> </a:t>
            </a:r>
            <a:r>
              <a:rPr lang="en-US" altLang="zh-CN" dirty="0" smtClean="0">
                <a:ea typeface="楷体" panose="02010609060101010101" pitchFamily="49" charset="-122"/>
              </a:rPr>
              <a:t>, </a:t>
            </a:r>
            <a:r>
              <a:rPr lang="en-US" altLang="zh-CN" i="1" dirty="0" smtClean="0">
                <a:ea typeface="楷体" panose="02010609060101010101" pitchFamily="49" charset="-122"/>
              </a:rPr>
              <a:t>K</a:t>
            </a:r>
            <a:r>
              <a:rPr lang="en-US" altLang="zh-CN" i="1" baseline="-25000" dirty="0" smtClean="0">
                <a:ea typeface="楷体" panose="02010609060101010101" pitchFamily="49" charset="-122"/>
              </a:rPr>
              <a:t>a2</a:t>
            </a:r>
            <a:r>
              <a:rPr lang="en-US" altLang="zh-CN" dirty="0">
                <a:ea typeface="楷体" panose="02010609060101010101" pitchFamily="49" charset="-122"/>
              </a:rPr>
              <a:t>≈10</a:t>
            </a:r>
            <a:r>
              <a:rPr lang="en-US" altLang="zh-CN" baseline="30000" dirty="0">
                <a:ea typeface="楷体" panose="02010609060101010101" pitchFamily="49" charset="-122"/>
              </a:rPr>
              <a:t>-25</a:t>
            </a:r>
            <a:endParaRPr lang="en-US" altLang="zh-CN" baseline="30000" dirty="0">
              <a:ea typeface="华文楷体" panose="02010600040101010101" pitchFamily="2" charset="-122"/>
            </a:endParaRPr>
          </a:p>
          <a:p>
            <a:pPr>
              <a:lnSpc>
                <a:spcPct val="150000"/>
              </a:lnSpc>
            </a:pPr>
            <a:r>
              <a:rPr lang="en-US" altLang="zh-CN" dirty="0">
                <a:ea typeface="华文楷体" panose="02010600040101010101" pitchFamily="2" charset="-122"/>
              </a:rPr>
              <a:t>(3) </a:t>
            </a:r>
            <a:r>
              <a:rPr lang="zh-CN" altLang="en-US" dirty="0">
                <a:solidFill>
                  <a:srgbClr val="000099"/>
                </a:solidFill>
                <a:ea typeface="华文楷体" panose="02010600040101010101" pitchFamily="2" charset="-122"/>
              </a:rPr>
              <a:t>氧化</a:t>
            </a:r>
            <a:r>
              <a:rPr lang="en-US" altLang="zh-CN" dirty="0">
                <a:solidFill>
                  <a:srgbClr val="000099"/>
                </a:solidFill>
                <a:ea typeface="华文楷体" panose="02010600040101010101" pitchFamily="2" charset="-122"/>
              </a:rPr>
              <a:t>-</a:t>
            </a:r>
            <a:r>
              <a:rPr lang="zh-CN" altLang="en-US" dirty="0">
                <a:solidFill>
                  <a:srgbClr val="000099"/>
                </a:solidFill>
                <a:ea typeface="华文楷体" panose="02010600040101010101" pitchFamily="2" charset="-122"/>
              </a:rPr>
              <a:t>还原性</a:t>
            </a:r>
            <a:r>
              <a:rPr lang="en-US" altLang="zh-CN" dirty="0">
                <a:solidFill>
                  <a:srgbClr val="000099"/>
                </a:solidFill>
                <a:ea typeface="华文楷体" panose="02010600040101010101" pitchFamily="2" charset="-122"/>
              </a:rPr>
              <a:t> </a:t>
            </a:r>
            <a:endParaRPr lang="en-US" altLang="zh-CN" dirty="0">
              <a:solidFill>
                <a:srgbClr val="000099"/>
              </a:solidFill>
              <a:ea typeface="华文楷体" panose="02010600040101010101" pitchFamily="2" charset="-122"/>
            </a:endParaRPr>
          </a:p>
        </p:txBody>
      </p:sp>
      <p:sp>
        <p:nvSpPr>
          <p:cNvPr id="287747" name="Rectangle 5"/>
          <p:cNvSpPr>
            <a:spLocks noChangeArrowheads="1"/>
          </p:cNvSpPr>
          <p:nvPr/>
        </p:nvSpPr>
        <p:spPr bwMode="auto">
          <a:xfrm>
            <a:off x="8459788" y="63087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55E9DD3-7AF9-4CE2-A115-A411C0168319}" type="slidenum">
              <a:rPr kumimoji="1" lang="en-US" altLang="zh-CN" sz="1600">
                <a:latin typeface="华文楷体" panose="02010600040101010101" pitchFamily="2" charset="-122"/>
                <a:ea typeface="ˎ̥"/>
                <a:cs typeface="ˎ̥"/>
              </a:rPr>
            </a:fld>
            <a:r>
              <a:rPr kumimoji="1" lang="en-US" altLang="zh-CN" sz="1600" b="0">
                <a:latin typeface="华文楷体" panose="02010600040101010101" pitchFamily="2" charset="-122"/>
                <a:ea typeface="ˎ̥"/>
                <a:cs typeface="ˎ̥"/>
              </a:rPr>
              <a:t> </a:t>
            </a:r>
            <a:endParaRPr kumimoji="1" lang="en-US" altLang="zh-CN" sz="1600" b="0">
              <a:latin typeface="华文楷体" panose="02010600040101010101" pitchFamily="2" charset="-122"/>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4627">
                                            <p:txEl>
                                              <p:pRg st="3" end="3"/>
                                            </p:txEl>
                                          </p:spTgt>
                                        </p:tgtEl>
                                        <p:attrNameLst>
                                          <p:attrName>style.visibility</p:attrName>
                                        </p:attrNameLst>
                                      </p:cBhvr>
                                      <p:to>
                                        <p:strVal val="visible"/>
                                      </p:to>
                                    </p:set>
                                    <p:animEffect transition="in" filter="blinds(horizontal)">
                                      <p:cBhvr>
                                        <p:cTn id="7" dur="500"/>
                                        <p:tgtEl>
                                          <p:spTgt spid="154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ChangeArrowheads="1"/>
          </p:cNvSpPr>
          <p:nvPr/>
        </p:nvSpPr>
        <p:spPr bwMode="auto">
          <a:xfrm>
            <a:off x="1047750" y="169863"/>
            <a:ext cx="7196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dirty="0">
                <a:solidFill>
                  <a:srgbClr val="0000FF"/>
                </a:solidFill>
                <a:ea typeface="华文楷体" panose="02010600040101010101" pitchFamily="2" charset="-122"/>
                <a:cs typeface="Times New Roman" panose="02020603050405020304" pitchFamily="18" charset="0"/>
              </a:rPr>
              <a:t>2  </a:t>
            </a:r>
            <a:r>
              <a:rPr lang="zh-CN" altLang="en-US" sz="3600" dirty="0">
                <a:solidFill>
                  <a:srgbClr val="0000FF"/>
                </a:solidFill>
                <a:ea typeface="华文楷体" panose="02010600040101010101" pitchFamily="2" charset="-122"/>
                <a:cs typeface="Times New Roman" panose="02020603050405020304" pitchFamily="18" charset="0"/>
              </a:rPr>
              <a:t>硼原子的成键特征  </a:t>
            </a:r>
            <a:r>
              <a:rPr lang="zh-CN" altLang="en-US" sz="3600" dirty="0" smtClean="0">
                <a:solidFill>
                  <a:srgbClr val="0000FF"/>
                </a:solidFill>
                <a:ea typeface="华文楷体" panose="02010600040101010101" pitchFamily="2" charset="-122"/>
                <a:cs typeface="Times New Roman" panose="02020603050405020304" pitchFamily="18" charset="0"/>
              </a:rPr>
              <a:t>（</a:t>
            </a:r>
            <a:r>
              <a:rPr lang="en-US" altLang="zh-CN" sz="3600" dirty="0" smtClean="0">
                <a:solidFill>
                  <a:srgbClr val="0000FF"/>
                </a:solidFill>
                <a:ea typeface="华文楷体" panose="02010600040101010101" pitchFamily="2" charset="-122"/>
                <a:cs typeface="Times New Roman" panose="02020603050405020304" pitchFamily="18" charset="0"/>
              </a:rPr>
              <a:t>2s</a:t>
            </a:r>
            <a:r>
              <a:rPr lang="en-US" altLang="zh-CN" sz="3600" baseline="30000" dirty="0" smtClean="0">
                <a:solidFill>
                  <a:srgbClr val="0000FF"/>
                </a:solidFill>
                <a:ea typeface="华文楷体" panose="02010600040101010101" pitchFamily="2" charset="-122"/>
                <a:cs typeface="Times New Roman" panose="02020603050405020304" pitchFamily="18" charset="0"/>
              </a:rPr>
              <a:t>2</a:t>
            </a:r>
            <a:r>
              <a:rPr lang="en-US" altLang="zh-CN" sz="3600" dirty="0" smtClean="0">
                <a:solidFill>
                  <a:srgbClr val="0000FF"/>
                </a:solidFill>
                <a:ea typeface="华文楷体" panose="02010600040101010101" pitchFamily="2" charset="-122"/>
                <a:cs typeface="Times New Roman" panose="02020603050405020304" pitchFamily="18" charset="0"/>
              </a:rPr>
              <a:t>2p</a:t>
            </a:r>
            <a:r>
              <a:rPr lang="en-US" altLang="zh-CN" sz="3600" baseline="30000" dirty="0" smtClean="0">
                <a:solidFill>
                  <a:srgbClr val="0000FF"/>
                </a:solidFill>
                <a:ea typeface="华文楷体" panose="02010600040101010101" pitchFamily="2" charset="-122"/>
                <a:cs typeface="Times New Roman" panose="02020603050405020304" pitchFamily="18" charset="0"/>
              </a:rPr>
              <a:t>1</a:t>
            </a:r>
            <a:r>
              <a:rPr lang="zh-CN" altLang="en-US" sz="3600" dirty="0" smtClean="0">
                <a:solidFill>
                  <a:srgbClr val="0000FF"/>
                </a:solidFill>
                <a:ea typeface="华文楷体" panose="02010600040101010101" pitchFamily="2" charset="-122"/>
                <a:cs typeface="Times New Roman" panose="02020603050405020304" pitchFamily="18" charset="0"/>
              </a:rPr>
              <a:t>） </a:t>
            </a:r>
            <a:endParaRPr lang="zh-CN" altLang="en-US" sz="3600" dirty="0">
              <a:solidFill>
                <a:srgbClr val="0000FF"/>
              </a:solidFill>
              <a:ea typeface="华文楷体" panose="02010600040101010101" pitchFamily="2" charset="-122"/>
              <a:cs typeface="Times New Roman" panose="02020603050405020304" pitchFamily="18" charset="0"/>
            </a:endParaRPr>
          </a:p>
        </p:txBody>
      </p:sp>
      <p:sp>
        <p:nvSpPr>
          <p:cNvPr id="4" name="Rectangle 5"/>
          <p:cNvSpPr>
            <a:spLocks noRot="1" noChangeArrowheads="1"/>
          </p:cNvSpPr>
          <p:nvPr/>
        </p:nvSpPr>
        <p:spPr bwMode="auto">
          <a:xfrm>
            <a:off x="981075" y="908050"/>
            <a:ext cx="80645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buClr>
                <a:schemeClr val="tx2"/>
              </a:buClr>
              <a:buSzPct val="70000"/>
              <a:buFont typeface="Wingdings" panose="05000000000000000000" pitchFamily="2" charset="2"/>
              <a:buNone/>
            </a:pPr>
            <a:r>
              <a:rPr lang="zh-CN" altLang="en-US" sz="3000" dirty="0">
                <a:solidFill>
                  <a:srgbClr val="FF0000"/>
                </a:solidFill>
                <a:ea typeface="华文楷体" panose="02010600040101010101" pitchFamily="2" charset="-122"/>
              </a:rPr>
              <a:t>共价性</a:t>
            </a:r>
            <a:r>
              <a:rPr lang="zh-CN" altLang="en-US" sz="3000" dirty="0">
                <a:solidFill>
                  <a:srgbClr val="E00841"/>
                </a:solidFill>
                <a:ea typeface="华文楷体" panose="02010600040101010101" pitchFamily="2" charset="-122"/>
              </a:rPr>
              <a:t> </a:t>
            </a:r>
            <a:r>
              <a:rPr lang="en-US" altLang="zh-CN" sz="3000" dirty="0">
                <a:ea typeface="华文楷体" panose="02010600040101010101" pitchFamily="2" charset="-122"/>
              </a:rPr>
              <a:t>——</a:t>
            </a:r>
            <a:r>
              <a:rPr lang="zh-CN" altLang="en-US" sz="3000" dirty="0">
                <a:ea typeface="华文楷体" panose="02010600040101010101" pitchFamily="2" charset="-122"/>
              </a:rPr>
              <a:t>采取</a:t>
            </a:r>
            <a:r>
              <a:rPr lang="en-US" altLang="zh-CN" sz="3000" dirty="0">
                <a:solidFill>
                  <a:srgbClr val="FC1B16"/>
                </a:solidFill>
                <a:ea typeface="华文楷体" panose="02010600040101010101" pitchFamily="2" charset="-122"/>
              </a:rPr>
              <a:t>sp</a:t>
            </a:r>
            <a:r>
              <a:rPr lang="en-US" altLang="zh-CN" sz="3000" baseline="30000" dirty="0">
                <a:solidFill>
                  <a:srgbClr val="FC1B16"/>
                </a:solidFill>
                <a:ea typeface="华文楷体" panose="02010600040101010101" pitchFamily="2" charset="-122"/>
              </a:rPr>
              <a:t>2  </a:t>
            </a:r>
            <a:r>
              <a:rPr lang="en-US" altLang="zh-CN" sz="3000" dirty="0">
                <a:ea typeface="华文楷体" panose="02010600040101010101" pitchFamily="2" charset="-122"/>
              </a:rPr>
              <a:t>(</a:t>
            </a:r>
            <a:r>
              <a:rPr lang="zh-CN" altLang="en-US" sz="3000" dirty="0">
                <a:ea typeface="华文楷体" panose="02010600040101010101" pitchFamily="2" charset="-122"/>
              </a:rPr>
              <a:t>如</a:t>
            </a:r>
            <a:r>
              <a:rPr lang="en-US" altLang="zh-CN" sz="3000" dirty="0">
                <a:ea typeface="华文楷体" panose="02010600040101010101" pitchFamily="2" charset="-122"/>
              </a:rPr>
              <a:t>BCl</a:t>
            </a:r>
            <a:r>
              <a:rPr lang="en-US" altLang="zh-CN" sz="3000" baseline="-25000" dirty="0">
                <a:ea typeface="华文楷体" panose="02010600040101010101" pitchFamily="2" charset="-122"/>
              </a:rPr>
              <a:t>3</a:t>
            </a:r>
            <a:r>
              <a:rPr lang="en-US" altLang="zh-CN" sz="3000" dirty="0">
                <a:ea typeface="华文楷体" panose="02010600040101010101" pitchFamily="2" charset="-122"/>
              </a:rPr>
              <a:t>) </a:t>
            </a:r>
            <a:r>
              <a:rPr lang="zh-CN" altLang="en-US" sz="3000" dirty="0">
                <a:ea typeface="华文楷体" panose="02010600040101010101" pitchFamily="2" charset="-122"/>
              </a:rPr>
              <a:t>或 </a:t>
            </a:r>
            <a:r>
              <a:rPr lang="en-US" altLang="zh-CN" sz="3000" dirty="0">
                <a:solidFill>
                  <a:srgbClr val="FC1B16"/>
                </a:solidFill>
                <a:ea typeface="华文楷体" panose="02010600040101010101" pitchFamily="2" charset="-122"/>
              </a:rPr>
              <a:t>sp</a:t>
            </a:r>
            <a:r>
              <a:rPr lang="en-US" altLang="zh-CN" sz="3000" baseline="30000" dirty="0">
                <a:solidFill>
                  <a:srgbClr val="FC1B16"/>
                </a:solidFill>
                <a:ea typeface="华文楷体" panose="02010600040101010101" pitchFamily="2" charset="-122"/>
              </a:rPr>
              <a:t>3 </a:t>
            </a:r>
            <a:r>
              <a:rPr lang="en-US" altLang="zh-CN" sz="3000" dirty="0">
                <a:ea typeface="华文楷体" panose="02010600040101010101" pitchFamily="2" charset="-122"/>
              </a:rPr>
              <a:t>(</a:t>
            </a:r>
            <a:r>
              <a:rPr lang="zh-CN" altLang="en-US" sz="3000" dirty="0">
                <a:ea typeface="华文楷体" panose="02010600040101010101" pitchFamily="2" charset="-122"/>
              </a:rPr>
              <a:t>如</a:t>
            </a:r>
            <a:r>
              <a:rPr lang="en-US" altLang="zh-CN" sz="3000" dirty="0">
                <a:ea typeface="华文楷体" panose="02010600040101010101" pitchFamily="2" charset="-122"/>
              </a:rPr>
              <a:t>BF</a:t>
            </a:r>
            <a:r>
              <a:rPr lang="en-US" altLang="zh-CN" sz="3000" baseline="-25000" dirty="0">
                <a:ea typeface="华文楷体" panose="02010600040101010101" pitchFamily="2" charset="-122"/>
              </a:rPr>
              <a:t>4</a:t>
            </a:r>
            <a:r>
              <a:rPr lang="zh-CN" altLang="en-US" sz="3000" baseline="30000" dirty="0">
                <a:ea typeface="华文楷体" panose="02010600040101010101" pitchFamily="2" charset="-122"/>
              </a:rPr>
              <a:t>－</a:t>
            </a:r>
            <a:r>
              <a:rPr lang="en-US" altLang="zh-CN" sz="3000" dirty="0">
                <a:ea typeface="华文楷体" panose="02010600040101010101" pitchFamily="2" charset="-122"/>
              </a:rPr>
              <a:t>)</a:t>
            </a:r>
            <a:r>
              <a:rPr lang="zh-CN" altLang="en-US" sz="3000" dirty="0">
                <a:ea typeface="华文楷体" panose="02010600040101010101" pitchFamily="2" charset="-122"/>
              </a:rPr>
              <a:t>杂化，形成</a:t>
            </a:r>
            <a:r>
              <a:rPr lang="zh-CN" altLang="en-US" sz="3000" dirty="0">
                <a:solidFill>
                  <a:srgbClr val="0000FF"/>
                </a:solidFill>
                <a:ea typeface="华文楷体" panose="02010600040101010101" pitchFamily="2" charset="-122"/>
              </a:rPr>
              <a:t>共价化合物，</a:t>
            </a:r>
            <a:r>
              <a:rPr lang="zh-CN" altLang="en-US" sz="3000" dirty="0">
                <a:ea typeface="华文楷体" panose="02010600040101010101" pitchFamily="2" charset="-122"/>
              </a:rPr>
              <a:t>不易形成多重键；</a:t>
            </a:r>
            <a:endParaRPr lang="zh-CN" altLang="en-US" sz="3000" dirty="0">
              <a:ea typeface="华文楷体" panose="02010600040101010101" pitchFamily="2" charset="-122"/>
            </a:endParaRPr>
          </a:p>
          <a:p>
            <a:pPr>
              <a:lnSpc>
                <a:spcPct val="120000"/>
              </a:lnSpc>
              <a:buClr>
                <a:schemeClr val="tx2"/>
              </a:buClr>
              <a:buSzPct val="70000"/>
              <a:buFont typeface="Wingdings" panose="05000000000000000000" pitchFamily="2" charset="2"/>
              <a:buNone/>
            </a:pPr>
            <a:r>
              <a:rPr lang="zh-CN" altLang="en-US" sz="3000" dirty="0">
                <a:solidFill>
                  <a:srgbClr val="FF0000"/>
                </a:solidFill>
                <a:ea typeface="华文楷体" panose="02010600040101010101" pitchFamily="2" charset="-122"/>
              </a:rPr>
              <a:t>缺电子性 </a:t>
            </a:r>
            <a:r>
              <a:rPr lang="en-US" altLang="zh-CN" sz="3000" dirty="0">
                <a:ea typeface="华文楷体" panose="02010600040101010101" pitchFamily="2" charset="-122"/>
              </a:rPr>
              <a:t>——</a:t>
            </a:r>
            <a:r>
              <a:rPr lang="zh-CN" altLang="en-US" sz="3000" dirty="0">
                <a:ea typeface="华文楷体" panose="02010600040101010101" pitchFamily="2" charset="-122"/>
              </a:rPr>
              <a:t>有空轨道，作为电子对</a:t>
            </a:r>
            <a:r>
              <a:rPr lang="zh-CN" altLang="en-US" sz="3000" dirty="0">
                <a:solidFill>
                  <a:srgbClr val="FF0000"/>
                </a:solidFill>
                <a:ea typeface="华文楷体" panose="02010600040101010101" pitchFamily="2" charset="-122"/>
              </a:rPr>
              <a:t>受体</a:t>
            </a:r>
            <a:r>
              <a:rPr lang="zh-CN" altLang="en-US" sz="3000" dirty="0">
                <a:ea typeface="华文楷体" panose="02010600040101010101" pitchFamily="2" charset="-122"/>
              </a:rPr>
              <a:t>易与电子对</a:t>
            </a:r>
            <a:r>
              <a:rPr lang="zh-CN" altLang="en-US" sz="3000" dirty="0">
                <a:solidFill>
                  <a:srgbClr val="FF0000"/>
                </a:solidFill>
                <a:ea typeface="华文楷体" panose="02010600040101010101" pitchFamily="2" charset="-122"/>
              </a:rPr>
              <a:t>给体</a:t>
            </a:r>
            <a:r>
              <a:rPr lang="zh-CN" altLang="en-US" sz="3000" dirty="0">
                <a:ea typeface="华文楷体" panose="02010600040101010101" pitchFamily="2" charset="-122"/>
              </a:rPr>
              <a:t>形成</a:t>
            </a:r>
            <a:r>
              <a:rPr lang="zh-CN" altLang="en-US" sz="3000" dirty="0">
                <a:solidFill>
                  <a:srgbClr val="FC1B16"/>
                </a:solidFill>
                <a:ea typeface="华文楷体" panose="02010600040101010101" pitchFamily="2" charset="-122"/>
                <a:sym typeface="Symbol" panose="05050102010706020507" pitchFamily="18" charset="2"/>
              </a:rPr>
              <a:t></a:t>
            </a:r>
            <a:r>
              <a:rPr lang="zh-CN" altLang="en-US" sz="3000" dirty="0">
                <a:solidFill>
                  <a:srgbClr val="FF0000"/>
                </a:solidFill>
                <a:ea typeface="华文楷体" panose="02010600040101010101" pitchFamily="2" charset="-122"/>
              </a:rPr>
              <a:t>配键</a:t>
            </a:r>
            <a:r>
              <a:rPr lang="zh-CN" altLang="en-US" sz="3000" dirty="0">
                <a:ea typeface="华文楷体" panose="02010600040101010101" pitchFamily="2" charset="-122"/>
              </a:rPr>
              <a:t>、或</a:t>
            </a:r>
            <a:r>
              <a:rPr lang="zh-CN" altLang="en-US" sz="3000" dirty="0">
                <a:solidFill>
                  <a:srgbClr val="0000FF"/>
                </a:solidFill>
                <a:ea typeface="华文楷体" panose="02010600040101010101" pitchFamily="2" charset="-122"/>
              </a:rPr>
              <a:t>多中心少电子键 </a:t>
            </a:r>
            <a:r>
              <a:rPr lang="en-US" altLang="zh-CN" sz="3000" dirty="0">
                <a:solidFill>
                  <a:srgbClr val="0000FF"/>
                </a:solidFill>
                <a:ea typeface="华文楷体" panose="02010600040101010101" pitchFamily="2" charset="-122"/>
              </a:rPr>
              <a:t>(3c-2e </a:t>
            </a:r>
            <a:r>
              <a:rPr lang="zh-CN" altLang="en-US" sz="3000" dirty="0">
                <a:solidFill>
                  <a:srgbClr val="0000FF"/>
                </a:solidFill>
                <a:ea typeface="华文楷体" panose="02010600040101010101" pitchFamily="2" charset="-122"/>
              </a:rPr>
              <a:t>硼氢硼键</a:t>
            </a:r>
            <a:r>
              <a:rPr lang="en-US" altLang="zh-CN" sz="3000" dirty="0">
                <a:solidFill>
                  <a:srgbClr val="0000FF"/>
                </a:solidFill>
                <a:ea typeface="华文楷体" panose="02010600040101010101" pitchFamily="2" charset="-122"/>
              </a:rPr>
              <a:t>)</a:t>
            </a:r>
            <a:r>
              <a:rPr lang="zh-CN" altLang="en-US" sz="3000" dirty="0">
                <a:ea typeface="华文楷体" panose="02010600040101010101" pitchFamily="2" charset="-122"/>
              </a:rPr>
              <a:t> </a:t>
            </a:r>
            <a:endParaRPr lang="en-US" altLang="zh-CN" sz="3000" dirty="0">
              <a:ea typeface="华文楷体" panose="02010600040101010101" pitchFamily="2" charset="-122"/>
            </a:endParaRPr>
          </a:p>
          <a:p>
            <a:pPr>
              <a:lnSpc>
                <a:spcPct val="120000"/>
              </a:lnSpc>
              <a:buClr>
                <a:schemeClr val="tx2"/>
              </a:buClr>
              <a:buSzPct val="70000"/>
              <a:buFont typeface="Wingdings" panose="05000000000000000000" pitchFamily="2" charset="2"/>
              <a:buNone/>
            </a:pPr>
            <a:r>
              <a:rPr lang="en-US" altLang="zh-CN" sz="3000" dirty="0">
                <a:solidFill>
                  <a:srgbClr val="0000FF"/>
                </a:solidFill>
                <a:ea typeface="华文楷体" panose="02010600040101010101" pitchFamily="2" charset="-122"/>
              </a:rPr>
              <a:t>        (CH</a:t>
            </a:r>
            <a:r>
              <a:rPr lang="en-US" altLang="zh-CN" sz="3000" baseline="-25000" dirty="0">
                <a:solidFill>
                  <a:srgbClr val="0000FF"/>
                </a:solidFill>
                <a:ea typeface="华文楷体" panose="02010600040101010101" pitchFamily="2" charset="-122"/>
              </a:rPr>
              <a:t>3</a:t>
            </a:r>
            <a:r>
              <a:rPr lang="en-US" altLang="zh-CN" sz="3000" dirty="0">
                <a:solidFill>
                  <a:srgbClr val="0000FF"/>
                </a:solidFill>
                <a:ea typeface="华文楷体" panose="02010600040101010101" pitchFamily="2" charset="-122"/>
              </a:rPr>
              <a:t>CH</a:t>
            </a:r>
            <a:r>
              <a:rPr lang="en-US" altLang="zh-CN" sz="3000" baseline="-25000" dirty="0">
                <a:solidFill>
                  <a:srgbClr val="0000FF"/>
                </a:solidFill>
                <a:ea typeface="华文楷体" panose="02010600040101010101" pitchFamily="2" charset="-122"/>
              </a:rPr>
              <a:t>2</a:t>
            </a:r>
            <a:r>
              <a:rPr lang="en-US" altLang="zh-CN" sz="3000" dirty="0">
                <a:solidFill>
                  <a:srgbClr val="0000FF"/>
                </a:solidFill>
                <a:ea typeface="华文楷体" panose="02010600040101010101" pitchFamily="2" charset="-122"/>
              </a:rPr>
              <a:t>)</a:t>
            </a:r>
            <a:r>
              <a:rPr lang="en-US" altLang="zh-CN" sz="3000" dirty="0">
                <a:solidFill>
                  <a:srgbClr val="0000FF"/>
                </a:solidFill>
                <a:ea typeface="华文楷体" panose="02010600040101010101" pitchFamily="2" charset="-122"/>
                <a:sym typeface="Symbol" panose="05050102010706020507" pitchFamily="18" charset="2"/>
              </a:rPr>
              <a:t> </a:t>
            </a:r>
            <a:r>
              <a:rPr lang="en-US" altLang="zh-CN" sz="3000" baseline="-25000" dirty="0">
                <a:solidFill>
                  <a:srgbClr val="0000FF"/>
                </a:solidFill>
                <a:ea typeface="华文楷体" panose="02010600040101010101" pitchFamily="2" charset="-122"/>
                <a:sym typeface="Symbol" panose="05050102010706020507" pitchFamily="18" charset="2"/>
              </a:rPr>
              <a:t>2</a:t>
            </a:r>
            <a:r>
              <a:rPr lang="en-US" altLang="zh-CN" sz="3000" dirty="0">
                <a:solidFill>
                  <a:srgbClr val="0000FF"/>
                </a:solidFill>
                <a:ea typeface="华文楷体" panose="02010600040101010101" pitchFamily="2" charset="-122"/>
                <a:sym typeface="Symbol" panose="05050102010706020507" pitchFamily="18" charset="2"/>
              </a:rPr>
              <a:t>O</a:t>
            </a:r>
            <a:r>
              <a:rPr lang="en-US" altLang="zh-CN" sz="3000" dirty="0">
                <a:solidFill>
                  <a:srgbClr val="0000FF"/>
                </a:solidFill>
                <a:ea typeface="华文楷体" panose="02010600040101010101" pitchFamily="2" charset="-122"/>
              </a:rPr>
              <a:t>BF</a:t>
            </a:r>
            <a:r>
              <a:rPr lang="en-US" altLang="zh-CN" sz="3000" baseline="-25000" dirty="0">
                <a:solidFill>
                  <a:srgbClr val="0000FF"/>
                </a:solidFill>
                <a:ea typeface="华文楷体" panose="02010600040101010101" pitchFamily="2" charset="-122"/>
              </a:rPr>
              <a:t>3</a:t>
            </a:r>
            <a:r>
              <a:rPr lang="zh-CN" altLang="en-US" sz="3000" dirty="0">
                <a:solidFill>
                  <a:srgbClr val="0000FF"/>
                </a:solidFill>
                <a:ea typeface="华文楷体" panose="02010600040101010101" pitchFamily="2" charset="-122"/>
              </a:rPr>
              <a:t>， </a:t>
            </a:r>
            <a:r>
              <a:rPr lang="en-US" altLang="zh-CN" sz="3000" dirty="0">
                <a:solidFill>
                  <a:srgbClr val="0000FF"/>
                </a:solidFill>
                <a:ea typeface="华文楷体" panose="02010600040101010101" pitchFamily="2" charset="-122"/>
              </a:rPr>
              <a:t>F</a:t>
            </a:r>
            <a:r>
              <a:rPr lang="en-US" altLang="zh-CN" sz="3000" baseline="-25000" dirty="0">
                <a:solidFill>
                  <a:srgbClr val="0000FF"/>
                </a:solidFill>
                <a:ea typeface="华文楷体" panose="02010600040101010101" pitchFamily="2" charset="-122"/>
              </a:rPr>
              <a:t>3</a:t>
            </a:r>
            <a:r>
              <a:rPr lang="en-US" altLang="zh-CN" sz="3000" dirty="0">
                <a:solidFill>
                  <a:srgbClr val="0000FF"/>
                </a:solidFill>
                <a:ea typeface="华文楷体" panose="02010600040101010101" pitchFamily="2" charset="-122"/>
              </a:rPr>
              <a:t>B</a:t>
            </a:r>
            <a:r>
              <a:rPr lang="en-US" altLang="zh-CN" sz="3000" dirty="0">
                <a:solidFill>
                  <a:srgbClr val="0000FF"/>
                </a:solidFill>
                <a:ea typeface="华文楷体" panose="02010600040101010101" pitchFamily="2" charset="-122"/>
                <a:sym typeface="Symbol" panose="05050102010706020507" pitchFamily="18" charset="2"/>
              </a:rPr>
              <a:t></a:t>
            </a:r>
            <a:r>
              <a:rPr lang="en-US" altLang="zh-CN" sz="3000" dirty="0">
                <a:solidFill>
                  <a:srgbClr val="0000FF"/>
                </a:solidFill>
                <a:ea typeface="华文楷体" panose="02010600040101010101" pitchFamily="2" charset="-122"/>
              </a:rPr>
              <a:t>NH</a:t>
            </a:r>
            <a:r>
              <a:rPr lang="en-US" altLang="zh-CN" sz="3000" baseline="-25000" dirty="0">
                <a:solidFill>
                  <a:srgbClr val="0000FF"/>
                </a:solidFill>
                <a:ea typeface="华文楷体" panose="02010600040101010101" pitchFamily="2" charset="-122"/>
              </a:rPr>
              <a:t>3</a:t>
            </a:r>
            <a:r>
              <a:rPr lang="en-US" altLang="zh-CN" sz="3000" dirty="0">
                <a:solidFill>
                  <a:srgbClr val="0000FF"/>
                </a:solidFill>
                <a:ea typeface="华文楷体" panose="02010600040101010101" pitchFamily="2" charset="-122"/>
              </a:rPr>
              <a:t>,  B</a:t>
            </a:r>
            <a:r>
              <a:rPr lang="en-US" altLang="zh-CN" sz="3000" baseline="-25000" dirty="0">
                <a:solidFill>
                  <a:srgbClr val="0000FF"/>
                </a:solidFill>
                <a:ea typeface="华文楷体" panose="02010600040101010101" pitchFamily="2" charset="-122"/>
              </a:rPr>
              <a:t>2</a:t>
            </a:r>
            <a:r>
              <a:rPr lang="en-US" altLang="zh-CN" sz="3000" dirty="0">
                <a:solidFill>
                  <a:srgbClr val="0000FF"/>
                </a:solidFill>
                <a:ea typeface="华文楷体" panose="02010600040101010101" pitchFamily="2" charset="-122"/>
              </a:rPr>
              <a:t>H</a:t>
            </a:r>
            <a:r>
              <a:rPr lang="en-US" altLang="zh-CN" sz="3000" baseline="-25000" dirty="0">
                <a:solidFill>
                  <a:srgbClr val="0000FF"/>
                </a:solidFill>
                <a:ea typeface="华文楷体" panose="02010600040101010101" pitchFamily="2" charset="-122"/>
              </a:rPr>
              <a:t>6</a:t>
            </a:r>
            <a:endParaRPr lang="en-US" altLang="zh-CN" sz="3000" baseline="-25000" dirty="0">
              <a:solidFill>
                <a:srgbClr val="0000FF"/>
              </a:solidFill>
              <a:ea typeface="华文楷体" panose="02010600040101010101" pitchFamily="2" charset="-122"/>
            </a:endParaRPr>
          </a:p>
          <a:p>
            <a:pPr>
              <a:buClr>
                <a:schemeClr val="tx2"/>
              </a:buClr>
              <a:buSzPct val="70000"/>
            </a:pPr>
            <a:r>
              <a:rPr lang="zh-CN" altLang="en-US" sz="3000" dirty="0">
                <a:solidFill>
                  <a:srgbClr val="FF0000"/>
                </a:solidFill>
                <a:ea typeface="华文楷体" panose="02010600040101010101" pitchFamily="2" charset="-122"/>
              </a:rPr>
              <a:t>多面体性</a:t>
            </a:r>
            <a:r>
              <a:rPr lang="zh-CN" altLang="en-US" sz="3000" dirty="0">
                <a:solidFill>
                  <a:srgbClr val="E00841"/>
                </a:solidFill>
                <a:ea typeface="华文楷体" panose="02010600040101010101" pitchFamily="2" charset="-122"/>
              </a:rPr>
              <a:t> </a:t>
            </a:r>
            <a:r>
              <a:rPr lang="en-US" altLang="zh-CN" sz="3000" dirty="0">
                <a:ea typeface="华文楷体" panose="02010600040101010101" pitchFamily="2" charset="-122"/>
              </a:rPr>
              <a:t>——</a:t>
            </a:r>
            <a:r>
              <a:rPr lang="zh-CN" altLang="en-US" sz="3000" dirty="0">
                <a:ea typeface="华文楷体" panose="02010600040101010101" pitchFamily="2" charset="-122"/>
              </a:rPr>
              <a:t>晶态硼和硼化合物以三角面组成的</a:t>
            </a:r>
            <a:r>
              <a:rPr lang="zh-CN" altLang="en-US" sz="3000" dirty="0">
                <a:solidFill>
                  <a:srgbClr val="FC1B16"/>
                </a:solidFill>
                <a:ea typeface="华文楷体" panose="02010600040101010101" pitchFamily="2" charset="-122"/>
              </a:rPr>
              <a:t>多</a:t>
            </a:r>
            <a:r>
              <a:rPr kumimoji="1" lang="zh-CN" altLang="en-US" sz="3000" dirty="0">
                <a:solidFill>
                  <a:srgbClr val="FC1B16"/>
                </a:solidFill>
                <a:ea typeface="华文楷体" panose="02010600040101010101" pitchFamily="2" charset="-122"/>
              </a:rPr>
              <a:t>面体或多面体</a:t>
            </a:r>
            <a:r>
              <a:rPr kumimoji="1" lang="zh-CN" altLang="en-US" sz="3000" dirty="0">
                <a:ea typeface="华文楷体" panose="02010600040101010101" pitchFamily="2" charset="-122"/>
              </a:rPr>
              <a:t>的片段围成</a:t>
            </a:r>
            <a:r>
              <a:rPr kumimoji="1" lang="zh-CN" altLang="en-US" sz="3000" dirty="0">
                <a:solidFill>
                  <a:srgbClr val="0000FF"/>
                </a:solidFill>
                <a:ea typeface="华文楷体" panose="02010600040101010101" pitchFamily="2" charset="-122"/>
              </a:rPr>
              <a:t>笼状、鸟巢状、蛛网状</a:t>
            </a:r>
            <a:r>
              <a:rPr kumimoji="1" lang="zh-CN" altLang="en-US" sz="3000" dirty="0">
                <a:ea typeface="华文楷体" panose="02010600040101010101" pitchFamily="2" charset="-122"/>
              </a:rPr>
              <a:t>等结构。</a:t>
            </a:r>
            <a:endParaRPr kumimoji="1" lang="zh-CN" altLang="en-US" sz="3000" dirty="0">
              <a:ea typeface="华文楷体" panose="02010600040101010101" pitchFamily="2" charset="-122"/>
            </a:endParaRPr>
          </a:p>
        </p:txBody>
      </p:sp>
      <p:sp>
        <p:nvSpPr>
          <p:cNvPr id="52227" name="Rectangle 18"/>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DE9E6DA-346D-4C60-91DE-B2CC73628873}" type="slidenum">
              <a:rPr kumimoji="1" lang="en-US" altLang="zh-CN" sz="1600">
                <a:ea typeface="ˎ̥"/>
                <a:cs typeface="ˎ̥"/>
              </a:rPr>
            </a:fld>
            <a:r>
              <a:rPr kumimoji="1" lang="en-US" altLang="zh-CN" sz="1600" b="0"/>
              <a:t> </a:t>
            </a:r>
            <a:endParaRPr kumimoji="1" lang="en-US" altLang="zh-CN" sz="1600" b="0">
              <a:ea typeface="ˎ̥"/>
              <a:cs typeface="ˎ̥"/>
            </a:endParaRPr>
          </a:p>
        </p:txBody>
      </p:sp>
      <p:pic>
        <p:nvPicPr>
          <p:cNvPr id="5" name="Picture 4" descr="B12">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888" y="5283200"/>
            <a:ext cx="18002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259632" y="5780782"/>
            <a:ext cx="4572000" cy="1077218"/>
          </a:xfrm>
          <a:prstGeom prst="rect">
            <a:avLst/>
          </a:prstGeom>
        </p:spPr>
        <p:txBody>
          <a:bodyPr>
            <a:spAutoFit/>
          </a:bodyPr>
          <a:lstStyle/>
          <a:p>
            <a:r>
              <a:rPr lang="zh-CN" altLang="en-US" dirty="0" smtClean="0">
                <a:solidFill>
                  <a:srgbClr val="080808"/>
                </a:solidFill>
                <a:ea typeface="楷体" panose="02010609060101010101" pitchFamily="49" charset="-122"/>
              </a:rPr>
              <a:t>硼的化学主要表现在</a:t>
            </a:r>
            <a:r>
              <a:rPr lang="zh-CN" altLang="en-US" dirty="0" smtClean="0">
                <a:solidFill>
                  <a:srgbClr val="FF0000"/>
                </a:solidFill>
                <a:ea typeface="楷体" panose="02010609060101010101" pitchFamily="49" charset="-122"/>
              </a:rPr>
              <a:t>缺电子性质上。</a:t>
            </a:r>
            <a:endParaRPr lang="zh-CN" altLang="en-US" dirty="0">
              <a:solidFill>
                <a:srgbClr val="FF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5" name="Rectangle 2"/>
          <p:cNvSpPr>
            <a:spLocks noChangeArrowheads="1"/>
          </p:cNvSpPr>
          <p:nvPr/>
        </p:nvSpPr>
        <p:spPr bwMode="auto">
          <a:xfrm>
            <a:off x="996950" y="128588"/>
            <a:ext cx="4249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CC"/>
                </a:solidFill>
                <a:ea typeface="华文楷体" panose="02010600040101010101" pitchFamily="2" charset="-122"/>
              </a:rPr>
              <a:t> H</a:t>
            </a:r>
            <a:r>
              <a:rPr lang="en-US" altLang="zh-CN" sz="3600" baseline="-25000">
                <a:solidFill>
                  <a:srgbClr val="0000CC"/>
                </a:solidFill>
                <a:ea typeface="华文楷体" panose="02010600040101010101" pitchFamily="2" charset="-122"/>
              </a:rPr>
              <a:t>2</a:t>
            </a:r>
            <a:r>
              <a:rPr lang="en-US" altLang="zh-CN" sz="3600">
                <a:solidFill>
                  <a:srgbClr val="0000CC"/>
                </a:solidFill>
                <a:ea typeface="华文楷体" panose="02010600040101010101" pitchFamily="2" charset="-122"/>
              </a:rPr>
              <a:t>O</a:t>
            </a:r>
            <a:r>
              <a:rPr lang="en-US" altLang="zh-CN" sz="3600" baseline="-25000">
                <a:solidFill>
                  <a:srgbClr val="0000CC"/>
                </a:solidFill>
                <a:ea typeface="华文楷体" panose="02010600040101010101" pitchFamily="2" charset="-122"/>
              </a:rPr>
              <a:t>2</a:t>
            </a:r>
            <a:r>
              <a:rPr lang="zh-CN" altLang="en-US" sz="3600">
                <a:solidFill>
                  <a:srgbClr val="0000CC"/>
                </a:solidFill>
                <a:ea typeface="华文楷体" panose="02010600040101010101" pitchFamily="2" charset="-122"/>
              </a:rPr>
              <a:t>的氧化</a:t>
            </a:r>
            <a:r>
              <a:rPr lang="en-US" altLang="zh-CN" sz="3600">
                <a:solidFill>
                  <a:srgbClr val="0000CC"/>
                </a:solidFill>
                <a:ea typeface="华文楷体" panose="02010600040101010101" pitchFamily="2" charset="-122"/>
              </a:rPr>
              <a:t>-</a:t>
            </a:r>
            <a:r>
              <a:rPr lang="zh-CN" altLang="en-US" sz="3600">
                <a:solidFill>
                  <a:srgbClr val="0000CC"/>
                </a:solidFill>
                <a:ea typeface="华文楷体" panose="02010600040101010101" pitchFamily="2" charset="-122"/>
              </a:rPr>
              <a:t>还原性</a:t>
            </a:r>
            <a:endParaRPr lang="zh-CN" altLang="en-US" sz="3600">
              <a:solidFill>
                <a:srgbClr val="0000CC"/>
              </a:solidFill>
              <a:ea typeface="华文楷体" panose="02010600040101010101" pitchFamily="2" charset="-122"/>
            </a:endParaRPr>
          </a:p>
        </p:txBody>
      </p:sp>
      <p:sp>
        <p:nvSpPr>
          <p:cNvPr id="215096" name="Rectangle 3"/>
          <p:cNvSpPr>
            <a:spLocks noChangeArrowheads="1"/>
          </p:cNvSpPr>
          <p:nvPr/>
        </p:nvSpPr>
        <p:spPr bwMode="auto">
          <a:xfrm>
            <a:off x="971550" y="2268538"/>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a:t>
            </a:r>
            <a:r>
              <a:rPr lang="en-US" altLang="zh-CN" baseline="-25000">
                <a:ea typeface="华文楷体" panose="02010600040101010101" pitchFamily="2" charset="-122"/>
              </a:rPr>
              <a:t>2</a:t>
            </a:r>
            <a:r>
              <a:rPr lang="en-US" altLang="zh-CN">
                <a:ea typeface="华文楷体" panose="02010600040101010101" pitchFamily="2" charset="-122"/>
              </a:rPr>
              <a:t>O</a:t>
            </a:r>
            <a:r>
              <a:rPr lang="en-US" altLang="zh-CN" baseline="-25000">
                <a:ea typeface="华文楷体" panose="02010600040101010101" pitchFamily="2" charset="-122"/>
              </a:rPr>
              <a:t>2</a:t>
            </a:r>
            <a:r>
              <a:rPr lang="zh-CN" altLang="en-US">
                <a:ea typeface="华文楷体" panose="02010600040101010101" pitchFamily="2" charset="-122"/>
              </a:rPr>
              <a:t>是一种“清洁”的氧化剂和还原剂</a:t>
            </a:r>
            <a:r>
              <a:rPr lang="en-US" altLang="zh-CN">
                <a:ea typeface="华文楷体" panose="02010600040101010101" pitchFamily="2" charset="-122"/>
              </a:rPr>
              <a:t>.</a:t>
            </a:r>
            <a:endParaRPr lang="en-US" altLang="zh-CN">
              <a:ea typeface="华文楷体" panose="02010600040101010101" pitchFamily="2" charset="-122"/>
            </a:endParaRPr>
          </a:p>
        </p:txBody>
      </p:sp>
      <p:sp>
        <p:nvSpPr>
          <p:cNvPr id="155652" name="Rectangle 4"/>
          <p:cNvSpPr>
            <a:spLocks noChangeArrowheads="1"/>
          </p:cNvSpPr>
          <p:nvPr/>
        </p:nvSpPr>
        <p:spPr bwMode="auto">
          <a:xfrm>
            <a:off x="1081088" y="5786438"/>
            <a:ext cx="7739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ea typeface="华文楷体" panose="02010600040101010101" pitchFamily="2" charset="-122"/>
              </a:rPr>
              <a:t>5H</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2 </a:t>
            </a:r>
            <a:r>
              <a:rPr lang="en-US" altLang="zh-CN" sz="2800">
                <a:ea typeface="华文楷体" panose="02010600040101010101" pitchFamily="2" charset="-122"/>
              </a:rPr>
              <a:t>+2 MnO</a:t>
            </a:r>
            <a:r>
              <a:rPr lang="en-US" altLang="zh-CN" sz="2800" baseline="30000">
                <a:ea typeface="华文楷体" panose="02010600040101010101" pitchFamily="2" charset="-122"/>
              </a:rPr>
              <a:t>-</a:t>
            </a:r>
            <a:r>
              <a:rPr lang="en-US" altLang="zh-CN" sz="2800" baseline="-25000">
                <a:ea typeface="华文楷体" panose="02010600040101010101" pitchFamily="2" charset="-122"/>
              </a:rPr>
              <a:t>4 </a:t>
            </a:r>
            <a:r>
              <a:rPr lang="en-US" altLang="zh-CN" sz="2800">
                <a:ea typeface="华文楷体" panose="02010600040101010101" pitchFamily="2" charset="-122"/>
              </a:rPr>
              <a:t>+ 6 H</a:t>
            </a:r>
            <a:r>
              <a:rPr lang="en-US" altLang="zh-CN" sz="2800" baseline="30000">
                <a:ea typeface="华文楷体" panose="02010600040101010101" pitchFamily="2" charset="-122"/>
              </a:rPr>
              <a:t>+              </a:t>
            </a:r>
            <a:r>
              <a:rPr lang="en-US" altLang="zh-CN" sz="2800">
                <a:ea typeface="华文楷体" panose="02010600040101010101" pitchFamily="2" charset="-122"/>
              </a:rPr>
              <a:t>2Mn</a:t>
            </a:r>
            <a:r>
              <a:rPr lang="en-US" altLang="zh-CN" sz="2800" baseline="30000">
                <a:ea typeface="华文楷体" panose="02010600040101010101" pitchFamily="2" charset="-122"/>
              </a:rPr>
              <a:t>2+</a:t>
            </a:r>
            <a:r>
              <a:rPr lang="en-US" altLang="zh-CN" sz="2800">
                <a:ea typeface="华文楷体" panose="02010600040101010101" pitchFamily="2" charset="-122"/>
              </a:rPr>
              <a:t>+ 5</a:t>
            </a:r>
            <a:r>
              <a:rPr lang="en-US" altLang="zh-CN" sz="2800">
                <a:solidFill>
                  <a:srgbClr val="0000CC"/>
                </a:solidFill>
                <a:ea typeface="华文楷体" panose="02010600040101010101" pitchFamily="2" charset="-122"/>
              </a:rPr>
              <a:t>O</a:t>
            </a:r>
            <a:r>
              <a:rPr lang="en-US" altLang="zh-CN" sz="2800" baseline="-25000">
                <a:solidFill>
                  <a:srgbClr val="0000CC"/>
                </a:solidFill>
                <a:ea typeface="华文楷体" panose="02010600040101010101" pitchFamily="2" charset="-122"/>
              </a:rPr>
              <a:t>2</a:t>
            </a:r>
            <a:r>
              <a:rPr lang="en-US" altLang="zh-CN" sz="2800" baseline="-25000">
                <a:ea typeface="华文楷体" panose="02010600040101010101" pitchFamily="2" charset="-122"/>
              </a:rPr>
              <a:t> </a:t>
            </a:r>
            <a:r>
              <a:rPr lang="en-US" altLang="zh-CN" sz="2800">
                <a:ea typeface="华文楷体" panose="02010600040101010101" pitchFamily="2" charset="-122"/>
              </a:rPr>
              <a:t>+ 8H</a:t>
            </a:r>
            <a:r>
              <a:rPr lang="en-US" altLang="zh-CN" sz="2800" baseline="-25000">
                <a:ea typeface="华文楷体" panose="02010600040101010101" pitchFamily="2" charset="-122"/>
              </a:rPr>
              <a:t>2</a:t>
            </a:r>
            <a:r>
              <a:rPr lang="en-US" altLang="zh-CN" sz="2800">
                <a:ea typeface="华文楷体" panose="02010600040101010101" pitchFamily="2" charset="-122"/>
              </a:rPr>
              <a:t>O</a:t>
            </a:r>
            <a:endParaRPr lang="en-US" altLang="zh-CN" sz="2800">
              <a:ea typeface="华文楷体" panose="02010600040101010101" pitchFamily="2" charset="-122"/>
            </a:endParaRPr>
          </a:p>
        </p:txBody>
      </p:sp>
      <p:sp>
        <p:nvSpPr>
          <p:cNvPr id="155655" name="Rectangle 7"/>
          <p:cNvSpPr>
            <a:spLocks noChangeArrowheads="1"/>
          </p:cNvSpPr>
          <p:nvPr/>
        </p:nvSpPr>
        <p:spPr bwMode="auto">
          <a:xfrm>
            <a:off x="1343025" y="3068638"/>
            <a:ext cx="735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ea typeface="华文楷体" panose="02010600040101010101" pitchFamily="2" charset="-122"/>
              </a:rPr>
              <a:t>H</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2 </a:t>
            </a:r>
            <a:r>
              <a:rPr lang="en-US" altLang="zh-CN" sz="2800">
                <a:ea typeface="华文楷体" panose="02010600040101010101" pitchFamily="2" charset="-122"/>
              </a:rPr>
              <a:t>+ 2 </a:t>
            </a:r>
            <a:r>
              <a:rPr lang="en-US" altLang="zh-CN" sz="2800">
                <a:solidFill>
                  <a:srgbClr val="FF0000"/>
                </a:solidFill>
                <a:ea typeface="华文楷体" panose="02010600040101010101" pitchFamily="2" charset="-122"/>
              </a:rPr>
              <a:t>I</a:t>
            </a:r>
            <a:r>
              <a:rPr lang="en-US" altLang="zh-CN" sz="2800" baseline="30000">
                <a:solidFill>
                  <a:srgbClr val="FF0000"/>
                </a:solidFill>
                <a:ea typeface="华文楷体" panose="02010600040101010101" pitchFamily="2" charset="-122"/>
              </a:rPr>
              <a:t>-</a:t>
            </a:r>
            <a:r>
              <a:rPr lang="en-US" altLang="zh-CN" sz="2800" baseline="-25000">
                <a:solidFill>
                  <a:srgbClr val="FF0000"/>
                </a:solidFill>
                <a:ea typeface="华文楷体" panose="02010600040101010101" pitchFamily="2" charset="-122"/>
              </a:rPr>
              <a:t> </a:t>
            </a:r>
            <a:r>
              <a:rPr lang="en-US" altLang="zh-CN" sz="2800">
                <a:ea typeface="华文楷体" panose="02010600040101010101" pitchFamily="2" charset="-122"/>
              </a:rPr>
              <a:t>+ 2 H</a:t>
            </a:r>
            <a:r>
              <a:rPr lang="en-US" altLang="zh-CN" sz="2800" baseline="30000">
                <a:ea typeface="华文楷体" panose="02010600040101010101" pitchFamily="2" charset="-122"/>
              </a:rPr>
              <a:t>+                 </a:t>
            </a:r>
            <a:r>
              <a:rPr lang="en-US" altLang="zh-CN" sz="2800">
                <a:ea typeface="华文楷体" panose="02010600040101010101" pitchFamily="2" charset="-122"/>
              </a:rPr>
              <a:t>I</a:t>
            </a:r>
            <a:r>
              <a:rPr lang="en-US" altLang="zh-CN" sz="2800" baseline="-25000">
                <a:ea typeface="华文楷体" panose="02010600040101010101" pitchFamily="2" charset="-122"/>
              </a:rPr>
              <a:t>2</a:t>
            </a:r>
            <a:r>
              <a:rPr lang="en-US" altLang="zh-CN" sz="2800">
                <a:ea typeface="华文楷体" panose="02010600040101010101" pitchFamily="2" charset="-122"/>
              </a:rPr>
              <a:t> + 2 </a:t>
            </a:r>
            <a:r>
              <a:rPr lang="en-US" altLang="zh-CN" sz="2800">
                <a:solidFill>
                  <a:srgbClr val="0000CC"/>
                </a:solidFill>
                <a:ea typeface="华文楷体" panose="02010600040101010101" pitchFamily="2" charset="-122"/>
              </a:rPr>
              <a:t>H</a:t>
            </a:r>
            <a:r>
              <a:rPr lang="en-US" altLang="zh-CN" sz="2800" baseline="-25000">
                <a:solidFill>
                  <a:srgbClr val="0000CC"/>
                </a:solidFill>
                <a:ea typeface="华文楷体" panose="02010600040101010101" pitchFamily="2" charset="-122"/>
              </a:rPr>
              <a:t>2</a:t>
            </a:r>
            <a:r>
              <a:rPr lang="en-US" altLang="zh-CN" sz="2800">
                <a:solidFill>
                  <a:srgbClr val="0000CC"/>
                </a:solidFill>
                <a:ea typeface="华文楷体" panose="02010600040101010101" pitchFamily="2" charset="-122"/>
              </a:rPr>
              <a:t>O</a:t>
            </a:r>
            <a:endParaRPr lang="en-US" altLang="zh-CN" sz="2800">
              <a:ea typeface="华文楷体" panose="02010600040101010101" pitchFamily="2" charset="-122"/>
            </a:endParaRPr>
          </a:p>
        </p:txBody>
      </p:sp>
      <p:sp>
        <p:nvSpPr>
          <p:cNvPr id="155656" name="Rectangle 8"/>
          <p:cNvSpPr>
            <a:spLocks noChangeArrowheads="1"/>
          </p:cNvSpPr>
          <p:nvPr/>
        </p:nvSpPr>
        <p:spPr bwMode="auto">
          <a:xfrm>
            <a:off x="1116013" y="3770313"/>
            <a:ext cx="75866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ea typeface="华文楷体" panose="02010600040101010101" pitchFamily="2" charset="-122"/>
              </a:rPr>
              <a:t>H</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2 </a:t>
            </a:r>
            <a:r>
              <a:rPr lang="en-US" altLang="zh-CN" sz="2800">
                <a:ea typeface="华文楷体" panose="02010600040101010101" pitchFamily="2" charset="-122"/>
              </a:rPr>
              <a:t>+ 2 </a:t>
            </a:r>
            <a:r>
              <a:rPr lang="en-US" altLang="zh-CN" sz="2800">
                <a:solidFill>
                  <a:srgbClr val="FF0000"/>
                </a:solidFill>
                <a:ea typeface="华文楷体" panose="02010600040101010101" pitchFamily="2" charset="-122"/>
              </a:rPr>
              <a:t>Fe </a:t>
            </a:r>
            <a:r>
              <a:rPr lang="en-US" altLang="zh-CN" sz="2800" baseline="30000">
                <a:solidFill>
                  <a:srgbClr val="FF0000"/>
                </a:solidFill>
                <a:ea typeface="华文楷体" panose="02010600040101010101" pitchFamily="2" charset="-122"/>
              </a:rPr>
              <a:t>2+</a:t>
            </a:r>
            <a:r>
              <a:rPr lang="en-US" altLang="zh-CN" sz="2800" baseline="-25000">
                <a:ea typeface="华文楷体" panose="02010600040101010101" pitchFamily="2" charset="-122"/>
              </a:rPr>
              <a:t> </a:t>
            </a:r>
            <a:r>
              <a:rPr lang="en-US" altLang="zh-CN" sz="2800">
                <a:ea typeface="华文楷体" panose="02010600040101010101" pitchFamily="2" charset="-122"/>
              </a:rPr>
              <a:t>+ 2 H</a:t>
            </a:r>
            <a:r>
              <a:rPr lang="en-US" altLang="zh-CN" sz="2800" baseline="30000">
                <a:ea typeface="华文楷体" panose="02010600040101010101" pitchFamily="2" charset="-122"/>
              </a:rPr>
              <a:t>+                 </a:t>
            </a:r>
            <a:r>
              <a:rPr lang="en-US" altLang="zh-CN" sz="2800">
                <a:ea typeface="华文楷体" panose="02010600040101010101" pitchFamily="2" charset="-122"/>
              </a:rPr>
              <a:t>2 Fe</a:t>
            </a:r>
            <a:r>
              <a:rPr lang="en-US" altLang="zh-CN" sz="2800" baseline="30000">
                <a:ea typeface="华文楷体" panose="02010600040101010101" pitchFamily="2" charset="-122"/>
              </a:rPr>
              <a:t>3+</a:t>
            </a:r>
            <a:r>
              <a:rPr lang="en-US" altLang="zh-CN" sz="2800">
                <a:ea typeface="华文楷体" panose="02010600040101010101" pitchFamily="2" charset="-122"/>
              </a:rPr>
              <a:t> </a:t>
            </a:r>
            <a:r>
              <a:rPr lang="en-US" altLang="zh-CN" sz="2800" baseline="-25000">
                <a:ea typeface="华文楷体" panose="02010600040101010101" pitchFamily="2" charset="-122"/>
              </a:rPr>
              <a:t> </a:t>
            </a:r>
            <a:r>
              <a:rPr lang="en-US" altLang="zh-CN" sz="2800">
                <a:ea typeface="华文楷体" panose="02010600040101010101" pitchFamily="2" charset="-122"/>
              </a:rPr>
              <a:t>+ 2 </a:t>
            </a:r>
            <a:r>
              <a:rPr lang="en-US" altLang="zh-CN" sz="2800">
                <a:solidFill>
                  <a:srgbClr val="0000CC"/>
                </a:solidFill>
                <a:ea typeface="华文楷体" panose="02010600040101010101" pitchFamily="2" charset="-122"/>
              </a:rPr>
              <a:t>H</a:t>
            </a:r>
            <a:r>
              <a:rPr lang="en-US" altLang="zh-CN" sz="2800" baseline="-25000">
                <a:solidFill>
                  <a:srgbClr val="0000CC"/>
                </a:solidFill>
                <a:ea typeface="华文楷体" panose="02010600040101010101" pitchFamily="2" charset="-122"/>
              </a:rPr>
              <a:t>2</a:t>
            </a:r>
            <a:r>
              <a:rPr lang="en-US" altLang="zh-CN" sz="2800">
                <a:solidFill>
                  <a:srgbClr val="0000CC"/>
                </a:solidFill>
                <a:ea typeface="华文楷体" panose="02010600040101010101" pitchFamily="2" charset="-122"/>
              </a:rPr>
              <a:t>O</a:t>
            </a:r>
            <a:endParaRPr lang="en-US" altLang="zh-CN" sz="2800">
              <a:solidFill>
                <a:srgbClr val="0000CC"/>
              </a:solidFill>
              <a:ea typeface="华文楷体" panose="02010600040101010101" pitchFamily="2" charset="-122"/>
            </a:endParaRPr>
          </a:p>
        </p:txBody>
      </p:sp>
      <p:sp>
        <p:nvSpPr>
          <p:cNvPr id="155657" name="Rectangle 9"/>
          <p:cNvSpPr>
            <a:spLocks noChangeArrowheads="1"/>
          </p:cNvSpPr>
          <p:nvPr/>
        </p:nvSpPr>
        <p:spPr bwMode="auto">
          <a:xfrm>
            <a:off x="996950" y="4437063"/>
            <a:ext cx="795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solidFill>
                  <a:srgbClr val="0000CC"/>
                </a:solidFill>
                <a:ea typeface="华文楷体" panose="02010600040101010101" pitchFamily="2" charset="-122"/>
              </a:rPr>
              <a:t>3 H</a:t>
            </a:r>
            <a:r>
              <a:rPr lang="en-US" altLang="zh-CN" sz="2800" baseline="-25000">
                <a:solidFill>
                  <a:srgbClr val="0000CC"/>
                </a:solidFill>
                <a:ea typeface="华文楷体" panose="02010600040101010101" pitchFamily="2" charset="-122"/>
              </a:rPr>
              <a:t>2</a:t>
            </a:r>
            <a:r>
              <a:rPr lang="en-US" altLang="zh-CN" sz="2800">
                <a:solidFill>
                  <a:srgbClr val="0000CC"/>
                </a:solidFill>
                <a:ea typeface="华文楷体" panose="02010600040101010101" pitchFamily="2" charset="-122"/>
              </a:rPr>
              <a:t>O</a:t>
            </a:r>
            <a:r>
              <a:rPr lang="en-US" altLang="zh-CN" sz="2800" baseline="-25000">
                <a:solidFill>
                  <a:srgbClr val="0000CC"/>
                </a:solidFill>
                <a:ea typeface="华文楷体" panose="02010600040101010101" pitchFamily="2" charset="-122"/>
              </a:rPr>
              <a:t>2 </a:t>
            </a:r>
            <a:r>
              <a:rPr lang="en-US" altLang="zh-CN" sz="2800">
                <a:solidFill>
                  <a:srgbClr val="0000CC"/>
                </a:solidFill>
                <a:ea typeface="华文楷体" panose="02010600040101010101" pitchFamily="2" charset="-122"/>
              </a:rPr>
              <a:t>+ 2 </a:t>
            </a:r>
            <a:r>
              <a:rPr lang="en-US" altLang="zh-CN" sz="2800">
                <a:solidFill>
                  <a:srgbClr val="FF0000"/>
                </a:solidFill>
                <a:ea typeface="华文楷体" panose="02010600040101010101" pitchFamily="2" charset="-122"/>
              </a:rPr>
              <a:t>Cr</a:t>
            </a:r>
            <a:r>
              <a:rPr lang="en-US" altLang="zh-CN" sz="2800">
                <a:solidFill>
                  <a:srgbClr val="0000CC"/>
                </a:solidFill>
                <a:ea typeface="华文楷体" panose="02010600040101010101" pitchFamily="2" charset="-122"/>
              </a:rPr>
              <a:t>O</a:t>
            </a:r>
            <a:r>
              <a:rPr lang="en-US" altLang="zh-CN" sz="2800" baseline="-25000">
                <a:solidFill>
                  <a:srgbClr val="0000CC"/>
                </a:solidFill>
                <a:ea typeface="华文楷体" panose="02010600040101010101" pitchFamily="2" charset="-122"/>
              </a:rPr>
              <a:t>2</a:t>
            </a:r>
            <a:r>
              <a:rPr lang="en-US" altLang="zh-CN" sz="2800" baseline="30000">
                <a:solidFill>
                  <a:srgbClr val="0000CC"/>
                </a:solidFill>
                <a:ea typeface="华文楷体" panose="02010600040101010101" pitchFamily="2" charset="-122"/>
              </a:rPr>
              <a:t>-</a:t>
            </a:r>
            <a:r>
              <a:rPr lang="en-US" altLang="zh-CN" sz="2800" baseline="-25000">
                <a:solidFill>
                  <a:srgbClr val="0000CC"/>
                </a:solidFill>
                <a:ea typeface="华文楷体" panose="02010600040101010101" pitchFamily="2" charset="-122"/>
              </a:rPr>
              <a:t> </a:t>
            </a:r>
            <a:r>
              <a:rPr lang="en-US" altLang="zh-CN" sz="2800">
                <a:solidFill>
                  <a:srgbClr val="0000CC"/>
                </a:solidFill>
                <a:ea typeface="华文楷体" panose="02010600040101010101" pitchFamily="2" charset="-122"/>
              </a:rPr>
              <a:t>+ 2 </a:t>
            </a:r>
            <a:r>
              <a:rPr lang="en-US" altLang="zh-CN" sz="2800">
                <a:solidFill>
                  <a:srgbClr val="FF0000"/>
                </a:solidFill>
                <a:ea typeface="华文楷体" panose="02010600040101010101" pitchFamily="2" charset="-122"/>
              </a:rPr>
              <a:t>OH</a:t>
            </a:r>
            <a:r>
              <a:rPr lang="en-US" altLang="zh-CN" sz="2800" baseline="30000">
                <a:solidFill>
                  <a:srgbClr val="FF0000"/>
                </a:solidFill>
                <a:ea typeface="华文楷体" panose="02010600040101010101" pitchFamily="2" charset="-122"/>
              </a:rPr>
              <a:t>-</a:t>
            </a:r>
            <a:r>
              <a:rPr lang="en-US" altLang="zh-CN" sz="2800" baseline="30000">
                <a:solidFill>
                  <a:srgbClr val="0000CC"/>
                </a:solidFill>
                <a:ea typeface="华文楷体" panose="02010600040101010101" pitchFamily="2" charset="-122"/>
              </a:rPr>
              <a:t>                </a:t>
            </a:r>
            <a:r>
              <a:rPr lang="en-US" altLang="zh-CN" sz="2800">
                <a:solidFill>
                  <a:srgbClr val="0000CC"/>
                </a:solidFill>
                <a:ea typeface="华文楷体" panose="02010600040101010101" pitchFamily="2" charset="-122"/>
              </a:rPr>
              <a:t>2 </a:t>
            </a:r>
            <a:r>
              <a:rPr lang="en-US" altLang="zh-CN" sz="2800">
                <a:solidFill>
                  <a:srgbClr val="FF0000"/>
                </a:solidFill>
                <a:ea typeface="华文楷体" panose="02010600040101010101" pitchFamily="2" charset="-122"/>
              </a:rPr>
              <a:t>Cr</a:t>
            </a:r>
            <a:r>
              <a:rPr lang="en-US" altLang="zh-CN" sz="2800">
                <a:solidFill>
                  <a:srgbClr val="0000CC"/>
                </a:solidFill>
                <a:ea typeface="华文楷体" panose="02010600040101010101" pitchFamily="2" charset="-122"/>
              </a:rPr>
              <a:t>O</a:t>
            </a:r>
            <a:r>
              <a:rPr lang="en-US" altLang="zh-CN" sz="2800" baseline="-25000">
                <a:solidFill>
                  <a:srgbClr val="0000CC"/>
                </a:solidFill>
                <a:ea typeface="华文楷体" panose="02010600040101010101" pitchFamily="2" charset="-122"/>
              </a:rPr>
              <a:t>4</a:t>
            </a:r>
            <a:r>
              <a:rPr lang="en-US" altLang="zh-CN" sz="2800" baseline="30000">
                <a:solidFill>
                  <a:srgbClr val="0000CC"/>
                </a:solidFill>
                <a:ea typeface="华文楷体" panose="02010600040101010101" pitchFamily="2" charset="-122"/>
              </a:rPr>
              <a:t>2-</a:t>
            </a:r>
            <a:r>
              <a:rPr lang="en-US" altLang="zh-CN" sz="2800" baseline="-25000">
                <a:solidFill>
                  <a:srgbClr val="0000CC"/>
                </a:solidFill>
                <a:ea typeface="华文楷体" panose="02010600040101010101" pitchFamily="2" charset="-122"/>
              </a:rPr>
              <a:t> </a:t>
            </a:r>
            <a:r>
              <a:rPr lang="en-US" altLang="zh-CN" sz="2800">
                <a:solidFill>
                  <a:srgbClr val="0000CC"/>
                </a:solidFill>
                <a:ea typeface="华文楷体" panose="02010600040101010101" pitchFamily="2" charset="-122"/>
              </a:rPr>
              <a:t>+ 4 H</a:t>
            </a:r>
            <a:r>
              <a:rPr lang="en-US" altLang="zh-CN" sz="2800" baseline="-25000">
                <a:solidFill>
                  <a:srgbClr val="0000CC"/>
                </a:solidFill>
                <a:ea typeface="华文楷体" panose="02010600040101010101" pitchFamily="2" charset="-122"/>
              </a:rPr>
              <a:t>2</a:t>
            </a:r>
            <a:r>
              <a:rPr lang="en-US" altLang="zh-CN" sz="2800">
                <a:solidFill>
                  <a:srgbClr val="0000CC"/>
                </a:solidFill>
                <a:ea typeface="华文楷体" panose="02010600040101010101" pitchFamily="2" charset="-122"/>
              </a:rPr>
              <a:t>O</a:t>
            </a:r>
            <a:endParaRPr lang="en-US" altLang="zh-CN" sz="2800">
              <a:solidFill>
                <a:srgbClr val="0000CC"/>
              </a:solidFill>
              <a:ea typeface="华文楷体" panose="02010600040101010101" pitchFamily="2" charset="-122"/>
            </a:endParaRPr>
          </a:p>
        </p:txBody>
      </p:sp>
      <p:sp>
        <p:nvSpPr>
          <p:cNvPr id="155658" name="Rectangle 10"/>
          <p:cNvSpPr>
            <a:spLocks noChangeArrowheads="1"/>
          </p:cNvSpPr>
          <p:nvPr/>
        </p:nvSpPr>
        <p:spPr bwMode="auto">
          <a:xfrm>
            <a:off x="1346200" y="5065713"/>
            <a:ext cx="6994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solidFill>
                  <a:srgbClr val="FF0000"/>
                </a:solidFill>
                <a:ea typeface="华文楷体" panose="02010600040101010101" pitchFamily="2" charset="-122"/>
              </a:rPr>
              <a:t>4 H</a:t>
            </a:r>
            <a:r>
              <a:rPr lang="en-US" altLang="zh-CN" sz="2800" baseline="-25000">
                <a:solidFill>
                  <a:srgbClr val="FF0000"/>
                </a:solidFill>
                <a:ea typeface="华文楷体" panose="02010600040101010101" pitchFamily="2" charset="-122"/>
              </a:rPr>
              <a:t>2</a:t>
            </a:r>
            <a:r>
              <a:rPr lang="en-US" altLang="zh-CN" sz="2800">
                <a:solidFill>
                  <a:srgbClr val="FF0000"/>
                </a:solidFill>
                <a:ea typeface="华文楷体" panose="02010600040101010101" pitchFamily="2" charset="-122"/>
              </a:rPr>
              <a:t>O</a:t>
            </a:r>
            <a:r>
              <a:rPr lang="en-US" altLang="zh-CN" sz="2800" baseline="-25000">
                <a:solidFill>
                  <a:srgbClr val="FF0000"/>
                </a:solidFill>
                <a:ea typeface="华文楷体" panose="02010600040101010101" pitchFamily="2" charset="-122"/>
              </a:rPr>
              <a:t>2 </a:t>
            </a:r>
            <a:r>
              <a:rPr lang="en-US" altLang="zh-CN" sz="2800">
                <a:solidFill>
                  <a:srgbClr val="FF0000"/>
                </a:solidFill>
                <a:ea typeface="华文楷体" panose="02010600040101010101" pitchFamily="2" charset="-122"/>
              </a:rPr>
              <a:t>+ PbS(</a:t>
            </a:r>
            <a:r>
              <a:rPr lang="zh-CN" altLang="en-US" sz="2800">
                <a:solidFill>
                  <a:srgbClr val="FF0000"/>
                </a:solidFill>
                <a:ea typeface="华文楷体" panose="02010600040101010101" pitchFamily="2" charset="-122"/>
              </a:rPr>
              <a:t>黑</a:t>
            </a:r>
            <a:r>
              <a:rPr lang="en-US" altLang="zh-CN" sz="2800">
                <a:solidFill>
                  <a:srgbClr val="FF0000"/>
                </a:solidFill>
                <a:ea typeface="华文楷体" panose="02010600040101010101" pitchFamily="2" charset="-122"/>
              </a:rPr>
              <a:t>)</a:t>
            </a:r>
            <a:r>
              <a:rPr lang="en-US" altLang="zh-CN" sz="2800" baseline="-25000">
                <a:solidFill>
                  <a:srgbClr val="FF0000"/>
                </a:solidFill>
                <a:ea typeface="华文楷体" panose="02010600040101010101" pitchFamily="2" charset="-122"/>
              </a:rPr>
              <a:t>               </a:t>
            </a:r>
            <a:r>
              <a:rPr lang="en-US" altLang="zh-CN" sz="2800">
                <a:solidFill>
                  <a:srgbClr val="FF0000"/>
                </a:solidFill>
                <a:ea typeface="华文楷体" panose="02010600040101010101" pitchFamily="2" charset="-122"/>
              </a:rPr>
              <a:t>PbSO</a:t>
            </a:r>
            <a:r>
              <a:rPr lang="en-US" altLang="zh-CN" sz="2800" baseline="-25000">
                <a:solidFill>
                  <a:srgbClr val="FF0000"/>
                </a:solidFill>
                <a:ea typeface="华文楷体" panose="02010600040101010101" pitchFamily="2" charset="-122"/>
              </a:rPr>
              <a:t>4 </a:t>
            </a:r>
            <a:r>
              <a:rPr lang="en-US" altLang="zh-CN" sz="2800">
                <a:solidFill>
                  <a:srgbClr val="FF0000"/>
                </a:solidFill>
                <a:ea typeface="华文楷体" panose="02010600040101010101" pitchFamily="2" charset="-122"/>
              </a:rPr>
              <a:t>(</a:t>
            </a:r>
            <a:r>
              <a:rPr lang="zh-CN" altLang="en-US" sz="2800">
                <a:solidFill>
                  <a:srgbClr val="FF0000"/>
                </a:solidFill>
                <a:ea typeface="华文楷体" panose="02010600040101010101" pitchFamily="2" charset="-122"/>
              </a:rPr>
              <a:t>白</a:t>
            </a:r>
            <a:r>
              <a:rPr lang="en-US" altLang="zh-CN" sz="2800">
                <a:solidFill>
                  <a:srgbClr val="FF0000"/>
                </a:solidFill>
                <a:ea typeface="华文楷体" panose="02010600040101010101" pitchFamily="2" charset="-122"/>
              </a:rPr>
              <a:t>) +  4 H</a:t>
            </a:r>
            <a:r>
              <a:rPr lang="en-US" altLang="zh-CN" sz="2800" baseline="-25000">
                <a:solidFill>
                  <a:srgbClr val="FF0000"/>
                </a:solidFill>
                <a:ea typeface="华文楷体" panose="02010600040101010101" pitchFamily="2" charset="-122"/>
              </a:rPr>
              <a:t>2</a:t>
            </a:r>
            <a:r>
              <a:rPr lang="en-US" altLang="zh-CN" sz="2800">
                <a:solidFill>
                  <a:srgbClr val="FF0000"/>
                </a:solidFill>
                <a:ea typeface="华文楷体" panose="02010600040101010101" pitchFamily="2" charset="-122"/>
              </a:rPr>
              <a:t>O</a:t>
            </a:r>
            <a:endParaRPr lang="en-US" altLang="zh-CN" sz="2800">
              <a:solidFill>
                <a:srgbClr val="FF0000"/>
              </a:solidFill>
              <a:ea typeface="华文楷体" panose="02010600040101010101" pitchFamily="2" charset="-122"/>
            </a:endParaRPr>
          </a:p>
        </p:txBody>
      </p:sp>
      <p:graphicFrame>
        <p:nvGraphicFramePr>
          <p:cNvPr id="215094" name="Object 54"/>
          <p:cNvGraphicFramePr>
            <a:graphicFrameLocks noChangeAspect="1"/>
          </p:cNvGraphicFramePr>
          <p:nvPr/>
        </p:nvGraphicFramePr>
        <p:xfrm>
          <a:off x="1090613" y="866775"/>
          <a:ext cx="6645275" cy="758825"/>
        </p:xfrm>
        <a:graphic>
          <a:graphicData uri="http://schemas.openxmlformats.org/presentationml/2006/ole">
            <mc:AlternateContent xmlns:mc="http://schemas.openxmlformats.org/markup-compatibility/2006">
              <mc:Choice xmlns:v="urn:schemas-microsoft-com:vml" Requires="v">
                <p:oleObj spid="_x0000_s215188" name="公式" r:id="rId1" imgW="3619500" imgH="393700" progId="Equation.3">
                  <p:embed/>
                </p:oleObj>
              </mc:Choice>
              <mc:Fallback>
                <p:oleObj name="公式" r:id="rId1" imgW="3619500" imgH="393700" progId="Equation.3">
                  <p:embed/>
                  <p:pic>
                    <p:nvPicPr>
                      <p:cNvPr id="0" name="Picture 1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866775"/>
                        <a:ext cx="66452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02" name="Line 12"/>
          <p:cNvSpPr>
            <a:spLocks noChangeShapeType="1"/>
          </p:cNvSpPr>
          <p:nvPr/>
        </p:nvSpPr>
        <p:spPr bwMode="auto">
          <a:xfrm>
            <a:off x="2974975" y="1889125"/>
            <a:ext cx="3886200" cy="0"/>
          </a:xfrm>
          <a:prstGeom prst="line">
            <a:avLst/>
          </a:prstGeom>
          <a:noFill/>
          <a:ln w="28575" cap="sq">
            <a:solidFill>
              <a:srgbClr val="FF66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03" name="Line 13"/>
          <p:cNvSpPr>
            <a:spLocks noChangeShapeType="1"/>
          </p:cNvSpPr>
          <p:nvPr/>
        </p:nvSpPr>
        <p:spPr bwMode="auto">
          <a:xfrm>
            <a:off x="2974975" y="1431925"/>
            <a:ext cx="0" cy="457200"/>
          </a:xfrm>
          <a:prstGeom prst="line">
            <a:avLst/>
          </a:prstGeom>
          <a:noFill/>
          <a:ln w="28575" cap="sq">
            <a:solidFill>
              <a:srgbClr val="FF66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04" name="Line 14"/>
          <p:cNvSpPr>
            <a:spLocks noChangeShapeType="1"/>
          </p:cNvSpPr>
          <p:nvPr/>
        </p:nvSpPr>
        <p:spPr bwMode="auto">
          <a:xfrm>
            <a:off x="6861175" y="1431925"/>
            <a:ext cx="0" cy="457200"/>
          </a:xfrm>
          <a:prstGeom prst="line">
            <a:avLst/>
          </a:prstGeom>
          <a:noFill/>
          <a:ln w="28575" cap="sq">
            <a:solidFill>
              <a:srgbClr val="FF66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05" name="Text Box 15"/>
          <p:cNvSpPr txBox="1">
            <a:spLocks noChangeArrowheads="1"/>
          </p:cNvSpPr>
          <p:nvPr/>
        </p:nvSpPr>
        <p:spPr bwMode="auto">
          <a:xfrm>
            <a:off x="4422775" y="1508125"/>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2000" b="0">
                <a:ea typeface="华文楷体" panose="02010600040101010101" pitchFamily="2" charset="-122"/>
              </a:rPr>
              <a:t>1.229  V</a:t>
            </a:r>
            <a:endParaRPr kumimoji="1" lang="en-US" altLang="zh-CN" sz="2000" b="0">
              <a:ea typeface="华文楷体" panose="02010600040101010101" pitchFamily="2" charset="-122"/>
            </a:endParaRPr>
          </a:p>
        </p:txBody>
      </p:sp>
      <p:grpSp>
        <p:nvGrpSpPr>
          <p:cNvPr id="155665" name="Group 17"/>
          <p:cNvGrpSpPr/>
          <p:nvPr/>
        </p:nvGrpSpPr>
        <p:grpSpPr bwMode="auto">
          <a:xfrm flipV="1">
            <a:off x="4330700" y="3292475"/>
            <a:ext cx="457200" cy="76200"/>
            <a:chOff x="768" y="192"/>
            <a:chExt cx="288" cy="48"/>
          </a:xfrm>
        </p:grpSpPr>
        <p:sp>
          <p:nvSpPr>
            <p:cNvPr id="215120" name="Line 18"/>
            <p:cNvSpPr>
              <a:spLocks noChangeShapeType="1"/>
            </p:cNvSpPr>
            <p:nvPr/>
          </p:nvSpPr>
          <p:spPr bwMode="auto">
            <a:xfrm>
              <a:off x="768" y="192"/>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21" name="Line 19"/>
            <p:cNvSpPr>
              <a:spLocks noChangeShapeType="1"/>
            </p:cNvSpPr>
            <p:nvPr/>
          </p:nvSpPr>
          <p:spPr bwMode="auto">
            <a:xfrm>
              <a:off x="768" y="240"/>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
        <p:nvSpPr>
          <p:cNvPr id="215107" name="Rectangle 33"/>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6A3EEAD-7BA7-4556-9785-AD3356E6032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grpSp>
        <p:nvGrpSpPr>
          <p:cNvPr id="33" name="Group 17"/>
          <p:cNvGrpSpPr/>
          <p:nvPr/>
        </p:nvGrpSpPr>
        <p:grpSpPr bwMode="auto">
          <a:xfrm flipV="1">
            <a:off x="4619625" y="4005263"/>
            <a:ext cx="457200" cy="76200"/>
            <a:chOff x="768" y="192"/>
            <a:chExt cx="288" cy="48"/>
          </a:xfrm>
        </p:grpSpPr>
        <p:sp>
          <p:nvSpPr>
            <p:cNvPr id="215118" name="Line 18"/>
            <p:cNvSpPr>
              <a:spLocks noChangeShapeType="1"/>
            </p:cNvSpPr>
            <p:nvPr/>
          </p:nvSpPr>
          <p:spPr bwMode="auto">
            <a:xfrm>
              <a:off x="768" y="192"/>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19" name="Line 19"/>
            <p:cNvSpPr>
              <a:spLocks noChangeShapeType="1"/>
            </p:cNvSpPr>
            <p:nvPr/>
          </p:nvSpPr>
          <p:spPr bwMode="auto">
            <a:xfrm>
              <a:off x="768" y="240"/>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36" name="Group 17"/>
          <p:cNvGrpSpPr/>
          <p:nvPr/>
        </p:nvGrpSpPr>
        <p:grpSpPr bwMode="auto">
          <a:xfrm flipV="1">
            <a:off x="5076825" y="4679950"/>
            <a:ext cx="457200" cy="76200"/>
            <a:chOff x="768" y="192"/>
            <a:chExt cx="288" cy="48"/>
          </a:xfrm>
        </p:grpSpPr>
        <p:sp>
          <p:nvSpPr>
            <p:cNvPr id="215116" name="Line 18"/>
            <p:cNvSpPr>
              <a:spLocks noChangeShapeType="1"/>
            </p:cNvSpPr>
            <p:nvPr/>
          </p:nvSpPr>
          <p:spPr bwMode="auto">
            <a:xfrm>
              <a:off x="768" y="192"/>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17" name="Line 19"/>
            <p:cNvSpPr>
              <a:spLocks noChangeShapeType="1"/>
            </p:cNvSpPr>
            <p:nvPr/>
          </p:nvSpPr>
          <p:spPr bwMode="auto">
            <a:xfrm>
              <a:off x="768" y="240"/>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39" name="Group 17"/>
          <p:cNvGrpSpPr/>
          <p:nvPr/>
        </p:nvGrpSpPr>
        <p:grpSpPr bwMode="auto">
          <a:xfrm flipV="1">
            <a:off x="4237038" y="5327650"/>
            <a:ext cx="457200" cy="76200"/>
            <a:chOff x="768" y="192"/>
            <a:chExt cx="288" cy="48"/>
          </a:xfrm>
        </p:grpSpPr>
        <p:sp>
          <p:nvSpPr>
            <p:cNvPr id="215114" name="Line 18"/>
            <p:cNvSpPr>
              <a:spLocks noChangeShapeType="1"/>
            </p:cNvSpPr>
            <p:nvPr/>
          </p:nvSpPr>
          <p:spPr bwMode="auto">
            <a:xfrm>
              <a:off x="768" y="192"/>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15" name="Line 19"/>
            <p:cNvSpPr>
              <a:spLocks noChangeShapeType="1"/>
            </p:cNvSpPr>
            <p:nvPr/>
          </p:nvSpPr>
          <p:spPr bwMode="auto">
            <a:xfrm>
              <a:off x="768" y="240"/>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42" name="Group 17"/>
          <p:cNvGrpSpPr/>
          <p:nvPr/>
        </p:nvGrpSpPr>
        <p:grpSpPr bwMode="auto">
          <a:xfrm flipV="1">
            <a:off x="4859338" y="5967413"/>
            <a:ext cx="457200" cy="76200"/>
            <a:chOff x="768" y="192"/>
            <a:chExt cx="288" cy="48"/>
          </a:xfrm>
        </p:grpSpPr>
        <p:sp>
          <p:nvSpPr>
            <p:cNvPr id="215112" name="Line 18"/>
            <p:cNvSpPr>
              <a:spLocks noChangeShapeType="1"/>
            </p:cNvSpPr>
            <p:nvPr/>
          </p:nvSpPr>
          <p:spPr bwMode="auto">
            <a:xfrm>
              <a:off x="768" y="192"/>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15113" name="Line 19"/>
            <p:cNvSpPr>
              <a:spLocks noChangeShapeType="1"/>
            </p:cNvSpPr>
            <p:nvPr/>
          </p:nvSpPr>
          <p:spPr bwMode="auto">
            <a:xfrm>
              <a:off x="768" y="240"/>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barn(inVertical)">
                                      <p:cBhvr>
                                        <p:cTn id="7" dur="500"/>
                                        <p:tgtEl>
                                          <p:spTgt spid="1556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5656"/>
                                        </p:tgtEl>
                                        <p:attrNameLst>
                                          <p:attrName>style.visibility</p:attrName>
                                        </p:attrNameLst>
                                      </p:cBhvr>
                                      <p:to>
                                        <p:strVal val="visible"/>
                                      </p:to>
                                    </p:set>
                                    <p:animEffect transition="in" filter="barn(inVertical)">
                                      <p:cBhvr>
                                        <p:cTn id="10" dur="500"/>
                                        <p:tgtEl>
                                          <p:spTgt spid="15565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5657"/>
                                        </p:tgtEl>
                                        <p:attrNameLst>
                                          <p:attrName>style.visibility</p:attrName>
                                        </p:attrNameLst>
                                      </p:cBhvr>
                                      <p:to>
                                        <p:strVal val="visible"/>
                                      </p:to>
                                    </p:set>
                                    <p:animEffect transition="in" filter="barn(inVertical)">
                                      <p:cBhvr>
                                        <p:cTn id="13" dur="500"/>
                                        <p:tgtEl>
                                          <p:spTgt spid="15565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5658"/>
                                        </p:tgtEl>
                                        <p:attrNameLst>
                                          <p:attrName>style.visibility</p:attrName>
                                        </p:attrNameLst>
                                      </p:cBhvr>
                                      <p:to>
                                        <p:strVal val="visible"/>
                                      </p:to>
                                    </p:set>
                                    <p:animEffect transition="in" filter="barn(inVertical)">
                                      <p:cBhvr>
                                        <p:cTn id="16" dur="500"/>
                                        <p:tgtEl>
                                          <p:spTgt spid="155658"/>
                                        </p:tgtEl>
                                      </p:cBhvr>
                                    </p:animEffect>
                                  </p:childTnLst>
                                </p:cTn>
                              </p:par>
                              <p:par>
                                <p:cTn id="17" presetID="16" presetClass="entr" presetSubtype="21" fill="hold" nodeType="withEffect">
                                  <p:stCondLst>
                                    <p:cond delay="0"/>
                                  </p:stCondLst>
                                  <p:childTnLst>
                                    <p:set>
                                      <p:cBhvr>
                                        <p:cTn id="18" dur="1" fill="hold">
                                          <p:stCondLst>
                                            <p:cond delay="0"/>
                                          </p:stCondLst>
                                        </p:cTn>
                                        <p:tgtEl>
                                          <p:spTgt spid="155665"/>
                                        </p:tgtEl>
                                        <p:attrNameLst>
                                          <p:attrName>style.visibility</p:attrName>
                                        </p:attrNameLst>
                                      </p:cBhvr>
                                      <p:to>
                                        <p:strVal val="visible"/>
                                      </p:to>
                                    </p:set>
                                    <p:animEffect transition="in" filter="barn(inVertical)">
                                      <p:cBhvr>
                                        <p:cTn id="19" dur="500"/>
                                        <p:tgtEl>
                                          <p:spTgt spid="155665"/>
                                        </p:tgtEl>
                                      </p:cBhvr>
                                    </p:animEffect>
                                  </p:childTnLst>
                                </p:cTn>
                              </p:par>
                              <p:par>
                                <p:cTn id="20" presetID="16" presetClass="entr" presetSubtype="21"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5655"/>
                                        </p:tgtEl>
                                        <p:attrNameLst>
                                          <p:attrName>style.visibility</p:attrName>
                                        </p:attrNameLst>
                                      </p:cBhvr>
                                      <p:to>
                                        <p:strVal val="visible"/>
                                      </p:to>
                                    </p:set>
                                    <p:animEffect transition="in" filter="barn(inVertical)">
                                      <p:cBhvr>
                                        <p:cTn id="34" dur="500"/>
                                        <p:tgtEl>
                                          <p:spTgt spid="155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p:bldP spid="155655" grpId="0"/>
      <p:bldP spid="155656" grpId="0"/>
      <p:bldP spid="155657" grpId="0"/>
      <p:bldP spid="155658"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ChangeArrowheads="1"/>
          </p:cNvSpPr>
          <p:nvPr/>
        </p:nvSpPr>
        <p:spPr bwMode="auto">
          <a:xfrm>
            <a:off x="7956550" y="60928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590C48D-07B9-4B14-A365-181FB4E62E91}" type="slidenum">
              <a:rPr kumimoji="1" lang="en-US" altLang="zh-CN" sz="1600">
                <a:solidFill>
                  <a:srgbClr val="000099"/>
                </a:solidFill>
                <a:ea typeface="ˎ̥"/>
                <a:cs typeface="ˎ̥"/>
              </a:rPr>
            </a:fld>
            <a:r>
              <a:rPr kumimoji="1" lang="en-US" altLang="zh-CN" sz="1600" b="0">
                <a:solidFill>
                  <a:srgbClr val="000099"/>
                </a:solidFill>
                <a:ea typeface="ˎ̥"/>
                <a:cs typeface="ˎ̥"/>
              </a:rPr>
              <a:t> </a:t>
            </a:r>
            <a:endParaRPr kumimoji="1" lang="en-US" altLang="zh-CN" sz="1600" b="0">
              <a:solidFill>
                <a:srgbClr val="000099"/>
              </a:solidFill>
              <a:ea typeface="ˎ̥"/>
              <a:cs typeface="ˎ̥"/>
            </a:endParaRPr>
          </a:p>
        </p:txBody>
      </p:sp>
      <p:sp>
        <p:nvSpPr>
          <p:cNvPr id="156675" name="Rectangle 3"/>
          <p:cNvSpPr>
            <a:spLocks noChangeArrowheads="1"/>
          </p:cNvSpPr>
          <p:nvPr/>
        </p:nvSpPr>
        <p:spPr bwMode="auto">
          <a:xfrm>
            <a:off x="1006475" y="954088"/>
            <a:ext cx="781526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zh-CN" altLang="en-US" dirty="0">
                <a:ea typeface="华文楷体" panose="02010600040101010101" pitchFamily="2" charset="-122"/>
              </a:rPr>
              <a:t>     在</a:t>
            </a:r>
            <a:r>
              <a:rPr lang="zh-CN" altLang="en-US" dirty="0">
                <a:solidFill>
                  <a:srgbClr val="FF0000"/>
                </a:solidFill>
                <a:ea typeface="华文楷体" panose="02010600040101010101" pitchFamily="2" charset="-122"/>
              </a:rPr>
              <a:t>酸性溶液</a:t>
            </a:r>
            <a:r>
              <a:rPr lang="zh-CN" altLang="en-US" dirty="0">
                <a:ea typeface="华文楷体" panose="02010600040101010101" pitchFamily="2" charset="-122"/>
              </a:rPr>
              <a:t>中，</a:t>
            </a:r>
            <a:r>
              <a:rPr lang="en-US" altLang="zh-CN" dirty="0">
                <a:ea typeface="华文楷体" panose="02010600040101010101" pitchFamily="2" charset="-122"/>
              </a:rPr>
              <a:t>H</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2</a:t>
            </a:r>
            <a:r>
              <a:rPr lang="zh-CN" altLang="en-US" dirty="0">
                <a:ea typeface="华文楷体" panose="02010600040101010101" pitchFamily="2" charset="-122"/>
              </a:rPr>
              <a:t>能使</a:t>
            </a:r>
            <a:r>
              <a:rPr lang="en-US" altLang="zh-CN" dirty="0">
                <a:solidFill>
                  <a:srgbClr val="FF0000"/>
                </a:solidFill>
                <a:ea typeface="华文楷体" panose="02010600040101010101" pitchFamily="2" charset="-122"/>
              </a:rPr>
              <a:t>Cr</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7</a:t>
            </a:r>
            <a:r>
              <a:rPr lang="en-US" altLang="zh-CN" baseline="30000" dirty="0">
                <a:solidFill>
                  <a:srgbClr val="FF0000"/>
                </a:solidFill>
                <a:ea typeface="华文楷体" panose="02010600040101010101" pitchFamily="2" charset="-122"/>
              </a:rPr>
              <a:t>2</a:t>
            </a:r>
            <a:r>
              <a:rPr lang="zh-CN" altLang="en-US" baseline="30000" dirty="0">
                <a:solidFill>
                  <a:srgbClr val="FF0000"/>
                </a:solidFill>
                <a:ea typeface="华文楷体" panose="02010600040101010101" pitchFamily="2" charset="-122"/>
              </a:rPr>
              <a:t>－</a:t>
            </a:r>
            <a:r>
              <a:rPr lang="zh-CN" altLang="en-US" dirty="0">
                <a:ea typeface="华文楷体" panose="02010600040101010101" pitchFamily="2" charset="-122"/>
              </a:rPr>
              <a:t>生成五氧化铬</a:t>
            </a:r>
            <a:r>
              <a:rPr lang="en-US" altLang="zh-CN" dirty="0">
                <a:ea typeface="华文楷体" panose="02010600040101010101" pitchFamily="2" charset="-122"/>
              </a:rPr>
              <a:t>(</a:t>
            </a:r>
            <a:r>
              <a:rPr lang="en-US" altLang="zh-CN" dirty="0">
                <a:solidFill>
                  <a:srgbClr val="0033CC"/>
                </a:solidFill>
                <a:ea typeface="华文楷体" panose="02010600040101010101" pitchFamily="2" charset="-122"/>
              </a:rPr>
              <a:t>CrO</a:t>
            </a:r>
            <a:r>
              <a:rPr lang="en-US" altLang="zh-CN" baseline="-25000" dirty="0">
                <a:solidFill>
                  <a:srgbClr val="0033CC"/>
                </a:solidFill>
                <a:ea typeface="华文楷体" panose="02010600040101010101" pitchFamily="2" charset="-122"/>
              </a:rPr>
              <a:t>5</a:t>
            </a:r>
            <a:r>
              <a:rPr lang="en-US" altLang="zh-CN" dirty="0">
                <a:solidFill>
                  <a:srgbClr val="0033CC"/>
                </a:solidFill>
                <a:ea typeface="华文楷体" panose="02010600040101010101" pitchFamily="2" charset="-122"/>
              </a:rPr>
              <a:t>)</a:t>
            </a:r>
            <a:r>
              <a:rPr lang="zh-CN" altLang="en-US" dirty="0">
                <a:ea typeface="华文楷体" panose="02010600040101010101" pitchFamily="2" charset="-122"/>
              </a:rPr>
              <a:t>，与</a:t>
            </a:r>
            <a:r>
              <a:rPr lang="zh-CN" altLang="en-US" dirty="0">
                <a:solidFill>
                  <a:srgbClr val="FF0000"/>
                </a:solidFill>
                <a:ea typeface="华文楷体" panose="02010600040101010101" pitchFamily="2" charset="-122"/>
              </a:rPr>
              <a:t>乙醚</a:t>
            </a:r>
            <a:r>
              <a:rPr lang="zh-CN" altLang="en-US" dirty="0">
                <a:ea typeface="华文楷体" panose="02010600040101010101" pitchFamily="2" charset="-122"/>
              </a:rPr>
              <a:t>形成</a:t>
            </a:r>
            <a:r>
              <a:rPr lang="en-US" altLang="zh-CN" dirty="0">
                <a:solidFill>
                  <a:srgbClr val="000099"/>
                </a:solidFill>
                <a:ea typeface="华文楷体" panose="02010600040101010101" pitchFamily="2" charset="-122"/>
              </a:rPr>
              <a:t>CrO</a:t>
            </a:r>
            <a:r>
              <a:rPr lang="en-US" altLang="zh-CN" baseline="-25000" dirty="0">
                <a:solidFill>
                  <a:srgbClr val="000099"/>
                </a:solidFill>
                <a:ea typeface="华文楷体" panose="02010600040101010101" pitchFamily="2" charset="-122"/>
              </a:rPr>
              <a:t>5</a:t>
            </a:r>
            <a:r>
              <a:rPr lang="en-US" altLang="zh-CN" dirty="0">
                <a:solidFill>
                  <a:srgbClr val="000099"/>
                </a:solidFill>
                <a:ea typeface="华文楷体" panose="02010600040101010101" pitchFamily="2" charset="-122"/>
                <a:sym typeface="Symbol" panose="05050102010706020507" pitchFamily="18" charset="2"/>
              </a:rPr>
              <a:t></a:t>
            </a:r>
            <a:r>
              <a:rPr lang="en-US" altLang="zh-CN" dirty="0">
                <a:solidFill>
                  <a:srgbClr val="000099"/>
                </a:solidFill>
                <a:ea typeface="华文楷体" panose="02010600040101010101" pitchFamily="2" charset="-122"/>
              </a:rPr>
              <a:t>Et</a:t>
            </a:r>
            <a:r>
              <a:rPr lang="en-US" altLang="zh-CN" baseline="-25000" dirty="0">
                <a:solidFill>
                  <a:srgbClr val="000099"/>
                </a:solidFill>
                <a:ea typeface="华文楷体" panose="02010600040101010101" pitchFamily="2" charset="-122"/>
              </a:rPr>
              <a:t>2</a:t>
            </a:r>
            <a:r>
              <a:rPr lang="en-US" altLang="zh-CN" dirty="0">
                <a:solidFill>
                  <a:srgbClr val="000099"/>
                </a:solidFill>
                <a:ea typeface="华文楷体" panose="02010600040101010101" pitchFamily="2" charset="-122"/>
              </a:rPr>
              <a:t>O</a:t>
            </a:r>
            <a:r>
              <a:rPr lang="zh-CN" altLang="en-US" dirty="0">
                <a:solidFill>
                  <a:srgbClr val="000099"/>
                </a:solidFill>
                <a:ea typeface="华文楷体" panose="02010600040101010101" pitchFamily="2" charset="-122"/>
              </a:rPr>
              <a:t>加合物</a:t>
            </a:r>
            <a:r>
              <a:rPr lang="en-US" altLang="zh-CN" dirty="0">
                <a:solidFill>
                  <a:srgbClr val="000099"/>
                </a:solidFill>
                <a:ea typeface="华文楷体" panose="02010600040101010101" pitchFamily="2" charset="-122"/>
              </a:rPr>
              <a:t>(</a:t>
            </a:r>
            <a:r>
              <a:rPr lang="zh-CN" altLang="en-US" dirty="0">
                <a:solidFill>
                  <a:srgbClr val="000099"/>
                </a:solidFill>
                <a:ea typeface="华文楷体" panose="02010600040101010101" pitchFamily="2" charset="-122"/>
              </a:rPr>
              <a:t>呈蓝色</a:t>
            </a:r>
            <a:r>
              <a:rPr lang="en-US" altLang="zh-CN" dirty="0">
                <a:solidFill>
                  <a:srgbClr val="000099"/>
                </a:solidFill>
                <a:ea typeface="华文楷体" panose="02010600040101010101" pitchFamily="2" charset="-122"/>
              </a:rPr>
              <a:t>)</a:t>
            </a:r>
            <a:r>
              <a:rPr lang="zh-CN" altLang="en-US" dirty="0">
                <a:ea typeface="华文楷体" panose="02010600040101010101" pitchFamily="2" charset="-122"/>
              </a:rPr>
              <a:t>。用于</a:t>
            </a:r>
            <a:r>
              <a:rPr lang="en-US" altLang="zh-CN" dirty="0">
                <a:solidFill>
                  <a:srgbClr val="0000FF"/>
                </a:solidFill>
                <a:ea typeface="华文楷体" panose="02010600040101010101" pitchFamily="2" charset="-122"/>
              </a:rPr>
              <a:t>CrO</a:t>
            </a:r>
            <a:r>
              <a:rPr lang="en-US" altLang="zh-CN" baseline="-25000" dirty="0">
                <a:solidFill>
                  <a:srgbClr val="0000FF"/>
                </a:solidFill>
                <a:ea typeface="华文楷体" panose="02010600040101010101" pitchFamily="2" charset="-122"/>
              </a:rPr>
              <a:t>4</a:t>
            </a:r>
            <a:r>
              <a:rPr lang="en-US" altLang="zh-CN" baseline="30000" dirty="0">
                <a:solidFill>
                  <a:srgbClr val="0000FF"/>
                </a:solidFill>
                <a:ea typeface="华文楷体" panose="02010600040101010101" pitchFamily="2" charset="-122"/>
              </a:rPr>
              <a:t>2-</a:t>
            </a:r>
            <a:r>
              <a:rPr lang="zh-CN" altLang="en-US" dirty="0">
                <a:solidFill>
                  <a:srgbClr val="0000FF"/>
                </a:solidFill>
                <a:ea typeface="华文楷体" panose="02010600040101010101" pitchFamily="2" charset="-122"/>
              </a:rPr>
              <a:t>或 </a:t>
            </a:r>
            <a:r>
              <a:rPr lang="en-US" altLang="zh-CN" dirty="0">
                <a:solidFill>
                  <a:srgbClr val="0000FF"/>
                </a:solidFill>
                <a:ea typeface="华文楷体" panose="02010600040101010101" pitchFamily="2" charset="-122"/>
              </a:rPr>
              <a:t>Cr</a:t>
            </a:r>
            <a:r>
              <a:rPr lang="en-US" altLang="zh-CN" baseline="-25000" dirty="0">
                <a:solidFill>
                  <a:srgbClr val="0000FF"/>
                </a:solidFill>
                <a:ea typeface="华文楷体" panose="02010600040101010101" pitchFamily="2" charset="-122"/>
              </a:rPr>
              <a:t>2</a:t>
            </a:r>
            <a:r>
              <a:rPr lang="en-US" altLang="zh-CN" dirty="0">
                <a:solidFill>
                  <a:srgbClr val="0000FF"/>
                </a:solidFill>
                <a:ea typeface="华文楷体" panose="02010600040101010101" pitchFamily="2" charset="-122"/>
              </a:rPr>
              <a:t>O</a:t>
            </a:r>
            <a:r>
              <a:rPr lang="en-US" altLang="zh-CN" baseline="-25000" dirty="0">
                <a:solidFill>
                  <a:srgbClr val="0000FF"/>
                </a:solidFill>
                <a:ea typeface="华文楷体" panose="02010600040101010101" pitchFamily="2" charset="-122"/>
              </a:rPr>
              <a:t>7</a:t>
            </a:r>
            <a:r>
              <a:rPr lang="en-US" altLang="zh-CN" baseline="30000" dirty="0">
                <a:solidFill>
                  <a:srgbClr val="0000FF"/>
                </a:solidFill>
                <a:ea typeface="华文楷体" panose="02010600040101010101" pitchFamily="2" charset="-122"/>
              </a:rPr>
              <a:t>2-</a:t>
            </a:r>
            <a:r>
              <a:rPr lang="zh-CN" altLang="en-US" dirty="0">
                <a:ea typeface="华文楷体" panose="02010600040101010101" pitchFamily="2" charset="-122"/>
              </a:rPr>
              <a:t>和 </a:t>
            </a:r>
            <a:r>
              <a:rPr lang="en-US" altLang="zh-CN" dirty="0">
                <a:ea typeface="华文楷体" panose="02010600040101010101" pitchFamily="2" charset="-122"/>
              </a:rPr>
              <a:t>H</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2 </a:t>
            </a:r>
            <a:r>
              <a:rPr lang="zh-CN" altLang="en-US" dirty="0">
                <a:ea typeface="华文楷体" panose="02010600040101010101" pitchFamily="2" charset="-122"/>
              </a:rPr>
              <a:t>的相互检验。</a:t>
            </a:r>
            <a:endParaRPr lang="en-US" altLang="zh-CN" dirty="0">
              <a:ea typeface="华文楷体" panose="02010600040101010101" pitchFamily="2" charset="-122"/>
            </a:endParaRPr>
          </a:p>
        </p:txBody>
      </p:sp>
      <p:sp>
        <p:nvSpPr>
          <p:cNvPr id="291843" name="Rectangle 12"/>
          <p:cNvSpPr>
            <a:spLocks noChangeArrowheads="1"/>
          </p:cNvSpPr>
          <p:nvPr/>
        </p:nvSpPr>
        <p:spPr bwMode="auto">
          <a:xfrm>
            <a:off x="1006475" y="180975"/>
            <a:ext cx="6840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rPr>
              <a:t>(4) </a:t>
            </a:r>
            <a:r>
              <a:rPr lang="zh-CN" altLang="en-US" sz="3600">
                <a:solidFill>
                  <a:srgbClr val="0000FF"/>
                </a:solidFill>
                <a:ea typeface="华文楷体" panose="02010600040101010101" pitchFamily="2" charset="-122"/>
              </a:rPr>
              <a:t>配位性：形成含过氧的配合物</a:t>
            </a:r>
            <a:endParaRPr lang="zh-CN" altLang="en-US" sz="3600">
              <a:solidFill>
                <a:srgbClr val="0000FF"/>
              </a:solidFill>
              <a:ea typeface="华文楷体" panose="02010600040101010101" pitchFamily="2" charset="-122"/>
            </a:endParaRPr>
          </a:p>
        </p:txBody>
      </p:sp>
      <p:pic>
        <p:nvPicPr>
          <p:cNvPr id="13"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41825" y="3211513"/>
            <a:ext cx="19653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bwMode="auto">
          <a:xfrm>
            <a:off x="874713" y="4852988"/>
            <a:ext cx="8353425" cy="1384300"/>
            <a:chOff x="755650" y="4852988"/>
            <a:chExt cx="8353425" cy="1384300"/>
          </a:xfrm>
        </p:grpSpPr>
        <p:grpSp>
          <p:nvGrpSpPr>
            <p:cNvPr id="291847" name="Group 4"/>
            <p:cNvGrpSpPr/>
            <p:nvPr/>
          </p:nvGrpSpPr>
          <p:grpSpPr bwMode="auto">
            <a:xfrm>
              <a:off x="755650" y="4852988"/>
              <a:ext cx="8353425" cy="1384300"/>
              <a:chOff x="476" y="2477"/>
              <a:chExt cx="5262" cy="872"/>
            </a:xfrm>
          </p:grpSpPr>
          <p:sp>
            <p:nvSpPr>
              <p:cNvPr id="291854" name="Rectangle 5"/>
              <p:cNvSpPr>
                <a:spLocks noChangeArrowheads="1"/>
              </p:cNvSpPr>
              <p:nvPr/>
            </p:nvSpPr>
            <p:spPr bwMode="auto">
              <a:xfrm>
                <a:off x="476" y="2477"/>
                <a:ext cx="5262"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kumimoji="1" lang="en-US" altLang="zh-CN" sz="2800" dirty="0">
                    <a:ea typeface="华文楷体" panose="02010600040101010101" pitchFamily="2" charset="-122"/>
                  </a:rPr>
                  <a:t>    4H</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r>
                  <a:rPr kumimoji="1" lang="en-US" altLang="zh-CN" sz="2800" baseline="-25000" dirty="0">
                    <a:ea typeface="华文楷体" panose="02010600040101010101" pitchFamily="2" charset="-122"/>
                  </a:rPr>
                  <a:t>2   </a:t>
                </a:r>
                <a:r>
                  <a:rPr kumimoji="1" lang="en-US" altLang="zh-CN" sz="2800" dirty="0">
                    <a:ea typeface="华文楷体" panose="02010600040101010101" pitchFamily="2" charset="-122"/>
                  </a:rPr>
                  <a:t>+ 2 H</a:t>
                </a:r>
                <a:r>
                  <a:rPr kumimoji="1" lang="en-US" altLang="zh-CN" sz="2800" baseline="30000" dirty="0">
                    <a:ea typeface="华文楷体" panose="02010600040101010101" pitchFamily="2" charset="-122"/>
                  </a:rPr>
                  <a:t>+</a:t>
                </a:r>
                <a:r>
                  <a:rPr kumimoji="1" lang="en-US" altLang="zh-CN" sz="2800" baseline="-25000" dirty="0">
                    <a:ea typeface="华文楷体" panose="02010600040101010101" pitchFamily="2" charset="-122"/>
                  </a:rPr>
                  <a:t> </a:t>
                </a:r>
                <a:r>
                  <a:rPr kumimoji="1" lang="en-US" altLang="zh-CN" sz="2800" dirty="0">
                    <a:ea typeface="华文楷体" panose="02010600040101010101" pitchFamily="2" charset="-122"/>
                  </a:rPr>
                  <a:t>+</a:t>
                </a:r>
                <a:r>
                  <a:rPr kumimoji="1" lang="en-US" altLang="zh-CN" sz="2800" baseline="-25000" dirty="0">
                    <a:ea typeface="华文楷体" panose="02010600040101010101" pitchFamily="2" charset="-122"/>
                  </a:rPr>
                  <a:t>  </a:t>
                </a:r>
                <a:r>
                  <a:rPr kumimoji="1" lang="en-US" altLang="zh-CN" sz="2800" dirty="0">
                    <a:ea typeface="华文楷体" panose="02010600040101010101" pitchFamily="2" charset="-122"/>
                  </a:rPr>
                  <a:t>Cr</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r>
                  <a:rPr kumimoji="1" lang="en-US" altLang="zh-CN" sz="2800" baseline="-25000" dirty="0">
                    <a:ea typeface="华文楷体" panose="02010600040101010101" pitchFamily="2" charset="-122"/>
                  </a:rPr>
                  <a:t>7</a:t>
                </a:r>
                <a:r>
                  <a:rPr kumimoji="1" lang="en-US" altLang="zh-CN" sz="2800" baseline="30000" dirty="0">
                    <a:ea typeface="华文楷体" panose="02010600040101010101" pitchFamily="2" charset="-122"/>
                  </a:rPr>
                  <a:t>2</a:t>
                </a:r>
                <a:r>
                  <a:rPr kumimoji="1" lang="zh-CN" altLang="en-US" sz="2800" baseline="30000" dirty="0">
                    <a:ea typeface="华文楷体" panose="02010600040101010101" pitchFamily="2" charset="-122"/>
                  </a:rPr>
                  <a:t>－</a:t>
                </a:r>
                <a:r>
                  <a:rPr kumimoji="1" lang="zh-CN" altLang="en-US" sz="2800" baseline="-25000" dirty="0">
                    <a:ea typeface="华文楷体" panose="02010600040101010101" pitchFamily="2" charset="-122"/>
                  </a:rPr>
                  <a:t>              </a:t>
                </a:r>
                <a:r>
                  <a:rPr kumimoji="1" lang="en-US" altLang="zh-CN" sz="2800" dirty="0">
                    <a:solidFill>
                      <a:srgbClr val="FF0000"/>
                    </a:solidFill>
                    <a:ea typeface="华文楷体" panose="02010600040101010101" pitchFamily="2" charset="-122"/>
                  </a:rPr>
                  <a:t>2CrO</a:t>
                </a:r>
                <a:r>
                  <a:rPr kumimoji="1" lang="en-US" altLang="zh-CN" sz="2800" baseline="-25000" dirty="0">
                    <a:solidFill>
                      <a:srgbClr val="FF0000"/>
                    </a:solidFill>
                    <a:ea typeface="华文楷体" panose="02010600040101010101" pitchFamily="2" charset="-122"/>
                  </a:rPr>
                  <a:t>5</a:t>
                </a:r>
                <a:r>
                  <a:rPr kumimoji="1" lang="en-US" altLang="zh-CN" sz="2800" dirty="0">
                    <a:ea typeface="华文楷体" panose="02010600040101010101" pitchFamily="2" charset="-122"/>
                  </a:rPr>
                  <a:t>  +  5H</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endParaRPr kumimoji="1" lang="en-US" altLang="zh-CN" sz="2800" dirty="0">
                  <a:ea typeface="华文楷体" panose="02010600040101010101" pitchFamily="2" charset="-122"/>
                </a:endParaRPr>
              </a:p>
              <a:p>
                <a:pPr algn="ctr">
                  <a:lnSpc>
                    <a:spcPct val="150000"/>
                  </a:lnSpc>
                </a:pPr>
                <a:r>
                  <a:rPr kumimoji="1" lang="en-US" altLang="zh-CN" sz="2800" dirty="0" smtClean="0">
                    <a:ea typeface="华文楷体" panose="02010600040101010101" pitchFamily="2" charset="-122"/>
                  </a:rPr>
                  <a:t>     2 </a:t>
                </a:r>
                <a:r>
                  <a:rPr kumimoji="1" lang="en-US" altLang="zh-CN" sz="2800" dirty="0">
                    <a:ea typeface="华文楷体" panose="02010600040101010101" pitchFamily="2" charset="-122"/>
                  </a:rPr>
                  <a:t>CrO</a:t>
                </a:r>
                <a:r>
                  <a:rPr kumimoji="1" lang="en-US" altLang="zh-CN" sz="2800" baseline="-25000" dirty="0">
                    <a:ea typeface="华文楷体" panose="02010600040101010101" pitchFamily="2" charset="-122"/>
                  </a:rPr>
                  <a:t>5</a:t>
                </a:r>
                <a:r>
                  <a:rPr kumimoji="1" lang="en-US" altLang="zh-CN" sz="2800" dirty="0">
                    <a:ea typeface="华文楷体" panose="02010600040101010101" pitchFamily="2" charset="-122"/>
                  </a:rPr>
                  <a:t>+ 7H</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+6H</a:t>
                </a:r>
                <a:r>
                  <a:rPr kumimoji="1" lang="en-US" altLang="zh-CN" sz="2800" baseline="30000" dirty="0">
                    <a:ea typeface="华文楷体" panose="02010600040101010101" pitchFamily="2" charset="-122"/>
                  </a:rPr>
                  <a:t>+</a:t>
                </a:r>
                <a:r>
                  <a:rPr kumimoji="1" lang="en-US" altLang="zh-CN" sz="2800" dirty="0">
                    <a:ea typeface="华文楷体" panose="02010600040101010101" pitchFamily="2" charset="-122"/>
                  </a:rPr>
                  <a:t>                2Cr</a:t>
                </a:r>
                <a:r>
                  <a:rPr kumimoji="1" lang="en-US" altLang="zh-CN" sz="2800" baseline="30000" dirty="0">
                    <a:ea typeface="华文楷体" panose="02010600040101010101" pitchFamily="2" charset="-122"/>
                  </a:rPr>
                  <a:t>3+</a:t>
                </a:r>
                <a:r>
                  <a:rPr kumimoji="1" lang="en-US" altLang="zh-CN" sz="2800" dirty="0">
                    <a:ea typeface="华文楷体" panose="02010600040101010101" pitchFamily="2" charset="-122"/>
                  </a:rPr>
                  <a:t>+</a:t>
                </a:r>
                <a:r>
                  <a:rPr kumimoji="1" lang="en-US" altLang="zh-CN" sz="2800" dirty="0">
                    <a:solidFill>
                      <a:srgbClr val="0000CC"/>
                    </a:solidFill>
                    <a:ea typeface="华文楷体" panose="02010600040101010101" pitchFamily="2" charset="-122"/>
                  </a:rPr>
                  <a:t>7O</a:t>
                </a:r>
                <a:r>
                  <a:rPr kumimoji="1" lang="en-US" altLang="zh-CN" sz="2800" baseline="-25000" dirty="0">
                    <a:solidFill>
                      <a:srgbClr val="0000CC"/>
                    </a:solidFill>
                    <a:ea typeface="华文楷体" panose="02010600040101010101" pitchFamily="2" charset="-122"/>
                  </a:rPr>
                  <a:t>2</a:t>
                </a:r>
                <a:r>
                  <a:rPr kumimoji="1" lang="en-US" altLang="zh-CN" sz="2800" dirty="0">
                    <a:ea typeface="华文楷体" panose="02010600040101010101" pitchFamily="2" charset="-122"/>
                  </a:rPr>
                  <a:t>↑+10 H</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endParaRPr kumimoji="1" lang="en-US" altLang="zh-CN" sz="2800" dirty="0">
                  <a:ea typeface="华文楷体" panose="02010600040101010101" pitchFamily="2" charset="-122"/>
                </a:endParaRPr>
              </a:p>
            </p:txBody>
          </p:sp>
          <p:grpSp>
            <p:nvGrpSpPr>
              <p:cNvPr id="291855" name="Group 6"/>
              <p:cNvGrpSpPr/>
              <p:nvPr/>
            </p:nvGrpSpPr>
            <p:grpSpPr bwMode="auto">
              <a:xfrm flipV="1">
                <a:off x="2925" y="2656"/>
                <a:ext cx="288" cy="48"/>
                <a:chOff x="768" y="192"/>
                <a:chExt cx="288" cy="48"/>
              </a:xfrm>
            </p:grpSpPr>
            <p:sp>
              <p:nvSpPr>
                <p:cNvPr id="291859" name="Line 7"/>
                <p:cNvSpPr>
                  <a:spLocks noChangeShapeType="1"/>
                </p:cNvSpPr>
                <p:nvPr/>
              </p:nvSpPr>
              <p:spPr bwMode="auto">
                <a:xfrm>
                  <a:off x="768" y="192"/>
                  <a:ext cx="28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91860" name="Line 8"/>
                <p:cNvSpPr>
                  <a:spLocks noChangeShapeType="1"/>
                </p:cNvSpPr>
                <p:nvPr/>
              </p:nvSpPr>
              <p:spPr bwMode="auto">
                <a:xfrm>
                  <a:off x="768" y="240"/>
                  <a:ext cx="28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291856" name="Group 9"/>
              <p:cNvGrpSpPr/>
              <p:nvPr/>
            </p:nvGrpSpPr>
            <p:grpSpPr bwMode="auto">
              <a:xfrm flipV="1">
                <a:off x="2910" y="3203"/>
                <a:ext cx="288" cy="48"/>
                <a:chOff x="768" y="192"/>
                <a:chExt cx="288" cy="48"/>
              </a:xfrm>
            </p:grpSpPr>
            <p:sp>
              <p:nvSpPr>
                <p:cNvPr id="291857" name="Line 10"/>
                <p:cNvSpPr>
                  <a:spLocks noChangeShapeType="1"/>
                </p:cNvSpPr>
                <p:nvPr/>
              </p:nvSpPr>
              <p:spPr bwMode="auto">
                <a:xfrm>
                  <a:off x="768" y="192"/>
                  <a:ext cx="28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91858" name="Line 11"/>
                <p:cNvSpPr>
                  <a:spLocks noChangeShapeType="1"/>
                </p:cNvSpPr>
                <p:nvPr/>
              </p:nvSpPr>
              <p:spPr bwMode="auto">
                <a:xfrm>
                  <a:off x="768" y="240"/>
                  <a:ext cx="28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grpSp>
          <p:nvGrpSpPr>
            <p:cNvPr id="291848" name="Group 17"/>
            <p:cNvGrpSpPr/>
            <p:nvPr/>
          </p:nvGrpSpPr>
          <p:grpSpPr bwMode="auto">
            <a:xfrm flipV="1">
              <a:off x="5051425" y="5229225"/>
              <a:ext cx="457200" cy="76200"/>
              <a:chOff x="768" y="192"/>
              <a:chExt cx="288" cy="48"/>
            </a:xfrm>
          </p:grpSpPr>
          <p:sp>
            <p:nvSpPr>
              <p:cNvPr id="291852" name="Line 18"/>
              <p:cNvSpPr>
                <a:spLocks noChangeShapeType="1"/>
              </p:cNvSpPr>
              <p:nvPr/>
            </p:nvSpPr>
            <p:spPr bwMode="auto">
              <a:xfrm>
                <a:off x="768" y="192"/>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91853" name="Line 19"/>
              <p:cNvSpPr>
                <a:spLocks noChangeShapeType="1"/>
              </p:cNvSpPr>
              <p:nvPr/>
            </p:nvSpPr>
            <p:spPr bwMode="auto">
              <a:xfrm>
                <a:off x="768" y="240"/>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291849" name="Group 17"/>
            <p:cNvGrpSpPr/>
            <p:nvPr/>
          </p:nvGrpSpPr>
          <p:grpSpPr bwMode="auto">
            <a:xfrm flipV="1">
              <a:off x="5076825" y="5876925"/>
              <a:ext cx="457200" cy="76200"/>
              <a:chOff x="768" y="192"/>
              <a:chExt cx="288" cy="48"/>
            </a:xfrm>
          </p:grpSpPr>
          <p:sp>
            <p:nvSpPr>
              <p:cNvPr id="291850" name="Line 18"/>
              <p:cNvSpPr>
                <a:spLocks noChangeShapeType="1"/>
              </p:cNvSpPr>
              <p:nvPr/>
            </p:nvSpPr>
            <p:spPr bwMode="auto">
              <a:xfrm>
                <a:off x="768" y="192"/>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91851" name="Line 19"/>
              <p:cNvSpPr>
                <a:spLocks noChangeShapeType="1"/>
              </p:cNvSpPr>
              <p:nvPr/>
            </p:nvSpPr>
            <p:spPr bwMode="auto">
              <a:xfrm>
                <a:off x="768" y="240"/>
                <a:ext cx="288" cy="0"/>
              </a:xfrm>
              <a:prstGeom prst="line">
                <a:avLst/>
              </a:prstGeom>
              <a:noFill/>
              <a:ln w="31750" cap="sq">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pic>
        <p:nvPicPr>
          <p:cNvPr id="2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025" y="2987675"/>
            <a:ext cx="14224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156675"/>
                                        </p:tgtEl>
                                        <p:attrNameLst>
                                          <p:attrName>style.visibility</p:attrName>
                                        </p:attrNameLst>
                                      </p:cBhvr>
                                      <p:to>
                                        <p:strVal val="visible"/>
                                      </p:to>
                                    </p:set>
                                    <p:animEffect transition="in" filter="slide(fromBottom)">
                                      <p:cBhvr>
                                        <p:cTn id="7" dur="500"/>
                                        <p:tgtEl>
                                          <p:spTgt spid="1566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3" presetClass="entr" presetSubtype="1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ChangeArrowheads="1"/>
          </p:cNvSpPr>
          <p:nvPr/>
        </p:nvSpPr>
        <p:spPr bwMode="auto">
          <a:xfrm>
            <a:off x="8101013" y="6092825"/>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F998450-D12D-4B78-8786-B2DC59236B99}"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5" name="Rectangle 3"/>
          <p:cNvSpPr>
            <a:spLocks noChangeArrowheads="1"/>
          </p:cNvSpPr>
          <p:nvPr/>
        </p:nvSpPr>
        <p:spPr bwMode="auto">
          <a:xfrm>
            <a:off x="798513" y="404813"/>
            <a:ext cx="8137525" cy="1865126"/>
          </a:xfrm>
          <a:prstGeom prst="rect">
            <a:avLst/>
          </a:prstGeom>
          <a:noFill/>
          <a:ln>
            <a:noFill/>
          </a:ln>
          <a:effectLst/>
        </p:spPr>
        <p:txBody>
          <a:bodyPr>
            <a:spAutoFit/>
          </a:bodyPr>
          <a:lstStyle/>
          <a:p>
            <a:pPr>
              <a:lnSpc>
                <a:spcPct val="120000"/>
              </a:lnSpc>
              <a:spcBef>
                <a:spcPts val="0"/>
              </a:spcBef>
              <a:defRPr/>
            </a:pPr>
            <a:r>
              <a:rPr kumimoji="1" lang="zh-CN" altLang="en-US" dirty="0">
                <a:solidFill>
                  <a:srgbClr val="080808"/>
                </a:solidFill>
                <a:latin typeface="+mn-lt"/>
                <a:ea typeface="+mj-ea"/>
              </a:rPr>
              <a:t>在</a:t>
            </a:r>
            <a:r>
              <a:rPr kumimoji="1" lang="zh-CN" altLang="en-US" dirty="0">
                <a:latin typeface="+mn-lt"/>
                <a:ea typeface="+mj-ea"/>
              </a:rPr>
              <a:t>钒酸盐中加</a:t>
            </a:r>
            <a:r>
              <a:rPr kumimoji="1" lang="en-US" altLang="zh-CN" dirty="0">
                <a:solidFill>
                  <a:srgbClr val="FF0000"/>
                </a:solidFill>
                <a:latin typeface="+mn-lt"/>
                <a:ea typeface="+mj-ea"/>
              </a:rPr>
              <a:t>H</a:t>
            </a:r>
            <a:r>
              <a:rPr kumimoji="1" lang="en-US" altLang="zh-CN" baseline="-25000" dirty="0">
                <a:solidFill>
                  <a:srgbClr val="FF0000"/>
                </a:solidFill>
                <a:latin typeface="+mn-lt"/>
                <a:ea typeface="+mj-ea"/>
              </a:rPr>
              <a:t>2</a:t>
            </a:r>
            <a:r>
              <a:rPr kumimoji="1" lang="en-US" altLang="zh-CN" dirty="0">
                <a:solidFill>
                  <a:srgbClr val="FF0000"/>
                </a:solidFill>
                <a:latin typeface="+mn-lt"/>
                <a:ea typeface="+mj-ea"/>
              </a:rPr>
              <a:t>O</a:t>
            </a:r>
            <a:r>
              <a:rPr kumimoji="1" lang="en-US" altLang="zh-CN" baseline="-25000" dirty="0">
                <a:solidFill>
                  <a:srgbClr val="FF0000"/>
                </a:solidFill>
                <a:latin typeface="+mn-lt"/>
                <a:ea typeface="+mj-ea"/>
              </a:rPr>
              <a:t>2</a:t>
            </a:r>
            <a:r>
              <a:rPr kumimoji="1" lang="en-US" altLang="zh-CN" baseline="-25000" dirty="0">
                <a:latin typeface="+mn-lt"/>
                <a:ea typeface="+mj-ea"/>
              </a:rPr>
              <a:t> </a:t>
            </a:r>
            <a:r>
              <a:rPr kumimoji="1" lang="zh-CN" altLang="en-US" dirty="0">
                <a:latin typeface="+mn-lt"/>
                <a:ea typeface="+mj-ea"/>
              </a:rPr>
              <a:t>，在弱碱性、中性或弱酸性条件下，形成</a:t>
            </a:r>
            <a:r>
              <a:rPr kumimoji="1" lang="zh-CN" altLang="en-US" dirty="0">
                <a:solidFill>
                  <a:srgbClr val="0000CC"/>
                </a:solidFill>
                <a:latin typeface="+mn-lt"/>
                <a:ea typeface="+mj-ea"/>
              </a:rPr>
              <a:t>黄色的二过氧钒酸离子 </a:t>
            </a:r>
            <a:r>
              <a:rPr kumimoji="1" lang="en-US" altLang="zh-CN" dirty="0">
                <a:solidFill>
                  <a:srgbClr val="080808"/>
                </a:solidFill>
                <a:latin typeface="+mn-lt"/>
                <a:ea typeface="+mj-ea"/>
              </a:rPr>
              <a:t>[VO</a:t>
            </a:r>
            <a:r>
              <a:rPr kumimoji="1" lang="en-US" altLang="zh-CN" baseline="-25000" dirty="0">
                <a:solidFill>
                  <a:srgbClr val="080808"/>
                </a:solidFill>
                <a:latin typeface="+mn-lt"/>
                <a:ea typeface="+mj-ea"/>
              </a:rPr>
              <a:t>2</a:t>
            </a:r>
            <a:r>
              <a:rPr kumimoji="1" lang="en-US" altLang="zh-CN" dirty="0">
                <a:solidFill>
                  <a:srgbClr val="080808"/>
                </a:solidFill>
                <a:latin typeface="+mn-lt"/>
                <a:ea typeface="+mj-ea"/>
              </a:rPr>
              <a:t>(O</a:t>
            </a:r>
            <a:r>
              <a:rPr kumimoji="1" lang="en-US" altLang="zh-CN" baseline="-25000" dirty="0">
                <a:solidFill>
                  <a:srgbClr val="080808"/>
                </a:solidFill>
                <a:latin typeface="+mn-lt"/>
                <a:ea typeface="+mj-ea"/>
              </a:rPr>
              <a:t>2</a:t>
            </a:r>
            <a:r>
              <a:rPr kumimoji="1" lang="en-US" altLang="zh-CN" dirty="0">
                <a:solidFill>
                  <a:srgbClr val="080808"/>
                </a:solidFill>
                <a:latin typeface="+mn-lt"/>
                <a:ea typeface="+mj-ea"/>
              </a:rPr>
              <a:t>)</a:t>
            </a:r>
            <a:r>
              <a:rPr kumimoji="1" lang="en-US" altLang="zh-CN" baseline="-25000" dirty="0">
                <a:solidFill>
                  <a:srgbClr val="080808"/>
                </a:solidFill>
                <a:latin typeface="+mn-lt"/>
                <a:ea typeface="+mj-ea"/>
              </a:rPr>
              <a:t>2</a:t>
            </a:r>
            <a:r>
              <a:rPr kumimoji="1" lang="en-US" altLang="zh-CN" dirty="0">
                <a:solidFill>
                  <a:srgbClr val="080808"/>
                </a:solidFill>
                <a:latin typeface="+mn-lt"/>
                <a:ea typeface="+mj-ea"/>
              </a:rPr>
              <a:t>]</a:t>
            </a:r>
            <a:r>
              <a:rPr kumimoji="1" lang="en-US" altLang="zh-CN" baseline="30000" dirty="0">
                <a:solidFill>
                  <a:srgbClr val="080808"/>
                </a:solidFill>
                <a:latin typeface="+mn-lt"/>
                <a:ea typeface="+mj-ea"/>
              </a:rPr>
              <a:t>3-</a:t>
            </a:r>
            <a:r>
              <a:rPr kumimoji="1" lang="zh-CN" altLang="en-US" dirty="0">
                <a:latin typeface="+mn-lt"/>
                <a:ea typeface="+mj-ea"/>
              </a:rPr>
              <a:t>；强酸性，得到</a:t>
            </a:r>
            <a:r>
              <a:rPr kumimoji="1" lang="zh-CN" altLang="en-US" dirty="0">
                <a:solidFill>
                  <a:srgbClr val="CC0000"/>
                </a:solidFill>
                <a:latin typeface="+mn-lt"/>
                <a:ea typeface="+mj-ea"/>
              </a:rPr>
              <a:t>红棕色 </a:t>
            </a:r>
            <a:r>
              <a:rPr kumimoji="1" lang="en-US" altLang="zh-CN" dirty="0">
                <a:solidFill>
                  <a:srgbClr val="CC0000"/>
                </a:solidFill>
                <a:latin typeface="+mn-lt"/>
                <a:ea typeface="+mj-ea"/>
              </a:rPr>
              <a:t>[V(O</a:t>
            </a:r>
            <a:r>
              <a:rPr kumimoji="1" lang="en-US" altLang="zh-CN" baseline="-25000" dirty="0">
                <a:solidFill>
                  <a:srgbClr val="CC0000"/>
                </a:solidFill>
                <a:latin typeface="+mn-lt"/>
                <a:ea typeface="+mj-ea"/>
              </a:rPr>
              <a:t>2</a:t>
            </a:r>
            <a:r>
              <a:rPr kumimoji="1" lang="en-US" altLang="zh-CN" dirty="0">
                <a:solidFill>
                  <a:srgbClr val="CC0000"/>
                </a:solidFill>
                <a:latin typeface="+mn-lt"/>
                <a:ea typeface="+mj-ea"/>
              </a:rPr>
              <a:t>)]</a:t>
            </a:r>
            <a:r>
              <a:rPr kumimoji="1" lang="en-US" altLang="zh-CN" baseline="30000" dirty="0">
                <a:solidFill>
                  <a:srgbClr val="CC0000"/>
                </a:solidFill>
                <a:latin typeface="+mn-lt"/>
                <a:ea typeface="+mj-ea"/>
              </a:rPr>
              <a:t>3+</a:t>
            </a:r>
            <a:endParaRPr kumimoji="1" lang="en-US" altLang="zh-CN" baseline="30000" dirty="0">
              <a:solidFill>
                <a:srgbClr val="CC0000"/>
              </a:solidFill>
              <a:latin typeface="+mn-lt"/>
              <a:ea typeface="+mj-ea"/>
            </a:endParaRPr>
          </a:p>
        </p:txBody>
      </p:sp>
      <p:sp>
        <p:nvSpPr>
          <p:cNvPr id="6" name="Text Box 4"/>
          <p:cNvSpPr txBox="1">
            <a:spLocks noChangeArrowheads="1"/>
          </p:cNvSpPr>
          <p:nvPr/>
        </p:nvSpPr>
        <p:spPr bwMode="auto">
          <a:xfrm>
            <a:off x="1219200" y="2787650"/>
            <a:ext cx="66659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2800">
                <a:ea typeface="华文楷体" panose="02010600040101010101" pitchFamily="2" charset="-122"/>
              </a:rPr>
              <a:t>VO</a:t>
            </a:r>
            <a:r>
              <a:rPr kumimoji="1" lang="en-US" altLang="zh-CN" sz="2800" baseline="-25000">
                <a:ea typeface="华文楷体" panose="02010600040101010101" pitchFamily="2" charset="-122"/>
              </a:rPr>
              <a:t>4</a:t>
            </a:r>
            <a:r>
              <a:rPr kumimoji="1" lang="en-US" altLang="zh-CN" sz="2800" baseline="30000">
                <a:ea typeface="华文楷体" panose="02010600040101010101" pitchFamily="2" charset="-122"/>
              </a:rPr>
              <a:t>3-</a:t>
            </a:r>
            <a:r>
              <a:rPr kumimoji="1" lang="en-US" altLang="zh-CN" sz="2800">
                <a:ea typeface="华文楷体" panose="02010600040101010101" pitchFamily="2" charset="-122"/>
              </a:rPr>
              <a:t> + 2H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    </a:t>
            </a:r>
            <a:r>
              <a:rPr kumimoji="1" lang="zh-CN" altLang="en-US" sz="2800">
                <a:ea typeface="华文楷体" panose="02010600040101010101" pitchFamily="2" charset="-122"/>
              </a:rPr>
              <a:t>＝    </a:t>
            </a:r>
            <a:r>
              <a:rPr kumimoji="1" lang="en-US" altLang="zh-CN" sz="2800">
                <a:solidFill>
                  <a:srgbClr val="FF0000"/>
                </a:solidFill>
                <a:ea typeface="华文楷体" panose="02010600040101010101" pitchFamily="2" charset="-122"/>
              </a:rPr>
              <a:t>[VO</a:t>
            </a:r>
            <a:r>
              <a:rPr kumimoji="1" lang="en-US" altLang="zh-CN" sz="2800" baseline="-25000">
                <a:solidFill>
                  <a:srgbClr val="FF0000"/>
                </a:solidFill>
                <a:ea typeface="华文楷体" panose="02010600040101010101" pitchFamily="2" charset="-122"/>
              </a:rPr>
              <a:t>2</a:t>
            </a:r>
            <a:r>
              <a:rPr kumimoji="1" lang="en-US" altLang="zh-CN" sz="2800">
                <a:solidFill>
                  <a:srgbClr val="FF0000"/>
                </a:solidFill>
                <a:ea typeface="华文楷体" panose="02010600040101010101" pitchFamily="2" charset="-122"/>
              </a:rPr>
              <a:t>(O</a:t>
            </a:r>
            <a:r>
              <a:rPr kumimoji="1" lang="en-US" altLang="zh-CN" sz="2800" baseline="-25000">
                <a:solidFill>
                  <a:srgbClr val="FF0000"/>
                </a:solidFill>
                <a:ea typeface="华文楷体" panose="02010600040101010101" pitchFamily="2" charset="-122"/>
              </a:rPr>
              <a:t>2</a:t>
            </a:r>
            <a:r>
              <a:rPr kumimoji="1" lang="en-US" altLang="zh-CN" sz="2800">
                <a:solidFill>
                  <a:srgbClr val="FF0000"/>
                </a:solidFill>
                <a:ea typeface="华文楷体" panose="02010600040101010101" pitchFamily="2" charset="-122"/>
              </a:rPr>
              <a:t>)</a:t>
            </a:r>
            <a:r>
              <a:rPr kumimoji="1" lang="en-US" altLang="zh-CN" sz="2800" baseline="-25000">
                <a:solidFill>
                  <a:srgbClr val="FF0000"/>
                </a:solidFill>
                <a:ea typeface="华文楷体" panose="02010600040101010101" pitchFamily="2" charset="-122"/>
              </a:rPr>
              <a:t>2</a:t>
            </a:r>
            <a:r>
              <a:rPr kumimoji="1" lang="en-US" altLang="zh-CN" sz="2800">
                <a:solidFill>
                  <a:srgbClr val="FF0000"/>
                </a:solidFill>
                <a:ea typeface="华文楷体" panose="02010600040101010101" pitchFamily="2" charset="-122"/>
              </a:rPr>
              <a:t>]</a:t>
            </a:r>
            <a:r>
              <a:rPr kumimoji="1" lang="en-US" altLang="zh-CN" sz="2800" baseline="30000">
                <a:solidFill>
                  <a:srgbClr val="FF0000"/>
                </a:solidFill>
                <a:ea typeface="华文楷体" panose="02010600040101010101" pitchFamily="2" charset="-122"/>
              </a:rPr>
              <a:t>3-</a:t>
            </a:r>
            <a:r>
              <a:rPr kumimoji="1" lang="en-US" altLang="zh-CN" sz="2800">
                <a:ea typeface="华文楷体" panose="02010600040101010101" pitchFamily="2" charset="-122"/>
              </a:rPr>
              <a:t> + 2H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endParaRPr kumimoji="1" lang="en-US" altLang="zh-CN" sz="2800">
              <a:ea typeface="华文楷体" panose="02010600040101010101" pitchFamily="2" charset="-122"/>
            </a:endParaRPr>
          </a:p>
        </p:txBody>
      </p:sp>
      <p:sp>
        <p:nvSpPr>
          <p:cNvPr id="7" name="Text Box 5"/>
          <p:cNvSpPr txBox="1">
            <a:spLocks noChangeArrowheads="1"/>
          </p:cNvSpPr>
          <p:nvPr/>
        </p:nvSpPr>
        <p:spPr bwMode="auto">
          <a:xfrm>
            <a:off x="4929188" y="3306763"/>
            <a:ext cx="1223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2800">
                <a:solidFill>
                  <a:srgbClr val="0000FF"/>
                </a:solidFill>
                <a:ea typeface="华文楷体" panose="02010600040101010101" pitchFamily="2" charset="-122"/>
              </a:rPr>
              <a:t>黄色</a:t>
            </a:r>
            <a:endParaRPr kumimoji="1" lang="zh-CN" altLang="en-US" sz="2800">
              <a:solidFill>
                <a:srgbClr val="0000FF"/>
              </a:solidFill>
              <a:ea typeface="华文楷体" panose="02010600040101010101" pitchFamily="2" charset="-122"/>
            </a:endParaRPr>
          </a:p>
        </p:txBody>
      </p:sp>
      <p:sp>
        <p:nvSpPr>
          <p:cNvPr id="8" name="Text Box 6"/>
          <p:cNvSpPr txBox="1">
            <a:spLocks noChangeArrowheads="1"/>
          </p:cNvSpPr>
          <p:nvPr/>
        </p:nvSpPr>
        <p:spPr bwMode="auto">
          <a:xfrm>
            <a:off x="1042988" y="3976688"/>
            <a:ext cx="7704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2800">
                <a:ea typeface="华文楷体" panose="02010600040101010101" pitchFamily="2" charset="-122"/>
              </a:rPr>
              <a:t>VO</a:t>
            </a:r>
            <a:r>
              <a:rPr kumimoji="1" lang="en-US" altLang="zh-CN" sz="2800" baseline="-25000">
                <a:ea typeface="华文楷体" panose="02010600040101010101" pitchFamily="2" charset="-122"/>
              </a:rPr>
              <a:t>4</a:t>
            </a:r>
            <a:r>
              <a:rPr kumimoji="1" lang="en-US" altLang="zh-CN" sz="2800" baseline="30000">
                <a:ea typeface="华文楷体" panose="02010600040101010101" pitchFamily="2" charset="-122"/>
              </a:rPr>
              <a:t>3-</a:t>
            </a:r>
            <a:r>
              <a:rPr kumimoji="1" lang="en-US" altLang="zh-CN" sz="2800">
                <a:ea typeface="华文楷体" panose="02010600040101010101" pitchFamily="2" charset="-122"/>
              </a:rPr>
              <a:t> + 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 +6H</a:t>
            </a:r>
            <a:r>
              <a:rPr kumimoji="1" lang="en-US" altLang="zh-CN" sz="2800" baseline="30000">
                <a:ea typeface="华文楷体" panose="02010600040101010101" pitchFamily="2" charset="-122"/>
              </a:rPr>
              <a:t>+</a:t>
            </a:r>
            <a:r>
              <a:rPr kumimoji="1" lang="en-US" altLang="zh-CN" sz="2800" baseline="-25000">
                <a:ea typeface="华文楷体" panose="02010600040101010101" pitchFamily="2" charset="-122"/>
              </a:rPr>
              <a:t> </a:t>
            </a:r>
            <a:r>
              <a:rPr kumimoji="1" lang="en-US" altLang="zh-CN" sz="2800">
                <a:ea typeface="华文楷体" panose="02010600040101010101" pitchFamily="2" charset="-122"/>
              </a:rPr>
              <a:t>   </a:t>
            </a:r>
            <a:r>
              <a:rPr kumimoji="1" lang="zh-CN" altLang="en-US" sz="2800">
                <a:ea typeface="华文楷体" panose="02010600040101010101" pitchFamily="2" charset="-122"/>
              </a:rPr>
              <a:t>＝       </a:t>
            </a:r>
            <a:r>
              <a:rPr kumimoji="1" lang="en-US" altLang="zh-CN" sz="2800">
                <a:solidFill>
                  <a:srgbClr val="FF0000"/>
                </a:solidFill>
                <a:ea typeface="华文楷体" panose="02010600040101010101" pitchFamily="2" charset="-122"/>
              </a:rPr>
              <a:t>[V(O</a:t>
            </a:r>
            <a:r>
              <a:rPr kumimoji="1" lang="en-US" altLang="zh-CN" sz="2800" baseline="-25000">
                <a:solidFill>
                  <a:srgbClr val="FF0000"/>
                </a:solidFill>
                <a:ea typeface="华文楷体" panose="02010600040101010101" pitchFamily="2" charset="-122"/>
              </a:rPr>
              <a:t>2</a:t>
            </a:r>
            <a:r>
              <a:rPr kumimoji="1" lang="en-US" altLang="zh-CN" sz="2800">
                <a:solidFill>
                  <a:srgbClr val="FF0000"/>
                </a:solidFill>
                <a:ea typeface="华文楷体" panose="02010600040101010101" pitchFamily="2" charset="-122"/>
              </a:rPr>
              <a:t>)]</a:t>
            </a:r>
            <a:r>
              <a:rPr kumimoji="1" lang="en-US" altLang="zh-CN" sz="2800" baseline="30000">
                <a:solidFill>
                  <a:srgbClr val="FF0000"/>
                </a:solidFill>
                <a:ea typeface="华文楷体" panose="02010600040101010101" pitchFamily="2" charset="-122"/>
              </a:rPr>
              <a:t>3+</a:t>
            </a:r>
            <a:r>
              <a:rPr kumimoji="1" lang="en-US" altLang="zh-CN" sz="2800">
                <a:ea typeface="华文楷体" panose="02010600040101010101" pitchFamily="2" charset="-122"/>
              </a:rPr>
              <a:t>+ 4H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endParaRPr kumimoji="1" lang="en-US" altLang="zh-CN" sz="2800">
              <a:ea typeface="华文楷体" panose="02010600040101010101" pitchFamily="2" charset="-122"/>
            </a:endParaRPr>
          </a:p>
        </p:txBody>
      </p:sp>
      <p:sp>
        <p:nvSpPr>
          <p:cNvPr id="9" name="Text Box 7"/>
          <p:cNvSpPr txBox="1">
            <a:spLocks noChangeArrowheads="1"/>
          </p:cNvSpPr>
          <p:nvPr/>
        </p:nvSpPr>
        <p:spPr bwMode="auto">
          <a:xfrm>
            <a:off x="3995738" y="3790950"/>
            <a:ext cx="1512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2800">
                <a:solidFill>
                  <a:srgbClr val="0000FF"/>
                </a:solidFill>
                <a:ea typeface="华文楷体" panose="02010600040101010101" pitchFamily="2" charset="-122"/>
              </a:rPr>
              <a:t>强酸性</a:t>
            </a:r>
            <a:endParaRPr kumimoji="1" lang="zh-CN" altLang="en-US" sz="2800">
              <a:solidFill>
                <a:srgbClr val="0000FF"/>
              </a:solidFill>
              <a:ea typeface="华文楷体" panose="02010600040101010101" pitchFamily="2" charset="-122"/>
            </a:endParaRPr>
          </a:p>
        </p:txBody>
      </p:sp>
      <p:sp>
        <p:nvSpPr>
          <p:cNvPr id="10" name="Text Box 8"/>
          <p:cNvSpPr txBox="1">
            <a:spLocks noChangeArrowheads="1"/>
          </p:cNvSpPr>
          <p:nvPr/>
        </p:nvSpPr>
        <p:spPr bwMode="auto">
          <a:xfrm>
            <a:off x="5219700" y="4513263"/>
            <a:ext cx="1512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2800">
                <a:solidFill>
                  <a:srgbClr val="CC0000"/>
                </a:solidFill>
                <a:ea typeface="华文楷体" panose="02010600040101010101" pitchFamily="2" charset="-122"/>
              </a:rPr>
              <a:t>红棕色</a:t>
            </a:r>
            <a:endParaRPr kumimoji="1" lang="zh-CN" altLang="en-US" sz="2800">
              <a:solidFill>
                <a:srgbClr val="CC0000"/>
              </a:solidFill>
              <a:ea typeface="华文楷体" panose="02010600040101010101" pitchFamily="2" charset="-122"/>
            </a:endParaRPr>
          </a:p>
        </p:txBody>
      </p:sp>
      <p:sp>
        <p:nvSpPr>
          <p:cNvPr id="12" name="Text Box 10"/>
          <p:cNvSpPr txBox="1">
            <a:spLocks noChangeArrowheads="1"/>
          </p:cNvSpPr>
          <p:nvPr/>
        </p:nvSpPr>
        <p:spPr bwMode="auto">
          <a:xfrm>
            <a:off x="1512888" y="5662613"/>
            <a:ext cx="1223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2800">
                <a:solidFill>
                  <a:srgbClr val="0000FF"/>
                </a:solidFill>
                <a:ea typeface="华文楷体" panose="02010600040101010101" pitchFamily="2" charset="-122"/>
              </a:rPr>
              <a:t>黄色</a:t>
            </a:r>
            <a:endParaRPr kumimoji="1" lang="zh-CN" altLang="en-US" sz="2800">
              <a:solidFill>
                <a:srgbClr val="0000FF"/>
              </a:solidFill>
              <a:ea typeface="华文楷体" panose="02010600040101010101" pitchFamily="2" charset="-122"/>
            </a:endParaRPr>
          </a:p>
        </p:txBody>
      </p:sp>
      <p:sp>
        <p:nvSpPr>
          <p:cNvPr id="13" name="Text Box 11"/>
          <p:cNvSpPr txBox="1">
            <a:spLocks noChangeArrowheads="1"/>
          </p:cNvSpPr>
          <p:nvPr/>
        </p:nvSpPr>
        <p:spPr bwMode="auto">
          <a:xfrm>
            <a:off x="4824413" y="5719763"/>
            <a:ext cx="1512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2800">
                <a:solidFill>
                  <a:srgbClr val="CC0000"/>
                </a:solidFill>
                <a:ea typeface="华文楷体" panose="02010600040101010101" pitchFamily="2" charset="-122"/>
              </a:rPr>
              <a:t>红棕色</a:t>
            </a:r>
            <a:endParaRPr kumimoji="1" lang="zh-CN" altLang="en-US" sz="2800">
              <a:solidFill>
                <a:srgbClr val="CC0000"/>
              </a:solidFill>
              <a:ea typeface="华文楷体" panose="02010600040101010101" pitchFamily="2" charset="-122"/>
            </a:endParaRPr>
          </a:p>
        </p:txBody>
      </p:sp>
      <p:grpSp>
        <p:nvGrpSpPr>
          <p:cNvPr id="2" name="组合 1"/>
          <p:cNvGrpSpPr/>
          <p:nvPr/>
        </p:nvGrpSpPr>
        <p:grpSpPr>
          <a:xfrm>
            <a:off x="936625" y="5087938"/>
            <a:ext cx="8027988" cy="574675"/>
            <a:chOff x="936625" y="5087938"/>
            <a:chExt cx="8027988" cy="574675"/>
          </a:xfrm>
        </p:grpSpPr>
        <p:sp>
          <p:nvSpPr>
            <p:cNvPr id="11" name="Text Box 9"/>
            <p:cNvSpPr txBox="1">
              <a:spLocks noChangeArrowheads="1"/>
            </p:cNvSpPr>
            <p:nvPr/>
          </p:nvSpPr>
          <p:spPr bwMode="auto">
            <a:xfrm>
              <a:off x="936625" y="5143500"/>
              <a:ext cx="80279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dirty="0">
                  <a:ea typeface="华文楷体" panose="02010600040101010101" pitchFamily="2" charset="-122"/>
                </a:rPr>
                <a:t>[VO</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a:t>
              </a:r>
              <a:r>
                <a:rPr kumimoji="1" lang="en-US" altLang="zh-CN" sz="2800" baseline="30000" dirty="0">
                  <a:ea typeface="华文楷体" panose="02010600040101010101" pitchFamily="2" charset="-122"/>
                </a:rPr>
                <a:t>3-</a:t>
              </a:r>
              <a:r>
                <a:rPr kumimoji="1" lang="zh-CN" altLang="en-US" sz="2800" dirty="0">
                  <a:ea typeface="华文楷体" panose="02010600040101010101" pitchFamily="2" charset="-122"/>
                </a:rPr>
                <a:t>＋</a:t>
              </a:r>
              <a:r>
                <a:rPr kumimoji="1" lang="en-US" altLang="zh-CN" sz="2800" dirty="0">
                  <a:ea typeface="华文楷体" panose="02010600040101010101" pitchFamily="2" charset="-122"/>
                </a:rPr>
                <a:t>6H</a:t>
              </a:r>
              <a:r>
                <a:rPr kumimoji="1" lang="en-US" altLang="zh-CN" sz="2800" baseline="30000" dirty="0">
                  <a:ea typeface="华文楷体" panose="02010600040101010101" pitchFamily="2" charset="-122"/>
                </a:rPr>
                <a:t>+</a:t>
              </a:r>
              <a:r>
                <a:rPr kumimoji="1" lang="en-US" altLang="zh-CN" sz="2800" dirty="0">
                  <a:ea typeface="华文楷体" panose="02010600040101010101" pitchFamily="2" charset="-122"/>
                </a:rPr>
                <a:t>            </a:t>
              </a:r>
              <a:r>
                <a:rPr kumimoji="1" lang="en-US" altLang="zh-CN" sz="2800" dirty="0">
                  <a:solidFill>
                    <a:srgbClr val="FF0000"/>
                  </a:solidFill>
                  <a:ea typeface="华文楷体" panose="02010600040101010101" pitchFamily="2" charset="-122"/>
                </a:rPr>
                <a:t>[V(O</a:t>
              </a:r>
              <a:r>
                <a:rPr kumimoji="1" lang="en-US" altLang="zh-CN" sz="2800" baseline="-25000" dirty="0">
                  <a:solidFill>
                    <a:srgbClr val="FF0000"/>
                  </a:solidFill>
                  <a:ea typeface="华文楷体" panose="02010600040101010101" pitchFamily="2" charset="-122"/>
                </a:rPr>
                <a:t>2</a:t>
              </a:r>
              <a:r>
                <a:rPr kumimoji="1" lang="en-US" altLang="zh-CN" sz="2800" dirty="0">
                  <a:solidFill>
                    <a:srgbClr val="FF0000"/>
                  </a:solidFill>
                  <a:ea typeface="华文楷体" panose="02010600040101010101" pitchFamily="2" charset="-122"/>
                </a:rPr>
                <a:t>)]</a:t>
              </a:r>
              <a:r>
                <a:rPr kumimoji="1" lang="en-US" altLang="zh-CN" sz="2800" baseline="30000" dirty="0">
                  <a:solidFill>
                    <a:srgbClr val="FF0000"/>
                  </a:solidFill>
                  <a:ea typeface="华文楷体" panose="02010600040101010101" pitchFamily="2" charset="-122"/>
                </a:rPr>
                <a:t>3+</a:t>
              </a:r>
              <a:r>
                <a:rPr kumimoji="1" lang="zh-CN" altLang="en-US" sz="2800" dirty="0">
                  <a:ea typeface="华文楷体" panose="02010600040101010101" pitchFamily="2" charset="-122"/>
                </a:rPr>
                <a:t>＋</a:t>
              </a:r>
              <a:r>
                <a:rPr kumimoji="1" lang="en-US" altLang="zh-CN" sz="2800" dirty="0">
                  <a:ea typeface="华文楷体" panose="02010600040101010101" pitchFamily="2" charset="-122"/>
                </a:rPr>
                <a:t>H</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r>
                <a:rPr kumimoji="1" lang="en-US" altLang="zh-CN" sz="2800" baseline="-25000" dirty="0">
                  <a:ea typeface="华文楷体" panose="02010600040101010101" pitchFamily="2" charset="-122"/>
                </a:rPr>
                <a:t>2</a:t>
              </a:r>
              <a:r>
                <a:rPr kumimoji="1" lang="zh-CN" altLang="en-US" sz="2800" dirty="0">
                  <a:ea typeface="华文楷体" panose="02010600040101010101" pitchFamily="2" charset="-122"/>
                </a:rPr>
                <a:t>＋</a:t>
              </a:r>
              <a:r>
                <a:rPr kumimoji="1" lang="en-US" altLang="zh-CN" sz="2800" dirty="0">
                  <a:ea typeface="华文楷体" panose="02010600040101010101" pitchFamily="2" charset="-122"/>
                </a:rPr>
                <a:t>2H</a:t>
              </a:r>
              <a:r>
                <a:rPr kumimoji="1" lang="en-US" altLang="zh-CN" sz="2800" baseline="-25000" dirty="0">
                  <a:ea typeface="华文楷体" panose="02010600040101010101" pitchFamily="2" charset="-122"/>
                </a:rPr>
                <a:t>2</a:t>
              </a:r>
              <a:r>
                <a:rPr kumimoji="1" lang="en-US" altLang="zh-CN" sz="2800" dirty="0">
                  <a:ea typeface="华文楷体" panose="02010600040101010101" pitchFamily="2" charset="-122"/>
                </a:rPr>
                <a:t>O</a:t>
              </a:r>
              <a:endParaRPr kumimoji="1" lang="en-US" altLang="zh-CN" sz="2800" dirty="0">
                <a:ea typeface="华文楷体" panose="02010600040101010101" pitchFamily="2" charset="-122"/>
              </a:endParaRPr>
            </a:p>
          </p:txBody>
        </p:sp>
        <p:pic>
          <p:nvPicPr>
            <p:cNvPr id="292875" name="Picture 1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16350" y="5087938"/>
              <a:ext cx="10795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3500"/>
                            </p:stCondLst>
                            <p:childTnLst>
                              <p:par>
                                <p:cTn id="17" presetID="22" presetClass="entr" presetSubtype="8"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0"/>
                            </p:stCondLst>
                            <p:childTnLst>
                              <p:par>
                                <p:cTn id="21" presetID="22" presetClass="entr" presetSubtype="8" fill="hold" grpId="0"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6500"/>
                            </p:stCondLst>
                            <p:childTnLst>
                              <p:par>
                                <p:cTn id="25" presetID="22" presetClass="entr" presetSubtype="8"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8000"/>
                            </p:stCondLst>
                            <p:childTnLst>
                              <p:par>
                                <p:cTn id="29" presetID="22" presetClass="entr" presetSubtype="8" fill="hold" grpId="0" nodeType="afterEffect">
                                  <p:stCondLst>
                                    <p:cond delay="10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9500"/>
                            </p:stCondLst>
                            <p:childTnLst>
                              <p:par>
                                <p:cTn id="33" presetID="22" presetClass="entr" presetSubtype="8" fill="hold" grpId="0" nodeType="afterEffect">
                                  <p:stCondLst>
                                    <p:cond delay="10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9" grpId="0" autoUpdateAnimBg="0"/>
      <p:bldP spid="10" grpId="0" autoUpdateAnimBg="0"/>
      <p:bldP spid="12" grpId="0" autoUpdateAnimBg="0"/>
      <p:bldP spid="13" grpId="0"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p:nvPr/>
        </p:nvGrpSpPr>
        <p:grpSpPr bwMode="auto">
          <a:xfrm>
            <a:off x="971550" y="965200"/>
            <a:ext cx="7345363" cy="4321175"/>
            <a:chOff x="340" y="709"/>
            <a:chExt cx="4627" cy="2722"/>
          </a:xfrm>
        </p:grpSpPr>
        <p:pic>
          <p:nvPicPr>
            <p:cNvPr id="293894"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0" y="709"/>
              <a:ext cx="2036" cy="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35" y="754"/>
              <a:ext cx="2132" cy="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6" name="AutoShape 5"/>
            <p:cNvSpPr>
              <a:spLocks noChangeArrowheads="1"/>
            </p:cNvSpPr>
            <p:nvPr/>
          </p:nvSpPr>
          <p:spPr bwMode="auto">
            <a:xfrm>
              <a:off x="3061" y="1480"/>
              <a:ext cx="1633" cy="1587"/>
            </a:xfrm>
            <a:prstGeom prst="can">
              <a:avLst>
                <a:gd name="adj" fmla="val 25000"/>
              </a:avLst>
            </a:prstGeom>
            <a:gradFill rotWithShape="0">
              <a:gsLst>
                <a:gs pos="0">
                  <a:srgbClr val="A50021"/>
                </a:gs>
                <a:gs pos="100000">
                  <a:srgbClr val="B6304B"/>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293890" name="Text Box 6"/>
          <p:cNvSpPr txBox="1">
            <a:spLocks noChangeArrowheads="1"/>
          </p:cNvSpPr>
          <p:nvPr/>
        </p:nvSpPr>
        <p:spPr bwMode="auto">
          <a:xfrm>
            <a:off x="1054100" y="5343525"/>
            <a:ext cx="40243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ea typeface="华文楷体" panose="02010600040101010101" pitchFamily="2" charset="-122"/>
              </a:rPr>
              <a:t>[VO</a:t>
            </a:r>
            <a:r>
              <a:rPr lang="en-US" altLang="zh-CN" sz="2800" baseline="-25000">
                <a:ea typeface="华文楷体" panose="02010600040101010101" pitchFamily="2" charset="-122"/>
              </a:rPr>
              <a:t>2</a:t>
            </a:r>
            <a:r>
              <a:rPr lang="en-US" altLang="zh-CN" sz="2800">
                <a:ea typeface="华文楷体" panose="02010600040101010101" pitchFamily="2" charset="-122"/>
              </a:rPr>
              <a:t>(O</a:t>
            </a:r>
            <a:r>
              <a:rPr lang="en-US" altLang="zh-CN" sz="2800" baseline="-25000">
                <a:ea typeface="华文楷体" panose="02010600040101010101" pitchFamily="2" charset="-122"/>
              </a:rPr>
              <a:t>2</a:t>
            </a:r>
            <a:r>
              <a:rPr lang="en-US" altLang="zh-CN" sz="2800">
                <a:ea typeface="华文楷体" panose="02010600040101010101" pitchFamily="2" charset="-122"/>
              </a:rPr>
              <a:t>)</a:t>
            </a:r>
            <a:r>
              <a:rPr lang="en-US" altLang="zh-CN" sz="2800" baseline="-25000">
                <a:ea typeface="华文楷体" panose="02010600040101010101" pitchFamily="2" charset="-122"/>
              </a:rPr>
              <a:t>2</a:t>
            </a:r>
            <a:r>
              <a:rPr lang="en-US" altLang="zh-CN" sz="2800">
                <a:ea typeface="华文楷体" panose="02010600040101010101" pitchFamily="2" charset="-122"/>
              </a:rPr>
              <a:t>]</a:t>
            </a:r>
            <a:r>
              <a:rPr lang="en-US" altLang="zh-CN" sz="2800" baseline="30000">
                <a:ea typeface="华文楷体" panose="02010600040101010101" pitchFamily="2" charset="-122"/>
              </a:rPr>
              <a:t>3-</a:t>
            </a:r>
            <a:r>
              <a:rPr lang="en-US" altLang="zh-CN" sz="2800">
                <a:ea typeface="华文楷体" panose="02010600040101010101" pitchFamily="2" charset="-122"/>
              </a:rPr>
              <a:t>  (</a:t>
            </a:r>
            <a:r>
              <a:rPr lang="zh-CN" altLang="en-US" sz="2800">
                <a:ea typeface="华文楷体" panose="02010600040101010101" pitchFamily="2" charset="-122"/>
              </a:rPr>
              <a:t>黄色</a:t>
            </a:r>
            <a:r>
              <a:rPr lang="en-US" altLang="zh-CN" sz="2800">
                <a:ea typeface="华文楷体" panose="02010600040101010101" pitchFamily="2" charset="-122"/>
              </a:rPr>
              <a:t>)</a:t>
            </a:r>
            <a:endParaRPr lang="en-US" altLang="zh-CN" sz="2800">
              <a:ea typeface="华文楷体" panose="02010600040101010101" pitchFamily="2" charset="-122"/>
            </a:endParaRPr>
          </a:p>
          <a:p>
            <a:pPr>
              <a:spcBef>
                <a:spcPct val="50000"/>
              </a:spcBef>
            </a:pPr>
            <a:r>
              <a:rPr lang="zh-CN" altLang="en-US" sz="2800">
                <a:solidFill>
                  <a:srgbClr val="FF0000"/>
                </a:solidFill>
                <a:ea typeface="华文楷体" panose="02010600040101010101" pitchFamily="2" charset="-122"/>
              </a:rPr>
              <a:t>弱碱性、中性或弱酸性</a:t>
            </a:r>
            <a:endParaRPr lang="en-US" altLang="zh-CN" sz="2800">
              <a:solidFill>
                <a:srgbClr val="FF0000"/>
              </a:solidFill>
              <a:ea typeface="华文楷体" panose="02010600040101010101" pitchFamily="2" charset="-122"/>
            </a:endParaRPr>
          </a:p>
        </p:txBody>
      </p:sp>
      <p:sp>
        <p:nvSpPr>
          <p:cNvPr id="293891" name="Text Box 7"/>
          <p:cNvSpPr txBox="1">
            <a:spLocks noChangeArrowheads="1"/>
          </p:cNvSpPr>
          <p:nvPr/>
        </p:nvSpPr>
        <p:spPr bwMode="auto">
          <a:xfrm>
            <a:off x="5257800" y="5343525"/>
            <a:ext cx="33115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solidFill>
                  <a:srgbClr val="CC0000"/>
                </a:solidFill>
                <a:ea typeface="华文楷体" panose="02010600040101010101" pitchFamily="2" charset="-122"/>
              </a:rPr>
              <a:t>[V(O</a:t>
            </a:r>
            <a:r>
              <a:rPr lang="en-US" altLang="zh-CN" sz="2800" baseline="-25000">
                <a:solidFill>
                  <a:srgbClr val="CC0000"/>
                </a:solidFill>
                <a:ea typeface="华文楷体" panose="02010600040101010101" pitchFamily="2" charset="-122"/>
              </a:rPr>
              <a:t>2</a:t>
            </a:r>
            <a:r>
              <a:rPr lang="en-US" altLang="zh-CN" sz="2800">
                <a:solidFill>
                  <a:srgbClr val="CC0000"/>
                </a:solidFill>
                <a:ea typeface="华文楷体" panose="02010600040101010101" pitchFamily="2" charset="-122"/>
              </a:rPr>
              <a:t>)]</a:t>
            </a:r>
            <a:r>
              <a:rPr lang="en-US" altLang="zh-CN" sz="2800" baseline="30000">
                <a:solidFill>
                  <a:srgbClr val="CC0000"/>
                </a:solidFill>
                <a:ea typeface="华文楷体" panose="02010600040101010101" pitchFamily="2" charset="-122"/>
              </a:rPr>
              <a:t>3</a:t>
            </a:r>
            <a:r>
              <a:rPr lang="zh-CN" altLang="en-US" sz="2800" baseline="30000">
                <a:solidFill>
                  <a:srgbClr val="CC0000"/>
                </a:solidFill>
                <a:ea typeface="华文楷体" panose="02010600040101010101" pitchFamily="2" charset="-122"/>
              </a:rPr>
              <a:t>＋</a:t>
            </a:r>
            <a:r>
              <a:rPr lang="zh-CN" altLang="en-US" sz="2800">
                <a:solidFill>
                  <a:srgbClr val="CC0000"/>
                </a:solidFill>
                <a:ea typeface="华文楷体" panose="02010600040101010101" pitchFamily="2" charset="-122"/>
              </a:rPr>
              <a:t>  </a:t>
            </a:r>
            <a:r>
              <a:rPr lang="en-US" altLang="zh-CN" sz="2800">
                <a:solidFill>
                  <a:srgbClr val="CC0000"/>
                </a:solidFill>
                <a:ea typeface="华文楷体" panose="02010600040101010101" pitchFamily="2" charset="-122"/>
              </a:rPr>
              <a:t>(</a:t>
            </a:r>
            <a:r>
              <a:rPr lang="zh-CN" altLang="en-US" sz="2800">
                <a:solidFill>
                  <a:srgbClr val="CC0000"/>
                </a:solidFill>
                <a:ea typeface="华文楷体" panose="02010600040101010101" pitchFamily="2" charset="-122"/>
              </a:rPr>
              <a:t>红棕色</a:t>
            </a:r>
            <a:r>
              <a:rPr lang="en-US" altLang="zh-CN" sz="2800">
                <a:solidFill>
                  <a:srgbClr val="CC0000"/>
                </a:solidFill>
                <a:ea typeface="华文楷体" panose="02010600040101010101" pitchFamily="2" charset="-122"/>
              </a:rPr>
              <a:t>)</a:t>
            </a:r>
            <a:endParaRPr lang="en-US" altLang="zh-CN" sz="2800">
              <a:solidFill>
                <a:srgbClr val="CC0000"/>
              </a:solidFill>
              <a:ea typeface="华文楷体" panose="02010600040101010101" pitchFamily="2" charset="-122"/>
            </a:endParaRPr>
          </a:p>
          <a:p>
            <a:pPr>
              <a:spcBef>
                <a:spcPct val="50000"/>
              </a:spcBef>
            </a:pPr>
            <a:r>
              <a:rPr lang="zh-CN" altLang="en-US" sz="2800">
                <a:solidFill>
                  <a:srgbClr val="0000CC"/>
                </a:solidFill>
                <a:ea typeface="华文楷体" panose="02010600040101010101" pitchFamily="2" charset="-122"/>
              </a:rPr>
              <a:t>强酸性</a:t>
            </a:r>
            <a:endParaRPr lang="en-US" altLang="zh-CN" sz="2800">
              <a:solidFill>
                <a:srgbClr val="0000CC"/>
              </a:solidFill>
              <a:ea typeface="华文楷体" panose="02010600040101010101" pitchFamily="2" charset="-122"/>
            </a:endParaRPr>
          </a:p>
        </p:txBody>
      </p:sp>
      <p:sp>
        <p:nvSpPr>
          <p:cNvPr id="293892" name="Rectangle 26"/>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D2F0AC1-0137-4E12-886F-1533860F29CB}"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pic>
        <p:nvPicPr>
          <p:cNvPr id="293893" name="Picture 6" descr="b16">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962025" y="1104900"/>
            <a:ext cx="6346825" cy="811213"/>
          </a:xfrm>
          <a:prstGeom prst="rect">
            <a:avLst/>
          </a:prstGeom>
          <a:noFill/>
          <a:ln w="12700" cap="sq">
            <a:noFill/>
            <a:miter lim="800000"/>
            <a:headEnd type="none" w="sm" len="sm"/>
            <a:tailEnd type="none" w="sm" len="sm"/>
          </a:ln>
          <a:effectLst>
            <a:outerShdw sy="-50000" kx="2453608" rotWithShape="0">
              <a:schemeClr val="bg2"/>
            </a:outerShdw>
          </a:effectLst>
        </p:spPr>
        <p:txBody>
          <a:bodyPr>
            <a:spAutoFit/>
          </a:bodyPr>
          <a:lstStyle/>
          <a:p>
            <a:pPr>
              <a:lnSpc>
                <a:spcPct val="130000"/>
              </a:lnSpc>
              <a:defRPr/>
            </a:pPr>
            <a:r>
              <a:rPr kumimoji="1" lang="en-US" altLang="zh-CN" sz="3600">
                <a:solidFill>
                  <a:srgbClr val="0000CC"/>
                </a:solidFill>
                <a:ea typeface="华文楷体" panose="02010600040101010101" pitchFamily="2" charset="-122"/>
              </a:rPr>
              <a:t>1. </a:t>
            </a:r>
            <a:r>
              <a:rPr kumimoji="1" lang="zh-CN" altLang="en-US" sz="3600">
                <a:solidFill>
                  <a:srgbClr val="0000CC"/>
                </a:solidFill>
                <a:ea typeface="华文楷体" panose="02010600040101010101" pitchFamily="2" charset="-122"/>
              </a:rPr>
              <a:t>单质硫的结构和同素异形体</a:t>
            </a:r>
            <a:endParaRPr kumimoji="1" lang="zh-CN" altLang="en-US" sz="3600">
              <a:solidFill>
                <a:srgbClr val="0000CC"/>
              </a:solidFill>
              <a:ea typeface="华文楷体" panose="02010600040101010101" pitchFamily="2" charset="-122"/>
            </a:endParaRPr>
          </a:p>
        </p:txBody>
      </p:sp>
      <p:sp>
        <p:nvSpPr>
          <p:cNvPr id="294914" name="Rectangle 3"/>
          <p:cNvSpPr>
            <a:spLocks noChangeArrowheads="1"/>
          </p:cNvSpPr>
          <p:nvPr/>
        </p:nvSpPr>
        <p:spPr bwMode="auto">
          <a:xfrm>
            <a:off x="1042988" y="2139950"/>
            <a:ext cx="775335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20000"/>
              </a:lnSpc>
            </a:pPr>
            <a:r>
              <a:rPr kumimoji="1" lang="en-US" altLang="zh-CN" dirty="0">
                <a:ea typeface="华文楷体" panose="02010600040101010101" pitchFamily="2" charset="-122"/>
              </a:rPr>
              <a:t>S</a:t>
            </a:r>
            <a:r>
              <a:rPr kumimoji="1" lang="zh-CN" altLang="en-US" dirty="0">
                <a:ea typeface="华文楷体" panose="02010600040101010101" pitchFamily="2" charset="-122"/>
              </a:rPr>
              <a:t>：</a:t>
            </a:r>
            <a:r>
              <a:rPr kumimoji="1" lang="en-US" altLang="zh-CN" i="1" dirty="0">
                <a:ea typeface="华文楷体" panose="02010600040101010101" pitchFamily="2" charset="-122"/>
              </a:rPr>
              <a:t>sp</a:t>
            </a:r>
            <a:r>
              <a:rPr kumimoji="1" lang="en-US" altLang="zh-CN" baseline="30000" dirty="0">
                <a:ea typeface="华文楷体" panose="02010600040101010101" pitchFamily="2" charset="-122"/>
              </a:rPr>
              <a:t>3 </a:t>
            </a:r>
            <a:r>
              <a:rPr kumimoji="1" lang="zh-CN" altLang="en-US" dirty="0">
                <a:ea typeface="华文楷体" panose="02010600040101010101" pitchFamily="2" charset="-122"/>
              </a:rPr>
              <a:t>杂化，</a:t>
            </a:r>
            <a:r>
              <a:rPr kumimoji="1" lang="en-US" altLang="zh-CN" dirty="0">
                <a:ea typeface="华文楷体" panose="02010600040101010101" pitchFamily="2" charset="-122"/>
              </a:rPr>
              <a:t>S</a:t>
            </a:r>
            <a:r>
              <a:rPr kumimoji="1" lang="zh-CN" altLang="en-US" dirty="0">
                <a:ea typeface="华文楷体" panose="02010600040101010101" pitchFamily="2" charset="-122"/>
              </a:rPr>
              <a:t>原子间形成共价单键，容易聚集为较大的分子</a:t>
            </a:r>
            <a:r>
              <a:rPr kumimoji="1" lang="en-US" altLang="zh-CN" dirty="0">
                <a:ea typeface="华文楷体" panose="02010600040101010101" pitchFamily="2" charset="-122"/>
              </a:rPr>
              <a:t>(</a:t>
            </a:r>
            <a:r>
              <a:rPr kumimoji="1" lang="zh-CN" altLang="en-US" dirty="0">
                <a:ea typeface="华文楷体" panose="02010600040101010101" pitchFamily="2" charset="-122"/>
              </a:rPr>
              <a:t>如 </a:t>
            </a:r>
            <a:r>
              <a:rPr kumimoji="1" lang="en-US" altLang="zh-CN" dirty="0">
                <a:ea typeface="华文楷体" panose="02010600040101010101" pitchFamily="2" charset="-122"/>
              </a:rPr>
              <a:t>S</a:t>
            </a:r>
            <a:r>
              <a:rPr kumimoji="1" lang="en-US" altLang="zh-CN" baseline="-25000" dirty="0">
                <a:ea typeface="华文楷体" panose="02010600040101010101" pitchFamily="2" charset="-122"/>
              </a:rPr>
              <a:t>8 </a:t>
            </a:r>
            <a:r>
              <a:rPr kumimoji="1" lang="zh-CN" altLang="en-US" dirty="0">
                <a:ea typeface="华文楷体" panose="02010600040101010101" pitchFamily="2" charset="-122"/>
              </a:rPr>
              <a:t>环</a:t>
            </a:r>
            <a:r>
              <a:rPr kumimoji="1" lang="en-US" altLang="zh-CN" dirty="0">
                <a:ea typeface="华文楷体" panose="02010600040101010101" pitchFamily="2" charset="-122"/>
              </a:rPr>
              <a:t>) </a:t>
            </a:r>
            <a:r>
              <a:rPr kumimoji="1" lang="zh-CN" altLang="en-US" dirty="0">
                <a:ea typeface="华文楷体" panose="02010600040101010101" pitchFamily="2" charset="-122"/>
              </a:rPr>
              <a:t>，在室温下为固态；非极性分子，易溶于非极性溶剂</a:t>
            </a:r>
            <a:endParaRPr kumimoji="1" lang="zh-CN" altLang="en-US" dirty="0">
              <a:ea typeface="华文楷体" panose="02010600040101010101" pitchFamily="2" charset="-122"/>
            </a:endParaRPr>
          </a:p>
        </p:txBody>
      </p:sp>
      <p:pic>
        <p:nvPicPr>
          <p:cNvPr id="158724" name="Picture 4" descr="s8">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4221163"/>
            <a:ext cx="2592387"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Rectangle 8"/>
          <p:cNvSpPr>
            <a:spLocks noChangeArrowheads="1"/>
          </p:cNvSpPr>
          <p:nvPr/>
        </p:nvSpPr>
        <p:spPr bwMode="auto">
          <a:xfrm>
            <a:off x="7956550" y="60928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187DD51-93A4-4FAC-A645-82A5EC61DDB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9" name="Rectangle 9"/>
          <p:cNvSpPr>
            <a:spLocks noChangeArrowheads="1"/>
          </p:cNvSpPr>
          <p:nvPr/>
        </p:nvSpPr>
        <p:spPr bwMode="auto">
          <a:xfrm>
            <a:off x="938213" y="209550"/>
            <a:ext cx="4929187" cy="708025"/>
          </a:xfrm>
          <a:prstGeom prst="rect">
            <a:avLst/>
          </a:prstGeom>
          <a:noFill/>
          <a:ln>
            <a:noFill/>
          </a:ln>
          <a:effectLst/>
        </p:spPr>
        <p:txBody>
          <a:bodyPr wrap="none">
            <a:spAutoFit/>
          </a:bodyPr>
          <a:lstStyle/>
          <a:p>
            <a:pPr>
              <a:defRPr/>
            </a:pPr>
            <a:r>
              <a:rPr lang="en-US" altLang="zh-CN" sz="4000" dirty="0">
                <a:latin typeface="+mn-lt"/>
                <a:ea typeface="+mn-ea"/>
              </a:rPr>
              <a:t>8.7.1 </a:t>
            </a:r>
            <a:r>
              <a:rPr lang="zh-CN" altLang="en-US" sz="4000" dirty="0">
                <a:latin typeface="+mn-lt"/>
                <a:ea typeface="+mn-ea"/>
              </a:rPr>
              <a:t>硫、硒和碲单质</a:t>
            </a:r>
            <a:endParaRPr lang="zh-CN" altLang="en-US" sz="4000" dirty="0">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8724"/>
                                        </p:tgtEl>
                                        <p:attrNameLst>
                                          <p:attrName>style.visibility</p:attrName>
                                        </p:attrNameLst>
                                      </p:cBhvr>
                                      <p:to>
                                        <p:strVal val="visible"/>
                                      </p:to>
                                    </p:set>
                                    <p:anim calcmode="lin" valueType="num">
                                      <p:cBhvr additive="base">
                                        <p:cTn id="7" dur="500" fill="hold"/>
                                        <p:tgtEl>
                                          <p:spTgt spid="158724"/>
                                        </p:tgtEl>
                                        <p:attrNameLst>
                                          <p:attrName>ppt_x</p:attrName>
                                        </p:attrNameLst>
                                      </p:cBhvr>
                                      <p:tavLst>
                                        <p:tav tm="0">
                                          <p:val>
                                            <p:strVal val="#ppt_x"/>
                                          </p:val>
                                        </p:tav>
                                        <p:tav tm="100000">
                                          <p:val>
                                            <p:strVal val="#ppt_x"/>
                                          </p:val>
                                        </p:tav>
                                      </p:tavLst>
                                    </p:anim>
                                    <p:anim calcmode="lin" valueType="num">
                                      <p:cBhvr additive="base">
                                        <p:cTn id="8" dur="500" fill="hold"/>
                                        <p:tgtEl>
                                          <p:spTgt spid="158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ChangeArrowheads="1"/>
          </p:cNvSpPr>
          <p:nvPr/>
        </p:nvSpPr>
        <p:spPr bwMode="auto">
          <a:xfrm>
            <a:off x="1250950" y="1268413"/>
            <a:ext cx="655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r>
              <a:rPr kumimoji="1" lang="zh-CN" altLang="en-US" sz="2000">
                <a:ea typeface="华文楷体" panose="02010600040101010101" pitchFamily="2" charset="-122"/>
              </a:rPr>
              <a:t>性质                         斜方硫          单斜硫           弹性硫</a:t>
            </a:r>
            <a:endParaRPr kumimoji="1" lang="zh-CN" altLang="en-US" sz="2000">
              <a:ea typeface="华文楷体" panose="02010600040101010101" pitchFamily="2" charset="-122"/>
            </a:endParaRPr>
          </a:p>
          <a:p>
            <a:pPr fontAlgn="ctr"/>
            <a:r>
              <a:rPr kumimoji="1" lang="zh-CN" altLang="en-US" sz="2000">
                <a:ea typeface="华文楷体" panose="02010600040101010101" pitchFamily="2" charset="-122"/>
              </a:rPr>
              <a:t>密度</a:t>
            </a:r>
            <a:r>
              <a:rPr kumimoji="1" lang="en-US" altLang="zh-CN" sz="2000">
                <a:ea typeface="华文楷体" panose="02010600040101010101" pitchFamily="2" charset="-122"/>
              </a:rPr>
              <a:t>/g·cm</a:t>
            </a:r>
            <a:r>
              <a:rPr kumimoji="1" lang="en-US" altLang="zh-CN" sz="2000" baseline="30000">
                <a:ea typeface="华文楷体" panose="02010600040101010101" pitchFamily="2" charset="-122"/>
              </a:rPr>
              <a:t>-3</a:t>
            </a:r>
            <a:r>
              <a:rPr kumimoji="1" lang="en-US" altLang="zh-CN" sz="2000">
                <a:ea typeface="华文楷体" panose="02010600040101010101" pitchFamily="2" charset="-122"/>
              </a:rPr>
              <a:t>               2.06                1.99</a:t>
            </a:r>
            <a:endParaRPr kumimoji="1" lang="en-US" altLang="zh-CN" sz="2000">
              <a:ea typeface="华文楷体" panose="02010600040101010101" pitchFamily="2" charset="-122"/>
            </a:endParaRPr>
          </a:p>
          <a:p>
            <a:pPr fontAlgn="ctr"/>
            <a:r>
              <a:rPr kumimoji="1" lang="zh-CN" altLang="en-US" sz="2000">
                <a:ea typeface="华文楷体" panose="02010600040101010101" pitchFamily="2" charset="-122"/>
              </a:rPr>
              <a:t>颜色                         黄色              浅黄色       </a:t>
            </a:r>
            <a:r>
              <a:rPr kumimoji="1" lang="en-US" altLang="zh-CN" sz="2000">
                <a:ea typeface="华文楷体" panose="02010600040101010101" pitchFamily="2" charset="-122"/>
              </a:rPr>
              <a:t>473K</a:t>
            </a:r>
            <a:r>
              <a:rPr kumimoji="1" lang="zh-CN" altLang="en-US" sz="2000">
                <a:ea typeface="华文楷体" panose="02010600040101010101" pitchFamily="2" charset="-122"/>
              </a:rPr>
              <a:t>的熔融硫</a:t>
            </a:r>
            <a:endParaRPr kumimoji="1" lang="zh-CN" altLang="en-US" sz="2000">
              <a:ea typeface="华文楷体" panose="02010600040101010101" pitchFamily="2" charset="-122"/>
            </a:endParaRPr>
          </a:p>
          <a:p>
            <a:pPr fontAlgn="ctr"/>
            <a:r>
              <a:rPr kumimoji="1" lang="zh-CN" altLang="en-US" sz="2000">
                <a:ea typeface="华文楷体" panose="02010600040101010101" pitchFamily="2" charset="-122"/>
              </a:rPr>
              <a:t>稳定性                   ＞</a:t>
            </a:r>
            <a:r>
              <a:rPr kumimoji="1" lang="en-US" altLang="zh-CN" sz="2000">
                <a:ea typeface="华文楷体" panose="02010600040101010101" pitchFamily="2" charset="-122"/>
              </a:rPr>
              <a:t>369K           </a:t>
            </a:r>
            <a:r>
              <a:rPr kumimoji="1" lang="zh-CN" altLang="en-US" sz="2000">
                <a:ea typeface="华文楷体" panose="02010600040101010101" pitchFamily="2" charset="-122"/>
              </a:rPr>
              <a:t>＜</a:t>
            </a:r>
            <a:r>
              <a:rPr kumimoji="1" lang="en-US" altLang="zh-CN" sz="2000">
                <a:ea typeface="华文楷体" panose="02010600040101010101" pitchFamily="2" charset="-122"/>
              </a:rPr>
              <a:t>369K           </a:t>
            </a:r>
            <a:r>
              <a:rPr kumimoji="1" lang="zh-CN" altLang="en-US" sz="2000">
                <a:ea typeface="华文楷体" panose="02010600040101010101" pitchFamily="2" charset="-122"/>
              </a:rPr>
              <a:t>用冷水速冷</a:t>
            </a:r>
            <a:endParaRPr kumimoji="1" lang="zh-CN" altLang="en-US" sz="2000">
              <a:ea typeface="华文楷体" panose="02010600040101010101" pitchFamily="2" charset="-122"/>
            </a:endParaRPr>
          </a:p>
        </p:txBody>
      </p:sp>
      <p:sp>
        <p:nvSpPr>
          <p:cNvPr id="295938" name="Rectangle 4"/>
          <p:cNvSpPr>
            <a:spLocks noChangeArrowheads="1"/>
          </p:cNvSpPr>
          <p:nvPr/>
        </p:nvSpPr>
        <p:spPr bwMode="auto">
          <a:xfrm>
            <a:off x="1066800" y="188913"/>
            <a:ext cx="50641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50000"/>
              </a:lnSpc>
            </a:pPr>
            <a:r>
              <a:rPr kumimoji="1" lang="zh-CN" altLang="en-US" sz="3600">
                <a:solidFill>
                  <a:srgbClr val="0000CC"/>
                </a:solidFill>
                <a:ea typeface="华文楷体" panose="02010600040101010101" pitchFamily="2" charset="-122"/>
              </a:rPr>
              <a:t>硫的重要同素异形体</a:t>
            </a:r>
            <a:endParaRPr kumimoji="1" lang="zh-CN" altLang="en-US" sz="3600" baseline="-25000">
              <a:solidFill>
                <a:srgbClr val="0000CC"/>
              </a:solidFill>
              <a:ea typeface="华文楷体" panose="02010600040101010101" pitchFamily="2" charset="-122"/>
            </a:endParaRPr>
          </a:p>
        </p:txBody>
      </p:sp>
      <p:sp>
        <p:nvSpPr>
          <p:cNvPr id="295939" name="Line 11"/>
          <p:cNvSpPr>
            <a:spLocks noChangeShapeType="1"/>
          </p:cNvSpPr>
          <p:nvPr/>
        </p:nvSpPr>
        <p:spPr bwMode="auto">
          <a:xfrm>
            <a:off x="1327150" y="1268413"/>
            <a:ext cx="6324600" cy="0"/>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95940" name="Line 12"/>
          <p:cNvSpPr>
            <a:spLocks noChangeShapeType="1"/>
          </p:cNvSpPr>
          <p:nvPr/>
        </p:nvSpPr>
        <p:spPr bwMode="auto">
          <a:xfrm>
            <a:off x="1327150" y="1573213"/>
            <a:ext cx="6324600" cy="0"/>
          </a:xfrm>
          <a:prstGeom prst="line">
            <a:avLst/>
          </a:prstGeom>
          <a:noFill/>
          <a:ln w="127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95941" name="Line 13"/>
          <p:cNvSpPr>
            <a:spLocks noChangeShapeType="1"/>
          </p:cNvSpPr>
          <p:nvPr/>
        </p:nvSpPr>
        <p:spPr bwMode="auto">
          <a:xfrm>
            <a:off x="1365250" y="2635250"/>
            <a:ext cx="6248400" cy="0"/>
          </a:xfrm>
          <a:prstGeom prst="line">
            <a:avLst/>
          </a:prstGeom>
          <a:noFill/>
          <a:ln w="254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95942" name="Line 14"/>
          <p:cNvSpPr>
            <a:spLocks noChangeShapeType="1"/>
          </p:cNvSpPr>
          <p:nvPr/>
        </p:nvSpPr>
        <p:spPr bwMode="auto">
          <a:xfrm flipH="1">
            <a:off x="2763838" y="1268413"/>
            <a:ext cx="11112" cy="1366837"/>
          </a:xfrm>
          <a:prstGeom prst="line">
            <a:avLst/>
          </a:prstGeom>
          <a:noFill/>
          <a:ln w="127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pic>
        <p:nvPicPr>
          <p:cNvPr id="159759" name="Picture 15" descr="7"/>
          <p:cNvPicPr>
            <a:picLocks noChangeAspect="1" noChangeArrowheads="1"/>
          </p:cNvPicPr>
          <p:nvPr/>
        </p:nvPicPr>
        <p:blipFill>
          <a:blip r:embed="rId1" cstate="print">
            <a:extLst>
              <a:ext uri="{28A0092B-C50C-407E-A947-70E740481C1C}">
                <a14:useLocalDpi xmlns:a14="http://schemas.microsoft.com/office/drawing/2010/main" val="0"/>
              </a:ext>
            </a:extLst>
          </a:blip>
          <a:srcRect t="35294" b="5882"/>
          <a:stretch>
            <a:fillRect/>
          </a:stretch>
        </p:blipFill>
        <p:spPr bwMode="auto">
          <a:xfrm>
            <a:off x="6497638" y="4875213"/>
            <a:ext cx="1890712" cy="126047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59763" name="Text Box 19"/>
          <p:cNvSpPr txBox="1">
            <a:spLocks noChangeArrowheads="1"/>
          </p:cNvSpPr>
          <p:nvPr/>
        </p:nvSpPr>
        <p:spPr bwMode="auto">
          <a:xfrm>
            <a:off x="1187450" y="2924175"/>
            <a:ext cx="74660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a:ea typeface="华文楷体" panose="02010600040101010101" pitchFamily="2" charset="-122"/>
              </a:rPr>
              <a:t>晶态的斜方硫和单斜硫由</a:t>
            </a:r>
            <a:r>
              <a:rPr lang="en-US" altLang="zh-CN" sz="2800">
                <a:ea typeface="华文楷体" panose="02010600040101010101" pitchFamily="2" charset="-122"/>
              </a:rPr>
              <a:t>S</a:t>
            </a:r>
            <a:r>
              <a:rPr lang="en-US" altLang="zh-CN" sz="2800" baseline="-25000">
                <a:ea typeface="华文楷体" panose="02010600040101010101" pitchFamily="2" charset="-122"/>
              </a:rPr>
              <a:t>8</a:t>
            </a:r>
            <a:r>
              <a:rPr lang="zh-CN" altLang="en-US" sz="2800">
                <a:ea typeface="华文楷体" panose="02010600040101010101" pitchFamily="2" charset="-122"/>
              </a:rPr>
              <a:t>分子组成，易溶于</a:t>
            </a:r>
            <a:r>
              <a:rPr lang="en-US" altLang="zh-CN" sz="2800">
                <a:ea typeface="华文楷体" panose="02010600040101010101" pitchFamily="2" charset="-122"/>
              </a:rPr>
              <a:t>CS</a:t>
            </a:r>
            <a:r>
              <a:rPr lang="en-US" altLang="zh-CN" sz="2800" baseline="-25000">
                <a:ea typeface="华文楷体" panose="02010600040101010101" pitchFamily="2" charset="-122"/>
              </a:rPr>
              <a:t>2</a:t>
            </a:r>
            <a:r>
              <a:rPr lang="zh-CN" altLang="en-US" sz="2800">
                <a:ea typeface="华文楷体" panose="02010600040101010101" pitchFamily="2" charset="-122"/>
              </a:rPr>
              <a:t>，在一定温度下可相互转换。</a:t>
            </a:r>
            <a:endParaRPr lang="zh-CN" altLang="en-US" sz="2800">
              <a:ea typeface="华文楷体" panose="02010600040101010101" pitchFamily="2" charset="-122"/>
            </a:endParaRPr>
          </a:p>
        </p:txBody>
      </p:sp>
      <p:sp>
        <p:nvSpPr>
          <p:cNvPr id="295945" name="Rectangle 20"/>
          <p:cNvSpPr>
            <a:spLocks noChangeArrowheads="1"/>
          </p:cNvSpPr>
          <p:nvPr/>
        </p:nvSpPr>
        <p:spPr bwMode="auto">
          <a:xfrm>
            <a:off x="8221663" y="63087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53ADD60-D095-4423-8FD8-02F4506E226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28" name="Picture 8" descr="单斜硫"/>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5300" y="4867275"/>
            <a:ext cx="1487488"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斜方硫-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5588" y="4829175"/>
            <a:ext cx="172878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831850" y="3933825"/>
            <a:ext cx="7389813" cy="714375"/>
            <a:chOff x="831850" y="3933825"/>
            <a:chExt cx="7389813" cy="714375"/>
          </a:xfrm>
        </p:grpSpPr>
        <p:grpSp>
          <p:nvGrpSpPr>
            <p:cNvPr id="2" name="组合 1"/>
            <p:cNvGrpSpPr/>
            <p:nvPr/>
          </p:nvGrpSpPr>
          <p:grpSpPr bwMode="auto">
            <a:xfrm>
              <a:off x="831850" y="3933825"/>
              <a:ext cx="7389813" cy="714375"/>
              <a:chOff x="832643" y="3933056"/>
              <a:chExt cx="7389813" cy="715432"/>
            </a:xfrm>
          </p:grpSpPr>
          <p:sp>
            <p:nvSpPr>
              <p:cNvPr id="295950" name="Rectangle 5"/>
              <p:cNvSpPr>
                <a:spLocks noChangeArrowheads="1"/>
              </p:cNvSpPr>
              <p:nvPr/>
            </p:nvSpPr>
            <p:spPr bwMode="auto">
              <a:xfrm>
                <a:off x="832643" y="4125268"/>
                <a:ext cx="7389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r>
                  <a:rPr kumimoji="1" lang="en-US" altLang="zh-CN" sz="2800" dirty="0">
                    <a:ea typeface="华文楷体" panose="02010600040101010101" pitchFamily="2" charset="-122"/>
                  </a:rPr>
                  <a:t>        </a:t>
                </a:r>
                <a:r>
                  <a:rPr kumimoji="1" lang="en-US" altLang="zh-CN" sz="2400" dirty="0">
                    <a:ea typeface="华文楷体" panose="02010600040101010101" pitchFamily="2" charset="-122"/>
                  </a:rPr>
                  <a:t>S (</a:t>
                </a:r>
                <a:r>
                  <a:rPr kumimoji="1" lang="zh-CN" altLang="en-US" sz="2400" dirty="0">
                    <a:ea typeface="华文楷体" panose="02010600040101010101" pitchFamily="2" charset="-122"/>
                  </a:rPr>
                  <a:t>斜方</a:t>
                </a:r>
                <a:r>
                  <a:rPr kumimoji="1" lang="en-US" altLang="zh-CN" sz="2400" dirty="0">
                    <a:ea typeface="华文楷体" panose="02010600040101010101" pitchFamily="2" charset="-122"/>
                  </a:rPr>
                  <a:t>)                        S (</a:t>
                </a:r>
                <a:r>
                  <a:rPr kumimoji="1" lang="zh-CN" altLang="en-US" sz="2400" dirty="0">
                    <a:ea typeface="华文楷体" panose="02010600040101010101" pitchFamily="2" charset="-122"/>
                  </a:rPr>
                  <a:t>单斜</a:t>
                </a:r>
                <a:r>
                  <a:rPr kumimoji="1" lang="en-US" altLang="zh-CN" sz="2400" dirty="0">
                    <a:ea typeface="华文楷体" panose="02010600040101010101" pitchFamily="2" charset="-122"/>
                  </a:rPr>
                  <a:t>)                  </a:t>
                </a:r>
                <a:r>
                  <a:rPr kumimoji="1" lang="zh-CN" altLang="en-US" sz="2400" dirty="0">
                    <a:ea typeface="华文楷体" panose="02010600040101010101" pitchFamily="2" charset="-122"/>
                  </a:rPr>
                  <a:t>弹性硫</a:t>
                </a:r>
                <a:endParaRPr kumimoji="1" lang="zh-CN" altLang="en-US" sz="2400" dirty="0">
                  <a:ea typeface="华文楷体" panose="02010600040101010101" pitchFamily="2" charset="-122"/>
                </a:endParaRPr>
              </a:p>
            </p:txBody>
          </p:sp>
          <p:grpSp>
            <p:nvGrpSpPr>
              <p:cNvPr id="295951" name="Group 8"/>
              <p:cNvGrpSpPr/>
              <p:nvPr/>
            </p:nvGrpSpPr>
            <p:grpSpPr bwMode="auto">
              <a:xfrm>
                <a:off x="3131840" y="4397747"/>
                <a:ext cx="1143000" cy="76200"/>
                <a:chOff x="1680" y="3264"/>
                <a:chExt cx="720" cy="48"/>
              </a:xfrm>
            </p:grpSpPr>
            <p:sp>
              <p:nvSpPr>
                <p:cNvPr id="295954" name="Line 9"/>
                <p:cNvSpPr>
                  <a:spLocks noChangeShapeType="1"/>
                </p:cNvSpPr>
                <p:nvPr/>
              </p:nvSpPr>
              <p:spPr bwMode="auto">
                <a:xfrm flipH="1">
                  <a:off x="1680" y="3312"/>
                  <a:ext cx="720" cy="0"/>
                </a:xfrm>
                <a:prstGeom prst="line">
                  <a:avLst/>
                </a:prstGeom>
                <a:noFill/>
                <a:ln w="31750" cap="sq">
                  <a:solidFill>
                    <a:srgbClr val="000000"/>
                  </a:solidFill>
                  <a:round/>
                  <a:tailEnd type="arrow" w="med" len="med"/>
                </a:ln>
                <a:extLst>
                  <a:ext uri="{909E8E84-426E-40DD-AFC4-6F175D3DCCD1}">
                    <a14:hiddenFill xmlns:a14="http://schemas.microsoft.com/office/drawing/2010/main">
                      <a:noFill/>
                    </a14:hiddenFill>
                  </a:ext>
                </a:extLst>
              </p:spPr>
              <p:txBody>
                <a:bodyPr/>
                <a:lstStyle/>
                <a:p>
                  <a:endParaRPr lang="zh-CN" altLang="en-US"/>
                </a:p>
              </p:txBody>
            </p:sp>
            <p:sp>
              <p:nvSpPr>
                <p:cNvPr id="295955" name="Line 10"/>
                <p:cNvSpPr>
                  <a:spLocks noChangeShapeType="1"/>
                </p:cNvSpPr>
                <p:nvPr/>
              </p:nvSpPr>
              <p:spPr bwMode="auto">
                <a:xfrm>
                  <a:off x="1680" y="3264"/>
                  <a:ext cx="720" cy="0"/>
                </a:xfrm>
                <a:prstGeom prst="line">
                  <a:avLst/>
                </a:prstGeom>
                <a:noFill/>
                <a:ln w="31750" cap="sq">
                  <a:solidFill>
                    <a:srgbClr val="000000"/>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zh-CN" altLang="en-US"/>
                </a:p>
              </p:txBody>
            </p:sp>
          </p:grpSp>
          <p:sp>
            <p:nvSpPr>
              <p:cNvPr id="218129" name="Rectangle 21"/>
              <p:cNvSpPr>
                <a:spLocks noChangeArrowheads="1"/>
              </p:cNvSpPr>
              <p:nvPr/>
            </p:nvSpPr>
            <p:spPr bwMode="auto">
              <a:xfrm>
                <a:off x="3396456" y="3933056"/>
                <a:ext cx="762000" cy="397462"/>
              </a:xfrm>
              <a:prstGeom prst="rect">
                <a:avLst/>
              </a:prstGeom>
              <a:noFill/>
              <a:ln w="12700" cap="sq">
                <a:noFill/>
                <a:miter lim="800000"/>
                <a:headEnd type="none" w="sm" len="sm"/>
                <a:tailEnd type="none" w="sm" len="sm"/>
              </a:ln>
              <a:effectLst>
                <a:outerShdw dist="35921" dir="2700000" algn="ctr" rotWithShape="0">
                  <a:schemeClr val="tx1"/>
                </a:outerShdw>
              </a:effectLst>
            </p:spPr>
            <p:txBody>
              <a:bodyPr wrap="none">
                <a:spAutoFit/>
              </a:bodyPr>
              <a:lstStyle/>
              <a:p>
                <a:pPr>
                  <a:defRPr/>
                </a:pPr>
                <a:r>
                  <a:rPr kumimoji="1" lang="en-US" altLang="zh-CN" sz="2000">
                    <a:ea typeface="华文楷体" panose="02010600040101010101" pitchFamily="2" charset="-122"/>
                  </a:rPr>
                  <a:t>369K</a:t>
                </a:r>
                <a:endParaRPr kumimoji="1" lang="en-US" altLang="zh-CN" sz="2000">
                  <a:ea typeface="华文楷体" panose="02010600040101010101" pitchFamily="2" charset="-122"/>
                </a:endParaRPr>
              </a:p>
            </p:txBody>
          </p:sp>
          <p:sp>
            <p:nvSpPr>
              <p:cNvPr id="218130" name="Rectangle 22"/>
              <p:cNvSpPr>
                <a:spLocks noChangeArrowheads="1"/>
              </p:cNvSpPr>
              <p:nvPr/>
            </p:nvSpPr>
            <p:spPr bwMode="auto">
              <a:xfrm>
                <a:off x="5788818" y="3933056"/>
                <a:ext cx="762000" cy="397462"/>
              </a:xfrm>
              <a:prstGeom prst="rect">
                <a:avLst/>
              </a:prstGeom>
              <a:noFill/>
              <a:ln w="12700" cap="sq">
                <a:noFill/>
                <a:miter lim="800000"/>
                <a:headEnd type="none" w="sm" len="sm"/>
                <a:tailEnd type="none" w="sm" len="sm"/>
              </a:ln>
              <a:effectLst>
                <a:outerShdw dist="35921" dir="2700000" algn="ctr" rotWithShape="0">
                  <a:schemeClr val="tx1"/>
                </a:outerShdw>
              </a:effectLst>
            </p:spPr>
            <p:txBody>
              <a:bodyPr wrap="none">
                <a:spAutoFit/>
              </a:bodyPr>
              <a:lstStyle/>
              <a:p>
                <a:pPr>
                  <a:defRPr/>
                </a:pPr>
                <a:r>
                  <a:rPr kumimoji="1" lang="en-US" altLang="zh-CN" sz="2000">
                    <a:ea typeface="华文楷体" panose="02010600040101010101" pitchFamily="2" charset="-122"/>
                  </a:rPr>
                  <a:t>473K</a:t>
                </a:r>
                <a:endParaRPr kumimoji="1" lang="en-US" altLang="zh-CN" sz="2000">
                  <a:ea typeface="华文楷体" panose="02010600040101010101" pitchFamily="2" charset="-122"/>
                </a:endParaRPr>
              </a:p>
            </p:txBody>
          </p:sp>
        </p:grpSp>
        <p:sp>
          <p:nvSpPr>
            <p:cNvPr id="295949" name="Line 10"/>
            <p:cNvSpPr>
              <a:spLocks noChangeShapeType="1"/>
            </p:cNvSpPr>
            <p:nvPr/>
          </p:nvSpPr>
          <p:spPr bwMode="auto">
            <a:xfrm>
              <a:off x="5792788" y="4386263"/>
              <a:ext cx="1143000" cy="0"/>
            </a:xfrm>
            <a:prstGeom prst="line">
              <a:avLst/>
            </a:prstGeom>
            <a:noFill/>
            <a:ln w="31750" cap="sq">
              <a:solidFill>
                <a:srgbClr val="000000"/>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9763"/>
                                        </p:tgtEl>
                                        <p:attrNameLst>
                                          <p:attrName>style.visibility</p:attrName>
                                        </p:attrNameLst>
                                      </p:cBhvr>
                                      <p:to>
                                        <p:strVal val="visible"/>
                                      </p:to>
                                    </p:set>
                                    <p:animEffect transition="in" filter="box(in)">
                                      <p:cBhvr>
                                        <p:cTn id="7" dur="500"/>
                                        <p:tgtEl>
                                          <p:spTgt spid="1597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linds(horizontal)">
                                      <p:cBhvr>
                                        <p:cTn id="18" dur="500"/>
                                        <p:tgtEl>
                                          <p:spTgt spid="29"/>
                                        </p:tgtEl>
                                      </p:cBhvr>
                                    </p:animEffect>
                                  </p:childTnLst>
                                </p:cTn>
                              </p:par>
                              <p:par>
                                <p:cTn id="19" presetID="3"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linds(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9759"/>
                                        </p:tgtEl>
                                        <p:attrNameLst>
                                          <p:attrName>style.visibility</p:attrName>
                                        </p:attrNameLst>
                                      </p:cBhvr>
                                      <p:to>
                                        <p:strVal val="visible"/>
                                      </p:to>
                                    </p:set>
                                    <p:animEffect transition="in" filter="barn(inVertical)">
                                      <p:cBhvr>
                                        <p:cTn id="26" dur="500"/>
                                        <p:tgtEl>
                                          <p:spTgt spid="159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3"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73138" y="404813"/>
            <a:ext cx="77755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2" name="Picture 3" descr="硫分子结构与硫链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4156075"/>
            <a:ext cx="29749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Text Box 5"/>
          <p:cNvSpPr txBox="1">
            <a:spLocks noChangeArrowheads="1"/>
          </p:cNvSpPr>
          <p:nvPr/>
        </p:nvSpPr>
        <p:spPr bwMode="auto">
          <a:xfrm>
            <a:off x="4240213" y="4081463"/>
            <a:ext cx="446405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zh-CN" altLang="en-US">
                <a:solidFill>
                  <a:srgbClr val="0000CC"/>
                </a:solidFill>
                <a:ea typeface="华文楷体" panose="02010600040101010101" pitchFamily="2" charset="-122"/>
              </a:rPr>
              <a:t>温度变化对</a:t>
            </a:r>
            <a:r>
              <a:rPr lang="en-US" altLang="zh-CN">
                <a:solidFill>
                  <a:srgbClr val="0000CC"/>
                </a:solidFill>
                <a:ea typeface="华文楷体" panose="02010600040101010101" pitchFamily="2" charset="-122"/>
              </a:rPr>
              <a:t>S</a:t>
            </a:r>
            <a:r>
              <a:rPr lang="zh-CN" altLang="en-US">
                <a:solidFill>
                  <a:srgbClr val="0000CC"/>
                </a:solidFill>
                <a:ea typeface="华文楷体" panose="02010600040101010101" pitchFamily="2" charset="-122"/>
              </a:rPr>
              <a:t>的形态和颜色的影响</a:t>
            </a:r>
            <a:endParaRPr lang="zh-CN" altLang="en-US">
              <a:solidFill>
                <a:srgbClr val="0000CC"/>
              </a:solidFill>
              <a:ea typeface="华文楷体" panose="02010600040101010101" pitchFamily="2" charset="-122"/>
            </a:endParaRPr>
          </a:p>
          <a:p>
            <a:pPr>
              <a:lnSpc>
                <a:spcPct val="120000"/>
              </a:lnSpc>
            </a:pPr>
            <a:r>
              <a:rPr lang="zh-CN" altLang="en-US">
                <a:ea typeface="华文楷体" panose="02010600040101010101" pitchFamily="2" charset="-122"/>
              </a:rPr>
              <a:t>温度升高，颜色加深；</a:t>
            </a:r>
            <a:endParaRPr lang="zh-CN" altLang="en-US">
              <a:ea typeface="华文楷体" panose="02010600040101010101" pitchFamily="2" charset="-122"/>
            </a:endParaRPr>
          </a:p>
          <a:p>
            <a:pPr>
              <a:lnSpc>
                <a:spcPct val="120000"/>
              </a:lnSpc>
            </a:pPr>
            <a:r>
              <a:rPr lang="zh-CN" altLang="en-US">
                <a:ea typeface="华文楷体" panose="02010600040101010101" pitchFamily="2" charset="-122"/>
              </a:rPr>
              <a:t>骤冷后，变为弹性硫</a:t>
            </a:r>
            <a:endParaRPr lang="zh-CN" altLang="en-US">
              <a:ea typeface="华文楷体" panose="02010600040101010101" pitchFamily="2" charset="-122"/>
            </a:endParaRPr>
          </a:p>
        </p:txBody>
      </p:sp>
      <p:sp>
        <p:nvSpPr>
          <p:cNvPr id="296964" name="Rectangle 6"/>
          <p:cNvSpPr>
            <a:spLocks noChangeArrowheads="1"/>
          </p:cNvSpPr>
          <p:nvPr/>
        </p:nvSpPr>
        <p:spPr bwMode="auto">
          <a:xfrm>
            <a:off x="8243888" y="63087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8E1DA91-2446-4E0C-BAAA-B0E4992FA560}"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06" name="Rectangle 2"/>
          <p:cNvSpPr>
            <a:spLocks noChangeArrowheads="1"/>
          </p:cNvSpPr>
          <p:nvPr/>
        </p:nvSpPr>
        <p:spPr bwMode="auto">
          <a:xfrm>
            <a:off x="900113" y="238125"/>
            <a:ext cx="77041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buClr>
                <a:srgbClr val="FF0000"/>
              </a:buClr>
              <a:buSzPct val="75000"/>
            </a:pPr>
            <a:r>
              <a:rPr lang="en-US" altLang="zh-CN">
                <a:solidFill>
                  <a:srgbClr val="0000CC"/>
                </a:solidFill>
                <a:ea typeface="华文楷体" panose="02010600040101010101" pitchFamily="2" charset="-122"/>
              </a:rPr>
              <a:t>S</a:t>
            </a:r>
            <a:r>
              <a:rPr lang="zh-CN" altLang="en-US">
                <a:solidFill>
                  <a:srgbClr val="0000CC"/>
                </a:solidFill>
                <a:ea typeface="华文楷体" panose="02010600040101010101" pitchFamily="2" charset="-122"/>
              </a:rPr>
              <a:t>的化学性质</a:t>
            </a:r>
            <a:r>
              <a:rPr lang="en-US" altLang="zh-CN">
                <a:solidFill>
                  <a:srgbClr val="0000CC"/>
                </a:solidFill>
                <a:ea typeface="华文楷体" panose="02010600040101010101" pitchFamily="2" charset="-122"/>
              </a:rPr>
              <a:t>:  </a:t>
            </a:r>
            <a:r>
              <a:rPr lang="zh-CN" altLang="en-US">
                <a:ea typeface="华文楷体" panose="02010600040101010101" pitchFamily="2" charset="-122"/>
              </a:rPr>
              <a:t>活泼的非金属元素，除</a:t>
            </a:r>
            <a:r>
              <a:rPr lang="zh-CN" altLang="en-US">
                <a:solidFill>
                  <a:srgbClr val="0033CC"/>
                </a:solidFill>
                <a:ea typeface="华文楷体" panose="02010600040101010101" pitchFamily="2" charset="-122"/>
              </a:rPr>
              <a:t>稀有气体</a:t>
            </a:r>
            <a:r>
              <a:rPr lang="en-US" altLang="zh-CN">
                <a:solidFill>
                  <a:srgbClr val="0033CC"/>
                </a:solidFill>
                <a:ea typeface="华文楷体" panose="02010600040101010101" pitchFamily="2" charset="-122"/>
              </a:rPr>
              <a:t>/</a:t>
            </a:r>
            <a:r>
              <a:rPr lang="zh-CN" altLang="en-US">
                <a:solidFill>
                  <a:srgbClr val="0033CC"/>
                </a:solidFill>
                <a:ea typeface="华文楷体" panose="02010600040101010101" pitchFamily="2" charset="-122"/>
              </a:rPr>
              <a:t>氮</a:t>
            </a:r>
            <a:r>
              <a:rPr lang="en-US" altLang="zh-CN">
                <a:solidFill>
                  <a:srgbClr val="0033CC"/>
                </a:solidFill>
                <a:ea typeface="华文楷体" panose="02010600040101010101" pitchFamily="2" charset="-122"/>
              </a:rPr>
              <a:t>/</a:t>
            </a:r>
            <a:r>
              <a:rPr lang="zh-CN" altLang="en-US">
                <a:solidFill>
                  <a:srgbClr val="0033CC"/>
                </a:solidFill>
                <a:ea typeface="华文楷体" panose="02010600040101010101" pitchFamily="2" charset="-122"/>
              </a:rPr>
              <a:t>碲</a:t>
            </a:r>
            <a:r>
              <a:rPr lang="en-US" altLang="zh-CN">
                <a:solidFill>
                  <a:srgbClr val="0033CC"/>
                </a:solidFill>
                <a:ea typeface="华文楷体" panose="02010600040101010101" pitchFamily="2" charset="-122"/>
              </a:rPr>
              <a:t>/</a:t>
            </a:r>
            <a:r>
              <a:rPr lang="zh-CN" altLang="en-US">
                <a:solidFill>
                  <a:srgbClr val="0033CC"/>
                </a:solidFill>
                <a:ea typeface="华文楷体" panose="02010600040101010101" pitchFamily="2" charset="-122"/>
              </a:rPr>
              <a:t>碘</a:t>
            </a:r>
            <a:r>
              <a:rPr lang="en-US" altLang="zh-CN">
                <a:solidFill>
                  <a:srgbClr val="0033CC"/>
                </a:solidFill>
                <a:ea typeface="华文楷体" panose="02010600040101010101" pitchFamily="2" charset="-122"/>
              </a:rPr>
              <a:t>/</a:t>
            </a:r>
            <a:r>
              <a:rPr lang="zh-CN" altLang="en-US">
                <a:solidFill>
                  <a:srgbClr val="0033CC"/>
                </a:solidFill>
                <a:ea typeface="华文楷体" panose="02010600040101010101" pitchFamily="2" charset="-122"/>
              </a:rPr>
              <a:t>铱</a:t>
            </a:r>
            <a:r>
              <a:rPr lang="en-US" altLang="zh-CN">
                <a:solidFill>
                  <a:srgbClr val="0033CC"/>
                </a:solidFill>
                <a:ea typeface="华文楷体" panose="02010600040101010101" pitchFamily="2" charset="-122"/>
              </a:rPr>
              <a:t>/</a:t>
            </a:r>
            <a:r>
              <a:rPr lang="zh-CN" altLang="en-US">
                <a:solidFill>
                  <a:srgbClr val="0033CC"/>
                </a:solidFill>
                <a:ea typeface="华文楷体" panose="02010600040101010101" pitchFamily="2" charset="-122"/>
              </a:rPr>
              <a:t>铂和金</a:t>
            </a:r>
            <a:r>
              <a:rPr lang="zh-CN" altLang="en-US">
                <a:ea typeface="华文楷体" panose="02010600040101010101" pitchFamily="2" charset="-122"/>
              </a:rPr>
              <a:t>外，能直接和其他元素直接反应形成硫的化合物</a:t>
            </a:r>
            <a:endParaRPr lang="zh-CN" altLang="en-US">
              <a:ea typeface="华文楷体" panose="02010600040101010101" pitchFamily="2" charset="-122"/>
            </a:endParaRPr>
          </a:p>
        </p:txBody>
      </p:sp>
      <p:sp>
        <p:nvSpPr>
          <p:cNvPr id="162819" name="Rectangle 3"/>
          <p:cNvSpPr>
            <a:spLocks noChangeArrowheads="1"/>
          </p:cNvSpPr>
          <p:nvPr/>
        </p:nvSpPr>
        <p:spPr bwMode="auto">
          <a:xfrm>
            <a:off x="900113" y="2555875"/>
            <a:ext cx="3600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buFontTx/>
              <a:buChar char="•"/>
            </a:pPr>
            <a:r>
              <a:rPr lang="zh-CN" altLang="en-US">
                <a:solidFill>
                  <a:srgbClr val="000099"/>
                </a:solidFill>
                <a:ea typeface="华文楷体" panose="02010600040101010101" pitchFamily="2" charset="-122"/>
              </a:rPr>
              <a:t>与金属直接化合</a:t>
            </a:r>
            <a:endParaRPr lang="zh-CN" altLang="en-US">
              <a:solidFill>
                <a:srgbClr val="000099"/>
              </a:solidFill>
              <a:ea typeface="华文楷体" panose="02010600040101010101" pitchFamily="2" charset="-122"/>
            </a:endParaRPr>
          </a:p>
        </p:txBody>
      </p:sp>
      <p:graphicFrame>
        <p:nvGraphicFramePr>
          <p:cNvPr id="162820" name="Object 44"/>
          <p:cNvGraphicFramePr>
            <a:graphicFrameLocks noChangeAspect="1"/>
          </p:cNvGraphicFramePr>
          <p:nvPr/>
        </p:nvGraphicFramePr>
        <p:xfrm>
          <a:off x="4572000" y="2382838"/>
          <a:ext cx="3470275" cy="1238250"/>
        </p:xfrm>
        <a:graphic>
          <a:graphicData uri="http://schemas.openxmlformats.org/presentationml/2006/ole">
            <mc:AlternateContent xmlns:mc="http://schemas.openxmlformats.org/markup-compatibility/2006">
              <mc:Choice xmlns:v="urn:schemas-microsoft-com:vml" Requires="v">
                <p:oleObj spid="_x0000_s220337" name="公式" r:id="rId1" imgW="1282700" imgH="457200" progId="Equation.3">
                  <p:embed/>
                </p:oleObj>
              </mc:Choice>
              <mc:Fallback>
                <p:oleObj name="公式" r:id="rId1" imgW="1282700" imgH="457200" progId="Equation.3">
                  <p:embed/>
                  <p:pic>
                    <p:nvPicPr>
                      <p:cNvPr id="0" name="Picture 1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82838"/>
                        <a:ext cx="3470275" cy="1238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2822" name="Rectangle 6"/>
          <p:cNvSpPr>
            <a:spLocks noChangeArrowheads="1"/>
          </p:cNvSpPr>
          <p:nvPr/>
        </p:nvSpPr>
        <p:spPr bwMode="auto">
          <a:xfrm>
            <a:off x="955675" y="3894138"/>
            <a:ext cx="799147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50000"/>
              </a:spcBef>
              <a:buFontTx/>
              <a:buChar char="•"/>
            </a:pPr>
            <a:r>
              <a:rPr lang="zh-CN" altLang="en-US">
                <a:solidFill>
                  <a:srgbClr val="000099"/>
                </a:solidFill>
                <a:ea typeface="华文楷体" panose="02010600040101010101" pitchFamily="2" charset="-122"/>
              </a:rPr>
              <a:t>与氢</a:t>
            </a:r>
            <a:r>
              <a:rPr lang="en-US" altLang="zh-CN">
                <a:solidFill>
                  <a:srgbClr val="000099"/>
                </a:solidFill>
                <a:ea typeface="华文楷体" panose="02010600040101010101" pitchFamily="2" charset="-122"/>
              </a:rPr>
              <a:t>/</a:t>
            </a:r>
            <a:r>
              <a:rPr lang="zh-CN" altLang="en-US">
                <a:solidFill>
                  <a:srgbClr val="000099"/>
                </a:solidFill>
                <a:ea typeface="华文楷体" panose="02010600040101010101" pitchFamily="2" charset="-122"/>
              </a:rPr>
              <a:t>氧</a:t>
            </a:r>
            <a:r>
              <a:rPr lang="en-US" altLang="zh-CN">
                <a:solidFill>
                  <a:srgbClr val="000099"/>
                </a:solidFill>
                <a:ea typeface="华文楷体" panose="02010600040101010101" pitchFamily="2" charset="-122"/>
              </a:rPr>
              <a:t>/</a:t>
            </a:r>
            <a:r>
              <a:rPr lang="zh-CN" altLang="en-US">
                <a:solidFill>
                  <a:srgbClr val="000099"/>
                </a:solidFill>
                <a:ea typeface="华文楷体" panose="02010600040101010101" pitchFamily="2" charset="-122"/>
              </a:rPr>
              <a:t>碳</a:t>
            </a:r>
            <a:r>
              <a:rPr lang="en-US" altLang="zh-CN">
                <a:solidFill>
                  <a:srgbClr val="000099"/>
                </a:solidFill>
                <a:ea typeface="华文楷体" panose="02010600040101010101" pitchFamily="2" charset="-122"/>
              </a:rPr>
              <a:t>/</a:t>
            </a:r>
            <a:r>
              <a:rPr lang="zh-CN" altLang="en-US">
                <a:solidFill>
                  <a:srgbClr val="000099"/>
                </a:solidFill>
                <a:ea typeface="华文楷体" panose="02010600040101010101" pitchFamily="2" charset="-122"/>
              </a:rPr>
              <a:t> 卤素</a:t>
            </a:r>
            <a:r>
              <a:rPr lang="en-US" altLang="zh-CN">
                <a:solidFill>
                  <a:srgbClr val="000099"/>
                </a:solidFill>
                <a:ea typeface="华文楷体" panose="02010600040101010101" pitchFamily="2" charset="-122"/>
              </a:rPr>
              <a:t>(</a:t>
            </a:r>
            <a:r>
              <a:rPr lang="zh-CN" altLang="en-US">
                <a:solidFill>
                  <a:srgbClr val="000099"/>
                </a:solidFill>
                <a:ea typeface="华文楷体" panose="02010600040101010101" pitchFamily="2" charset="-122"/>
              </a:rPr>
              <a:t>碘除外</a:t>
            </a:r>
            <a:r>
              <a:rPr lang="en-US" altLang="zh-CN">
                <a:solidFill>
                  <a:srgbClr val="000099"/>
                </a:solidFill>
                <a:ea typeface="华文楷体" panose="02010600040101010101" pitchFamily="2" charset="-122"/>
              </a:rPr>
              <a:t>)/</a:t>
            </a:r>
            <a:r>
              <a:rPr lang="zh-CN" altLang="en-US">
                <a:solidFill>
                  <a:srgbClr val="000099"/>
                </a:solidFill>
                <a:ea typeface="华文楷体" panose="02010600040101010101" pitchFamily="2" charset="-122"/>
              </a:rPr>
              <a:t>磷等直接化合：</a:t>
            </a:r>
            <a:endParaRPr lang="zh-CN" altLang="en-US">
              <a:solidFill>
                <a:srgbClr val="000099"/>
              </a:solidFill>
              <a:ea typeface="华文楷体" panose="02010600040101010101" pitchFamily="2" charset="-122"/>
            </a:endParaRPr>
          </a:p>
        </p:txBody>
      </p:sp>
      <p:graphicFrame>
        <p:nvGraphicFramePr>
          <p:cNvPr id="162823" name="Object 45"/>
          <p:cNvGraphicFramePr>
            <a:graphicFrameLocks noChangeAspect="1"/>
          </p:cNvGraphicFramePr>
          <p:nvPr/>
        </p:nvGraphicFramePr>
        <p:xfrm>
          <a:off x="2676525" y="4759325"/>
          <a:ext cx="4632325" cy="1838325"/>
        </p:xfrm>
        <a:graphic>
          <a:graphicData uri="http://schemas.openxmlformats.org/presentationml/2006/ole">
            <mc:AlternateContent xmlns:mc="http://schemas.openxmlformats.org/markup-compatibility/2006">
              <mc:Choice xmlns:v="urn:schemas-microsoft-com:vml" Requires="v">
                <p:oleObj spid="_x0000_s220338" name="公式" r:id="rId3" imgW="1473200" imgH="647700" progId="Equation.3">
                  <p:embed/>
                </p:oleObj>
              </mc:Choice>
              <mc:Fallback>
                <p:oleObj name="公式" r:id="rId3" imgW="1473200" imgH="647700" progId="Equation.3">
                  <p:embed/>
                  <p:pic>
                    <p:nvPicPr>
                      <p:cNvPr id="0" name="Picture 1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525" y="4759325"/>
                        <a:ext cx="4632325" cy="183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209" name="Rectangle 8"/>
          <p:cNvSpPr>
            <a:spLocks noChangeArrowheads="1"/>
          </p:cNvSpPr>
          <p:nvPr/>
        </p:nvSpPr>
        <p:spPr bwMode="auto">
          <a:xfrm>
            <a:off x="8101013" y="63087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28B52CB-5A9F-4C82-A724-23266FB9AC1C}"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wipe(left)">
                                      <p:cBhvr>
                                        <p:cTn id="7" dur="500"/>
                                        <p:tgtEl>
                                          <p:spTgt spid="162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2820"/>
                                        </p:tgtEl>
                                        <p:attrNameLst>
                                          <p:attrName>style.visibility</p:attrName>
                                        </p:attrNameLst>
                                      </p:cBhvr>
                                      <p:to>
                                        <p:strVal val="visible"/>
                                      </p:to>
                                    </p:set>
                                    <p:animEffect transition="in" filter="wipe(left)">
                                      <p:cBhvr>
                                        <p:cTn id="12" dur="500"/>
                                        <p:tgtEl>
                                          <p:spTgt spid="1628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2822"/>
                                        </p:tgtEl>
                                        <p:attrNameLst>
                                          <p:attrName>style.visibility</p:attrName>
                                        </p:attrNameLst>
                                      </p:cBhvr>
                                      <p:to>
                                        <p:strVal val="visible"/>
                                      </p:to>
                                    </p:set>
                                    <p:animEffect transition="in" filter="wipe(left)">
                                      <p:cBhvr>
                                        <p:cTn id="17" dur="500"/>
                                        <p:tgtEl>
                                          <p:spTgt spid="1628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2823"/>
                                        </p:tgtEl>
                                        <p:attrNameLst>
                                          <p:attrName>style.visibility</p:attrName>
                                        </p:attrNameLst>
                                      </p:cBhvr>
                                      <p:to>
                                        <p:strVal val="visible"/>
                                      </p:to>
                                    </p:set>
                                    <p:animEffect transition="in" filter="wipe(left)">
                                      <p:cBhvr>
                                        <p:cTn id="22" dur="500"/>
                                        <p:tgtEl>
                                          <p:spTgt spid="16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utoUpdateAnimBg="0"/>
      <p:bldP spid="162822" grpId="0"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29" name="Rectangle 2"/>
          <p:cNvSpPr>
            <a:spLocks noChangeArrowheads="1"/>
          </p:cNvSpPr>
          <p:nvPr/>
        </p:nvSpPr>
        <p:spPr bwMode="auto">
          <a:xfrm>
            <a:off x="7885113" y="606107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05E0226-1306-4990-A73B-D679D59FED3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63843" name="Rectangle 3"/>
          <p:cNvSpPr>
            <a:spLocks noChangeArrowheads="1"/>
          </p:cNvSpPr>
          <p:nvPr/>
        </p:nvSpPr>
        <p:spPr bwMode="auto">
          <a:xfrm>
            <a:off x="971550" y="333375"/>
            <a:ext cx="7056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buFontTx/>
              <a:buChar char="•"/>
            </a:pPr>
            <a:r>
              <a:rPr lang="zh-CN" altLang="en-US" sz="3600">
                <a:solidFill>
                  <a:srgbClr val="000099"/>
                </a:solidFill>
                <a:ea typeface="华文楷体" panose="02010600040101010101" pitchFamily="2" charset="-122"/>
              </a:rPr>
              <a:t> 与氧化性酸反应，表现还原性</a:t>
            </a:r>
            <a:endParaRPr lang="zh-CN" altLang="en-US" sz="3600">
              <a:solidFill>
                <a:srgbClr val="000099"/>
              </a:solidFill>
              <a:ea typeface="华文楷体" panose="02010600040101010101" pitchFamily="2" charset="-122"/>
            </a:endParaRPr>
          </a:p>
        </p:txBody>
      </p:sp>
      <p:graphicFrame>
        <p:nvGraphicFramePr>
          <p:cNvPr id="163844" name="Object 43"/>
          <p:cNvGraphicFramePr>
            <a:graphicFrameLocks noChangeAspect="1"/>
          </p:cNvGraphicFramePr>
          <p:nvPr/>
        </p:nvGraphicFramePr>
        <p:xfrm>
          <a:off x="1420813" y="1196975"/>
          <a:ext cx="6551612" cy="1295400"/>
        </p:xfrm>
        <a:graphic>
          <a:graphicData uri="http://schemas.openxmlformats.org/presentationml/2006/ole">
            <mc:AlternateContent xmlns:mc="http://schemas.openxmlformats.org/markup-compatibility/2006">
              <mc:Choice xmlns:v="urn:schemas-microsoft-com:vml" Requires="v">
                <p:oleObj spid="_x0000_s221359" name="公式" r:id="rId1" imgW="2476500" imgH="482600" progId="Equation.3">
                  <p:embed/>
                </p:oleObj>
              </mc:Choice>
              <mc:Fallback>
                <p:oleObj name="公式" r:id="rId1" imgW="2476500" imgH="482600" progId="Equation.3">
                  <p:embed/>
                  <p:pic>
                    <p:nvPicPr>
                      <p:cNvPr id="0" name="Picture 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1196975"/>
                        <a:ext cx="6551612"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45" name="Rectangle 5"/>
          <p:cNvSpPr>
            <a:spLocks noChangeArrowheads="1"/>
          </p:cNvSpPr>
          <p:nvPr/>
        </p:nvSpPr>
        <p:spPr bwMode="auto">
          <a:xfrm>
            <a:off x="1116013" y="2852738"/>
            <a:ext cx="4608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buFontTx/>
              <a:buChar char="•"/>
            </a:pPr>
            <a:r>
              <a:rPr lang="zh-CN" altLang="en-US" sz="3600">
                <a:solidFill>
                  <a:srgbClr val="000099"/>
                </a:solidFill>
                <a:ea typeface="华文楷体" panose="02010600040101010101" pitchFamily="2" charset="-122"/>
              </a:rPr>
              <a:t>在碱溶液中发生歧化</a:t>
            </a:r>
            <a:endParaRPr lang="zh-CN" altLang="en-US" sz="3600">
              <a:solidFill>
                <a:srgbClr val="000099"/>
              </a:solidFill>
              <a:ea typeface="华文楷体" panose="02010600040101010101" pitchFamily="2" charset="-122"/>
            </a:endParaRPr>
          </a:p>
        </p:txBody>
      </p:sp>
      <p:graphicFrame>
        <p:nvGraphicFramePr>
          <p:cNvPr id="163846" name="Object 44"/>
          <p:cNvGraphicFramePr>
            <a:graphicFrameLocks noChangeAspect="1"/>
          </p:cNvGraphicFramePr>
          <p:nvPr/>
        </p:nvGraphicFramePr>
        <p:xfrm>
          <a:off x="827088" y="3789363"/>
          <a:ext cx="8208962" cy="1439862"/>
        </p:xfrm>
        <a:graphic>
          <a:graphicData uri="http://schemas.openxmlformats.org/presentationml/2006/ole">
            <mc:AlternateContent xmlns:mc="http://schemas.openxmlformats.org/markup-compatibility/2006">
              <mc:Choice xmlns:v="urn:schemas-microsoft-com:vml" Requires="v">
                <p:oleObj spid="_x0000_s221360" name="公式" r:id="rId3" imgW="3289300" imgH="508000" progId="Equation.3">
                  <p:embed/>
                </p:oleObj>
              </mc:Choice>
              <mc:Fallback>
                <p:oleObj name="公式" r:id="rId3" imgW="3289300" imgH="508000" progId="Equation.3">
                  <p:embed/>
                  <p:pic>
                    <p:nvPicPr>
                      <p:cNvPr id="0" name="Picture 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789363"/>
                        <a:ext cx="8208962" cy="1439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wipe(left)">
                                      <p:cBhvr>
                                        <p:cTn id="7" dur="500"/>
                                        <p:tgtEl>
                                          <p:spTgt spid="163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3844"/>
                                        </p:tgtEl>
                                        <p:attrNameLst>
                                          <p:attrName>style.visibility</p:attrName>
                                        </p:attrNameLst>
                                      </p:cBhvr>
                                      <p:to>
                                        <p:strVal val="visible"/>
                                      </p:to>
                                    </p:set>
                                    <p:animEffect transition="in" filter="wipe(left)">
                                      <p:cBhvr>
                                        <p:cTn id="12" dur="500"/>
                                        <p:tgtEl>
                                          <p:spTgt spid="1638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845"/>
                                        </p:tgtEl>
                                        <p:attrNameLst>
                                          <p:attrName>style.visibility</p:attrName>
                                        </p:attrNameLst>
                                      </p:cBhvr>
                                      <p:to>
                                        <p:strVal val="visible"/>
                                      </p:to>
                                    </p:set>
                                    <p:animEffect transition="in" filter="wipe(left)">
                                      <p:cBhvr>
                                        <p:cTn id="17" dur="500"/>
                                        <p:tgtEl>
                                          <p:spTgt spid="1638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3846"/>
                                        </p:tgtEl>
                                        <p:attrNameLst>
                                          <p:attrName>style.visibility</p:attrName>
                                        </p:attrNameLst>
                                      </p:cBhvr>
                                      <p:to>
                                        <p:strVal val="visible"/>
                                      </p:to>
                                    </p:set>
                                    <p:animEffect transition="in" filter="wipe(left)">
                                      <p:cBhvr>
                                        <p:cTn id="22" dur="500"/>
                                        <p:tgtEl>
                                          <p:spTgt spid="163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utoUpdateAnimBg="0"/>
      <p:bldP spid="163845" grpId="0"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ext Box 4"/>
          <p:cNvSpPr txBox="1">
            <a:spLocks noChangeArrowheads="1"/>
          </p:cNvSpPr>
          <p:nvPr/>
        </p:nvSpPr>
        <p:spPr bwMode="auto">
          <a:xfrm>
            <a:off x="827088" y="1125538"/>
            <a:ext cx="81629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50000"/>
              </a:spcBef>
            </a:pPr>
            <a:r>
              <a:rPr lang="en-US" altLang="zh-CN">
                <a:ea typeface="华文楷体" panose="02010600040101010101" pitchFamily="2" charset="-122"/>
                <a:cs typeface="楷体" panose="02010609060101010101" pitchFamily="49" charset="-122"/>
              </a:rPr>
              <a:t>    Se/Te</a:t>
            </a:r>
            <a:r>
              <a:rPr lang="zh-CN" altLang="en-US">
                <a:ea typeface="华文楷体" panose="02010600040101010101" pitchFamily="2" charset="-122"/>
                <a:cs typeface="楷体" panose="02010609060101010101" pitchFamily="49" charset="-122"/>
              </a:rPr>
              <a:t>单质</a:t>
            </a:r>
            <a:r>
              <a:rPr lang="en-US" altLang="zh-CN">
                <a:ea typeface="华文楷体" panose="02010600040101010101" pitchFamily="2" charset="-122"/>
                <a:cs typeface="楷体" panose="02010609060101010101" pitchFamily="49" charset="-122"/>
              </a:rPr>
              <a:t>: </a:t>
            </a:r>
            <a:r>
              <a:rPr lang="zh-CN" altLang="pt-BR">
                <a:ea typeface="华文楷体" panose="02010600040101010101" pitchFamily="2" charset="-122"/>
                <a:cs typeface="楷体" panose="02010609060101010101" pitchFamily="49" charset="-122"/>
              </a:rPr>
              <a:t>准金属</a:t>
            </a:r>
            <a:r>
              <a:rPr lang="pt-BR" altLang="zh-CN">
                <a:ea typeface="华文楷体" panose="02010600040101010101" pitchFamily="2" charset="-122"/>
                <a:cs typeface="楷体" panose="02010609060101010101" pitchFamily="49" charset="-122"/>
              </a:rPr>
              <a:t>,</a:t>
            </a:r>
            <a:r>
              <a:rPr lang="zh-CN" altLang="pt-BR">
                <a:ea typeface="华文楷体" panose="02010600040101010101" pitchFamily="2" charset="-122"/>
                <a:cs typeface="楷体" panose="02010609060101010101" pitchFamily="49" charset="-122"/>
              </a:rPr>
              <a:t> 半导体材料。</a:t>
            </a:r>
            <a:endParaRPr lang="en-US" altLang="zh-CN">
              <a:ea typeface="华文楷体" panose="02010600040101010101" pitchFamily="2" charset="-122"/>
              <a:cs typeface="楷体" panose="02010609060101010101" pitchFamily="49" charset="-122"/>
            </a:endParaRPr>
          </a:p>
          <a:p>
            <a:pPr>
              <a:lnSpc>
                <a:spcPct val="110000"/>
              </a:lnSpc>
              <a:spcBef>
                <a:spcPct val="50000"/>
              </a:spcBef>
            </a:pPr>
            <a:r>
              <a:rPr lang="en-US" altLang="zh-CN">
                <a:ea typeface="华文楷体" panose="02010600040101010101" pitchFamily="2" charset="-122"/>
                <a:cs typeface="楷体" panose="02010609060101010101" pitchFamily="49" charset="-122"/>
              </a:rPr>
              <a:t>    </a:t>
            </a:r>
            <a:r>
              <a:rPr lang="zh-CN" altLang="pt-BR">
                <a:ea typeface="华文楷体" panose="02010600040101010101" pitchFamily="2" charset="-122"/>
                <a:cs typeface="楷体" panose="02010609060101010101" pitchFamily="49" charset="-122"/>
              </a:rPr>
              <a:t>硒</a:t>
            </a: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多种</a:t>
            </a:r>
            <a:r>
              <a:rPr lang="zh-CN" altLang="pt-BR">
                <a:ea typeface="华文楷体" panose="02010600040101010101" pitchFamily="2" charset="-122"/>
                <a:cs typeface="楷体" panose="02010609060101010101" pitchFamily="49" charset="-122"/>
              </a:rPr>
              <a:t>同素异形体，其中三种红色单斜晶体</a:t>
            </a:r>
            <a:r>
              <a:rPr lang="pt-BR" altLang="zh-CN">
                <a:ea typeface="华文楷体" panose="02010600040101010101" pitchFamily="2" charset="-122"/>
                <a:cs typeface="楷体" panose="02010609060101010101" pitchFamily="49" charset="-122"/>
              </a:rPr>
              <a:t>(</a:t>
            </a:r>
            <a:r>
              <a:rPr lang="pt-BR" altLang="zh-CN" i="1">
                <a:ea typeface="华文楷体" panose="02010600040101010101" pitchFamily="2" charset="-122"/>
                <a:cs typeface="楷体" panose="02010609060101010101" pitchFamily="49" charset="-122"/>
                <a:sym typeface="Symbol" panose="05050102010706020507" pitchFamily="18" charset="2"/>
              </a:rPr>
              <a:t></a:t>
            </a:r>
            <a:r>
              <a:rPr lang="zh-CN" altLang="pt-BR">
                <a:ea typeface="华文楷体" panose="02010600040101010101" pitchFamily="2" charset="-122"/>
                <a:cs typeface="楷体" panose="02010609060101010101" pitchFamily="49" charset="-122"/>
              </a:rPr>
              <a:t>，</a:t>
            </a:r>
            <a:r>
              <a:rPr lang="zh-CN" altLang="pt-BR" i="1">
                <a:ea typeface="华文楷体" panose="02010600040101010101" pitchFamily="2" charset="-122"/>
                <a:cs typeface="楷体" panose="02010609060101010101" pitchFamily="49" charset="-122"/>
                <a:sym typeface="Symbol" panose="05050102010706020507" pitchFamily="18" charset="2"/>
              </a:rPr>
              <a:t></a:t>
            </a:r>
            <a:r>
              <a:rPr lang="zh-CN" altLang="pt-BR">
                <a:ea typeface="华文楷体" panose="02010600040101010101" pitchFamily="2" charset="-122"/>
                <a:cs typeface="楷体" panose="02010609060101010101" pitchFamily="49" charset="-122"/>
              </a:rPr>
              <a:t>，</a:t>
            </a:r>
            <a:r>
              <a:rPr lang="zh-CN" altLang="pt-BR" i="1">
                <a:ea typeface="华文楷体" panose="02010600040101010101" pitchFamily="2" charset="-122"/>
                <a:cs typeface="楷体" panose="02010609060101010101" pitchFamily="49" charset="-122"/>
                <a:sym typeface="Symbol" panose="05050102010706020507" pitchFamily="18" charset="2"/>
              </a:rPr>
              <a:t></a:t>
            </a:r>
            <a:r>
              <a:rPr lang="pt-BR" altLang="zh-CN">
                <a:ea typeface="华文楷体" panose="02010600040101010101" pitchFamily="2" charset="-122"/>
                <a:cs typeface="楷体" panose="02010609060101010101" pitchFamily="49" charset="-122"/>
              </a:rPr>
              <a:t>)</a:t>
            </a:r>
            <a:r>
              <a:rPr lang="zh-CN" altLang="pt-BR">
                <a:ea typeface="华文楷体" panose="02010600040101010101" pitchFamily="2" charset="-122"/>
                <a:cs typeface="楷体" panose="02010609060101010101" pitchFamily="49" charset="-122"/>
              </a:rPr>
              <a:t>为</a:t>
            </a:r>
            <a:r>
              <a:rPr lang="en-US" altLang="zh-CN">
                <a:ea typeface="华文楷体" panose="02010600040101010101" pitchFamily="2" charset="-122"/>
                <a:cs typeface="楷体" panose="02010609060101010101" pitchFamily="49" charset="-122"/>
              </a:rPr>
              <a:t>Se</a:t>
            </a:r>
            <a:r>
              <a:rPr lang="en-US" altLang="zh-CN" baseline="-25000">
                <a:ea typeface="华文楷体" panose="02010600040101010101" pitchFamily="2" charset="-122"/>
                <a:cs typeface="楷体" panose="02010609060101010101" pitchFamily="49" charset="-122"/>
              </a:rPr>
              <a:t>8</a:t>
            </a:r>
            <a:r>
              <a:rPr lang="zh-CN" altLang="pt-BR">
                <a:ea typeface="华文楷体" panose="02010600040101010101" pitchFamily="2" charset="-122"/>
                <a:cs typeface="楷体" panose="02010609060101010101" pitchFamily="49" charset="-122"/>
              </a:rPr>
              <a:t>环状结构，室温下最稳定的是螺旋形链状结构的灰硒，无定形黑硒。</a:t>
            </a:r>
            <a:endParaRPr lang="en-US" altLang="zh-CN">
              <a:ea typeface="华文楷体" panose="02010600040101010101" pitchFamily="2" charset="-122"/>
              <a:cs typeface="楷体" panose="02010609060101010101" pitchFamily="49" charset="-122"/>
            </a:endParaRPr>
          </a:p>
          <a:p>
            <a:pPr>
              <a:lnSpc>
                <a:spcPct val="110000"/>
              </a:lnSpc>
              <a:spcBef>
                <a:spcPct val="50000"/>
              </a:spcBef>
            </a:pPr>
            <a:r>
              <a:rPr lang="en-US" altLang="zh-CN">
                <a:ea typeface="华文楷体" panose="02010600040101010101" pitchFamily="2" charset="-122"/>
                <a:cs typeface="楷体" panose="02010609060101010101" pitchFamily="49" charset="-122"/>
              </a:rPr>
              <a:t>    Te</a:t>
            </a:r>
            <a:r>
              <a:rPr lang="zh-CN" altLang="en-US">
                <a:ea typeface="华文楷体" panose="02010600040101010101" pitchFamily="2" charset="-122"/>
                <a:cs typeface="楷体" panose="02010609060101010101" pitchFamily="49" charset="-122"/>
              </a:rPr>
              <a:t>晶体：呈</a:t>
            </a:r>
            <a:r>
              <a:rPr lang="zh-CN" altLang="pt-BR">
                <a:ea typeface="华文楷体" panose="02010600040101010101" pitchFamily="2" charset="-122"/>
                <a:cs typeface="楷体" panose="02010609060101010101" pitchFamily="49" charset="-122"/>
              </a:rPr>
              <a:t>螺旋形链状结构。</a:t>
            </a:r>
            <a:endParaRPr lang="zh-CN" altLang="en-US">
              <a:ea typeface="华文楷体" panose="02010600040101010101" pitchFamily="2" charset="-122"/>
              <a:cs typeface="楷体" panose="02010609060101010101" pitchFamily="49" charset="-122"/>
            </a:endParaRPr>
          </a:p>
        </p:txBody>
      </p:sp>
      <p:sp>
        <p:nvSpPr>
          <p:cNvPr id="302082" name="Text Box 5"/>
          <p:cNvSpPr txBox="1">
            <a:spLocks noChangeArrowheads="1"/>
          </p:cNvSpPr>
          <p:nvPr/>
        </p:nvSpPr>
        <p:spPr bwMode="auto">
          <a:xfrm>
            <a:off x="1187450" y="4797425"/>
            <a:ext cx="70564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50000"/>
              </a:spcBef>
            </a:pPr>
            <a:r>
              <a:rPr lang="zh-CN" altLang="pt-BR" sz="3600">
                <a:ea typeface="楷体" panose="02010609060101010101" pitchFamily="49" charset="-122"/>
              </a:rPr>
              <a:t>    </a:t>
            </a:r>
            <a:r>
              <a:rPr lang="zh-CN" altLang="pt-BR" sz="3600">
                <a:ea typeface="华文楷体" panose="02010600040101010101" pitchFamily="2" charset="-122"/>
                <a:cs typeface="楷体" panose="02010609060101010101" pitchFamily="49" charset="-122"/>
              </a:rPr>
              <a:t>硒和碲</a:t>
            </a:r>
            <a:r>
              <a:rPr lang="zh-CN" altLang="en-US" sz="3600">
                <a:ea typeface="华文楷体" panose="02010600040101010101" pitchFamily="2" charset="-122"/>
                <a:cs typeface="楷体" panose="02010609060101010101" pitchFamily="49" charset="-122"/>
              </a:rPr>
              <a:t>单质性质类似于</a:t>
            </a:r>
            <a:r>
              <a:rPr lang="zh-CN" altLang="pt-BR" sz="3600">
                <a:ea typeface="华文楷体" panose="02010600040101010101" pitchFamily="2" charset="-122"/>
                <a:cs typeface="楷体" panose="02010609060101010101" pitchFamily="49" charset="-122"/>
              </a:rPr>
              <a:t>硫，但反应活性稍差一些。</a:t>
            </a:r>
            <a:r>
              <a:rPr lang="zh-CN" altLang="pt-BR" sz="3600">
                <a:ea typeface="楷体" panose="02010609060101010101" pitchFamily="49" charset="-122"/>
              </a:rPr>
              <a:t> </a:t>
            </a:r>
            <a:endParaRPr lang="zh-CN" altLang="en-US" sz="3600">
              <a:ea typeface="楷体" panose="02010609060101010101" pitchFamily="49" charset="-122"/>
            </a:endParaRPr>
          </a:p>
        </p:txBody>
      </p:sp>
      <p:sp>
        <p:nvSpPr>
          <p:cNvPr id="222212" name="Rectangle 2"/>
          <p:cNvSpPr>
            <a:spLocks noChangeArrowheads="1"/>
          </p:cNvSpPr>
          <p:nvPr/>
        </p:nvSpPr>
        <p:spPr bwMode="auto">
          <a:xfrm>
            <a:off x="979488" y="115888"/>
            <a:ext cx="3016250" cy="812800"/>
          </a:xfrm>
          <a:prstGeom prst="rect">
            <a:avLst/>
          </a:prstGeom>
          <a:noFill/>
          <a:ln w="12700" cap="sq">
            <a:noFill/>
            <a:miter lim="800000"/>
            <a:headEnd type="none" w="sm" len="sm"/>
            <a:tailEnd type="none" w="sm" len="sm"/>
          </a:ln>
          <a:effectLst>
            <a:outerShdw sy="-50000" kx="2453608" rotWithShape="0">
              <a:schemeClr val="bg2"/>
            </a:outerShdw>
          </a:effectLst>
        </p:spPr>
        <p:txBody>
          <a:bodyPr>
            <a:spAutoFit/>
          </a:bodyPr>
          <a:lstStyle/>
          <a:p>
            <a:pPr>
              <a:lnSpc>
                <a:spcPct val="130000"/>
              </a:lnSpc>
              <a:defRPr/>
            </a:pPr>
            <a:r>
              <a:rPr kumimoji="1" lang="en-US" altLang="zh-CN" sz="3600">
                <a:solidFill>
                  <a:srgbClr val="0000CC"/>
                </a:solidFill>
                <a:ea typeface="华文楷体" panose="02010600040101010101" pitchFamily="2" charset="-122"/>
              </a:rPr>
              <a:t>2. </a:t>
            </a:r>
            <a:r>
              <a:rPr kumimoji="1" lang="zh-CN" altLang="en-US" sz="3600">
                <a:solidFill>
                  <a:srgbClr val="0000CC"/>
                </a:solidFill>
                <a:ea typeface="华文楷体" panose="02010600040101010101" pitchFamily="2" charset="-122"/>
              </a:rPr>
              <a:t>硒和碲单质</a:t>
            </a:r>
            <a:endParaRPr kumimoji="1" lang="zh-CN" altLang="en-US" sz="3600">
              <a:solidFill>
                <a:srgbClr val="0000CC"/>
              </a:solidFill>
              <a:ea typeface="华文楷体" panose="02010600040101010101" pitchFamily="2" charset="-122"/>
            </a:endParaRPr>
          </a:p>
        </p:txBody>
      </p:sp>
      <p:sp>
        <p:nvSpPr>
          <p:cNvPr id="302084" name="Rectangle 2"/>
          <p:cNvSpPr>
            <a:spLocks noChangeArrowheads="1"/>
          </p:cNvSpPr>
          <p:nvPr/>
        </p:nvSpPr>
        <p:spPr bwMode="auto">
          <a:xfrm>
            <a:off x="8027988" y="60928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0B37112-6FE3-48A2-B8AB-FB6239867908}"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302085"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5"/>
          <p:cNvSpPr>
            <a:spLocks noChangeArrowheads="1"/>
          </p:cNvSpPr>
          <p:nvPr/>
        </p:nvSpPr>
        <p:spPr bwMode="auto">
          <a:xfrm>
            <a:off x="1065213" y="153988"/>
            <a:ext cx="201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cs typeface="Times New Roman" panose="02020603050405020304" pitchFamily="18" charset="0"/>
              </a:rPr>
              <a:t>3. </a:t>
            </a:r>
            <a:r>
              <a:rPr lang="zh-CN" altLang="en-US" sz="3600">
                <a:solidFill>
                  <a:srgbClr val="0000FF"/>
                </a:solidFill>
                <a:ea typeface="华文楷体" panose="02010600040101010101" pitchFamily="2" charset="-122"/>
                <a:cs typeface="Times New Roman" panose="02020603050405020304" pitchFamily="18" charset="0"/>
              </a:rPr>
              <a:t>单质硼</a:t>
            </a:r>
            <a:endParaRPr lang="zh-CN" altLang="en-US" sz="3600">
              <a:solidFill>
                <a:srgbClr val="0000FF"/>
              </a:solidFill>
              <a:ea typeface="华文楷体" panose="02010600040101010101" pitchFamily="2" charset="-122"/>
              <a:cs typeface="Times New Roman" panose="02020603050405020304" pitchFamily="18" charset="0"/>
            </a:endParaRPr>
          </a:p>
        </p:txBody>
      </p:sp>
      <p:sp>
        <p:nvSpPr>
          <p:cNvPr id="3" name="Text Box 6"/>
          <p:cNvSpPr txBox="1">
            <a:spLocks noChangeArrowheads="1"/>
          </p:cNvSpPr>
          <p:nvPr/>
        </p:nvSpPr>
        <p:spPr bwMode="auto">
          <a:xfrm>
            <a:off x="755576" y="1124744"/>
            <a:ext cx="26765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dirty="0" smtClean="0">
                <a:solidFill>
                  <a:srgbClr val="080808"/>
                </a:solidFill>
                <a:ea typeface="楷体" panose="02010609060101010101" pitchFamily="49" charset="-122"/>
              </a:rPr>
              <a:t>单质硼有无定形硼和晶体硼两种。</a:t>
            </a:r>
            <a:endParaRPr lang="zh-CN" altLang="en-US" dirty="0">
              <a:ea typeface="华文楷体" panose="02010600040101010101" pitchFamily="2" charset="-122"/>
              <a:cs typeface="Times New Roman" panose="02020603050405020304" pitchFamily="18" charset="0"/>
            </a:endParaRPr>
          </a:p>
        </p:txBody>
      </p:sp>
      <p:sp>
        <p:nvSpPr>
          <p:cNvPr id="4" name="Rectangle 8"/>
          <p:cNvSpPr>
            <a:spLocks noChangeArrowheads="1"/>
          </p:cNvSpPr>
          <p:nvPr/>
        </p:nvSpPr>
        <p:spPr bwMode="auto">
          <a:xfrm>
            <a:off x="971550" y="6218397"/>
            <a:ext cx="316388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lang="en-US" altLang="zh-CN" sz="2800">
                <a:ea typeface="华文楷体" panose="02010600040101010101" pitchFamily="2" charset="-122"/>
                <a:cs typeface="Times New Roman" panose="02020603050405020304" pitchFamily="18" charset="0"/>
              </a:rPr>
              <a:t>B</a:t>
            </a:r>
            <a:r>
              <a:rPr lang="en-US" altLang="zh-CN" sz="2800" baseline="-25000">
                <a:ea typeface="华文楷体" panose="02010600040101010101" pitchFamily="2" charset="-122"/>
                <a:cs typeface="Times New Roman" panose="02020603050405020304" pitchFamily="18" charset="0"/>
                <a:sym typeface="Symbol" panose="05050102010706020507" pitchFamily="18" charset="2"/>
              </a:rPr>
              <a:t>12</a:t>
            </a:r>
            <a:r>
              <a:rPr lang="zh-CN" altLang="en-US" sz="2800">
                <a:ea typeface="华文楷体" panose="02010600040101010101" pitchFamily="2" charset="-122"/>
                <a:cs typeface="Times New Roman" panose="02020603050405020304" pitchFamily="18" charset="0"/>
                <a:sym typeface="Symbol" panose="05050102010706020507" pitchFamily="18" charset="2"/>
              </a:rPr>
              <a:t>二十面体</a:t>
            </a:r>
            <a:r>
              <a:rPr lang="en-US" altLang="zh-CN" sz="2800">
                <a:ea typeface="华文楷体" panose="02010600040101010101" pitchFamily="2" charset="-122"/>
                <a:cs typeface="Times New Roman" panose="02020603050405020304" pitchFamily="18" charset="0"/>
                <a:sym typeface="Symbol" panose="05050102010706020507" pitchFamily="18" charset="2"/>
              </a:rPr>
              <a:t>(p 251)</a:t>
            </a:r>
            <a:endParaRPr lang="zh-CN" altLang="en-US" sz="2800">
              <a:ea typeface="华文楷体" panose="02010600040101010101" pitchFamily="2" charset="-122"/>
              <a:cs typeface="Times New Roman" panose="02020603050405020304" pitchFamily="18" charset="0"/>
              <a:sym typeface="Symbol" panose="05050102010706020507" pitchFamily="18" charset="2"/>
            </a:endParaRPr>
          </a:p>
        </p:txBody>
      </p:sp>
      <p:grpSp>
        <p:nvGrpSpPr>
          <p:cNvPr id="6" name="Group 12"/>
          <p:cNvGrpSpPr/>
          <p:nvPr/>
        </p:nvGrpSpPr>
        <p:grpSpPr bwMode="auto">
          <a:xfrm>
            <a:off x="6477000" y="491384"/>
            <a:ext cx="2559050" cy="2664989"/>
            <a:chOff x="3651" y="663"/>
            <a:chExt cx="1680" cy="1733"/>
          </a:xfrm>
        </p:grpSpPr>
        <p:pic>
          <p:nvPicPr>
            <p:cNvPr id="91148" name="Picture 9" descr="硼B copy"/>
            <p:cNvPicPr>
              <a:picLocks noChangeAspect="1" noChangeArrowheads="1"/>
            </p:cNvPicPr>
            <p:nvPr/>
          </p:nvPicPr>
          <p:blipFill>
            <a:blip r:embed="rId1" cstate="print">
              <a:extLst>
                <a:ext uri="{28A0092B-C50C-407E-A947-70E740481C1C}">
                  <a14:useLocalDpi xmlns:a14="http://schemas.microsoft.com/office/drawing/2010/main" val="0"/>
                </a:ext>
              </a:extLst>
            </a:blip>
            <a:srcRect b="13049"/>
            <a:stretch>
              <a:fillRect/>
            </a:stretch>
          </p:blipFill>
          <p:spPr bwMode="auto">
            <a:xfrm>
              <a:off x="3651" y="663"/>
              <a:ext cx="1680"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9" name="Text Box 11"/>
            <p:cNvSpPr txBox="1">
              <a:spLocks noChangeArrowheads="1"/>
            </p:cNvSpPr>
            <p:nvPr/>
          </p:nvSpPr>
          <p:spPr bwMode="auto">
            <a:xfrm>
              <a:off x="4150" y="2069"/>
              <a:ext cx="9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a:ea typeface="华文楷体" panose="02010600040101010101" pitchFamily="2" charset="-122"/>
                  <a:cs typeface="Times New Roman" panose="02020603050405020304" pitchFamily="18" charset="0"/>
                </a:rPr>
                <a:t>晶体硼</a:t>
              </a:r>
              <a:endParaRPr lang="zh-CN" altLang="en-US" sz="2800">
                <a:ea typeface="华文楷体" panose="02010600040101010101" pitchFamily="2" charset="-122"/>
                <a:cs typeface="Times New Roman" panose="02020603050405020304" pitchFamily="18" charset="0"/>
              </a:endParaRPr>
            </a:p>
          </p:txBody>
        </p:sp>
      </p:grpSp>
      <p:grpSp>
        <p:nvGrpSpPr>
          <p:cNvPr id="9" name="Group 15"/>
          <p:cNvGrpSpPr/>
          <p:nvPr/>
        </p:nvGrpSpPr>
        <p:grpSpPr bwMode="auto">
          <a:xfrm>
            <a:off x="3563888" y="476672"/>
            <a:ext cx="2736850" cy="2679700"/>
            <a:chOff x="3696" y="2341"/>
            <a:chExt cx="1724" cy="1688"/>
          </a:xfrm>
        </p:grpSpPr>
        <p:pic>
          <p:nvPicPr>
            <p:cNvPr id="91146" name="Picture 13" descr="无定形硼粉"/>
            <p:cNvPicPr>
              <a:picLocks noChangeAspect="1" noChangeArrowheads="1"/>
            </p:cNvPicPr>
            <p:nvPr/>
          </p:nvPicPr>
          <p:blipFill>
            <a:blip r:embed="rId2" cstate="print">
              <a:extLst>
                <a:ext uri="{28A0092B-C50C-407E-A947-70E740481C1C}">
                  <a14:useLocalDpi xmlns:a14="http://schemas.microsoft.com/office/drawing/2010/main" val="0"/>
                </a:ext>
              </a:extLst>
            </a:blip>
            <a:srcRect l="13600" t="8620" r="15334" b="11429"/>
            <a:stretch>
              <a:fillRect/>
            </a:stretch>
          </p:blipFill>
          <p:spPr bwMode="auto">
            <a:xfrm>
              <a:off x="3696" y="2341"/>
              <a:ext cx="1724" cy="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Text Box 14"/>
            <p:cNvSpPr txBox="1">
              <a:spLocks noChangeArrowheads="1"/>
            </p:cNvSpPr>
            <p:nvPr/>
          </p:nvSpPr>
          <p:spPr bwMode="auto">
            <a:xfrm>
              <a:off x="3969" y="3702"/>
              <a:ext cx="13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dirty="0">
                  <a:ea typeface="华文楷体" panose="02010600040101010101" pitchFamily="2" charset="-122"/>
                  <a:cs typeface="Times New Roman" panose="02020603050405020304" pitchFamily="18" charset="0"/>
                </a:rPr>
                <a:t>无定形硼粉</a:t>
              </a:r>
              <a:endParaRPr lang="zh-CN" altLang="en-US" sz="2800" dirty="0">
                <a:ea typeface="华文楷体" panose="02010600040101010101" pitchFamily="2" charset="-122"/>
                <a:cs typeface="Times New Roman" panose="02020603050405020304" pitchFamily="18" charset="0"/>
              </a:endParaRPr>
            </a:p>
          </p:txBody>
        </p:sp>
      </p:grpSp>
      <p:pic>
        <p:nvPicPr>
          <p:cNvPr id="12" name="Picture 4" descr="B1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475" y="3209925"/>
            <a:ext cx="34766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4448175" y="3370263"/>
            <a:ext cx="458787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20000"/>
              </a:lnSpc>
            </a:pPr>
            <a:r>
              <a:rPr kumimoji="1" lang="zh-CN" altLang="en-US" sz="2800">
                <a:ea typeface="华文楷体" panose="02010600040101010101" pitchFamily="2" charset="-122"/>
              </a:rPr>
              <a:t>基本结构单元为</a:t>
            </a:r>
            <a:r>
              <a:rPr kumimoji="1" lang="en-US" altLang="zh-CN" sz="2800">
                <a:solidFill>
                  <a:srgbClr val="FC1B16"/>
                </a:solidFill>
                <a:ea typeface="华文楷体" panose="02010600040101010101" pitchFamily="2" charset="-122"/>
              </a:rPr>
              <a:t>B</a:t>
            </a:r>
            <a:r>
              <a:rPr kumimoji="1" lang="en-US" altLang="zh-CN" sz="2800" baseline="-25000">
                <a:solidFill>
                  <a:srgbClr val="FC1B16"/>
                </a:solidFill>
                <a:ea typeface="华文楷体" panose="02010600040101010101" pitchFamily="2" charset="-122"/>
              </a:rPr>
              <a:t>12</a:t>
            </a:r>
            <a:r>
              <a:rPr kumimoji="1" lang="zh-CN" altLang="en-US" sz="2800">
                <a:solidFill>
                  <a:srgbClr val="FC1B16"/>
                </a:solidFill>
                <a:ea typeface="华文楷体" panose="02010600040101010101" pitchFamily="2" charset="-122"/>
              </a:rPr>
              <a:t>二十面体</a:t>
            </a:r>
            <a:r>
              <a:rPr kumimoji="1" lang="zh-CN" altLang="en-US" sz="2800">
                <a:ea typeface="华文楷体" panose="02010600040101010101" pitchFamily="2" charset="-122"/>
              </a:rPr>
              <a:t> </a:t>
            </a:r>
            <a:r>
              <a:rPr kumimoji="1" lang="en-US" altLang="zh-CN" sz="2800">
                <a:ea typeface="华文楷体" panose="02010600040101010101" pitchFamily="2" charset="-122"/>
              </a:rPr>
              <a:t>(</a:t>
            </a:r>
            <a:r>
              <a:rPr kumimoji="1" lang="zh-CN" altLang="en-US" sz="2800">
                <a:ea typeface="华文楷体" panose="02010600040101010101" pitchFamily="2" charset="-122"/>
              </a:rPr>
              <a:t>由</a:t>
            </a:r>
            <a:r>
              <a:rPr kumimoji="1" lang="en-US" altLang="zh-CN" sz="2800">
                <a:solidFill>
                  <a:srgbClr val="0000FF"/>
                </a:solidFill>
                <a:ea typeface="华文楷体" panose="02010600040101010101" pitchFamily="2" charset="-122"/>
              </a:rPr>
              <a:t>12</a:t>
            </a:r>
            <a:r>
              <a:rPr kumimoji="1" lang="zh-CN" altLang="en-US" sz="2800">
                <a:solidFill>
                  <a:srgbClr val="0000FF"/>
                </a:solidFill>
                <a:ea typeface="华文楷体" panose="02010600040101010101" pitchFamily="2" charset="-122"/>
              </a:rPr>
              <a:t>个</a:t>
            </a:r>
            <a:r>
              <a:rPr kumimoji="1" lang="en-US" altLang="zh-CN" sz="2800">
                <a:solidFill>
                  <a:srgbClr val="0000FF"/>
                </a:solidFill>
                <a:ea typeface="华文楷体" panose="02010600040101010101" pitchFamily="2" charset="-122"/>
              </a:rPr>
              <a:t>B</a:t>
            </a:r>
            <a:r>
              <a:rPr kumimoji="1" lang="zh-CN" altLang="en-US" sz="2800">
                <a:solidFill>
                  <a:srgbClr val="0000FF"/>
                </a:solidFill>
                <a:ea typeface="华文楷体" panose="02010600040101010101" pitchFamily="2" charset="-122"/>
              </a:rPr>
              <a:t>顶角和</a:t>
            </a:r>
            <a:r>
              <a:rPr kumimoji="1" lang="en-US" altLang="zh-CN" sz="2800">
                <a:solidFill>
                  <a:srgbClr val="0000FF"/>
                </a:solidFill>
                <a:ea typeface="华文楷体" panose="02010600040101010101" pitchFamily="2" charset="-122"/>
              </a:rPr>
              <a:t>20</a:t>
            </a:r>
            <a:r>
              <a:rPr kumimoji="1" lang="zh-CN" altLang="en-US" sz="2800">
                <a:solidFill>
                  <a:srgbClr val="0000FF"/>
                </a:solidFill>
                <a:ea typeface="华文楷体" panose="02010600040101010101" pitchFamily="2" charset="-122"/>
              </a:rPr>
              <a:t>个</a:t>
            </a:r>
            <a:r>
              <a:rPr kumimoji="1" lang="zh-CN" altLang="en-US" sz="2800">
                <a:ea typeface="华文楷体" panose="02010600040101010101" pitchFamily="2" charset="-122"/>
              </a:rPr>
              <a:t>等边三角形的面形成</a:t>
            </a:r>
            <a:r>
              <a:rPr kumimoji="1" lang="en-US" altLang="zh-CN" sz="2800">
                <a:ea typeface="华文楷体" panose="02010600040101010101" pitchFamily="2" charset="-122"/>
              </a:rPr>
              <a:t>)</a:t>
            </a:r>
            <a:endParaRPr kumimoji="1" lang="en-US" altLang="zh-CN" sz="2800">
              <a:ea typeface="华文楷体" panose="02010600040101010101" pitchFamily="2" charset="-122"/>
            </a:endParaRPr>
          </a:p>
        </p:txBody>
      </p:sp>
      <p:sp>
        <p:nvSpPr>
          <p:cNvPr id="14" name="Rectangle 6"/>
          <p:cNvSpPr>
            <a:spLocks noChangeArrowheads="1"/>
          </p:cNvSpPr>
          <p:nvPr/>
        </p:nvSpPr>
        <p:spPr bwMode="auto">
          <a:xfrm>
            <a:off x="4546600" y="5064125"/>
            <a:ext cx="4387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zh-CN" altLang="en-US" sz="2800">
                <a:ea typeface="华文楷体" panose="02010600040101010101" pitchFamily="2" charset="-122"/>
              </a:rPr>
              <a:t>化学键：常规</a:t>
            </a:r>
            <a:r>
              <a:rPr lang="en-US" altLang="zh-CN" sz="2800">
                <a:solidFill>
                  <a:srgbClr val="0000FF"/>
                </a:solidFill>
                <a:ea typeface="华文楷体" panose="02010600040101010101" pitchFamily="2" charset="-122"/>
              </a:rPr>
              <a:t>2c-2e</a:t>
            </a:r>
            <a:r>
              <a:rPr lang="zh-CN" altLang="en-US" sz="2800">
                <a:solidFill>
                  <a:srgbClr val="0000FF"/>
                </a:solidFill>
                <a:ea typeface="华文楷体" panose="02010600040101010101" pitchFamily="2" charset="-122"/>
              </a:rPr>
              <a:t>的</a:t>
            </a:r>
            <a:r>
              <a:rPr lang="zh-CN" altLang="en-US" sz="2800">
                <a:solidFill>
                  <a:srgbClr val="0000FF"/>
                </a:solidFill>
                <a:ea typeface="华文楷体" panose="02010600040101010101" pitchFamily="2" charset="-122"/>
                <a:sym typeface="Symbol" panose="05050102010706020507" pitchFamily="18" charset="2"/>
              </a:rPr>
              <a:t></a:t>
            </a:r>
            <a:r>
              <a:rPr lang="zh-CN" altLang="en-US" sz="2800">
                <a:solidFill>
                  <a:srgbClr val="0000FF"/>
                </a:solidFill>
                <a:ea typeface="华文楷体" panose="02010600040101010101" pitchFamily="2" charset="-122"/>
              </a:rPr>
              <a:t>键和</a:t>
            </a:r>
            <a:r>
              <a:rPr lang="en-US" altLang="zh-CN" sz="2800">
                <a:solidFill>
                  <a:srgbClr val="0000FF"/>
                </a:solidFill>
                <a:ea typeface="华文楷体" panose="02010600040101010101" pitchFamily="2" charset="-122"/>
              </a:rPr>
              <a:t>B-B-B</a:t>
            </a:r>
            <a:r>
              <a:rPr lang="zh-CN" altLang="en-US" sz="2800">
                <a:solidFill>
                  <a:srgbClr val="0000FF"/>
                </a:solidFill>
                <a:ea typeface="华文楷体" panose="02010600040101010101" pitchFamily="2" charset="-122"/>
              </a:rPr>
              <a:t>三中心键</a:t>
            </a:r>
            <a:endParaRPr lang="zh-CN" altLang="en-US" sz="2800">
              <a:solidFill>
                <a:srgbClr val="0000FF"/>
              </a:solidFill>
              <a:ea typeface="华文楷体" panose="02010600040101010101" pitchFamily="2" charset="-122"/>
            </a:endParaRPr>
          </a:p>
        </p:txBody>
      </p:sp>
      <p:sp>
        <p:nvSpPr>
          <p:cNvPr id="91145"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E3A3E9B-03D7-49B1-8637-38C0C45424A4}"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13"/>
                                        </p:tgtEl>
                                        <p:attrNameLst>
                                          <p:attrName>style.visibility</p:attrName>
                                        </p:attrNameLst>
                                      </p:cBhvr>
                                      <p:to>
                                        <p:strVal val="visible"/>
                                      </p:to>
                                    </p:set>
                                    <p:anim to="" calcmode="lin" valueType="num">
                                      <p:cBhvr>
                                        <p:cTn id="30" dur="1" fill="hold"/>
                                        <p:tgtEl>
                                          <p:spTgt spid="13"/>
                                        </p:tgtEl>
                                      </p:cBhvr>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autoUpdateAnimBg="0"/>
      <p:bldP spid="14"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60" name="Rectangle 3"/>
          <p:cNvSpPr>
            <a:spLocks noChangeArrowheads="1"/>
          </p:cNvSpPr>
          <p:nvPr/>
        </p:nvSpPr>
        <p:spPr bwMode="auto">
          <a:xfrm>
            <a:off x="969963" y="1125538"/>
            <a:ext cx="3186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rPr>
              <a:t>1. </a:t>
            </a:r>
            <a:r>
              <a:rPr lang="zh-CN" altLang="en-US" sz="3600">
                <a:ea typeface="华文楷体" panose="02010600040101010101" pitchFamily="2" charset="-122"/>
              </a:rPr>
              <a:t>硫化氢</a:t>
            </a:r>
            <a:r>
              <a:rPr lang="en-US" altLang="zh-CN" sz="3600">
                <a:ea typeface="华文楷体" panose="02010600040101010101" pitchFamily="2" charset="-122"/>
              </a:rPr>
              <a:t>(H</a:t>
            </a:r>
            <a:r>
              <a:rPr lang="en-US" altLang="zh-CN" sz="3600" baseline="-25000">
                <a:ea typeface="华文楷体" panose="02010600040101010101" pitchFamily="2" charset="-122"/>
              </a:rPr>
              <a:t>2</a:t>
            </a:r>
            <a:r>
              <a:rPr lang="en-US" altLang="zh-CN" sz="3600">
                <a:ea typeface="华文楷体" panose="02010600040101010101" pitchFamily="2" charset="-122"/>
              </a:rPr>
              <a:t>S)</a:t>
            </a:r>
            <a:endParaRPr lang="zh-CN" altLang="en-US" sz="3600" baseline="-25000">
              <a:ea typeface="华文楷体" panose="02010600040101010101" pitchFamily="2" charset="-122"/>
            </a:endParaRPr>
          </a:p>
        </p:txBody>
      </p:sp>
      <p:sp>
        <p:nvSpPr>
          <p:cNvPr id="164869" name="Text Box 5"/>
          <p:cNvSpPr txBox="1">
            <a:spLocks noChangeArrowheads="1"/>
          </p:cNvSpPr>
          <p:nvPr/>
        </p:nvSpPr>
        <p:spPr bwMode="auto">
          <a:xfrm>
            <a:off x="846138" y="2708275"/>
            <a:ext cx="7993062"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5000"/>
              </a:lnSpc>
            </a:pPr>
            <a:r>
              <a:rPr kumimoji="1" lang="en-US" altLang="zh-CN">
                <a:ea typeface="华文楷体" panose="02010600040101010101" pitchFamily="2" charset="-122"/>
              </a:rPr>
              <a:t>● </a:t>
            </a:r>
            <a:r>
              <a:rPr kumimoji="1" lang="zh-CN" altLang="en-US">
                <a:ea typeface="华文楷体" panose="02010600040101010101" pitchFamily="2" charset="-122"/>
              </a:rPr>
              <a:t>结构与 </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en-US" altLang="zh-CN">
                <a:ea typeface="华文楷体" panose="02010600040101010101" pitchFamily="2" charset="-122"/>
              </a:rPr>
              <a:t>O </a:t>
            </a:r>
            <a:r>
              <a:rPr kumimoji="1" lang="zh-CN" altLang="en-US">
                <a:ea typeface="华文楷体" panose="02010600040101010101" pitchFamily="2" charset="-122"/>
              </a:rPr>
              <a:t>相似：</a:t>
            </a:r>
            <a:r>
              <a:rPr lang="en-US" altLang="zh-CN">
                <a:ea typeface="楷体" panose="02010609060101010101" pitchFamily="49" charset="-122"/>
              </a:rPr>
              <a:t>sp</a:t>
            </a:r>
            <a:r>
              <a:rPr lang="en-US" altLang="zh-CN" baseline="30000">
                <a:ea typeface="楷体" panose="02010609060101010101" pitchFamily="49" charset="-122"/>
              </a:rPr>
              <a:t>3</a:t>
            </a:r>
            <a:r>
              <a:rPr lang="zh-CN" altLang="en-US">
                <a:latin typeface="华文楷体" panose="02010600040101010101" pitchFamily="2" charset="-122"/>
                <a:ea typeface="华文楷体" panose="02010600040101010101" pitchFamily="2" charset="-122"/>
                <a:cs typeface="楷体" panose="02010609060101010101" pitchFamily="49" charset="-122"/>
              </a:rPr>
              <a:t>不等性杂化</a:t>
            </a:r>
            <a:r>
              <a:rPr lang="en-US" altLang="zh-CN">
                <a:latin typeface="华文楷体" panose="02010600040101010101" pitchFamily="2" charset="-122"/>
                <a:ea typeface="华文楷体" panose="02010600040101010101" pitchFamily="2" charset="-122"/>
                <a:cs typeface="楷体" panose="02010609060101010101" pitchFamily="49" charset="-122"/>
              </a:rPr>
              <a:t>,</a:t>
            </a:r>
            <a:r>
              <a:rPr lang="zh-CN" altLang="en-US">
                <a:latin typeface="华文楷体" panose="02010600040101010101" pitchFamily="2" charset="-122"/>
                <a:ea typeface="华文楷体" panose="02010600040101010101" pitchFamily="2" charset="-122"/>
                <a:cs typeface="楷体" panose="02010609060101010101" pitchFamily="49" charset="-122"/>
              </a:rPr>
              <a:t>  角形</a:t>
            </a:r>
            <a:endParaRPr lang="en-US" altLang="zh-CN">
              <a:latin typeface="华文楷体" panose="02010600040101010101" pitchFamily="2" charset="-122"/>
              <a:ea typeface="华文楷体" panose="02010600040101010101" pitchFamily="2" charset="-122"/>
              <a:cs typeface="楷体" panose="02010609060101010101" pitchFamily="49" charset="-122"/>
            </a:endParaRPr>
          </a:p>
          <a:p>
            <a:pPr>
              <a:lnSpc>
                <a:spcPct val="135000"/>
              </a:lnSpc>
            </a:pPr>
            <a:r>
              <a:rPr kumimoji="1" lang="en-US" altLang="zh-CN">
                <a:ea typeface="华文楷体" panose="02010600040101010101" pitchFamily="2" charset="-122"/>
              </a:rPr>
              <a:t>● H</a:t>
            </a:r>
            <a:r>
              <a:rPr kumimoji="1" lang="en-US" altLang="zh-CN" baseline="-25000">
                <a:ea typeface="华文楷体" panose="02010600040101010101" pitchFamily="2" charset="-122"/>
              </a:rPr>
              <a:t>2</a:t>
            </a:r>
            <a:r>
              <a:rPr kumimoji="1" lang="en-US" altLang="zh-CN">
                <a:ea typeface="华文楷体" panose="02010600040101010101" pitchFamily="2" charset="-122"/>
              </a:rPr>
              <a:t>S </a:t>
            </a:r>
            <a:r>
              <a:rPr kumimoji="1" lang="zh-CN" altLang="en-US">
                <a:ea typeface="华文楷体" panose="02010600040101010101" pitchFamily="2" charset="-122"/>
              </a:rPr>
              <a:t>：无色，</a:t>
            </a:r>
            <a:r>
              <a:rPr kumimoji="1" lang="zh-CN" altLang="en-US">
                <a:solidFill>
                  <a:srgbClr val="0000CC"/>
                </a:solidFill>
                <a:ea typeface="华文楷体" panose="02010600040101010101" pitchFamily="2" charset="-122"/>
              </a:rPr>
              <a:t>臭鸡蛋味，剧毒气体</a:t>
            </a:r>
            <a:r>
              <a:rPr kumimoji="1" lang="zh-CN" altLang="en-US">
                <a:ea typeface="华文楷体" panose="02010600040101010101" pitchFamily="2" charset="-122"/>
              </a:rPr>
              <a:t>，稍溶于水，在空气中燃烧 形成</a:t>
            </a:r>
            <a:r>
              <a:rPr kumimoji="1" lang="en-US" altLang="zh-CN">
                <a:ea typeface="华文楷体" panose="02010600040101010101" pitchFamily="2" charset="-122"/>
              </a:rPr>
              <a:t> SO</a:t>
            </a:r>
            <a:r>
              <a:rPr kumimoji="1" lang="en-US" altLang="zh-CN" baseline="-25000">
                <a:ea typeface="华文楷体" panose="02010600040101010101" pitchFamily="2" charset="-122"/>
              </a:rPr>
              <a:t>2</a:t>
            </a:r>
            <a:r>
              <a:rPr kumimoji="1" lang="zh-CN" altLang="en-US">
                <a:ea typeface="华文楷体" panose="02010600040101010101" pitchFamily="2" charset="-122"/>
              </a:rPr>
              <a:t>或</a:t>
            </a:r>
            <a:r>
              <a:rPr kumimoji="1" lang="en-US" altLang="zh-CN">
                <a:ea typeface="华文楷体" panose="02010600040101010101" pitchFamily="2" charset="-122"/>
              </a:rPr>
              <a:t> S.</a:t>
            </a:r>
            <a:endParaRPr kumimoji="1" lang="en-US" altLang="zh-CN">
              <a:ea typeface="华文楷体" panose="02010600040101010101" pitchFamily="2" charset="-122"/>
            </a:endParaRPr>
          </a:p>
          <a:p>
            <a:pPr>
              <a:lnSpc>
                <a:spcPct val="135000"/>
              </a:lnSpc>
            </a:pPr>
            <a:r>
              <a:rPr kumimoji="1" lang="en-US" altLang="zh-CN">
                <a:ea typeface="华文楷体" panose="02010600040101010101" pitchFamily="2" charset="-122"/>
              </a:rPr>
              <a:t>● </a:t>
            </a:r>
            <a:r>
              <a:rPr kumimoji="1" lang="zh-CN" altLang="en-US">
                <a:ea typeface="华文楷体" panose="02010600040101010101" pitchFamily="2" charset="-122"/>
              </a:rPr>
              <a:t>二元弱酸</a:t>
            </a:r>
            <a:r>
              <a:rPr kumimoji="1" lang="en-US" altLang="zh-CN">
                <a:ea typeface="华文楷体" panose="02010600040101010101" pitchFamily="2" charset="-122"/>
              </a:rPr>
              <a:t>: </a:t>
            </a:r>
            <a:r>
              <a:rPr kumimoji="1" lang="zh-CN" altLang="en-US">
                <a:ea typeface="华文楷体" panose="02010600040101010101" pitchFamily="2" charset="-122"/>
              </a:rPr>
              <a:t>氢硫酸</a:t>
            </a:r>
            <a:r>
              <a:rPr kumimoji="1" lang="en-US" altLang="zh-CN">
                <a:ea typeface="华文楷体" panose="02010600040101010101" pitchFamily="2" charset="-122"/>
              </a:rPr>
              <a:t>, </a:t>
            </a:r>
            <a:r>
              <a:rPr kumimoji="1" lang="zh-CN" altLang="en-US">
                <a:ea typeface="华文楷体" panose="02010600040101010101" pitchFamily="2" charset="-122"/>
              </a:rPr>
              <a:t> </a:t>
            </a:r>
            <a:r>
              <a:rPr kumimoji="1" lang="en-US" altLang="zh-CN">
                <a:ea typeface="华文楷体" panose="02010600040101010101" pitchFamily="2" charset="-122"/>
              </a:rPr>
              <a:t>p</a:t>
            </a:r>
            <a:r>
              <a:rPr kumimoji="1" lang="en-US" altLang="zh-CN" i="1">
                <a:ea typeface="华文楷体" panose="02010600040101010101" pitchFamily="2" charset="-122"/>
              </a:rPr>
              <a:t>K </a:t>
            </a:r>
            <a:r>
              <a:rPr kumimoji="1" lang="en-US" altLang="zh-CN" baseline="-25000">
                <a:ea typeface="华文楷体" panose="02010600040101010101" pitchFamily="2" charset="-122"/>
              </a:rPr>
              <a:t>a</a:t>
            </a:r>
            <a:r>
              <a:rPr kumimoji="1" lang="en-US" altLang="zh-CN">
                <a:ea typeface="华文楷体" panose="02010600040101010101" pitchFamily="2" charset="-122"/>
              </a:rPr>
              <a:t>=7.72</a:t>
            </a:r>
            <a:r>
              <a:rPr kumimoji="1" lang="zh-CN" altLang="en-US">
                <a:ea typeface="华文楷体" panose="02010600040101010101" pitchFamily="2" charset="-122"/>
              </a:rPr>
              <a:t>，</a:t>
            </a:r>
            <a:r>
              <a:rPr kumimoji="1" lang="en-US" altLang="zh-CN">
                <a:ea typeface="华文楷体" panose="02010600040101010101" pitchFamily="2" charset="-122"/>
              </a:rPr>
              <a:t>14.85</a:t>
            </a:r>
            <a:endParaRPr kumimoji="1" lang="en-US" altLang="zh-CN">
              <a:ea typeface="华文楷体" panose="02010600040101010101" pitchFamily="2" charset="-122"/>
            </a:endParaRPr>
          </a:p>
        </p:txBody>
      </p:sp>
      <p:sp>
        <p:nvSpPr>
          <p:cNvPr id="223262" name="Rectangle 9"/>
          <p:cNvSpPr>
            <a:spLocks noChangeArrowheads="1"/>
          </p:cNvSpPr>
          <p:nvPr/>
        </p:nvSpPr>
        <p:spPr bwMode="auto">
          <a:xfrm>
            <a:off x="8243888" y="63087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2DD5C88-D3F4-422C-AF07-9540915DCC30}"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9" name="Rectangle 14"/>
          <p:cNvSpPr>
            <a:spLocks noChangeArrowheads="1"/>
          </p:cNvSpPr>
          <p:nvPr/>
        </p:nvSpPr>
        <p:spPr bwMode="auto">
          <a:xfrm>
            <a:off x="825500" y="188913"/>
            <a:ext cx="7931150" cy="701675"/>
          </a:xfrm>
          <a:prstGeom prst="rect">
            <a:avLst/>
          </a:prstGeom>
          <a:noFill/>
          <a:ln>
            <a:noFill/>
          </a:ln>
          <a:effectLst/>
        </p:spPr>
        <p:txBody>
          <a:bodyPr wrap="none">
            <a:spAutoFit/>
          </a:bodyPr>
          <a:lstStyle/>
          <a:p>
            <a:pPr>
              <a:defRPr/>
            </a:pPr>
            <a:r>
              <a:rPr lang="en-US" altLang="zh-CN" sz="4000" dirty="0">
                <a:solidFill>
                  <a:srgbClr val="0000FF"/>
                </a:solidFill>
                <a:latin typeface="+mn-lt"/>
                <a:ea typeface="+mn-ea"/>
              </a:rPr>
              <a:t>8.7.2 </a:t>
            </a:r>
            <a:r>
              <a:rPr lang="zh-CN" altLang="en-US" sz="4000" dirty="0">
                <a:solidFill>
                  <a:srgbClr val="0000FF"/>
                </a:solidFill>
                <a:latin typeface="+mn-lt"/>
                <a:ea typeface="+mn-ea"/>
              </a:rPr>
              <a:t>硫、硒和碲的氢化物和硫化物</a:t>
            </a:r>
            <a:endParaRPr lang="zh-CN" altLang="en-US" sz="4000" dirty="0">
              <a:solidFill>
                <a:srgbClr val="0000FF"/>
              </a:solidFill>
              <a:latin typeface="+mn-lt"/>
              <a:ea typeface="+mn-ea"/>
            </a:endParaRPr>
          </a:p>
        </p:txBody>
      </p:sp>
      <p:sp>
        <p:nvSpPr>
          <p:cNvPr id="7" name="Text Box 10"/>
          <p:cNvSpPr txBox="1">
            <a:spLocks noChangeArrowheads="1"/>
          </p:cNvSpPr>
          <p:nvPr/>
        </p:nvSpPr>
        <p:spPr bwMode="auto">
          <a:xfrm>
            <a:off x="954088" y="5461000"/>
            <a:ext cx="77771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99"/>
                </a:solidFill>
                <a:ea typeface="华文楷体" panose="02010600040101010101" pitchFamily="2" charset="-122"/>
              </a:rPr>
              <a:t>H</a:t>
            </a:r>
            <a:r>
              <a:rPr lang="en-US" altLang="zh-CN" baseline="-25000">
                <a:solidFill>
                  <a:srgbClr val="000099"/>
                </a:solidFill>
                <a:ea typeface="华文楷体" panose="02010600040101010101" pitchFamily="2" charset="-122"/>
              </a:rPr>
              <a:t>2</a:t>
            </a:r>
            <a:r>
              <a:rPr lang="en-US" altLang="zh-CN">
                <a:solidFill>
                  <a:srgbClr val="000099"/>
                </a:solidFill>
                <a:ea typeface="华文楷体" panose="02010600040101010101" pitchFamily="2" charset="-122"/>
              </a:rPr>
              <a:t>S</a:t>
            </a:r>
            <a:r>
              <a:rPr lang="zh-CN" altLang="en-US">
                <a:solidFill>
                  <a:srgbClr val="000099"/>
                </a:solidFill>
                <a:ea typeface="华文楷体" panose="02010600040101010101" pitchFamily="2" charset="-122"/>
              </a:rPr>
              <a:t>：作为金属离子</a:t>
            </a:r>
            <a:r>
              <a:rPr lang="en-US" altLang="zh-CN">
                <a:solidFill>
                  <a:srgbClr val="000099"/>
                </a:solidFill>
                <a:ea typeface="华文楷体" panose="02010600040101010101" pitchFamily="2" charset="-122"/>
              </a:rPr>
              <a:t>(</a:t>
            </a:r>
            <a:r>
              <a:rPr lang="zh-CN" altLang="en-US">
                <a:solidFill>
                  <a:srgbClr val="000099"/>
                </a:solidFill>
                <a:ea typeface="华文楷体" panose="02010600040101010101" pitchFamily="2" charset="-122"/>
              </a:rPr>
              <a:t>特别是</a:t>
            </a:r>
            <a:r>
              <a:rPr lang="zh-CN" altLang="en-US">
                <a:ea typeface="华文楷体" panose="02010600040101010101" pitchFamily="2" charset="-122"/>
              </a:rPr>
              <a:t>重金属</a:t>
            </a:r>
            <a:r>
              <a:rPr lang="en-US" altLang="zh-CN">
                <a:ea typeface="华文楷体" panose="02010600040101010101" pitchFamily="2" charset="-122"/>
              </a:rPr>
              <a:t>)</a:t>
            </a:r>
            <a:r>
              <a:rPr lang="zh-CN" altLang="en-US">
                <a:solidFill>
                  <a:srgbClr val="000099"/>
                </a:solidFill>
                <a:ea typeface="华文楷体" panose="02010600040101010101" pitchFamily="2" charset="-122"/>
              </a:rPr>
              <a:t>的</a:t>
            </a:r>
            <a:r>
              <a:rPr lang="zh-CN" altLang="en-US">
                <a:solidFill>
                  <a:srgbClr val="FF0000"/>
                </a:solidFill>
                <a:ea typeface="华文楷体" panose="02010600040101010101" pitchFamily="2" charset="-122"/>
              </a:rPr>
              <a:t>沉淀剂</a:t>
            </a:r>
            <a:r>
              <a:rPr lang="en-US" altLang="zh-CN">
                <a:solidFill>
                  <a:srgbClr val="000099"/>
                </a:solidFill>
                <a:ea typeface="华文楷体" panose="02010600040101010101" pitchFamily="2" charset="-122"/>
              </a:rPr>
              <a:t>:  </a:t>
            </a:r>
            <a:r>
              <a:rPr lang="en-US" altLang="zh-CN">
                <a:ea typeface="华文楷体" panose="02010600040101010101" pitchFamily="2" charset="-122"/>
              </a:rPr>
              <a:t>M</a:t>
            </a:r>
            <a:r>
              <a:rPr lang="en-US" altLang="zh-CN" baseline="-25000">
                <a:ea typeface="华文楷体" panose="02010600040101010101" pitchFamily="2" charset="-122"/>
              </a:rPr>
              <a:t>2</a:t>
            </a:r>
            <a:r>
              <a:rPr lang="en-US" altLang="zh-CN">
                <a:ea typeface="华文楷体" panose="02010600040101010101" pitchFamily="2" charset="-122"/>
              </a:rPr>
              <a:t>S</a:t>
            </a:r>
            <a:r>
              <a:rPr lang="en-US" altLang="zh-CN" baseline="-25000">
                <a:ea typeface="华文楷体" panose="02010600040101010101" pitchFamily="2" charset="-122"/>
              </a:rPr>
              <a:t>x</a:t>
            </a:r>
            <a:r>
              <a:rPr lang="zh-CN" altLang="en-US">
                <a:ea typeface="华文楷体" panose="02010600040101010101" pitchFamily="2" charset="-122"/>
              </a:rPr>
              <a:t>， </a:t>
            </a:r>
            <a:r>
              <a:rPr lang="en-US" altLang="zh-CN">
                <a:ea typeface="华文楷体" panose="02010600040101010101" pitchFamily="2" charset="-122"/>
              </a:rPr>
              <a:t>Cd</a:t>
            </a:r>
            <a:r>
              <a:rPr lang="en-US" altLang="zh-CN" baseline="30000">
                <a:ea typeface="华文楷体" panose="02010600040101010101" pitchFamily="2" charset="-122"/>
              </a:rPr>
              <a:t>2</a:t>
            </a:r>
            <a:r>
              <a:rPr lang="zh-CN" altLang="en-US" baseline="30000">
                <a:ea typeface="华文楷体" panose="02010600040101010101" pitchFamily="2" charset="-122"/>
              </a:rPr>
              <a:t>＋</a:t>
            </a:r>
            <a:r>
              <a:rPr lang="zh-CN" altLang="en-US">
                <a:ea typeface="华文楷体" panose="02010600040101010101" pitchFamily="2" charset="-122"/>
              </a:rPr>
              <a:t>，</a:t>
            </a:r>
            <a:r>
              <a:rPr lang="en-US" altLang="zh-CN">
                <a:ea typeface="华文楷体" panose="02010600040101010101" pitchFamily="2" charset="-122"/>
              </a:rPr>
              <a:t>Hg</a:t>
            </a:r>
            <a:r>
              <a:rPr lang="en-US" altLang="zh-CN" baseline="30000">
                <a:ea typeface="华文楷体" panose="02010600040101010101" pitchFamily="2" charset="-122"/>
              </a:rPr>
              <a:t>2</a:t>
            </a:r>
            <a:r>
              <a:rPr lang="zh-CN" altLang="en-US" baseline="30000">
                <a:ea typeface="华文楷体" panose="02010600040101010101" pitchFamily="2" charset="-122"/>
              </a:rPr>
              <a:t>＋</a:t>
            </a:r>
            <a:r>
              <a:rPr lang="zh-CN" altLang="en-US">
                <a:ea typeface="华文楷体" panose="02010600040101010101" pitchFamily="2" charset="-122"/>
              </a:rPr>
              <a:t>，</a:t>
            </a:r>
            <a:r>
              <a:rPr lang="en-US" altLang="zh-CN">
                <a:ea typeface="华文楷体" panose="02010600040101010101" pitchFamily="2" charset="-122"/>
              </a:rPr>
              <a:t>Pb</a:t>
            </a:r>
            <a:r>
              <a:rPr lang="en-US" altLang="zh-CN" baseline="30000">
                <a:ea typeface="华文楷体" panose="02010600040101010101" pitchFamily="2" charset="-122"/>
              </a:rPr>
              <a:t>2</a:t>
            </a:r>
            <a:r>
              <a:rPr lang="zh-CN" altLang="en-US" baseline="30000">
                <a:ea typeface="华文楷体" panose="02010600040101010101" pitchFamily="2" charset="-122"/>
              </a:rPr>
              <a:t>＋</a:t>
            </a:r>
            <a:r>
              <a:rPr lang="zh-CN" altLang="en-US">
                <a:ea typeface="华文楷体" panose="02010600040101010101" pitchFamily="2" charset="-122"/>
              </a:rPr>
              <a:t> </a:t>
            </a:r>
            <a:r>
              <a:rPr lang="en-US" altLang="zh-CN">
                <a:ea typeface="华文楷体" panose="02010600040101010101" pitchFamily="2" charset="-122"/>
              </a:rPr>
              <a:t>etc</a:t>
            </a:r>
            <a:endParaRPr lang="en-US" altLang="zh-CN">
              <a:ea typeface="华文楷体" panose="02010600040101010101" pitchFamily="2" charset="-122"/>
            </a:endParaRPr>
          </a:p>
        </p:txBody>
      </p:sp>
      <p:pic>
        <p:nvPicPr>
          <p:cNvPr id="10" name="Picture 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2000" y="1009953"/>
            <a:ext cx="1656183" cy="159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h2s"/>
          <p:cNvPicPr>
            <a:picLocks noChangeAspect="1" noChangeArrowheads="1"/>
          </p:cNvPicPr>
          <p:nvPr/>
        </p:nvPicPr>
        <p:blipFill>
          <a:blip r:embed="rId2" cstate="print">
            <a:extLst>
              <a:ext uri="{28A0092B-C50C-407E-A947-70E740481C1C}">
                <a14:useLocalDpi xmlns:a14="http://schemas.microsoft.com/office/drawing/2010/main" val="0"/>
              </a:ext>
            </a:extLst>
          </a:blip>
          <a:srcRect l="25891" t="29356" r="21638" b="22466"/>
          <a:stretch>
            <a:fillRect/>
          </a:stretch>
        </p:blipFill>
        <p:spPr bwMode="auto">
          <a:xfrm>
            <a:off x="6795294" y="1009953"/>
            <a:ext cx="172878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69"/>
                                        </p:tgtEl>
                                        <p:attrNameLst>
                                          <p:attrName>style.visibility</p:attrName>
                                        </p:attrNameLst>
                                      </p:cBhvr>
                                      <p:to>
                                        <p:strVal val="visible"/>
                                      </p:to>
                                    </p:set>
                                    <p:anim calcmode="lin" valueType="num">
                                      <p:cBhvr additive="base">
                                        <p:cTn id="7" dur="500" fill="hold"/>
                                        <p:tgtEl>
                                          <p:spTgt spid="164869"/>
                                        </p:tgtEl>
                                        <p:attrNameLst>
                                          <p:attrName>ppt_x</p:attrName>
                                        </p:attrNameLst>
                                      </p:cBhvr>
                                      <p:tavLst>
                                        <p:tav tm="0">
                                          <p:val>
                                            <p:strVal val="#ppt_x"/>
                                          </p:val>
                                        </p:tav>
                                        <p:tav tm="100000">
                                          <p:val>
                                            <p:strVal val="#ppt_x"/>
                                          </p:val>
                                        </p:tav>
                                      </p:tavLst>
                                    </p:anim>
                                    <p:anim calcmode="lin" valueType="num">
                                      <p:cBhvr additive="base">
                                        <p:cTn id="8" dur="500" fill="hold"/>
                                        <p:tgtEl>
                                          <p:spTgt spid="1648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900113" y="2262188"/>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FF0000"/>
                </a:solidFill>
                <a:ea typeface="华文楷体" panose="02010600040101010101" pitchFamily="2" charset="-122"/>
              </a:rPr>
              <a:t>与中等强度的氧化剂反应</a:t>
            </a:r>
            <a:endParaRPr kumimoji="1" lang="zh-CN" altLang="en-US">
              <a:solidFill>
                <a:srgbClr val="FF0000"/>
              </a:solidFill>
              <a:ea typeface="华文楷体" panose="02010600040101010101" pitchFamily="2" charset="-122"/>
            </a:endParaRPr>
          </a:p>
        </p:txBody>
      </p:sp>
      <p:sp>
        <p:nvSpPr>
          <p:cNvPr id="165892" name="Text Box 4"/>
          <p:cNvSpPr txBox="1">
            <a:spLocks noChangeArrowheads="1"/>
          </p:cNvSpPr>
          <p:nvPr/>
        </p:nvSpPr>
        <p:spPr bwMode="auto">
          <a:xfrm>
            <a:off x="900113" y="370840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FF0000"/>
                </a:solidFill>
                <a:ea typeface="华文楷体" panose="02010600040101010101" pitchFamily="2" charset="-122"/>
              </a:rPr>
              <a:t>与强氧化剂反应，形成</a:t>
            </a:r>
            <a:r>
              <a:rPr kumimoji="1" lang="en-US" altLang="zh-CN">
                <a:solidFill>
                  <a:srgbClr val="FF0000"/>
                </a:solidFill>
                <a:ea typeface="华文楷体" panose="02010600040101010101" pitchFamily="2" charset="-122"/>
              </a:rPr>
              <a:t>S</a:t>
            </a:r>
            <a:r>
              <a:rPr kumimoji="1" lang="zh-CN" altLang="en-US">
                <a:solidFill>
                  <a:srgbClr val="FF0000"/>
                </a:solidFill>
                <a:ea typeface="华文楷体" panose="02010600040101010101" pitchFamily="2" charset="-122"/>
              </a:rPr>
              <a:t>或</a:t>
            </a:r>
            <a:r>
              <a:rPr kumimoji="1" lang="en-US" altLang="zh-CN">
                <a:solidFill>
                  <a:srgbClr val="FF0000"/>
                </a:solidFill>
                <a:ea typeface="华文楷体" panose="02010600040101010101" pitchFamily="2" charset="-122"/>
              </a:rPr>
              <a:t>SO</a:t>
            </a:r>
            <a:r>
              <a:rPr kumimoji="1" lang="en-US" altLang="zh-CN" baseline="-25000">
                <a:solidFill>
                  <a:srgbClr val="FF0000"/>
                </a:solidFill>
                <a:ea typeface="华文楷体" panose="02010600040101010101" pitchFamily="2" charset="-122"/>
              </a:rPr>
              <a:t>4</a:t>
            </a:r>
            <a:r>
              <a:rPr kumimoji="1" lang="en-US" altLang="zh-CN" baseline="30000">
                <a:solidFill>
                  <a:srgbClr val="FF0000"/>
                </a:solidFill>
                <a:ea typeface="华文楷体" panose="02010600040101010101" pitchFamily="2" charset="-122"/>
              </a:rPr>
              <a:t>2-</a:t>
            </a:r>
            <a:endParaRPr kumimoji="1" lang="zh-CN" altLang="en-US" baseline="30000">
              <a:solidFill>
                <a:srgbClr val="FF0000"/>
              </a:solidFill>
              <a:ea typeface="华文楷体" panose="02010600040101010101" pitchFamily="2" charset="-122"/>
            </a:endParaRPr>
          </a:p>
        </p:txBody>
      </p:sp>
      <p:sp>
        <p:nvSpPr>
          <p:cNvPr id="224326" name="Rectangle 8"/>
          <p:cNvSpPr>
            <a:spLocks noChangeArrowheads="1"/>
          </p:cNvSpPr>
          <p:nvPr/>
        </p:nvSpPr>
        <p:spPr bwMode="auto">
          <a:xfrm>
            <a:off x="1103313" y="1052513"/>
            <a:ext cx="1871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a:ea typeface="华文楷体" panose="02010600040101010101" pitchFamily="2" charset="-122"/>
              </a:rPr>
              <a:t>与</a:t>
            </a:r>
            <a:r>
              <a:rPr kumimoji="1" lang="en-US" altLang="zh-CN">
                <a:ea typeface="华文楷体" panose="02010600040101010101" pitchFamily="2" charset="-122"/>
              </a:rPr>
              <a:t>O</a:t>
            </a:r>
            <a:r>
              <a:rPr kumimoji="1" lang="en-US" altLang="zh-CN" baseline="-25000">
                <a:ea typeface="华文楷体" panose="02010600040101010101" pitchFamily="2" charset="-122"/>
              </a:rPr>
              <a:t>2</a:t>
            </a:r>
            <a:r>
              <a:rPr kumimoji="1" lang="zh-CN" altLang="en-US">
                <a:ea typeface="华文楷体" panose="02010600040101010101" pitchFamily="2" charset="-122"/>
              </a:rPr>
              <a:t>反应</a:t>
            </a:r>
            <a:endParaRPr kumimoji="1" lang="zh-CN" altLang="en-US">
              <a:ea typeface="华文楷体" panose="02010600040101010101" pitchFamily="2" charset="-122"/>
            </a:endParaRPr>
          </a:p>
        </p:txBody>
      </p:sp>
      <p:sp>
        <p:nvSpPr>
          <p:cNvPr id="224327" name="Rectangle 9"/>
          <p:cNvSpPr>
            <a:spLocks noChangeArrowheads="1"/>
          </p:cNvSpPr>
          <p:nvPr/>
        </p:nvSpPr>
        <p:spPr bwMode="auto">
          <a:xfrm>
            <a:off x="8388350" y="6237288"/>
            <a:ext cx="75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01325B0-AEBF-4F23-B968-7DF40421D56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24328" name="AutoShape 11"/>
          <p:cNvSpPr/>
          <p:nvPr/>
        </p:nvSpPr>
        <p:spPr bwMode="auto">
          <a:xfrm>
            <a:off x="323850" y="476250"/>
            <a:ext cx="288925" cy="4752975"/>
          </a:xfrm>
          <a:prstGeom prst="leftBrace">
            <a:avLst>
              <a:gd name="adj1" fmla="val 137088"/>
              <a:gd name="adj2"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aphicFrame>
        <p:nvGraphicFramePr>
          <p:cNvPr id="165900" name="Object 65"/>
          <p:cNvGraphicFramePr>
            <a:graphicFrameLocks noChangeAspect="1"/>
          </p:cNvGraphicFramePr>
          <p:nvPr/>
        </p:nvGraphicFramePr>
        <p:xfrm>
          <a:off x="2159000" y="3068638"/>
          <a:ext cx="4319588" cy="508000"/>
        </p:xfrm>
        <a:graphic>
          <a:graphicData uri="http://schemas.openxmlformats.org/presentationml/2006/ole">
            <mc:AlternateContent xmlns:mc="http://schemas.openxmlformats.org/markup-compatibility/2006">
              <mc:Choice xmlns:v="urn:schemas-microsoft-com:vml" Requires="v">
                <p:oleObj spid="_x0000_s224518" name="公式" r:id="rId1" imgW="1943100" imgH="228600" progId="Equation.3">
                  <p:embed/>
                </p:oleObj>
              </mc:Choice>
              <mc:Fallback>
                <p:oleObj name="公式" r:id="rId1" imgW="1943100" imgH="228600" progId="Equation.3">
                  <p:embed/>
                  <p:pic>
                    <p:nvPicPr>
                      <p:cNvPr id="0" name="Picture 2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3068638"/>
                        <a:ext cx="431958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4322" name="Object 66"/>
          <p:cNvGraphicFramePr>
            <a:graphicFrameLocks noChangeAspect="1"/>
          </p:cNvGraphicFramePr>
          <p:nvPr/>
        </p:nvGraphicFramePr>
        <p:xfrm>
          <a:off x="3124200" y="981075"/>
          <a:ext cx="4535488" cy="1106488"/>
        </p:xfrm>
        <a:graphic>
          <a:graphicData uri="http://schemas.openxmlformats.org/presentationml/2006/ole">
            <mc:AlternateContent xmlns:mc="http://schemas.openxmlformats.org/markup-compatibility/2006">
              <mc:Choice xmlns:v="urn:schemas-microsoft-com:vml" Requires="v">
                <p:oleObj spid="_x0000_s224519" name="公式" r:id="rId3" imgW="2082800" imgH="508000" progId="Equation.3">
                  <p:embed/>
                </p:oleObj>
              </mc:Choice>
              <mc:Fallback>
                <p:oleObj name="公式" r:id="rId3" imgW="2082800" imgH="508000" progId="Equation.3">
                  <p:embed/>
                  <p:pic>
                    <p:nvPicPr>
                      <p:cNvPr id="0" name="Picture 2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981075"/>
                        <a:ext cx="4535488"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902" name="Object 67"/>
          <p:cNvGraphicFramePr>
            <a:graphicFrameLocks noChangeAspect="1"/>
          </p:cNvGraphicFramePr>
          <p:nvPr/>
        </p:nvGraphicFramePr>
        <p:xfrm>
          <a:off x="882650" y="4365625"/>
          <a:ext cx="7856538" cy="1800225"/>
        </p:xfrm>
        <a:graphic>
          <a:graphicData uri="http://schemas.openxmlformats.org/presentationml/2006/ole">
            <mc:AlternateContent xmlns:mc="http://schemas.openxmlformats.org/markup-compatibility/2006">
              <mc:Choice xmlns:v="urn:schemas-microsoft-com:vml" Requires="v">
                <p:oleObj spid="_x0000_s224520" name="公式" r:id="rId5" imgW="3213100" imgH="736600" progId="Equation.3">
                  <p:embed/>
                </p:oleObj>
              </mc:Choice>
              <mc:Fallback>
                <p:oleObj name="公式" r:id="rId5" imgW="3213100" imgH="736600" progId="Equation.3">
                  <p:embed/>
                  <p:pic>
                    <p:nvPicPr>
                      <p:cNvPr id="0" name="Picture 2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50" y="4365625"/>
                        <a:ext cx="7856538"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4329" name="Rectangle 3"/>
          <p:cNvSpPr>
            <a:spLocks noChangeArrowheads="1"/>
          </p:cNvSpPr>
          <p:nvPr/>
        </p:nvSpPr>
        <p:spPr bwMode="auto">
          <a:xfrm>
            <a:off x="877888" y="152400"/>
            <a:ext cx="5416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solidFill>
                  <a:srgbClr val="0000FF"/>
                </a:solidFill>
                <a:ea typeface="华文楷体" panose="02010600040101010101" pitchFamily="2" charset="-122"/>
              </a:rPr>
              <a:t>硫化氢</a:t>
            </a:r>
            <a:r>
              <a:rPr lang="en-US" altLang="zh-CN" sz="3600">
                <a:solidFill>
                  <a:srgbClr val="0000FF"/>
                </a:solidFill>
                <a:ea typeface="华文楷体" panose="02010600040101010101" pitchFamily="2" charset="-122"/>
              </a:rPr>
              <a:t>(H</a:t>
            </a:r>
            <a:r>
              <a:rPr lang="en-US" altLang="zh-CN" sz="3600" baseline="-25000">
                <a:solidFill>
                  <a:srgbClr val="0000FF"/>
                </a:solidFill>
                <a:ea typeface="华文楷体" panose="02010600040101010101" pitchFamily="2" charset="-122"/>
              </a:rPr>
              <a:t>2</a:t>
            </a:r>
            <a:r>
              <a:rPr lang="en-US" altLang="zh-CN" sz="3600">
                <a:solidFill>
                  <a:srgbClr val="0000FF"/>
                </a:solidFill>
                <a:ea typeface="华文楷体" panose="02010600040101010101" pitchFamily="2" charset="-122"/>
              </a:rPr>
              <a:t>S)</a:t>
            </a:r>
            <a:r>
              <a:rPr lang="zh-CN" altLang="en-US" sz="3600">
                <a:solidFill>
                  <a:srgbClr val="0000FF"/>
                </a:solidFill>
                <a:ea typeface="华文楷体" panose="02010600040101010101" pitchFamily="2" charset="-122"/>
              </a:rPr>
              <a:t>具有强还原性</a:t>
            </a:r>
            <a:endParaRPr lang="zh-CN" altLang="en-US" sz="3600" baseline="-25000">
              <a:solidFill>
                <a:srgbClr val="0000FF"/>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5900"/>
                                        </p:tgtEl>
                                        <p:attrNameLst>
                                          <p:attrName>style.visibility</p:attrName>
                                        </p:attrNameLst>
                                      </p:cBhvr>
                                      <p:to>
                                        <p:strVal val="visible"/>
                                      </p:to>
                                    </p:set>
                                    <p:anim calcmode="lin" valueType="num">
                                      <p:cBhvr additive="base">
                                        <p:cTn id="12" dur="500" fill="hold"/>
                                        <p:tgtEl>
                                          <p:spTgt spid="165900"/>
                                        </p:tgtEl>
                                        <p:attrNameLst>
                                          <p:attrName>ppt_x</p:attrName>
                                        </p:attrNameLst>
                                      </p:cBhvr>
                                      <p:tavLst>
                                        <p:tav tm="0">
                                          <p:val>
                                            <p:strVal val="#ppt_x"/>
                                          </p:val>
                                        </p:tav>
                                        <p:tav tm="100000">
                                          <p:val>
                                            <p:strVal val="#ppt_x"/>
                                          </p:val>
                                        </p:tav>
                                      </p:tavLst>
                                    </p:anim>
                                    <p:anim calcmode="lin" valueType="num">
                                      <p:cBhvr additive="base">
                                        <p:cTn id="13"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5892"/>
                                        </p:tgtEl>
                                        <p:attrNameLst>
                                          <p:attrName>style.visibility</p:attrName>
                                        </p:attrNameLst>
                                      </p:cBhvr>
                                      <p:to>
                                        <p:strVal val="visible"/>
                                      </p:to>
                                    </p:set>
                                    <p:animEffect transition="in" filter="slide(fromBottom)">
                                      <p:cBhvr>
                                        <p:cTn id="18" dur="500"/>
                                        <p:tgtEl>
                                          <p:spTgt spid="16589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5902"/>
                                        </p:tgtEl>
                                        <p:attrNameLst>
                                          <p:attrName>style.visibility</p:attrName>
                                        </p:attrNameLst>
                                      </p:cBhvr>
                                      <p:to>
                                        <p:strVal val="visible"/>
                                      </p:to>
                                    </p:set>
                                    <p:animEffect transition="in" filter="randombar(horizontal)">
                                      <p:cBhvr>
                                        <p:cTn id="23" dur="500"/>
                                        <p:tgtEl>
                                          <p:spTgt spid="16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p:bldP spid="165892"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ChangeArrowheads="1"/>
          </p:cNvSpPr>
          <p:nvPr/>
        </p:nvSpPr>
        <p:spPr bwMode="auto">
          <a:xfrm>
            <a:off x="971550" y="476250"/>
            <a:ext cx="616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cs typeface="楷体" panose="02010609060101010101" pitchFamily="49" charset="-122"/>
              </a:rPr>
              <a:t>VIA</a:t>
            </a:r>
            <a:r>
              <a:rPr lang="zh-CN" altLang="en-US" sz="3600">
                <a:solidFill>
                  <a:srgbClr val="0000FF"/>
                </a:solidFill>
                <a:ea typeface="华文楷体" panose="02010600040101010101" pitchFamily="2" charset="-122"/>
                <a:cs typeface="楷体" panose="02010609060101010101" pitchFamily="49" charset="-122"/>
              </a:rPr>
              <a:t>族氢化物</a:t>
            </a:r>
            <a:r>
              <a:rPr lang="zh-CN" altLang="en-US" sz="3600">
                <a:ea typeface="华文楷体" panose="02010600040101010101" pitchFamily="2" charset="-122"/>
                <a:cs typeface="楷体" panose="02010609060101010101" pitchFamily="49" charset="-122"/>
              </a:rPr>
              <a:t>的性质变化规律</a:t>
            </a:r>
            <a:r>
              <a:rPr lang="zh-CN" altLang="en-US" sz="3600" b="0">
                <a:ea typeface="华文楷体" panose="02010600040101010101" pitchFamily="2" charset="-122"/>
                <a:cs typeface="楷体" panose="02010609060101010101" pitchFamily="49" charset="-122"/>
              </a:rPr>
              <a:t> </a:t>
            </a:r>
            <a:endParaRPr lang="zh-CN" altLang="en-US" sz="3600" b="0">
              <a:ea typeface="华文楷体" panose="02010600040101010101" pitchFamily="2" charset="-122"/>
              <a:cs typeface="楷体" panose="02010609060101010101" pitchFamily="49" charset="-122"/>
            </a:endParaRPr>
          </a:p>
        </p:txBody>
      </p:sp>
      <p:sp>
        <p:nvSpPr>
          <p:cNvPr id="3" name="Text Box 3"/>
          <p:cNvSpPr txBox="1">
            <a:spLocks noChangeArrowheads="1"/>
          </p:cNvSpPr>
          <p:nvPr/>
        </p:nvSpPr>
        <p:spPr bwMode="auto">
          <a:xfrm>
            <a:off x="1154113" y="1557338"/>
            <a:ext cx="7542212"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50000"/>
              </a:lnSpc>
            </a:pPr>
            <a:r>
              <a:rPr lang="en-US" altLang="zh-CN">
                <a:ea typeface="华文楷体" panose="02010600040101010101" pitchFamily="2" charset="-122"/>
                <a:cs typeface="楷体" panose="02010609060101010101" pitchFamily="49" charset="-122"/>
              </a:rPr>
              <a:t>1) </a:t>
            </a:r>
            <a:r>
              <a:rPr lang="zh-CN" altLang="en-US">
                <a:ea typeface="华文楷体" panose="02010600040101010101" pitchFamily="2" charset="-122"/>
                <a:cs typeface="楷体" panose="02010609060101010101" pitchFamily="49" charset="-122"/>
              </a:rPr>
              <a:t>酸性</a:t>
            </a:r>
            <a:r>
              <a:rPr lang="en-US" altLang="zh-CN">
                <a:ea typeface="华文楷体" panose="02010600040101010101" pitchFamily="2" charset="-122"/>
                <a:cs typeface="楷体" panose="02010609060101010101" pitchFamily="49" charset="-122"/>
              </a:rPr>
              <a:t>:   </a:t>
            </a:r>
            <a:r>
              <a:rPr lang="zh-CN" altLang="en-US">
                <a:solidFill>
                  <a:srgbClr val="0000FF"/>
                </a:solidFill>
                <a:ea typeface="华文楷体" panose="02010600040101010101" pitchFamily="2" charset="-122"/>
                <a:cs typeface="楷体" panose="02010609060101010101" pitchFamily="49" charset="-122"/>
              </a:rPr>
              <a:t>从</a:t>
            </a:r>
            <a:r>
              <a:rPr lang="en-US" altLang="zh-CN">
                <a:solidFill>
                  <a:srgbClr val="0000FF"/>
                </a:solidFill>
                <a:ea typeface="华文楷体" panose="02010600040101010101" pitchFamily="2" charset="-122"/>
                <a:cs typeface="楷体" panose="02010609060101010101" pitchFamily="49" charset="-122"/>
              </a:rPr>
              <a:t>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O—H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Te</a:t>
            </a:r>
            <a:r>
              <a:rPr lang="zh-CN" altLang="en-US">
                <a:solidFill>
                  <a:srgbClr val="0000FF"/>
                </a:solidFill>
                <a:ea typeface="华文楷体" panose="02010600040101010101" pitchFamily="2" charset="-122"/>
                <a:cs typeface="楷体" panose="02010609060101010101" pitchFamily="49" charset="-122"/>
              </a:rPr>
              <a:t>依次增强</a:t>
            </a:r>
            <a:r>
              <a:rPr lang="en-US" altLang="zh-CN">
                <a:solidFill>
                  <a:srgbClr val="0000FF"/>
                </a:solidFill>
                <a:ea typeface="华文楷体" panose="02010600040101010101" pitchFamily="2" charset="-122"/>
                <a:cs typeface="楷体" panose="02010609060101010101" pitchFamily="49" charset="-122"/>
              </a:rPr>
              <a:t>.</a:t>
            </a:r>
            <a:endParaRPr lang="en-US" altLang="zh-CN">
              <a:solidFill>
                <a:srgbClr val="0000FF"/>
              </a:solidFill>
              <a:ea typeface="华文楷体" panose="02010600040101010101" pitchFamily="2" charset="-122"/>
              <a:cs typeface="楷体" panose="02010609060101010101" pitchFamily="49" charset="-122"/>
            </a:endParaRPr>
          </a:p>
          <a:p>
            <a:pPr eaLnBrk="0" hangingPunct="0">
              <a:lnSpc>
                <a:spcPct val="150000"/>
              </a:lnSpc>
            </a:pPr>
            <a:r>
              <a:rPr lang="en-US" altLang="zh-CN">
                <a:ea typeface="华文楷体" panose="02010600040101010101" pitchFamily="2" charset="-122"/>
                <a:cs typeface="楷体" panose="02010609060101010101" pitchFamily="49" charset="-122"/>
              </a:rPr>
              <a:t>2) </a:t>
            </a:r>
            <a:r>
              <a:rPr lang="zh-CN" altLang="en-US">
                <a:ea typeface="华文楷体" panose="02010600040101010101" pitchFamily="2" charset="-122"/>
                <a:cs typeface="楷体" panose="02010609060101010101" pitchFamily="49" charset="-122"/>
              </a:rPr>
              <a:t>热稳定性</a:t>
            </a:r>
            <a:r>
              <a:rPr lang="en-US" altLang="zh-CN">
                <a:ea typeface="华文楷体" panose="02010600040101010101" pitchFamily="2" charset="-122"/>
                <a:cs typeface="楷体" panose="02010609060101010101" pitchFamily="49" charset="-122"/>
              </a:rPr>
              <a:t>:  </a:t>
            </a:r>
            <a:r>
              <a:rPr lang="zh-CN" altLang="en-US">
                <a:solidFill>
                  <a:srgbClr val="0000FF"/>
                </a:solidFill>
                <a:ea typeface="华文楷体" panose="02010600040101010101" pitchFamily="2" charset="-122"/>
                <a:cs typeface="楷体" panose="02010609060101010101" pitchFamily="49" charset="-122"/>
              </a:rPr>
              <a:t>从</a:t>
            </a:r>
            <a:r>
              <a:rPr lang="en-US" altLang="zh-CN">
                <a:solidFill>
                  <a:srgbClr val="0000FF"/>
                </a:solidFill>
                <a:ea typeface="华文楷体" panose="02010600040101010101" pitchFamily="2" charset="-122"/>
                <a:cs typeface="楷体" panose="02010609060101010101" pitchFamily="49" charset="-122"/>
              </a:rPr>
              <a:t>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O—H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Te</a:t>
            </a:r>
            <a:r>
              <a:rPr lang="zh-CN" altLang="en-US">
                <a:solidFill>
                  <a:srgbClr val="0000FF"/>
                </a:solidFill>
                <a:ea typeface="华文楷体" panose="02010600040101010101" pitchFamily="2" charset="-122"/>
                <a:cs typeface="楷体" panose="02010609060101010101" pitchFamily="49" charset="-122"/>
              </a:rPr>
              <a:t>依次减弱</a:t>
            </a:r>
            <a:r>
              <a:rPr lang="en-US" altLang="zh-CN">
                <a:solidFill>
                  <a:srgbClr val="0000FF"/>
                </a:solidFill>
                <a:ea typeface="华文楷体" panose="02010600040101010101" pitchFamily="2" charset="-122"/>
                <a:cs typeface="楷体" panose="02010609060101010101" pitchFamily="49" charset="-122"/>
              </a:rPr>
              <a:t>.</a:t>
            </a:r>
            <a:endParaRPr lang="en-US" altLang="zh-CN">
              <a:solidFill>
                <a:srgbClr val="0000FF"/>
              </a:solidFill>
              <a:ea typeface="华文楷体" panose="02010600040101010101" pitchFamily="2" charset="-122"/>
              <a:cs typeface="楷体" panose="02010609060101010101" pitchFamily="49" charset="-122"/>
            </a:endParaRPr>
          </a:p>
          <a:p>
            <a:pPr eaLnBrk="0" hangingPunct="0">
              <a:lnSpc>
                <a:spcPct val="150000"/>
              </a:lnSpc>
            </a:pPr>
            <a:r>
              <a:rPr lang="en-US" altLang="zh-CN">
                <a:ea typeface="华文楷体" panose="02010600040101010101" pitchFamily="2" charset="-122"/>
                <a:cs typeface="楷体" panose="02010609060101010101" pitchFamily="49" charset="-122"/>
              </a:rPr>
              <a:t>3)</a:t>
            </a:r>
            <a:r>
              <a:rPr lang="zh-CN" altLang="en-US">
                <a:ea typeface="华文楷体" panose="02010600040101010101" pitchFamily="2" charset="-122"/>
                <a:cs typeface="楷体" panose="02010609060101010101" pitchFamily="49" charset="-122"/>
              </a:rPr>
              <a:t> 还原性</a:t>
            </a:r>
            <a:r>
              <a:rPr lang="en-US" altLang="zh-CN">
                <a:ea typeface="华文楷体" panose="02010600040101010101" pitchFamily="2" charset="-122"/>
                <a:cs typeface="楷体" panose="02010609060101010101" pitchFamily="49" charset="-122"/>
              </a:rPr>
              <a:t>:  </a:t>
            </a:r>
            <a:r>
              <a:rPr lang="zh-CN" altLang="en-US">
                <a:solidFill>
                  <a:srgbClr val="0000FF"/>
                </a:solidFill>
                <a:ea typeface="华文楷体" panose="02010600040101010101" pitchFamily="2" charset="-122"/>
                <a:cs typeface="楷体" panose="02010609060101010101" pitchFamily="49" charset="-122"/>
              </a:rPr>
              <a:t>从</a:t>
            </a:r>
            <a:r>
              <a:rPr lang="en-US" altLang="zh-CN">
                <a:solidFill>
                  <a:srgbClr val="0000FF"/>
                </a:solidFill>
                <a:ea typeface="华文楷体" panose="02010600040101010101" pitchFamily="2" charset="-122"/>
                <a:cs typeface="楷体" panose="02010609060101010101" pitchFamily="49" charset="-122"/>
              </a:rPr>
              <a:t>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O—H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Te</a:t>
            </a:r>
            <a:r>
              <a:rPr lang="zh-CN" altLang="en-US">
                <a:solidFill>
                  <a:srgbClr val="0000FF"/>
                </a:solidFill>
                <a:ea typeface="华文楷体" panose="02010600040101010101" pitchFamily="2" charset="-122"/>
                <a:cs typeface="楷体" panose="02010609060101010101" pitchFamily="49" charset="-122"/>
              </a:rPr>
              <a:t>依次增强</a:t>
            </a:r>
            <a:r>
              <a:rPr lang="en-US" altLang="zh-CN">
                <a:solidFill>
                  <a:srgbClr val="0000FF"/>
                </a:solidFill>
                <a:ea typeface="华文楷体" panose="02010600040101010101" pitchFamily="2" charset="-122"/>
                <a:cs typeface="楷体" panose="02010609060101010101" pitchFamily="49" charset="-122"/>
              </a:rPr>
              <a:t>.</a:t>
            </a:r>
            <a:endParaRPr lang="en-US" altLang="zh-CN">
              <a:solidFill>
                <a:srgbClr val="0000FF"/>
              </a:solidFill>
              <a:ea typeface="华文楷体" panose="02010600040101010101" pitchFamily="2" charset="-122"/>
              <a:cs typeface="楷体" panose="02010609060101010101" pitchFamily="49" charset="-122"/>
            </a:endParaRPr>
          </a:p>
          <a:p>
            <a:pPr eaLnBrk="0" hangingPunct="0">
              <a:lnSpc>
                <a:spcPct val="150000"/>
              </a:lnSpc>
            </a:pPr>
            <a:r>
              <a:rPr lang="en-US" altLang="zh-CN">
                <a:ea typeface="华文楷体" panose="02010600040101010101" pitchFamily="2" charset="-122"/>
                <a:cs typeface="楷体" panose="02010609060101010101" pitchFamily="49" charset="-122"/>
              </a:rPr>
              <a:t>4) </a:t>
            </a:r>
            <a:r>
              <a:rPr lang="zh-CN" altLang="en-US">
                <a:ea typeface="华文楷体" panose="02010600040101010101" pitchFamily="2" charset="-122"/>
                <a:cs typeface="楷体" panose="02010609060101010101" pitchFamily="49" charset="-122"/>
              </a:rPr>
              <a:t>熔沸点：从上到下依次增强</a:t>
            </a: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而水的熔沸点反常高</a:t>
            </a:r>
            <a:r>
              <a:rPr lang="en-US" altLang="zh-CN">
                <a:ea typeface="华文楷体" panose="02010600040101010101" pitchFamily="2" charset="-122"/>
                <a:cs typeface="楷体" panose="02010609060101010101" pitchFamily="49" charset="-122"/>
              </a:rPr>
              <a:t>.</a:t>
            </a:r>
            <a:endParaRPr lang="en-US" altLang="zh-CN">
              <a:ea typeface="华文楷体" panose="02010600040101010101" pitchFamily="2" charset="-122"/>
              <a:cs typeface="楷体" panose="02010609060101010101" pitchFamily="49" charset="-122"/>
            </a:endParaRPr>
          </a:p>
        </p:txBody>
      </p:sp>
      <p:sp>
        <p:nvSpPr>
          <p:cNvPr id="307203" name="Rectangle 2"/>
          <p:cNvSpPr>
            <a:spLocks noChangeArrowheads="1"/>
          </p:cNvSpPr>
          <p:nvPr/>
        </p:nvSpPr>
        <p:spPr bwMode="auto">
          <a:xfrm>
            <a:off x="8040688" y="5913438"/>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652BC82-9759-496D-A583-50182191DD4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ChangeArrowheads="1"/>
          </p:cNvSpPr>
          <p:nvPr/>
        </p:nvSpPr>
        <p:spPr bwMode="auto">
          <a:xfrm>
            <a:off x="974725" y="115888"/>
            <a:ext cx="3717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r>
              <a:rPr lang="en-US" altLang="zh-CN" sz="4000">
                <a:solidFill>
                  <a:srgbClr val="0000FF"/>
                </a:solidFill>
                <a:ea typeface="华文楷体" panose="02010600040101010101" pitchFamily="2" charset="-122"/>
              </a:rPr>
              <a:t>2. </a:t>
            </a:r>
            <a:r>
              <a:rPr lang="zh-CN" altLang="en-US" sz="4000">
                <a:solidFill>
                  <a:srgbClr val="0000FF"/>
                </a:solidFill>
                <a:ea typeface="华文楷体" panose="02010600040101010101" pitchFamily="2" charset="-122"/>
              </a:rPr>
              <a:t>金属硫化物</a:t>
            </a:r>
            <a:endParaRPr lang="zh-CN" altLang="en-US" sz="4000">
              <a:solidFill>
                <a:srgbClr val="0000FF"/>
              </a:solidFill>
              <a:ea typeface="华文楷体" panose="02010600040101010101" pitchFamily="2" charset="-122"/>
            </a:endParaRPr>
          </a:p>
        </p:txBody>
      </p:sp>
      <p:sp>
        <p:nvSpPr>
          <p:cNvPr id="166917" name="Text Box 5"/>
          <p:cNvSpPr txBox="1">
            <a:spLocks noChangeArrowheads="1"/>
          </p:cNvSpPr>
          <p:nvPr/>
        </p:nvSpPr>
        <p:spPr bwMode="auto">
          <a:xfrm>
            <a:off x="1049338" y="908050"/>
            <a:ext cx="7770812"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zh-CN" altLang="en-US" sz="3400">
                <a:ea typeface="华文楷体" panose="02010600040101010101" pitchFamily="2" charset="-122"/>
              </a:rPr>
              <a:t>      大多数</a:t>
            </a:r>
            <a:r>
              <a:rPr lang="zh-CN" altLang="en-US" sz="3400">
                <a:solidFill>
                  <a:srgbClr val="FF0000"/>
                </a:solidFill>
                <a:ea typeface="华文楷体" panose="02010600040101010101" pitchFamily="2" charset="-122"/>
              </a:rPr>
              <a:t>难溶于水</a:t>
            </a:r>
            <a:r>
              <a:rPr lang="zh-CN" altLang="en-US" sz="3400">
                <a:ea typeface="华文楷体" panose="02010600040101010101" pitchFamily="2" charset="-122"/>
              </a:rPr>
              <a:t>，且有</a:t>
            </a:r>
            <a:r>
              <a:rPr lang="zh-CN" altLang="en-US" sz="3400">
                <a:solidFill>
                  <a:srgbClr val="FF0000"/>
                </a:solidFill>
                <a:ea typeface="华文楷体" panose="02010600040101010101" pitchFamily="2" charset="-122"/>
              </a:rPr>
              <a:t>特殊颜色</a:t>
            </a:r>
            <a:r>
              <a:rPr lang="en-US" altLang="zh-CN" sz="3400">
                <a:solidFill>
                  <a:srgbClr val="FF0000"/>
                </a:solidFill>
                <a:ea typeface="华文楷体" panose="02010600040101010101" pitchFamily="2" charset="-122"/>
              </a:rPr>
              <a:t>(</a:t>
            </a:r>
            <a:r>
              <a:rPr lang="zh-CN" altLang="en-US" sz="3400">
                <a:ea typeface="华文楷体" panose="02010600040101010101" pitchFamily="2" charset="-122"/>
              </a:rPr>
              <a:t>用于金属离子的分离和鉴定</a:t>
            </a:r>
            <a:r>
              <a:rPr lang="en-US" altLang="zh-CN" sz="3400">
                <a:ea typeface="华文楷体" panose="02010600040101010101" pitchFamily="2" charset="-122"/>
              </a:rPr>
              <a:t>)</a:t>
            </a:r>
            <a:r>
              <a:rPr lang="zh-CN" altLang="en-US" sz="3400">
                <a:ea typeface="华文楷体" panose="02010600040101010101" pitchFamily="2" charset="-122"/>
              </a:rPr>
              <a:t>；金属硫化物的溶解性与</a:t>
            </a:r>
            <a:r>
              <a:rPr lang="zh-CN" altLang="en-US" sz="3400">
                <a:solidFill>
                  <a:srgbClr val="0000CC"/>
                </a:solidFill>
                <a:ea typeface="华文楷体" panose="02010600040101010101" pitchFamily="2" charset="-122"/>
              </a:rPr>
              <a:t>温度、溶液</a:t>
            </a:r>
            <a:r>
              <a:rPr lang="en-US" altLang="zh-CN" sz="3400">
                <a:solidFill>
                  <a:srgbClr val="0000CC"/>
                </a:solidFill>
                <a:ea typeface="华文楷体" panose="02010600040101010101" pitchFamily="2" charset="-122"/>
              </a:rPr>
              <a:t>pH</a:t>
            </a:r>
            <a:r>
              <a:rPr lang="zh-CN" altLang="en-US" sz="3400">
                <a:solidFill>
                  <a:srgbClr val="0000CC"/>
                </a:solidFill>
                <a:ea typeface="华文楷体" panose="02010600040101010101" pitchFamily="2" charset="-122"/>
              </a:rPr>
              <a:t>值和</a:t>
            </a:r>
            <a:r>
              <a:rPr lang="en-US" altLang="zh-CN" sz="3400">
                <a:solidFill>
                  <a:srgbClr val="0000CC"/>
                </a:solidFill>
                <a:ea typeface="华文楷体" panose="02010600040101010101" pitchFamily="2" charset="-122"/>
              </a:rPr>
              <a:t>H</a:t>
            </a:r>
            <a:r>
              <a:rPr lang="en-US" altLang="zh-CN" sz="3400" baseline="-25000">
                <a:solidFill>
                  <a:srgbClr val="0000CC"/>
                </a:solidFill>
                <a:ea typeface="华文楷体" panose="02010600040101010101" pitchFamily="2" charset="-122"/>
              </a:rPr>
              <a:t>2</a:t>
            </a:r>
            <a:r>
              <a:rPr lang="en-US" altLang="zh-CN" sz="3400">
                <a:solidFill>
                  <a:srgbClr val="0000CC"/>
                </a:solidFill>
                <a:ea typeface="华文楷体" panose="02010600040101010101" pitchFamily="2" charset="-122"/>
              </a:rPr>
              <a:t>S</a:t>
            </a:r>
            <a:r>
              <a:rPr lang="zh-CN" altLang="en-US" sz="3400">
                <a:solidFill>
                  <a:srgbClr val="0000CC"/>
                </a:solidFill>
                <a:ea typeface="华文楷体" panose="02010600040101010101" pitchFamily="2" charset="-122"/>
              </a:rPr>
              <a:t>的分压</a:t>
            </a:r>
            <a:r>
              <a:rPr lang="zh-CN" altLang="en-US" sz="3400">
                <a:ea typeface="华文楷体" panose="02010600040101010101" pitchFamily="2" charset="-122"/>
              </a:rPr>
              <a:t>相关。</a:t>
            </a:r>
            <a:endParaRPr lang="zh-CN" altLang="en-US" sz="3400">
              <a:ea typeface="华文楷体" panose="02010600040101010101" pitchFamily="2" charset="-122"/>
            </a:endParaRPr>
          </a:p>
          <a:p>
            <a:pPr>
              <a:lnSpc>
                <a:spcPct val="120000"/>
              </a:lnSpc>
            </a:pPr>
            <a:r>
              <a:rPr lang="zh-CN" altLang="en-US" sz="3400">
                <a:ea typeface="华文楷体" panose="02010600040101010101" pitchFamily="2" charset="-122"/>
              </a:rPr>
              <a:t>   </a:t>
            </a:r>
            <a:r>
              <a:rPr lang="en-US" altLang="zh-CN" sz="3400">
                <a:solidFill>
                  <a:srgbClr val="0033CC"/>
                </a:solidFill>
                <a:ea typeface="华文楷体" panose="02010600040101010101" pitchFamily="2" charset="-122"/>
              </a:rPr>
              <a:t>IA</a:t>
            </a:r>
            <a:r>
              <a:rPr lang="zh-CN" altLang="en-US" sz="3400">
                <a:solidFill>
                  <a:srgbClr val="0033CC"/>
                </a:solidFill>
                <a:ea typeface="华文楷体" panose="02010600040101010101" pitchFamily="2" charset="-122"/>
              </a:rPr>
              <a:t>、</a:t>
            </a:r>
            <a:r>
              <a:rPr lang="en-US" altLang="zh-CN" sz="3400">
                <a:solidFill>
                  <a:srgbClr val="0033CC"/>
                </a:solidFill>
                <a:ea typeface="华文楷体" panose="02010600040101010101" pitchFamily="2" charset="-122"/>
              </a:rPr>
              <a:t>IIA(</a:t>
            </a:r>
            <a:r>
              <a:rPr lang="zh-CN" altLang="en-US" sz="3400">
                <a:solidFill>
                  <a:srgbClr val="0033CC"/>
                </a:solidFill>
                <a:ea typeface="华文楷体" panose="02010600040101010101" pitchFamily="2" charset="-122"/>
              </a:rPr>
              <a:t>碱金属和碱土金属、铵盐</a:t>
            </a:r>
            <a:r>
              <a:rPr lang="en-US" altLang="zh-CN" sz="3400">
                <a:solidFill>
                  <a:srgbClr val="0033CC"/>
                </a:solidFill>
                <a:ea typeface="华文楷体" panose="02010600040101010101" pitchFamily="2" charset="-122"/>
              </a:rPr>
              <a:t>)</a:t>
            </a:r>
            <a:r>
              <a:rPr lang="zh-CN" altLang="en-US" sz="3400">
                <a:ea typeface="华文楷体" panose="02010600040101010101" pitchFamily="2" charset="-122"/>
              </a:rPr>
              <a:t>的硫化物易溶，易水解；</a:t>
            </a:r>
            <a:endParaRPr lang="zh-CN" altLang="en-US" sz="3400">
              <a:ea typeface="华文楷体" panose="02010600040101010101" pitchFamily="2" charset="-122"/>
            </a:endParaRPr>
          </a:p>
          <a:p>
            <a:pPr>
              <a:lnSpc>
                <a:spcPct val="120000"/>
              </a:lnSpc>
            </a:pPr>
            <a:r>
              <a:rPr lang="zh-CN" altLang="en-US" sz="3400">
                <a:ea typeface="华文楷体" panose="02010600040101010101" pitchFamily="2" charset="-122"/>
              </a:rPr>
              <a:t>   </a:t>
            </a:r>
            <a:r>
              <a:rPr lang="en-US" altLang="zh-CN" sz="3400">
                <a:solidFill>
                  <a:srgbClr val="0033CC"/>
                </a:solidFill>
                <a:ea typeface="华文楷体" panose="02010600040101010101" pitchFamily="2" charset="-122"/>
              </a:rPr>
              <a:t>IB</a:t>
            </a:r>
            <a:r>
              <a:rPr lang="zh-CN" altLang="en-US" sz="3400">
                <a:solidFill>
                  <a:srgbClr val="0033CC"/>
                </a:solidFill>
                <a:ea typeface="华文楷体" panose="02010600040101010101" pitchFamily="2" charset="-122"/>
              </a:rPr>
              <a:t>、</a:t>
            </a:r>
            <a:r>
              <a:rPr lang="en-US" altLang="zh-CN" sz="3400">
                <a:solidFill>
                  <a:srgbClr val="0033CC"/>
                </a:solidFill>
                <a:ea typeface="华文楷体" panose="02010600040101010101" pitchFamily="2" charset="-122"/>
              </a:rPr>
              <a:t>IIB</a:t>
            </a:r>
            <a:r>
              <a:rPr lang="zh-CN" altLang="en-US" sz="3400">
                <a:solidFill>
                  <a:srgbClr val="0033CC"/>
                </a:solidFill>
                <a:ea typeface="华文楷体" panose="02010600040101010101" pitchFamily="2" charset="-122"/>
              </a:rPr>
              <a:t>族重金属</a:t>
            </a:r>
            <a:r>
              <a:rPr lang="zh-CN" altLang="en-US" sz="3400">
                <a:ea typeface="华文楷体" panose="02010600040101010101" pitchFamily="2" charset="-122"/>
              </a:rPr>
              <a:t>的硫化物最难溶。</a:t>
            </a:r>
            <a:endParaRPr lang="en-US" altLang="zh-CN" sz="3400">
              <a:ea typeface="华文楷体" panose="02010600040101010101" pitchFamily="2" charset="-122"/>
            </a:endParaRPr>
          </a:p>
          <a:p>
            <a:pPr>
              <a:lnSpc>
                <a:spcPct val="120000"/>
              </a:lnSpc>
            </a:pPr>
            <a:r>
              <a:rPr lang="zh-CN" altLang="en-US" sz="3400">
                <a:ea typeface="华文楷体" panose="02010600040101010101" pitchFamily="2" charset="-122"/>
              </a:rPr>
              <a:t>可溶性金属盐</a:t>
            </a:r>
            <a:r>
              <a:rPr lang="en-US" altLang="zh-CN" sz="3400">
                <a:ea typeface="华文楷体" panose="02010600040101010101" pitchFamily="2" charset="-122"/>
              </a:rPr>
              <a:t>+H</a:t>
            </a:r>
            <a:r>
              <a:rPr lang="en-US" altLang="zh-CN" sz="3400" baseline="-25000">
                <a:ea typeface="华文楷体" panose="02010600040101010101" pitchFamily="2" charset="-122"/>
              </a:rPr>
              <a:t>2</a:t>
            </a:r>
            <a:r>
              <a:rPr lang="en-US" altLang="zh-CN" sz="3400">
                <a:ea typeface="华文楷体" panose="02010600040101010101" pitchFamily="2" charset="-122"/>
              </a:rPr>
              <a:t>S/Na</a:t>
            </a:r>
            <a:r>
              <a:rPr lang="en-US" altLang="zh-CN" sz="3400" baseline="-25000">
                <a:ea typeface="华文楷体" panose="02010600040101010101" pitchFamily="2" charset="-122"/>
              </a:rPr>
              <a:t>2</a:t>
            </a:r>
            <a:r>
              <a:rPr lang="en-US" altLang="zh-CN" sz="3400">
                <a:ea typeface="华文楷体" panose="02010600040101010101" pitchFamily="2" charset="-122"/>
              </a:rPr>
              <a:t>S </a:t>
            </a:r>
            <a:r>
              <a:rPr lang="en-US" altLang="zh-CN" sz="3400">
                <a:ea typeface="华文楷体" panose="02010600040101010101" pitchFamily="2" charset="-122"/>
                <a:sym typeface="Wingdings" panose="05000000000000000000" pitchFamily="2" charset="2"/>
              </a:rPr>
              <a:t> </a:t>
            </a:r>
            <a:r>
              <a:rPr lang="en-US" altLang="zh-CN" sz="3400">
                <a:solidFill>
                  <a:srgbClr val="0000FF"/>
                </a:solidFill>
                <a:ea typeface="华文楷体" panose="02010600040101010101" pitchFamily="2" charset="-122"/>
                <a:sym typeface="Wingdings" panose="05000000000000000000" pitchFamily="2" charset="2"/>
              </a:rPr>
              <a:t>M</a:t>
            </a:r>
            <a:r>
              <a:rPr lang="en-US" altLang="zh-CN" sz="3400" baseline="-25000">
                <a:solidFill>
                  <a:srgbClr val="0000FF"/>
                </a:solidFill>
                <a:ea typeface="华文楷体" panose="02010600040101010101" pitchFamily="2" charset="-122"/>
                <a:sym typeface="Wingdings" panose="05000000000000000000" pitchFamily="2" charset="2"/>
              </a:rPr>
              <a:t>2</a:t>
            </a:r>
            <a:r>
              <a:rPr lang="en-US" altLang="zh-CN" sz="3400">
                <a:solidFill>
                  <a:srgbClr val="0000FF"/>
                </a:solidFill>
                <a:ea typeface="华文楷体" panose="02010600040101010101" pitchFamily="2" charset="-122"/>
                <a:sym typeface="Wingdings" panose="05000000000000000000" pitchFamily="2" charset="2"/>
              </a:rPr>
              <a:t>S</a:t>
            </a:r>
            <a:r>
              <a:rPr lang="en-US" altLang="zh-CN" sz="3400" baseline="-25000">
                <a:solidFill>
                  <a:srgbClr val="0000FF"/>
                </a:solidFill>
                <a:ea typeface="华文楷体" panose="02010600040101010101" pitchFamily="2" charset="-122"/>
                <a:sym typeface="Wingdings" panose="05000000000000000000" pitchFamily="2" charset="2"/>
              </a:rPr>
              <a:t>x</a:t>
            </a:r>
            <a:r>
              <a:rPr lang="en-US" altLang="zh-CN" sz="3400">
                <a:solidFill>
                  <a:srgbClr val="0000FF"/>
                </a:solidFill>
                <a:ea typeface="华文楷体" panose="02010600040101010101" pitchFamily="2" charset="-122"/>
                <a:sym typeface="Symbol" panose="05050102010706020507" pitchFamily="18" charset="2"/>
              </a:rPr>
              <a:t>(</a:t>
            </a:r>
            <a:r>
              <a:rPr lang="zh-CN" altLang="en-US" sz="3400">
                <a:solidFill>
                  <a:srgbClr val="0000FF"/>
                </a:solidFill>
                <a:ea typeface="华文楷体" panose="02010600040101010101" pitchFamily="2" charset="-122"/>
                <a:sym typeface="Symbol" panose="05050102010706020507" pitchFamily="18" charset="2"/>
              </a:rPr>
              <a:t>难溶</a:t>
            </a:r>
            <a:r>
              <a:rPr lang="en-US" altLang="zh-CN" sz="3400">
                <a:solidFill>
                  <a:srgbClr val="0000FF"/>
                </a:solidFill>
                <a:ea typeface="华文楷体" panose="02010600040101010101" pitchFamily="2" charset="-122"/>
                <a:sym typeface="Symbol" panose="05050102010706020507" pitchFamily="18" charset="2"/>
              </a:rPr>
              <a:t>)</a:t>
            </a:r>
            <a:endParaRPr lang="zh-CN" altLang="en-US" sz="3400">
              <a:solidFill>
                <a:srgbClr val="0000FF"/>
              </a:solidFill>
              <a:ea typeface="华文楷体" panose="02010600040101010101" pitchFamily="2" charset="-122"/>
            </a:endParaRPr>
          </a:p>
        </p:txBody>
      </p:sp>
      <p:sp>
        <p:nvSpPr>
          <p:cNvPr id="308227" name="Rectangle 7"/>
          <p:cNvSpPr>
            <a:spLocks noChangeArrowheads="1"/>
          </p:cNvSpPr>
          <p:nvPr/>
        </p:nvSpPr>
        <p:spPr bwMode="auto">
          <a:xfrm>
            <a:off x="8027988" y="60928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E0EBE6F-F1AE-49DD-AAFC-F228B5CDB35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6917">
                                            <p:txEl>
                                              <p:pRg st="0" end="0"/>
                                            </p:txEl>
                                          </p:spTgt>
                                        </p:tgtEl>
                                        <p:attrNameLst>
                                          <p:attrName>style.visibility</p:attrName>
                                        </p:attrNameLst>
                                      </p:cBhvr>
                                      <p:to>
                                        <p:strVal val="visible"/>
                                      </p:to>
                                    </p:set>
                                    <p:animEffect transition="in" filter="blinds(horizontal)">
                                      <p:cBhvr>
                                        <p:cTn id="7" dur="500"/>
                                        <p:tgtEl>
                                          <p:spTgt spid="1669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66917">
                                            <p:txEl>
                                              <p:pRg st="1" end="1"/>
                                            </p:txEl>
                                          </p:spTgt>
                                        </p:tgtEl>
                                        <p:attrNameLst>
                                          <p:attrName>style.visibility</p:attrName>
                                        </p:attrNameLst>
                                      </p:cBhvr>
                                      <p:to>
                                        <p:strVal val="visible"/>
                                      </p:to>
                                    </p:set>
                                    <p:animEffect transition="in" filter="barn(inHorizontal)">
                                      <p:cBhvr>
                                        <p:cTn id="12" dur="500"/>
                                        <p:tgtEl>
                                          <p:spTgt spid="166917">
                                            <p:txEl>
                                              <p:pRg st="1" end="1"/>
                                            </p:txEl>
                                          </p:spTgt>
                                        </p:tgtEl>
                                      </p:cBhvr>
                                    </p:animEffect>
                                  </p:childTnLst>
                                </p:cTn>
                              </p:par>
                              <p:par>
                                <p:cTn id="13" presetID="16" presetClass="entr" presetSubtype="26" fill="hold" nodeType="withEffect">
                                  <p:stCondLst>
                                    <p:cond delay="0"/>
                                  </p:stCondLst>
                                  <p:childTnLst>
                                    <p:set>
                                      <p:cBhvr>
                                        <p:cTn id="14" dur="1" fill="hold">
                                          <p:stCondLst>
                                            <p:cond delay="0"/>
                                          </p:stCondLst>
                                        </p:cTn>
                                        <p:tgtEl>
                                          <p:spTgt spid="166917">
                                            <p:txEl>
                                              <p:pRg st="2" end="2"/>
                                            </p:txEl>
                                          </p:spTgt>
                                        </p:tgtEl>
                                        <p:attrNameLst>
                                          <p:attrName>style.visibility</p:attrName>
                                        </p:attrNameLst>
                                      </p:cBhvr>
                                      <p:to>
                                        <p:strVal val="visible"/>
                                      </p:to>
                                    </p:set>
                                    <p:animEffect transition="in" filter="barn(inHorizontal)">
                                      <p:cBhvr>
                                        <p:cTn id="15" dur="500"/>
                                        <p:tgtEl>
                                          <p:spTgt spid="166917">
                                            <p:txEl>
                                              <p:pRg st="2" end="2"/>
                                            </p:txEl>
                                          </p:spTgt>
                                        </p:tgtEl>
                                      </p:cBhvr>
                                    </p:animEffect>
                                  </p:childTnLst>
                                </p:cTn>
                              </p:par>
                              <p:par>
                                <p:cTn id="16" presetID="16" presetClass="entr" presetSubtype="26" fill="hold" nodeType="withEffect">
                                  <p:stCondLst>
                                    <p:cond delay="0"/>
                                  </p:stCondLst>
                                  <p:childTnLst>
                                    <p:set>
                                      <p:cBhvr>
                                        <p:cTn id="17" dur="1" fill="hold">
                                          <p:stCondLst>
                                            <p:cond delay="0"/>
                                          </p:stCondLst>
                                        </p:cTn>
                                        <p:tgtEl>
                                          <p:spTgt spid="166917">
                                            <p:txEl>
                                              <p:pRg st="3" end="3"/>
                                            </p:txEl>
                                          </p:spTgt>
                                        </p:tgtEl>
                                        <p:attrNameLst>
                                          <p:attrName>style.visibility</p:attrName>
                                        </p:attrNameLst>
                                      </p:cBhvr>
                                      <p:to>
                                        <p:strVal val="visible"/>
                                      </p:to>
                                    </p:set>
                                    <p:animEffect transition="in" filter="barn(inHorizontal)">
                                      <p:cBhvr>
                                        <p:cTn id="18" dur="500"/>
                                        <p:tgtEl>
                                          <p:spTgt spid="1669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3746" name="Group 2"/>
          <p:cNvGraphicFramePr>
            <a:graphicFrameLocks noGrp="1"/>
          </p:cNvGraphicFramePr>
          <p:nvPr>
            <p:ph idx="1"/>
          </p:nvPr>
        </p:nvGraphicFramePr>
        <p:xfrm>
          <a:off x="0" y="981075"/>
          <a:ext cx="9144000" cy="5486400"/>
        </p:xfrm>
        <a:graphic>
          <a:graphicData uri="http://schemas.openxmlformats.org/drawingml/2006/table">
            <a:tbl>
              <a:tblPr/>
              <a:tblGrid>
                <a:gridCol w="1403350"/>
                <a:gridCol w="1152525"/>
                <a:gridCol w="1295400"/>
                <a:gridCol w="3463925"/>
                <a:gridCol w="1828800"/>
              </a:tblGrid>
              <a:tr h="2635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化学式</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颜色</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在水中</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在酸中</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溶度积</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2635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Na</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2</a:t>
                      </a: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白色</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易溶</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易溶于稀酸中</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2635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ZnS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白色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易溶于稀酸中</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1.2×10</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-23</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2635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MnS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肉红</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易溶于稀酸中</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1.4×10</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-15</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2635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FeS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黑色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易溶于稀酸中</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3.7×10</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-19</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36550">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SnS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褐色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稀酸中不溶</a:t>
                      </a:r>
                      <a:r>
                        <a:rPr kumimoji="0" lang="en-US" altLang="zh-CN"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a:t>
                      </a: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溶于浓盐酸</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1.2×10</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-25</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36550">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PbS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黑色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稀酸中不溶</a:t>
                      </a:r>
                      <a:r>
                        <a:rPr kumimoji="0" lang="en-US" altLang="zh-CN"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a:t>
                      </a:r>
                      <a:r>
                        <a:rPr kumimoji="0" lang="zh-CN" altLang="en-US"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溶于浓盐酸</a:t>
                      </a:r>
                      <a:endParaRPr kumimoji="0" lang="zh-CN" altLang="en-US"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3.4×10</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-28</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36550">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CdS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黄色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稀酸中不溶</a:t>
                      </a: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a:t>
                      </a: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溶于浓盐酸</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3.6×10</a:t>
                      </a:r>
                      <a:r>
                        <a:rPr kumimoji="0" lang="en-US" altLang="zh-CN" sz="2400" b="1" i="0" u="none" strike="noStrike" cap="none" normalizeH="0" baseline="30000" dirty="0" smtClean="0">
                          <a:ln>
                            <a:noFill/>
                          </a:ln>
                          <a:solidFill>
                            <a:srgbClr val="111111"/>
                          </a:solidFill>
                          <a:effectLst/>
                          <a:latin typeface="Times New Roman" panose="02020603050405020304" pitchFamily="18" charset="0"/>
                          <a:ea typeface="楷体" panose="02010609060101010101" pitchFamily="49" charset="-122"/>
                        </a:rPr>
                        <a:t>-29</a:t>
                      </a:r>
                      <a:endParaRPr kumimoji="0" lang="en-US" altLang="zh-CN"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36550">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Sb</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2</a:t>
                      </a: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S</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3</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桔红</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稀酸中不溶</a:t>
                      </a: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a:t>
                      </a: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溶于浓盐酸</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2.9×10</a:t>
                      </a:r>
                      <a:r>
                        <a:rPr kumimoji="0" lang="en-US" altLang="zh-CN" sz="2400" b="1" i="0" u="none" strike="noStrike" cap="none" normalizeH="0" baseline="30000" dirty="0" smtClean="0">
                          <a:ln>
                            <a:noFill/>
                          </a:ln>
                          <a:solidFill>
                            <a:srgbClr val="111111"/>
                          </a:solidFill>
                          <a:effectLst/>
                          <a:latin typeface="Times New Roman" panose="02020603050405020304" pitchFamily="18" charset="0"/>
                          <a:ea typeface="楷体" panose="02010609060101010101" pitchFamily="49" charset="-122"/>
                        </a:rPr>
                        <a:t>-59</a:t>
                      </a:r>
                      <a:endParaRPr kumimoji="0" lang="en-US" altLang="zh-CN"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2635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Ag</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2</a:t>
                      </a: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黑色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只溶于氧化性酸</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1.6×10</a:t>
                      </a:r>
                      <a:r>
                        <a:rPr kumimoji="0" lang="en-US" altLang="zh-CN" sz="2400" b="1" i="0" u="none" strike="noStrike" cap="none" normalizeH="0" baseline="30000" dirty="0" smtClean="0">
                          <a:ln>
                            <a:noFill/>
                          </a:ln>
                          <a:solidFill>
                            <a:srgbClr val="111111"/>
                          </a:solidFill>
                          <a:effectLst/>
                          <a:latin typeface="Times New Roman" panose="02020603050405020304" pitchFamily="18" charset="0"/>
                          <a:ea typeface="楷体" panose="02010609060101010101" pitchFamily="49" charset="-122"/>
                        </a:rPr>
                        <a:t>-49</a:t>
                      </a:r>
                      <a:endParaRPr kumimoji="0" lang="en-US" altLang="zh-CN"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2635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CuS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黑色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只溶于氧化性酸</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8.5×10</a:t>
                      </a:r>
                      <a:r>
                        <a:rPr kumimoji="0" lang="en-US" altLang="zh-CN" sz="2400" b="1" i="0" u="none" strike="noStrike" cap="none" normalizeH="0" baseline="30000" dirty="0" smtClean="0">
                          <a:ln>
                            <a:noFill/>
                          </a:ln>
                          <a:solidFill>
                            <a:srgbClr val="111111"/>
                          </a:solidFill>
                          <a:effectLst/>
                          <a:latin typeface="Times New Roman" panose="02020603050405020304" pitchFamily="18" charset="0"/>
                          <a:ea typeface="楷体" panose="02010609060101010101" pitchFamily="49" charset="-122"/>
                        </a:rPr>
                        <a:t>-45</a:t>
                      </a:r>
                      <a:endParaRPr kumimoji="0" lang="en-US" altLang="zh-CN"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36550">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HgS</a:t>
                      </a:r>
                      <a:endParaRPr kumimoji="0" lang="en-US" altLang="zh-CN"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黑色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不溶</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只溶于王水或浓</a:t>
                      </a: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Na</a:t>
                      </a:r>
                      <a:r>
                        <a:rPr kumimoji="0" lang="en-US" altLang="zh-CN" sz="2400" b="1" i="0" u="none" strike="noStrike" cap="none" normalizeH="0" baseline="-30000" smtClean="0">
                          <a:ln>
                            <a:noFill/>
                          </a:ln>
                          <a:solidFill>
                            <a:srgbClr val="111111"/>
                          </a:solidFill>
                          <a:effectLst/>
                          <a:latin typeface="Times New Roman" panose="02020603050405020304" pitchFamily="18" charset="0"/>
                          <a:ea typeface="楷体" panose="02010609060101010101" pitchFamily="49" charset="-122"/>
                        </a:rPr>
                        <a:t>2</a:t>
                      </a:r>
                      <a:r>
                        <a:rPr kumimoji="0" lang="en-US" altLang="zh-CN"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S</a:t>
                      </a:r>
                      <a:r>
                        <a:rPr kumimoji="0" lang="zh-CN" altLang="en-US" sz="2400" b="1"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rPr>
                        <a:t>液</a:t>
                      </a:r>
                      <a:endParaRPr kumimoji="0" lang="zh-CN" altLang="en-US" sz="2400" b="0" i="0" u="none" strike="noStrike" cap="none" normalizeH="0" baseline="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rPr>
                        <a:t>4.0×10</a:t>
                      </a:r>
                      <a:r>
                        <a:rPr kumimoji="0" lang="en-US" altLang="zh-CN" sz="2400" b="1" i="0" u="none" strike="noStrike" cap="none" normalizeH="0" baseline="30000" dirty="0" smtClean="0">
                          <a:ln>
                            <a:noFill/>
                          </a:ln>
                          <a:solidFill>
                            <a:srgbClr val="111111"/>
                          </a:solidFill>
                          <a:effectLst/>
                          <a:latin typeface="Times New Roman" panose="02020603050405020304" pitchFamily="18" charset="0"/>
                          <a:ea typeface="楷体" panose="02010609060101010101" pitchFamily="49" charset="-122"/>
                        </a:rPr>
                        <a:t>-53</a:t>
                      </a:r>
                      <a:endParaRPr kumimoji="0" lang="en-US" altLang="zh-CN" sz="2400" b="0" i="0" u="none" strike="noStrike" cap="none" normalizeH="0" baseline="0" dirty="0" smtClean="0">
                        <a:ln>
                          <a:noFill/>
                        </a:ln>
                        <a:solidFill>
                          <a:srgbClr val="11111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bl>
          </a:graphicData>
        </a:graphic>
      </p:graphicFrame>
      <p:sp>
        <p:nvSpPr>
          <p:cNvPr id="14418" name="Rectangle 82"/>
          <p:cNvSpPr>
            <a:spLocks noChangeArrowheads="1"/>
          </p:cNvSpPr>
          <p:nvPr/>
        </p:nvSpPr>
        <p:spPr bwMode="auto">
          <a:xfrm>
            <a:off x="1331913" y="333375"/>
            <a:ext cx="741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kumimoji="0" lang="zh-CN" altLang="en-US">
                <a:solidFill>
                  <a:srgbClr val="FF0066"/>
                </a:solidFill>
                <a:ea typeface="楷体" panose="02010609060101010101" pitchFamily="49" charset="-122"/>
              </a:rPr>
              <a:t>常见硫化物的颜色和溶解性</a:t>
            </a:r>
            <a:r>
              <a:rPr kumimoji="0" lang="zh-CN" altLang="en-US" b="0">
                <a:solidFill>
                  <a:srgbClr val="FF0066"/>
                </a:solidFill>
                <a:ea typeface="楷体" panose="02010609060101010101" pitchFamily="49" charset="-122"/>
              </a:rPr>
              <a:t> </a:t>
            </a:r>
            <a:endParaRPr kumimoji="0" lang="zh-CN" altLang="en-US" b="0">
              <a:solidFill>
                <a:srgbClr val="FF0066"/>
              </a:solidFill>
              <a:ea typeface="楷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blinds(horizontal)">
                                      <p:cBhvr>
                                        <p:cTn id="7" dur="500"/>
                                        <p:tgtEl>
                                          <p:spTgt spid="54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ext Box 3"/>
          <p:cNvSpPr txBox="1">
            <a:spLocks noChangeArrowheads="1"/>
          </p:cNvSpPr>
          <p:nvPr/>
        </p:nvSpPr>
        <p:spPr bwMode="auto">
          <a:xfrm>
            <a:off x="900113" y="422275"/>
            <a:ext cx="777557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90000"/>
              </a:lnSpc>
              <a:spcBef>
                <a:spcPct val="50000"/>
              </a:spcBef>
            </a:pPr>
            <a:r>
              <a:rPr kumimoji="1" lang="en-US" altLang="zh-CN">
                <a:solidFill>
                  <a:srgbClr val="111111"/>
                </a:solidFill>
                <a:ea typeface="华文楷体" panose="02010600040101010101" pitchFamily="2" charset="-122"/>
              </a:rPr>
              <a:t>ZnS </a:t>
            </a:r>
            <a:r>
              <a:rPr kumimoji="1" lang="zh-CN" altLang="en-US">
                <a:solidFill>
                  <a:srgbClr val="111111"/>
                </a:solidFill>
                <a:ea typeface="华文楷体" panose="02010600040101010101" pitchFamily="2" charset="-122"/>
              </a:rPr>
              <a:t>白， </a:t>
            </a:r>
            <a:r>
              <a:rPr kumimoji="1" lang="en-US" altLang="zh-CN">
                <a:solidFill>
                  <a:srgbClr val="111111"/>
                </a:solidFill>
                <a:ea typeface="华文楷体" panose="02010600040101010101" pitchFamily="2" charset="-122"/>
              </a:rPr>
              <a:t>MnS </a:t>
            </a:r>
            <a:r>
              <a:rPr kumimoji="1" lang="zh-CN" altLang="en-US">
                <a:solidFill>
                  <a:srgbClr val="111111"/>
                </a:solidFill>
                <a:ea typeface="华文楷体" panose="02010600040101010101" pitchFamily="2" charset="-122"/>
              </a:rPr>
              <a:t>肉色，</a:t>
            </a:r>
            <a:r>
              <a:rPr kumimoji="1" lang="en-US" altLang="zh-CN">
                <a:solidFill>
                  <a:srgbClr val="111111"/>
                </a:solidFill>
                <a:ea typeface="华文楷体" panose="02010600040101010101" pitchFamily="2" charset="-122"/>
              </a:rPr>
              <a:t>CdS </a:t>
            </a:r>
            <a:r>
              <a:rPr kumimoji="1" lang="zh-CN" altLang="en-US">
                <a:solidFill>
                  <a:srgbClr val="111111"/>
                </a:solidFill>
                <a:ea typeface="华文楷体" panose="02010600040101010101" pitchFamily="2" charset="-122"/>
              </a:rPr>
              <a:t>黄， </a:t>
            </a:r>
            <a:r>
              <a:rPr kumimoji="1" lang="en-US" altLang="zh-CN">
                <a:ea typeface="华文楷体" panose="02010600040101010101" pitchFamily="2" charset="-122"/>
              </a:rPr>
              <a:t>As</a:t>
            </a:r>
            <a:r>
              <a:rPr kumimoji="1" lang="en-US" altLang="zh-CN" baseline="-25000">
                <a:ea typeface="华文楷体" panose="02010600040101010101" pitchFamily="2" charset="-122"/>
              </a:rPr>
              <a:t>2</a:t>
            </a:r>
            <a:r>
              <a:rPr kumimoji="1" lang="en-US" altLang="zh-CN">
                <a:ea typeface="华文楷体" panose="02010600040101010101" pitchFamily="2" charset="-122"/>
              </a:rPr>
              <a:t>S</a:t>
            </a:r>
            <a:r>
              <a:rPr kumimoji="1" lang="en-US" altLang="zh-CN" baseline="-25000">
                <a:ea typeface="华文楷体" panose="02010600040101010101" pitchFamily="2" charset="-122"/>
              </a:rPr>
              <a:t>3</a:t>
            </a:r>
            <a:r>
              <a:rPr kumimoji="1" lang="en-US" altLang="zh-CN">
                <a:ea typeface="华文楷体" panose="02010600040101010101" pitchFamily="2" charset="-122"/>
              </a:rPr>
              <a:t> </a:t>
            </a:r>
            <a:r>
              <a:rPr kumimoji="1" lang="zh-CN" altLang="en-US">
                <a:ea typeface="华文楷体" panose="02010600040101010101" pitchFamily="2" charset="-122"/>
              </a:rPr>
              <a:t>黄， </a:t>
            </a:r>
            <a:r>
              <a:rPr kumimoji="1" lang="en-US" altLang="zh-CN">
                <a:ea typeface="华文楷体" panose="02010600040101010101" pitchFamily="2" charset="-122"/>
              </a:rPr>
              <a:t>Sb</a:t>
            </a:r>
            <a:r>
              <a:rPr kumimoji="1" lang="en-US" altLang="zh-CN" baseline="-25000">
                <a:ea typeface="华文楷体" panose="02010600040101010101" pitchFamily="2" charset="-122"/>
              </a:rPr>
              <a:t>2</a:t>
            </a:r>
            <a:r>
              <a:rPr kumimoji="1" lang="en-US" altLang="zh-CN">
                <a:ea typeface="华文楷体" panose="02010600040101010101" pitchFamily="2" charset="-122"/>
              </a:rPr>
              <a:t>S</a:t>
            </a:r>
            <a:r>
              <a:rPr kumimoji="1" lang="en-US" altLang="zh-CN" baseline="-25000">
                <a:ea typeface="华文楷体" panose="02010600040101010101" pitchFamily="2" charset="-122"/>
              </a:rPr>
              <a:t>3</a:t>
            </a:r>
            <a:r>
              <a:rPr kumimoji="1" lang="zh-CN" altLang="en-US">
                <a:ea typeface="华文楷体" panose="02010600040101010101" pitchFamily="2" charset="-122"/>
              </a:rPr>
              <a:t>橙，</a:t>
            </a:r>
            <a:r>
              <a:rPr kumimoji="1" lang="en-US" altLang="zh-CN">
                <a:ea typeface="华文楷体" panose="02010600040101010101" pitchFamily="2" charset="-122"/>
              </a:rPr>
              <a:t>SnS</a:t>
            </a:r>
            <a:r>
              <a:rPr kumimoji="1" lang="zh-CN" altLang="en-US">
                <a:ea typeface="华文楷体" panose="02010600040101010101" pitchFamily="2" charset="-122"/>
              </a:rPr>
              <a:t>棕， </a:t>
            </a:r>
            <a:r>
              <a:rPr kumimoji="1" lang="en-US" altLang="zh-CN">
                <a:ea typeface="华文楷体" panose="02010600040101010101" pitchFamily="2" charset="-122"/>
              </a:rPr>
              <a:t>Bi</a:t>
            </a:r>
            <a:r>
              <a:rPr kumimoji="1" lang="en-US" altLang="zh-CN" baseline="-25000">
                <a:ea typeface="华文楷体" panose="02010600040101010101" pitchFamily="2" charset="-122"/>
              </a:rPr>
              <a:t>2</a:t>
            </a:r>
            <a:r>
              <a:rPr kumimoji="1" lang="en-US" altLang="zh-CN">
                <a:ea typeface="华文楷体" panose="02010600040101010101" pitchFamily="2" charset="-122"/>
              </a:rPr>
              <a:t>S</a:t>
            </a:r>
            <a:r>
              <a:rPr kumimoji="1" lang="en-US" altLang="zh-CN" baseline="-25000">
                <a:ea typeface="华文楷体" panose="02010600040101010101" pitchFamily="2" charset="-122"/>
              </a:rPr>
              <a:t>3 </a:t>
            </a:r>
            <a:r>
              <a:rPr kumimoji="1" lang="zh-CN" altLang="en-US">
                <a:ea typeface="华文楷体" panose="02010600040101010101" pitchFamily="2" charset="-122"/>
              </a:rPr>
              <a:t>黑褐， </a:t>
            </a:r>
            <a:r>
              <a:rPr kumimoji="1" lang="en-US" altLang="zh-CN">
                <a:ea typeface="华文楷体" panose="02010600040101010101" pitchFamily="2" charset="-122"/>
              </a:rPr>
              <a:t>SnS</a:t>
            </a:r>
            <a:r>
              <a:rPr kumimoji="1" lang="en-US" altLang="zh-CN" baseline="-25000">
                <a:ea typeface="华文楷体" panose="02010600040101010101" pitchFamily="2" charset="-122"/>
              </a:rPr>
              <a:t>2</a:t>
            </a:r>
            <a:r>
              <a:rPr kumimoji="1" lang="en-US" altLang="zh-CN">
                <a:ea typeface="华文楷体" panose="02010600040101010101" pitchFamily="2" charset="-122"/>
              </a:rPr>
              <a:t> </a:t>
            </a:r>
            <a:r>
              <a:rPr kumimoji="1" lang="zh-CN" altLang="en-US">
                <a:ea typeface="华文楷体" panose="02010600040101010101" pitchFamily="2" charset="-122"/>
              </a:rPr>
              <a:t>黄，</a:t>
            </a:r>
            <a:r>
              <a:rPr kumimoji="1" lang="en-US" altLang="zh-CN">
                <a:ea typeface="华文楷体" panose="02010600040101010101" pitchFamily="2" charset="-122"/>
              </a:rPr>
              <a:t>As</a:t>
            </a:r>
            <a:r>
              <a:rPr kumimoji="1" lang="en-US" altLang="zh-CN" baseline="-25000">
                <a:ea typeface="华文楷体" panose="02010600040101010101" pitchFamily="2" charset="-122"/>
              </a:rPr>
              <a:t>2</a:t>
            </a:r>
            <a:r>
              <a:rPr kumimoji="1" lang="en-US" altLang="zh-CN">
                <a:ea typeface="华文楷体" panose="02010600040101010101" pitchFamily="2" charset="-122"/>
              </a:rPr>
              <a:t>S</a:t>
            </a:r>
            <a:r>
              <a:rPr kumimoji="1" lang="en-US" altLang="zh-CN" baseline="-25000">
                <a:ea typeface="华文楷体" panose="02010600040101010101" pitchFamily="2" charset="-122"/>
              </a:rPr>
              <a:t>5</a:t>
            </a:r>
            <a:r>
              <a:rPr kumimoji="1" lang="en-US" altLang="zh-CN">
                <a:ea typeface="华文楷体" panose="02010600040101010101" pitchFamily="2" charset="-122"/>
              </a:rPr>
              <a:t> </a:t>
            </a:r>
            <a:r>
              <a:rPr kumimoji="1" lang="zh-CN" altLang="en-US">
                <a:ea typeface="华文楷体" panose="02010600040101010101" pitchFamily="2" charset="-122"/>
              </a:rPr>
              <a:t>黄， </a:t>
            </a:r>
            <a:r>
              <a:rPr kumimoji="1" lang="en-US" altLang="zh-CN">
                <a:ea typeface="华文楷体" panose="02010600040101010101" pitchFamily="2" charset="-122"/>
              </a:rPr>
              <a:t>Sb</a:t>
            </a:r>
            <a:r>
              <a:rPr kumimoji="1" lang="en-US" altLang="zh-CN" baseline="-25000">
                <a:ea typeface="华文楷体" panose="02010600040101010101" pitchFamily="2" charset="-122"/>
              </a:rPr>
              <a:t>2</a:t>
            </a:r>
            <a:r>
              <a:rPr kumimoji="1" lang="en-US" altLang="zh-CN">
                <a:ea typeface="华文楷体" panose="02010600040101010101" pitchFamily="2" charset="-122"/>
              </a:rPr>
              <a:t>S</a:t>
            </a:r>
            <a:r>
              <a:rPr kumimoji="1" lang="en-US" altLang="zh-CN" baseline="-25000">
                <a:ea typeface="华文楷体" panose="02010600040101010101" pitchFamily="2" charset="-122"/>
              </a:rPr>
              <a:t>5 </a:t>
            </a:r>
            <a:r>
              <a:rPr kumimoji="1" lang="zh-CN" altLang="en-US">
                <a:ea typeface="华文楷体" panose="02010600040101010101" pitchFamily="2" charset="-122"/>
              </a:rPr>
              <a:t>橙；其余大多为黑色</a:t>
            </a:r>
            <a:r>
              <a:rPr kumimoji="1" lang="en-US" altLang="zh-CN">
                <a:ea typeface="华文楷体" panose="02010600040101010101" pitchFamily="2" charset="-122"/>
              </a:rPr>
              <a:t> </a:t>
            </a:r>
            <a:endParaRPr kumimoji="1" lang="zh-CN" altLang="en-US">
              <a:ea typeface="华文楷体" panose="02010600040101010101" pitchFamily="2" charset="-122"/>
            </a:endParaRPr>
          </a:p>
        </p:txBody>
      </p:sp>
      <p:grpSp>
        <p:nvGrpSpPr>
          <p:cNvPr id="309250" name="Group 4"/>
          <p:cNvGrpSpPr/>
          <p:nvPr/>
        </p:nvGrpSpPr>
        <p:grpSpPr bwMode="auto">
          <a:xfrm>
            <a:off x="34925" y="2205038"/>
            <a:ext cx="9067800" cy="4302125"/>
            <a:chOff x="48" y="95"/>
            <a:chExt cx="5664" cy="2769"/>
          </a:xfrm>
        </p:grpSpPr>
        <p:pic>
          <p:nvPicPr>
            <p:cNvPr id="309251" name="Picture 5" descr="硫化物沉淀"/>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 y="95"/>
              <a:ext cx="5664" cy="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Text Box 6"/>
            <p:cNvSpPr txBox="1">
              <a:spLocks noChangeArrowheads="1"/>
            </p:cNvSpPr>
            <p:nvPr/>
          </p:nvSpPr>
          <p:spPr bwMode="auto">
            <a:xfrm>
              <a:off x="610" y="2088"/>
              <a:ext cx="269" cy="6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1600">
                  <a:solidFill>
                    <a:srgbClr val="FF0000"/>
                  </a:solidFill>
                  <a:ea typeface="华文楷体" panose="02010600040101010101" pitchFamily="2" charset="-122"/>
                </a:rPr>
                <a:t>硫化锌</a:t>
              </a:r>
              <a:endParaRPr kumimoji="1" lang="zh-CN" altLang="en-US" sz="1600">
                <a:solidFill>
                  <a:srgbClr val="FF0000"/>
                </a:solidFill>
                <a:ea typeface="华文楷体" panose="02010600040101010101" pitchFamily="2" charset="-122"/>
              </a:endParaRPr>
            </a:p>
          </p:txBody>
        </p:sp>
        <p:sp>
          <p:nvSpPr>
            <p:cNvPr id="309253" name="Text Box 7"/>
            <p:cNvSpPr txBox="1">
              <a:spLocks noChangeArrowheads="1"/>
            </p:cNvSpPr>
            <p:nvPr/>
          </p:nvSpPr>
          <p:spPr bwMode="auto">
            <a:xfrm>
              <a:off x="1420" y="2042"/>
              <a:ext cx="308" cy="7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2000">
                  <a:solidFill>
                    <a:srgbClr val="FF0000"/>
                  </a:solidFill>
                  <a:ea typeface="华文楷体" panose="02010600040101010101" pitchFamily="2" charset="-122"/>
                </a:rPr>
                <a:t>硫化锰</a:t>
              </a:r>
              <a:endParaRPr kumimoji="1" lang="zh-CN" altLang="en-US" sz="2000">
                <a:solidFill>
                  <a:srgbClr val="FF0000"/>
                </a:solidFill>
                <a:ea typeface="华文楷体" panose="02010600040101010101" pitchFamily="2" charset="-122"/>
              </a:endParaRPr>
            </a:p>
          </p:txBody>
        </p:sp>
        <p:sp>
          <p:nvSpPr>
            <p:cNvPr id="309254" name="Text Box 8"/>
            <p:cNvSpPr txBox="1">
              <a:spLocks noChangeArrowheads="1"/>
            </p:cNvSpPr>
            <p:nvPr/>
          </p:nvSpPr>
          <p:spPr bwMode="auto">
            <a:xfrm>
              <a:off x="2208" y="2072"/>
              <a:ext cx="385" cy="74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2800">
                  <a:solidFill>
                    <a:srgbClr val="FF0000"/>
                  </a:solidFill>
                  <a:ea typeface="楷体_GB2312" pitchFamily="49" charset="-122"/>
                </a:rPr>
                <a:t>硫化镉</a:t>
              </a:r>
              <a:endParaRPr kumimoji="1" lang="zh-CN" altLang="en-US" sz="2800">
                <a:solidFill>
                  <a:srgbClr val="FF0000"/>
                </a:solidFill>
                <a:ea typeface="楷体_GB2312" pitchFamily="49" charset="-122"/>
              </a:endParaRPr>
            </a:p>
          </p:txBody>
        </p:sp>
        <p:sp>
          <p:nvSpPr>
            <p:cNvPr id="309255" name="Text Box 9"/>
            <p:cNvSpPr txBox="1">
              <a:spLocks noChangeArrowheads="1"/>
            </p:cNvSpPr>
            <p:nvPr/>
          </p:nvSpPr>
          <p:spPr bwMode="auto">
            <a:xfrm>
              <a:off x="3024" y="2072"/>
              <a:ext cx="385" cy="74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2800">
                  <a:solidFill>
                    <a:srgbClr val="FF0000"/>
                  </a:solidFill>
                  <a:ea typeface="楷体_GB2312" pitchFamily="49" charset="-122"/>
                </a:rPr>
                <a:t>硫化砷</a:t>
              </a:r>
              <a:endParaRPr kumimoji="1" lang="zh-CN" altLang="en-US" sz="2800">
                <a:solidFill>
                  <a:srgbClr val="FF0000"/>
                </a:solidFill>
                <a:ea typeface="楷体_GB2312" pitchFamily="49" charset="-122"/>
              </a:endParaRPr>
            </a:p>
          </p:txBody>
        </p:sp>
        <p:sp>
          <p:nvSpPr>
            <p:cNvPr id="309256" name="Text Box 10"/>
            <p:cNvSpPr txBox="1">
              <a:spLocks noChangeArrowheads="1"/>
            </p:cNvSpPr>
            <p:nvPr/>
          </p:nvSpPr>
          <p:spPr bwMode="auto">
            <a:xfrm>
              <a:off x="3917" y="2152"/>
              <a:ext cx="308" cy="54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2000">
                  <a:solidFill>
                    <a:srgbClr val="FF0000"/>
                  </a:solidFill>
                  <a:ea typeface="楷体_GB2312" pitchFamily="49" charset="-122"/>
                </a:rPr>
                <a:t>硫化锑</a:t>
              </a:r>
              <a:endParaRPr kumimoji="1" lang="zh-CN" altLang="en-US" sz="2000">
                <a:solidFill>
                  <a:srgbClr val="FF0000"/>
                </a:solidFill>
                <a:ea typeface="楷体_GB2312" pitchFamily="49" charset="-122"/>
              </a:endParaRPr>
            </a:p>
          </p:txBody>
        </p:sp>
        <p:sp>
          <p:nvSpPr>
            <p:cNvPr id="309257" name="Text Box 11"/>
            <p:cNvSpPr txBox="1">
              <a:spLocks noChangeArrowheads="1"/>
            </p:cNvSpPr>
            <p:nvPr/>
          </p:nvSpPr>
          <p:spPr bwMode="auto">
            <a:xfrm>
              <a:off x="4645" y="2025"/>
              <a:ext cx="346" cy="8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2400">
                  <a:solidFill>
                    <a:srgbClr val="FF0000"/>
                  </a:solidFill>
                  <a:ea typeface="楷体_GB2312" pitchFamily="49" charset="-122"/>
                </a:rPr>
                <a:t>硫化亚锡</a:t>
              </a:r>
              <a:endParaRPr kumimoji="1" lang="zh-CN" altLang="en-US" sz="2400">
                <a:solidFill>
                  <a:srgbClr val="FF0000"/>
                </a:solidFill>
                <a:ea typeface="楷体_GB2312" pitchFamily="49" charset="-122"/>
              </a:endParaRPr>
            </a:p>
          </p:txBody>
        </p:sp>
        <p:sp>
          <p:nvSpPr>
            <p:cNvPr id="309258" name="Text Box 12"/>
            <p:cNvSpPr txBox="1">
              <a:spLocks noChangeArrowheads="1"/>
            </p:cNvSpPr>
            <p:nvPr/>
          </p:nvSpPr>
          <p:spPr bwMode="auto">
            <a:xfrm>
              <a:off x="5378" y="2025"/>
              <a:ext cx="308" cy="7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2000">
                  <a:solidFill>
                    <a:srgbClr val="FF0000"/>
                  </a:solidFill>
                  <a:ea typeface="楷体_GB2312" pitchFamily="49" charset="-122"/>
                </a:rPr>
                <a:t>硫化铋</a:t>
              </a:r>
              <a:endParaRPr kumimoji="1" lang="zh-CN" altLang="en-US" sz="2000">
                <a:solidFill>
                  <a:srgbClr val="FF0000"/>
                </a:solidFill>
                <a:ea typeface="楷体_GB2312" pitchFamily="49" charset="-122"/>
              </a:endParaRPr>
            </a:p>
          </p:txBody>
        </p:sp>
      </p:gr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5" name="Text Box 5"/>
          <p:cNvSpPr txBox="1">
            <a:spLocks noChangeArrowheads="1"/>
          </p:cNvSpPr>
          <p:nvPr/>
        </p:nvSpPr>
        <p:spPr bwMode="auto">
          <a:xfrm>
            <a:off x="971550" y="260350"/>
            <a:ext cx="7831138"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50000"/>
              </a:spcBef>
            </a:pPr>
            <a:r>
              <a:rPr lang="zh-CN" altLang="en-US" sz="3600">
                <a:solidFill>
                  <a:srgbClr val="0000FF"/>
                </a:solidFill>
                <a:ea typeface="华文楷体" panose="02010600040101010101" pitchFamily="2" charset="-122"/>
              </a:rPr>
              <a:t>金属硫化物：水解与还原性</a:t>
            </a:r>
            <a:endParaRPr lang="zh-CN" altLang="en-US" sz="3600">
              <a:solidFill>
                <a:srgbClr val="0000FF"/>
              </a:solidFill>
              <a:ea typeface="华文楷体" panose="02010600040101010101" pitchFamily="2" charset="-122"/>
            </a:endParaRPr>
          </a:p>
          <a:p>
            <a:pPr>
              <a:lnSpc>
                <a:spcPct val="120000"/>
              </a:lnSpc>
              <a:spcBef>
                <a:spcPct val="50000"/>
              </a:spcBef>
            </a:pPr>
            <a:r>
              <a:rPr lang="zh-CN" altLang="en-US" sz="3600">
                <a:solidFill>
                  <a:srgbClr val="000099"/>
                </a:solidFill>
                <a:ea typeface="华文楷体" panose="02010600040101010101" pitchFamily="2" charset="-122"/>
              </a:rPr>
              <a:t>      </a:t>
            </a:r>
            <a:r>
              <a:rPr lang="zh-CN" altLang="en-US" sz="3600">
                <a:ea typeface="华文楷体" panose="02010600040101010101" pitchFamily="2" charset="-122"/>
              </a:rPr>
              <a:t>配制可溶性硫化物盐时，易发生部分</a:t>
            </a:r>
            <a:r>
              <a:rPr lang="zh-CN" altLang="en-US" sz="3600">
                <a:solidFill>
                  <a:srgbClr val="0000CC"/>
                </a:solidFill>
                <a:ea typeface="华文楷体" panose="02010600040101010101" pitchFamily="2" charset="-122"/>
              </a:rPr>
              <a:t>水解，</a:t>
            </a:r>
            <a:r>
              <a:rPr lang="zh-CN" altLang="en-US" sz="3600">
                <a:ea typeface="华文楷体" panose="02010600040101010101" pitchFamily="2" charset="-122"/>
              </a:rPr>
              <a:t>需加强碱以抑制水解</a:t>
            </a:r>
            <a:r>
              <a:rPr lang="en-US" altLang="zh-CN" sz="3600">
                <a:ea typeface="华文楷体" panose="02010600040101010101" pitchFamily="2" charset="-122"/>
              </a:rPr>
              <a:t>;</a:t>
            </a:r>
            <a:r>
              <a:rPr lang="zh-CN" altLang="en-US" sz="3600">
                <a:ea typeface="华文楷体" panose="02010600040101010101" pitchFamily="2" charset="-122"/>
              </a:rPr>
              <a:t> </a:t>
            </a:r>
            <a:endParaRPr lang="zh-CN" altLang="en-US" sz="3600">
              <a:ea typeface="华文楷体" panose="02010600040101010101" pitchFamily="2" charset="-122"/>
            </a:endParaRPr>
          </a:p>
          <a:p>
            <a:pPr>
              <a:lnSpc>
                <a:spcPct val="150000"/>
              </a:lnSpc>
            </a:pPr>
            <a:r>
              <a:rPr lang="en-US" altLang="zh-CN" sz="3600">
                <a:solidFill>
                  <a:srgbClr val="0000CC"/>
                </a:solidFill>
                <a:ea typeface="华文楷体" panose="02010600040101010101" pitchFamily="2" charset="-122"/>
              </a:rPr>
              <a:t>    Al</a:t>
            </a:r>
            <a:r>
              <a:rPr lang="en-US" altLang="zh-CN" sz="3600" baseline="-25000">
                <a:solidFill>
                  <a:srgbClr val="0000CC"/>
                </a:solidFill>
                <a:ea typeface="华文楷体" panose="02010600040101010101" pitchFamily="2" charset="-122"/>
              </a:rPr>
              <a:t>2</a:t>
            </a:r>
            <a:r>
              <a:rPr lang="en-US" altLang="zh-CN" sz="3600">
                <a:solidFill>
                  <a:srgbClr val="0000CC"/>
                </a:solidFill>
                <a:ea typeface="华文楷体" panose="02010600040101010101" pitchFamily="2" charset="-122"/>
              </a:rPr>
              <a:t>S</a:t>
            </a:r>
            <a:r>
              <a:rPr lang="en-US" altLang="zh-CN" sz="3600" baseline="-25000">
                <a:solidFill>
                  <a:srgbClr val="0000CC"/>
                </a:solidFill>
                <a:ea typeface="华文楷体" panose="02010600040101010101" pitchFamily="2" charset="-122"/>
              </a:rPr>
              <a:t>3</a:t>
            </a:r>
            <a:r>
              <a:rPr lang="zh-CN" altLang="en-US" sz="3600">
                <a:solidFill>
                  <a:srgbClr val="0000CC"/>
                </a:solidFill>
                <a:ea typeface="华文楷体" panose="02010600040101010101" pitchFamily="2" charset="-122"/>
              </a:rPr>
              <a:t>、</a:t>
            </a:r>
            <a:r>
              <a:rPr lang="en-US" altLang="zh-CN" sz="3600">
                <a:solidFill>
                  <a:srgbClr val="0000CC"/>
                </a:solidFill>
                <a:ea typeface="华文楷体" panose="02010600040101010101" pitchFamily="2" charset="-122"/>
              </a:rPr>
              <a:t>Cr</a:t>
            </a:r>
            <a:r>
              <a:rPr lang="en-US" altLang="zh-CN" sz="3600" baseline="-25000">
                <a:solidFill>
                  <a:srgbClr val="0000CC"/>
                </a:solidFill>
                <a:ea typeface="华文楷体" panose="02010600040101010101" pitchFamily="2" charset="-122"/>
              </a:rPr>
              <a:t>2</a:t>
            </a:r>
            <a:r>
              <a:rPr lang="en-US" altLang="zh-CN" sz="3600">
                <a:solidFill>
                  <a:srgbClr val="0000CC"/>
                </a:solidFill>
                <a:ea typeface="华文楷体" panose="02010600040101010101" pitchFamily="2" charset="-122"/>
              </a:rPr>
              <a:t>S</a:t>
            </a:r>
            <a:r>
              <a:rPr lang="en-US" altLang="zh-CN" sz="3600" baseline="-25000">
                <a:solidFill>
                  <a:srgbClr val="0000CC"/>
                </a:solidFill>
                <a:ea typeface="华文楷体" panose="02010600040101010101" pitchFamily="2" charset="-122"/>
              </a:rPr>
              <a:t>3</a:t>
            </a:r>
            <a:r>
              <a:rPr lang="en-US" altLang="zh-CN" sz="3600">
                <a:ea typeface="华文楷体" panose="02010600040101010101" pitchFamily="2" charset="-122"/>
              </a:rPr>
              <a:t> </a:t>
            </a:r>
            <a:r>
              <a:rPr lang="zh-CN" altLang="en-US" sz="3600">
                <a:ea typeface="华文楷体" panose="02010600040101010101" pitchFamily="2" charset="-122"/>
              </a:rPr>
              <a:t>完全水解。</a:t>
            </a:r>
            <a:endParaRPr lang="zh-CN" altLang="en-US" sz="3600">
              <a:ea typeface="华文楷体" panose="02010600040101010101" pitchFamily="2" charset="-122"/>
            </a:endParaRPr>
          </a:p>
        </p:txBody>
      </p:sp>
      <p:sp>
        <p:nvSpPr>
          <p:cNvPr id="310274" name="Rectangle 7"/>
          <p:cNvSpPr>
            <a:spLocks noChangeArrowheads="1"/>
          </p:cNvSpPr>
          <p:nvPr/>
        </p:nvSpPr>
        <p:spPr bwMode="auto">
          <a:xfrm>
            <a:off x="8243888" y="6092825"/>
            <a:ext cx="792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4AF3BDD-B40A-47AB-8CD6-71D7B9A19EE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 name="矩形 1"/>
          <p:cNvSpPr>
            <a:spLocks noChangeArrowheads="1"/>
          </p:cNvSpPr>
          <p:nvPr/>
        </p:nvSpPr>
        <p:spPr bwMode="auto">
          <a:xfrm>
            <a:off x="1476375" y="3860800"/>
            <a:ext cx="72723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10000"/>
              </a:lnSpc>
              <a:spcBef>
                <a:spcPct val="20000"/>
              </a:spcBef>
              <a:spcAft>
                <a:spcPct val="20000"/>
              </a:spcAft>
            </a:pPr>
            <a:r>
              <a:rPr lang="en-US" altLang="zh-CN">
                <a:ea typeface="楷体" panose="02010609060101010101" pitchFamily="49" charset="-122"/>
              </a:rPr>
              <a:t>Na</a:t>
            </a:r>
            <a:r>
              <a:rPr lang="en-US" altLang="zh-CN" baseline="-25000">
                <a:ea typeface="楷体" panose="02010609060101010101" pitchFamily="49" charset="-122"/>
              </a:rPr>
              <a:t>2</a:t>
            </a:r>
            <a:r>
              <a:rPr lang="en-US" altLang="zh-CN">
                <a:ea typeface="楷体" panose="02010609060101010101" pitchFamily="49" charset="-122"/>
              </a:rPr>
              <a:t>S + H</a:t>
            </a:r>
            <a:r>
              <a:rPr lang="en-US" altLang="zh-CN" baseline="-25000">
                <a:ea typeface="楷体" panose="02010609060101010101" pitchFamily="49" charset="-122"/>
              </a:rPr>
              <a:t>2</a:t>
            </a:r>
            <a:r>
              <a:rPr lang="en-US" altLang="zh-CN">
                <a:ea typeface="楷体" panose="02010609060101010101" pitchFamily="49" charset="-122"/>
              </a:rPr>
              <a:t>O == NaHS + NaOH</a:t>
            </a:r>
            <a:endParaRPr lang="en-US" altLang="zh-CN" b="0">
              <a:ea typeface="楷体" panose="02010609060101010101" pitchFamily="49" charset="-122"/>
            </a:endParaRPr>
          </a:p>
          <a:p>
            <a:pPr eaLnBrk="0" hangingPunct="0">
              <a:lnSpc>
                <a:spcPct val="110000"/>
              </a:lnSpc>
              <a:spcBef>
                <a:spcPct val="20000"/>
              </a:spcBef>
              <a:spcAft>
                <a:spcPct val="20000"/>
              </a:spcAft>
            </a:pPr>
            <a:r>
              <a:rPr lang="en-US" altLang="zh-CN">
                <a:ea typeface="楷体" panose="02010609060101010101" pitchFamily="49" charset="-122"/>
              </a:rPr>
              <a:t>Cr</a:t>
            </a:r>
            <a:r>
              <a:rPr lang="en-US" altLang="zh-CN" baseline="-25000">
                <a:ea typeface="楷体" panose="02010609060101010101" pitchFamily="49" charset="-122"/>
              </a:rPr>
              <a:t>2</a:t>
            </a:r>
            <a:r>
              <a:rPr lang="en-US" altLang="zh-CN">
                <a:ea typeface="楷体" panose="02010609060101010101" pitchFamily="49" charset="-122"/>
              </a:rPr>
              <a:t>S</a:t>
            </a:r>
            <a:r>
              <a:rPr lang="en-US" altLang="zh-CN" baseline="-25000">
                <a:ea typeface="楷体" panose="02010609060101010101" pitchFamily="49" charset="-122"/>
              </a:rPr>
              <a:t>3</a:t>
            </a:r>
            <a:r>
              <a:rPr lang="en-US" altLang="zh-CN">
                <a:ea typeface="楷体" panose="02010609060101010101" pitchFamily="49" charset="-122"/>
              </a:rPr>
              <a:t>+6H</a:t>
            </a:r>
            <a:r>
              <a:rPr lang="en-US" altLang="zh-CN" baseline="-25000">
                <a:ea typeface="楷体" panose="02010609060101010101" pitchFamily="49" charset="-122"/>
              </a:rPr>
              <a:t>2</a:t>
            </a:r>
            <a:r>
              <a:rPr lang="en-US" altLang="zh-CN">
                <a:ea typeface="楷体" panose="02010609060101010101" pitchFamily="49" charset="-122"/>
              </a:rPr>
              <a:t>O == 2Cr(OH)</a:t>
            </a:r>
            <a:r>
              <a:rPr lang="en-US" altLang="zh-CN" baseline="-25000">
                <a:ea typeface="楷体" panose="02010609060101010101" pitchFamily="49" charset="-122"/>
              </a:rPr>
              <a:t>3</a:t>
            </a:r>
            <a:r>
              <a:rPr lang="en-US" altLang="zh-CN">
                <a:ea typeface="楷体" panose="02010609060101010101" pitchFamily="49" charset="-122"/>
              </a:rPr>
              <a:t>↓+3H</a:t>
            </a:r>
            <a:r>
              <a:rPr lang="en-US" altLang="zh-CN" baseline="-25000">
                <a:ea typeface="楷体" panose="02010609060101010101" pitchFamily="49" charset="-122"/>
              </a:rPr>
              <a:t>2</a:t>
            </a:r>
            <a:r>
              <a:rPr lang="en-US" altLang="zh-CN">
                <a:ea typeface="楷体" panose="02010609060101010101" pitchFamily="49" charset="-122"/>
              </a:rPr>
              <a:t>S↑</a:t>
            </a:r>
            <a:endParaRPr lang="en-US" altLang="zh-CN" b="0">
              <a:ea typeface="楷体" panose="02010609060101010101" pitchFamily="49" charset="-122"/>
            </a:endParaRPr>
          </a:p>
          <a:p>
            <a:pPr eaLnBrk="0" hangingPunct="0">
              <a:lnSpc>
                <a:spcPct val="110000"/>
              </a:lnSpc>
              <a:spcBef>
                <a:spcPct val="20000"/>
              </a:spcBef>
              <a:spcAft>
                <a:spcPct val="20000"/>
              </a:spcAft>
            </a:pPr>
            <a:r>
              <a:rPr lang="en-US" altLang="zh-CN">
                <a:ea typeface="楷体" panose="02010609060101010101" pitchFamily="49" charset="-122"/>
              </a:rPr>
              <a:t>Al</a:t>
            </a:r>
            <a:r>
              <a:rPr lang="en-US" altLang="zh-CN" baseline="-25000">
                <a:ea typeface="楷体" panose="02010609060101010101" pitchFamily="49" charset="-122"/>
              </a:rPr>
              <a:t>2</a:t>
            </a:r>
            <a:r>
              <a:rPr lang="en-US" altLang="zh-CN">
                <a:ea typeface="楷体" panose="02010609060101010101" pitchFamily="49" charset="-122"/>
              </a:rPr>
              <a:t>S</a:t>
            </a:r>
            <a:r>
              <a:rPr lang="en-US" altLang="zh-CN" baseline="-25000">
                <a:ea typeface="楷体" panose="02010609060101010101" pitchFamily="49" charset="-122"/>
              </a:rPr>
              <a:t>3</a:t>
            </a:r>
            <a:r>
              <a:rPr lang="en-US" altLang="zh-CN">
                <a:ea typeface="楷体" panose="02010609060101010101" pitchFamily="49" charset="-122"/>
              </a:rPr>
              <a:t>+6H</a:t>
            </a:r>
            <a:r>
              <a:rPr lang="en-US" altLang="zh-CN" baseline="-25000">
                <a:ea typeface="楷体" panose="02010609060101010101" pitchFamily="49" charset="-122"/>
              </a:rPr>
              <a:t>2</a:t>
            </a:r>
            <a:r>
              <a:rPr lang="en-US" altLang="zh-CN">
                <a:ea typeface="楷体" panose="02010609060101010101" pitchFamily="49" charset="-122"/>
              </a:rPr>
              <a:t>O == 2Al(OH)</a:t>
            </a:r>
            <a:r>
              <a:rPr lang="en-US" altLang="zh-CN" baseline="-25000">
                <a:ea typeface="楷体" panose="02010609060101010101" pitchFamily="49" charset="-122"/>
              </a:rPr>
              <a:t>3</a:t>
            </a:r>
            <a:r>
              <a:rPr lang="en-US" altLang="zh-CN">
                <a:ea typeface="楷体" panose="02010609060101010101" pitchFamily="49" charset="-122"/>
              </a:rPr>
              <a:t>↓+3H</a:t>
            </a:r>
            <a:r>
              <a:rPr lang="en-US" altLang="zh-CN" baseline="-25000">
                <a:ea typeface="楷体" panose="02010609060101010101" pitchFamily="49" charset="-122"/>
              </a:rPr>
              <a:t>2</a:t>
            </a:r>
            <a:r>
              <a:rPr lang="en-US" altLang="zh-CN">
                <a:ea typeface="楷体" panose="02010609060101010101" pitchFamily="49" charset="-122"/>
              </a:rPr>
              <a:t>S↑</a:t>
            </a:r>
            <a:r>
              <a:rPr lang="en-US" altLang="zh-CN" b="0">
                <a:ea typeface="楷体" panose="02010609060101010101" pitchFamily="49" charset="-122"/>
              </a:rPr>
              <a:t> </a:t>
            </a:r>
            <a:endParaRPr lang="en-US" altLang="zh-CN" b="0">
              <a:ea typeface="楷体" panose="02010609060101010101" pitchFamily="49" charset="-122"/>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9925">
                                            <p:txEl>
                                              <p:pRg st="0" end="0"/>
                                            </p:txEl>
                                          </p:spTgt>
                                        </p:tgtEl>
                                        <p:attrNameLst>
                                          <p:attrName>style.visibility</p:attrName>
                                        </p:attrNameLst>
                                      </p:cBhvr>
                                      <p:to>
                                        <p:strVal val="visible"/>
                                      </p:to>
                                    </p:set>
                                    <p:animEffect transition="in" filter="slide(fromBottom)">
                                      <p:cBhvr>
                                        <p:cTn id="7" dur="500"/>
                                        <p:tgtEl>
                                          <p:spTgt spid="2099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9925">
                                            <p:txEl>
                                              <p:pRg st="1" end="1"/>
                                            </p:txEl>
                                          </p:spTgt>
                                        </p:tgtEl>
                                        <p:attrNameLst>
                                          <p:attrName>style.visibility</p:attrName>
                                        </p:attrNameLst>
                                      </p:cBhvr>
                                      <p:to>
                                        <p:strVal val="visible"/>
                                      </p:to>
                                    </p:set>
                                    <p:animEffect transition="in" filter="slide(fromBottom)">
                                      <p:cBhvr>
                                        <p:cTn id="12" dur="500"/>
                                        <p:tgtEl>
                                          <p:spTgt spid="209925">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09925">
                                            <p:txEl>
                                              <p:pRg st="2" end="2"/>
                                            </p:txEl>
                                          </p:spTgt>
                                        </p:tgtEl>
                                        <p:attrNameLst>
                                          <p:attrName>style.visibility</p:attrName>
                                        </p:attrNameLst>
                                      </p:cBhvr>
                                      <p:to>
                                        <p:strVal val="visible"/>
                                      </p:to>
                                    </p:set>
                                    <p:animEffect transition="in" filter="slide(fromBottom)">
                                      <p:cBhvr>
                                        <p:cTn id="15" dur="500"/>
                                        <p:tgtEl>
                                          <p:spTgt spid="20992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946150" y="765175"/>
            <a:ext cx="7831138"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lang="zh-CN" altLang="en-US" sz="3600">
                <a:solidFill>
                  <a:srgbClr val="0000FF"/>
                </a:solidFill>
                <a:ea typeface="华文楷体" panose="02010600040101010101" pitchFamily="2" charset="-122"/>
              </a:rPr>
              <a:t>难溶金属硫化物的溶解</a:t>
            </a:r>
            <a:endParaRPr lang="en-US" altLang="zh-CN" sz="3600">
              <a:solidFill>
                <a:srgbClr val="0000FF"/>
              </a:solidFill>
              <a:ea typeface="华文楷体" panose="02010600040101010101" pitchFamily="2" charset="-122"/>
            </a:endParaRPr>
          </a:p>
          <a:p>
            <a:pPr>
              <a:lnSpc>
                <a:spcPct val="140000"/>
              </a:lnSpc>
              <a:buFontTx/>
              <a:buAutoNum type="arabicParenBoth"/>
            </a:pPr>
            <a:r>
              <a:rPr lang="zh-CN" altLang="en-US" sz="3600">
                <a:ea typeface="华文楷体" panose="02010600040101010101" pitchFamily="2" charset="-122"/>
              </a:rPr>
              <a:t>稀酸，如</a:t>
            </a:r>
            <a:r>
              <a:rPr lang="en-US" altLang="zh-CN" sz="3600">
                <a:ea typeface="华文楷体" panose="02010600040101010101" pitchFamily="2" charset="-122"/>
              </a:rPr>
              <a:t>FeS+</a:t>
            </a:r>
            <a:r>
              <a:rPr lang="zh-CN" altLang="en-US" sz="3600">
                <a:ea typeface="华文楷体" panose="02010600040101010101" pitchFamily="2" charset="-122"/>
              </a:rPr>
              <a:t>稀</a:t>
            </a:r>
            <a:r>
              <a:rPr lang="en-US" altLang="zh-CN" sz="3600">
                <a:ea typeface="华文楷体" panose="02010600040101010101" pitchFamily="2" charset="-122"/>
              </a:rPr>
              <a:t>HCl / H</a:t>
            </a:r>
            <a:r>
              <a:rPr lang="en-US" altLang="zh-CN" sz="3600" baseline="-25000">
                <a:ea typeface="华文楷体" panose="02010600040101010101" pitchFamily="2" charset="-122"/>
              </a:rPr>
              <a:t>2</a:t>
            </a:r>
            <a:r>
              <a:rPr lang="en-US" altLang="zh-CN" sz="3600">
                <a:ea typeface="华文楷体" panose="02010600040101010101" pitchFamily="2" charset="-122"/>
              </a:rPr>
              <a:t>SO</a:t>
            </a:r>
            <a:r>
              <a:rPr lang="en-US" altLang="zh-CN" sz="3600" baseline="-25000">
                <a:ea typeface="华文楷体" panose="02010600040101010101" pitchFamily="2" charset="-122"/>
              </a:rPr>
              <a:t>4</a:t>
            </a:r>
            <a:r>
              <a:rPr lang="zh-CN" altLang="en-US" sz="3600">
                <a:ea typeface="华文楷体" panose="02010600040101010101" pitchFamily="2" charset="-122"/>
              </a:rPr>
              <a:t>；</a:t>
            </a:r>
            <a:endParaRPr lang="en-US" altLang="zh-CN" sz="3600">
              <a:ea typeface="华文楷体" panose="02010600040101010101" pitchFamily="2" charset="-122"/>
            </a:endParaRPr>
          </a:p>
          <a:p>
            <a:pPr>
              <a:lnSpc>
                <a:spcPct val="140000"/>
              </a:lnSpc>
              <a:buFontTx/>
              <a:buAutoNum type="arabicParenBoth"/>
            </a:pPr>
            <a:r>
              <a:rPr lang="zh-CN" altLang="en-US" sz="3600">
                <a:ea typeface="华文楷体" panose="02010600040101010101" pitchFamily="2" charset="-122"/>
              </a:rPr>
              <a:t>浓酸</a:t>
            </a:r>
            <a:r>
              <a:rPr lang="en-US" altLang="zh-CN" sz="3600">
                <a:ea typeface="华文楷体" panose="02010600040101010101" pitchFamily="2" charset="-122"/>
              </a:rPr>
              <a:t>/</a:t>
            </a:r>
            <a:r>
              <a:rPr lang="zh-CN" altLang="en-US" sz="3600">
                <a:ea typeface="华文楷体" panose="02010600040101010101" pitchFamily="2" charset="-122"/>
              </a:rPr>
              <a:t>配位试剂，如</a:t>
            </a:r>
            <a:r>
              <a:rPr lang="en-US" altLang="zh-CN" sz="3600">
                <a:ea typeface="华文楷体" panose="02010600040101010101" pitchFamily="2" charset="-122"/>
              </a:rPr>
              <a:t>CdS+</a:t>
            </a:r>
            <a:r>
              <a:rPr lang="zh-CN" altLang="en-US" sz="3600">
                <a:ea typeface="华文楷体" panose="02010600040101010101" pitchFamily="2" charset="-122"/>
              </a:rPr>
              <a:t>浓</a:t>
            </a:r>
            <a:r>
              <a:rPr lang="en-US" altLang="zh-CN" sz="3600">
                <a:ea typeface="华文楷体" panose="02010600040101010101" pitchFamily="2" charset="-122"/>
              </a:rPr>
              <a:t>HCl</a:t>
            </a:r>
            <a:endParaRPr lang="en-US" altLang="zh-CN" sz="3600">
              <a:ea typeface="华文楷体" panose="02010600040101010101" pitchFamily="2" charset="-122"/>
            </a:endParaRPr>
          </a:p>
          <a:p>
            <a:pPr>
              <a:lnSpc>
                <a:spcPct val="140000"/>
              </a:lnSpc>
              <a:buFontTx/>
              <a:buAutoNum type="arabicParenBoth"/>
            </a:pPr>
            <a:r>
              <a:rPr lang="zh-CN" altLang="en-US" sz="3600">
                <a:ea typeface="华文楷体" panose="02010600040101010101" pitchFamily="2" charset="-122"/>
              </a:rPr>
              <a:t>氧化</a:t>
            </a:r>
            <a:r>
              <a:rPr lang="en-US" altLang="zh-CN" sz="3600">
                <a:ea typeface="华文楷体" panose="02010600040101010101" pitchFamily="2" charset="-122"/>
              </a:rPr>
              <a:t>-</a:t>
            </a:r>
            <a:r>
              <a:rPr lang="zh-CN" altLang="en-US" sz="3600">
                <a:ea typeface="华文楷体" panose="02010600040101010101" pitchFamily="2" charset="-122"/>
              </a:rPr>
              <a:t>还原反应，如</a:t>
            </a:r>
            <a:r>
              <a:rPr lang="en-US" altLang="zh-CN" sz="3600">
                <a:ea typeface="华文楷体" panose="02010600040101010101" pitchFamily="2" charset="-122"/>
              </a:rPr>
              <a:t>CuS+HNO</a:t>
            </a:r>
            <a:r>
              <a:rPr lang="en-US" altLang="zh-CN" sz="3600" baseline="-25000">
                <a:ea typeface="华文楷体" panose="02010600040101010101" pitchFamily="2" charset="-122"/>
              </a:rPr>
              <a:t>3</a:t>
            </a:r>
            <a:endParaRPr lang="en-US" altLang="zh-CN" sz="3600" baseline="-25000">
              <a:ea typeface="华文楷体" panose="02010600040101010101" pitchFamily="2" charset="-122"/>
            </a:endParaRPr>
          </a:p>
          <a:p>
            <a:pPr>
              <a:lnSpc>
                <a:spcPct val="140000"/>
              </a:lnSpc>
              <a:buFontTx/>
              <a:buAutoNum type="arabicParenBoth"/>
            </a:pPr>
            <a:r>
              <a:rPr lang="zh-CN" altLang="en-US" sz="3600">
                <a:ea typeface="华文楷体" panose="02010600040101010101" pitchFamily="2" charset="-122"/>
              </a:rPr>
              <a:t>氧化</a:t>
            </a:r>
            <a:r>
              <a:rPr lang="en-US" altLang="zh-CN" sz="3600">
                <a:ea typeface="华文楷体" panose="02010600040101010101" pitchFamily="2" charset="-122"/>
              </a:rPr>
              <a:t>-</a:t>
            </a:r>
            <a:r>
              <a:rPr lang="zh-CN" altLang="en-US" sz="3600">
                <a:ea typeface="华文楷体" panose="02010600040101010101" pitchFamily="2" charset="-122"/>
              </a:rPr>
              <a:t>还原反应</a:t>
            </a:r>
            <a:r>
              <a:rPr lang="en-US" altLang="zh-CN" sz="3600">
                <a:ea typeface="华文楷体" panose="02010600040101010101" pitchFamily="2" charset="-122"/>
              </a:rPr>
              <a:t>+</a:t>
            </a:r>
            <a:r>
              <a:rPr lang="zh-CN" altLang="en-US" sz="3600">
                <a:ea typeface="华文楷体" panose="02010600040101010101" pitchFamily="2" charset="-122"/>
              </a:rPr>
              <a:t>配位反应</a:t>
            </a:r>
            <a:endParaRPr lang="en-US" altLang="zh-CN" sz="3600">
              <a:ea typeface="华文楷体" panose="02010600040101010101" pitchFamily="2" charset="-122"/>
            </a:endParaRPr>
          </a:p>
          <a:p>
            <a:pPr>
              <a:lnSpc>
                <a:spcPct val="140000"/>
              </a:lnSpc>
            </a:pPr>
            <a:r>
              <a:rPr lang="en-US" altLang="zh-CN" sz="3600">
                <a:ea typeface="华文楷体" panose="02010600040101010101" pitchFamily="2" charset="-122"/>
              </a:rPr>
              <a:t>        </a:t>
            </a:r>
            <a:r>
              <a:rPr lang="zh-CN" altLang="en-US" sz="3600">
                <a:ea typeface="华文楷体" panose="02010600040101010101" pitchFamily="2" charset="-122"/>
              </a:rPr>
              <a:t>如 </a:t>
            </a:r>
            <a:r>
              <a:rPr lang="en-US" altLang="zh-CN" sz="3600">
                <a:ea typeface="华文楷体" panose="02010600040101010101" pitchFamily="2" charset="-122"/>
              </a:rPr>
              <a:t>HgS + </a:t>
            </a:r>
            <a:r>
              <a:rPr lang="zh-CN" altLang="en-US" sz="3600">
                <a:ea typeface="华文楷体" panose="02010600040101010101" pitchFamily="2" charset="-122"/>
              </a:rPr>
              <a:t>王水</a:t>
            </a:r>
            <a:r>
              <a:rPr lang="en-US" altLang="zh-CN" sz="3600">
                <a:ea typeface="华文楷体" panose="02010600040101010101" pitchFamily="2" charset="-122"/>
              </a:rPr>
              <a:t> </a:t>
            </a:r>
            <a:r>
              <a:rPr lang="en-US" altLang="zh-CN" sz="3600">
                <a:ea typeface="华文楷体" panose="02010600040101010101" pitchFamily="2" charset="-122"/>
                <a:sym typeface="Wingdings" panose="05000000000000000000" pitchFamily="2" charset="2"/>
              </a:rPr>
              <a:t> [HgCl</a:t>
            </a:r>
            <a:r>
              <a:rPr lang="en-US" altLang="zh-CN" sz="3600" baseline="-25000">
                <a:ea typeface="华文楷体" panose="02010600040101010101" pitchFamily="2" charset="-122"/>
                <a:sym typeface="Wingdings" panose="05000000000000000000" pitchFamily="2" charset="2"/>
              </a:rPr>
              <a:t>4</a:t>
            </a:r>
            <a:r>
              <a:rPr lang="en-US" altLang="zh-CN" sz="3600">
                <a:ea typeface="华文楷体" panose="02010600040101010101" pitchFamily="2" charset="-122"/>
                <a:sym typeface="Wingdings" panose="05000000000000000000" pitchFamily="2" charset="2"/>
              </a:rPr>
              <a:t>]</a:t>
            </a:r>
            <a:r>
              <a:rPr lang="en-US" altLang="zh-CN" sz="3600" baseline="30000">
                <a:ea typeface="华文楷体" panose="02010600040101010101" pitchFamily="2" charset="-122"/>
                <a:sym typeface="Wingdings" panose="05000000000000000000" pitchFamily="2" charset="2"/>
              </a:rPr>
              <a:t>2-</a:t>
            </a:r>
            <a:endParaRPr lang="en-US" altLang="zh-CN" sz="3600" baseline="30000">
              <a:ea typeface="华文楷体" panose="02010600040101010101" pitchFamily="2" charset="-122"/>
            </a:endParaRPr>
          </a:p>
        </p:txBody>
      </p:sp>
      <p:sp>
        <p:nvSpPr>
          <p:cNvPr id="311298" name="Rectangle 7"/>
          <p:cNvSpPr>
            <a:spLocks noChangeArrowheads="1"/>
          </p:cNvSpPr>
          <p:nvPr/>
        </p:nvSpPr>
        <p:spPr bwMode="auto">
          <a:xfrm>
            <a:off x="8243888" y="609282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52FB130-65ED-4E2B-8B6C-F7BDAFDD3994}"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Bottom)">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lide(fromBottom)">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lide(fromBottom)">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lide(fromBottom)">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lide(fromBottom)">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0014">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4250" y="6308725"/>
            <a:ext cx="2984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矩形 1"/>
          <p:cNvSpPr>
            <a:spLocks noChangeArrowheads="1"/>
          </p:cNvSpPr>
          <p:nvPr/>
        </p:nvSpPr>
        <p:spPr bwMode="auto">
          <a:xfrm>
            <a:off x="935038" y="260350"/>
            <a:ext cx="8208962"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0000"/>
              </a:lnSpc>
              <a:spcBef>
                <a:spcPct val="0"/>
              </a:spcBef>
              <a:spcAft>
                <a:spcPct val="20000"/>
              </a:spcAft>
              <a:buFontTx/>
              <a:buNone/>
            </a:pPr>
            <a:r>
              <a:rPr lang="zh-CN" altLang="en-US" sz="3600" dirty="0" smtClean="0">
                <a:solidFill>
                  <a:srgbClr val="111111"/>
                </a:solidFill>
                <a:ea typeface="楷体" panose="02010609060101010101" pitchFamily="49" charset="-122"/>
              </a:rPr>
              <a:t>例：</a:t>
            </a:r>
            <a:r>
              <a:rPr kumimoji="0" lang="zh-CN" altLang="en-US" sz="3600" dirty="0" smtClean="0">
                <a:solidFill>
                  <a:srgbClr val="111111"/>
                </a:solidFill>
                <a:ea typeface="楷体" panose="02010609060101010101" pitchFamily="49" charset="-122"/>
              </a:rPr>
              <a:t>区分</a:t>
            </a:r>
            <a:r>
              <a:rPr kumimoji="0" lang="zh-CN" altLang="en-US" sz="3600" dirty="0">
                <a:solidFill>
                  <a:srgbClr val="111111"/>
                </a:solidFill>
                <a:ea typeface="楷体" panose="02010609060101010101" pitchFamily="49" charset="-122"/>
              </a:rPr>
              <a:t>和分离</a:t>
            </a:r>
            <a:r>
              <a:rPr kumimoji="0" lang="en-US" altLang="zh-CN" sz="3600" dirty="0" err="1">
                <a:solidFill>
                  <a:srgbClr val="111111"/>
                </a:solidFill>
                <a:ea typeface="楷体" panose="02010609060101010101" pitchFamily="49" charset="-122"/>
              </a:rPr>
              <a:t>FeS,CuS,HgS</a:t>
            </a:r>
            <a:r>
              <a:rPr kumimoji="0" lang="zh-CN" altLang="en-US" sz="3600" dirty="0">
                <a:solidFill>
                  <a:srgbClr val="111111"/>
                </a:solidFill>
                <a:ea typeface="楷体" panose="02010609060101010101" pitchFamily="49" charset="-122"/>
              </a:rPr>
              <a:t>三种黑色沉淀</a:t>
            </a:r>
            <a:r>
              <a:rPr kumimoji="0" lang="en-US" altLang="zh-CN" sz="3600" dirty="0">
                <a:solidFill>
                  <a:srgbClr val="111111"/>
                </a:solidFill>
                <a:ea typeface="楷体" panose="02010609060101010101" pitchFamily="49" charset="-122"/>
              </a:rPr>
              <a:t>,</a:t>
            </a:r>
            <a:r>
              <a:rPr kumimoji="0" lang="zh-CN" altLang="en-US" sz="3600" dirty="0">
                <a:solidFill>
                  <a:srgbClr val="111111"/>
                </a:solidFill>
                <a:ea typeface="楷体" panose="02010609060101010101" pitchFamily="49" charset="-122"/>
              </a:rPr>
              <a:t>写出现象及反应方程式</a:t>
            </a:r>
            <a:r>
              <a:rPr kumimoji="0" lang="en-US" altLang="zh-CN" sz="3600" dirty="0">
                <a:solidFill>
                  <a:srgbClr val="111111"/>
                </a:solidFill>
                <a:ea typeface="楷体" panose="02010609060101010101" pitchFamily="49" charset="-122"/>
              </a:rPr>
              <a:t>.</a:t>
            </a:r>
            <a:endParaRPr kumimoji="0" lang="en-US" altLang="zh-CN" sz="3600" dirty="0">
              <a:solidFill>
                <a:srgbClr val="111111"/>
              </a:solidFill>
              <a:ea typeface="楷体" panose="02010609060101010101" pitchFamily="49" charset="-122"/>
            </a:endParaRPr>
          </a:p>
        </p:txBody>
      </p:sp>
      <p:sp>
        <p:nvSpPr>
          <p:cNvPr id="5" name="Text Box 5"/>
          <p:cNvSpPr txBox="1">
            <a:spLocks noChangeArrowheads="1"/>
          </p:cNvSpPr>
          <p:nvPr/>
        </p:nvSpPr>
        <p:spPr bwMode="auto">
          <a:xfrm>
            <a:off x="997223" y="1804030"/>
            <a:ext cx="7894637" cy="450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0000"/>
              </a:lnSpc>
              <a:spcBef>
                <a:spcPct val="50000"/>
              </a:spcBef>
              <a:buFontTx/>
              <a:buNone/>
            </a:pPr>
            <a:r>
              <a:rPr kumimoji="0" lang="en-US" altLang="zh-CN" dirty="0" smtClean="0">
                <a:solidFill>
                  <a:srgbClr val="111111"/>
                </a:solidFill>
                <a:ea typeface="楷体" panose="02010609060101010101" pitchFamily="49" charset="-122"/>
              </a:rPr>
              <a:t>1</a:t>
            </a:r>
            <a:r>
              <a:rPr kumimoji="0" lang="zh-CN" altLang="en-US" dirty="0" smtClean="0">
                <a:solidFill>
                  <a:srgbClr val="111111"/>
                </a:solidFill>
                <a:ea typeface="楷体" panose="02010609060101010101" pitchFamily="49" charset="-122"/>
              </a:rPr>
              <a:t>）区分</a:t>
            </a:r>
            <a:r>
              <a:rPr kumimoji="0" lang="zh-CN" altLang="en-US" dirty="0">
                <a:solidFill>
                  <a:srgbClr val="111111"/>
                </a:solidFill>
                <a:ea typeface="楷体" panose="02010609060101010101" pitchFamily="49" charset="-122"/>
              </a:rPr>
              <a:t>：取三种固体少量于试管中</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滴加</a:t>
            </a:r>
            <a:r>
              <a:rPr kumimoji="0" lang="en-US" altLang="zh-CN" dirty="0">
                <a:solidFill>
                  <a:srgbClr val="111111"/>
                </a:solidFill>
                <a:ea typeface="楷体" panose="02010609060101010101" pitchFamily="49" charset="-122"/>
              </a:rPr>
              <a:t>0.5mol·L</a:t>
            </a:r>
            <a:r>
              <a:rPr kumimoji="0" lang="en-US" altLang="zh-CN" baseline="30000" dirty="0">
                <a:solidFill>
                  <a:srgbClr val="111111"/>
                </a:solidFill>
                <a:ea typeface="楷体" panose="02010609060101010101" pitchFamily="49" charset="-122"/>
              </a:rPr>
              <a:t>-1</a:t>
            </a:r>
            <a:r>
              <a:rPr kumimoji="0" lang="zh-CN" altLang="en-US" dirty="0">
                <a:solidFill>
                  <a:srgbClr val="111111"/>
                </a:solidFill>
                <a:ea typeface="楷体" panose="02010609060101010101" pitchFamily="49" charset="-122"/>
              </a:rPr>
              <a:t>的</a:t>
            </a:r>
            <a:r>
              <a:rPr kumimoji="0" lang="en-US" altLang="zh-CN" dirty="0" err="1">
                <a:solidFill>
                  <a:srgbClr val="111111"/>
                </a:solidFill>
                <a:ea typeface="楷体" panose="02010609060101010101" pitchFamily="49" charset="-122"/>
              </a:rPr>
              <a:t>HCl</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固体完全溶解的是</a:t>
            </a:r>
            <a:r>
              <a:rPr kumimoji="0" lang="en-US" altLang="zh-CN" dirty="0" err="1">
                <a:solidFill>
                  <a:srgbClr val="111111"/>
                </a:solidFill>
                <a:ea typeface="楷体" panose="02010609060101010101" pitchFamily="49" charset="-122"/>
              </a:rPr>
              <a:t>FeS</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不溶的是</a:t>
            </a:r>
            <a:r>
              <a:rPr kumimoji="0" lang="en-US" altLang="zh-CN" dirty="0" err="1">
                <a:solidFill>
                  <a:srgbClr val="111111"/>
                </a:solidFill>
                <a:ea typeface="楷体" panose="02010609060101010101" pitchFamily="49" charset="-122"/>
              </a:rPr>
              <a:t>CuS</a:t>
            </a:r>
            <a:r>
              <a:rPr kumimoji="0" lang="zh-CN" altLang="en-US" dirty="0">
                <a:solidFill>
                  <a:srgbClr val="111111"/>
                </a:solidFill>
                <a:ea typeface="楷体" panose="02010609060101010101" pitchFamily="49" charset="-122"/>
              </a:rPr>
              <a:t>和</a:t>
            </a:r>
            <a:r>
              <a:rPr kumimoji="0" lang="en-US" altLang="zh-CN" dirty="0" err="1">
                <a:solidFill>
                  <a:srgbClr val="111111"/>
                </a:solidFill>
                <a:ea typeface="楷体" panose="02010609060101010101" pitchFamily="49" charset="-122"/>
              </a:rPr>
              <a:t>HgS</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另取剩下的两种固体</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加入过量浓</a:t>
            </a:r>
            <a:r>
              <a:rPr kumimoji="0" lang="en-US" altLang="zh-CN" dirty="0">
                <a:solidFill>
                  <a:srgbClr val="111111"/>
                </a:solidFill>
                <a:ea typeface="楷体" panose="02010609060101010101" pitchFamily="49" charset="-122"/>
              </a:rPr>
              <a:t>Na</a:t>
            </a:r>
            <a:r>
              <a:rPr kumimoji="0" lang="en-US" altLang="zh-CN" baseline="-25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S</a:t>
            </a:r>
            <a:r>
              <a:rPr kumimoji="0" lang="zh-CN" altLang="en-US" dirty="0">
                <a:solidFill>
                  <a:srgbClr val="111111"/>
                </a:solidFill>
                <a:ea typeface="楷体" panose="02010609060101010101" pitchFamily="49" charset="-122"/>
              </a:rPr>
              <a:t>溶液</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充分振荡</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或者需加热</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溶解的是</a:t>
            </a:r>
            <a:r>
              <a:rPr kumimoji="0" lang="en-US" altLang="zh-CN" dirty="0" err="1">
                <a:solidFill>
                  <a:srgbClr val="111111"/>
                </a:solidFill>
                <a:ea typeface="楷体" panose="02010609060101010101" pitchFamily="49" charset="-122"/>
              </a:rPr>
              <a:t>HgS</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不溶的是</a:t>
            </a:r>
            <a:r>
              <a:rPr kumimoji="0" lang="en-US" altLang="zh-CN" dirty="0" err="1">
                <a:solidFill>
                  <a:srgbClr val="111111"/>
                </a:solidFill>
                <a:ea typeface="楷体" panose="02010609060101010101" pitchFamily="49" charset="-122"/>
              </a:rPr>
              <a:t>CuS</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或者加热的浓硝酸</a:t>
            </a:r>
            <a:r>
              <a:rPr kumimoji="0" lang="en-US" altLang="zh-CN" dirty="0">
                <a:solidFill>
                  <a:srgbClr val="111111"/>
                </a:solidFill>
                <a:ea typeface="楷体" panose="02010609060101010101" pitchFamily="49" charset="-122"/>
              </a:rPr>
              <a:t>,</a:t>
            </a:r>
            <a:r>
              <a:rPr kumimoji="0" lang="en-US" altLang="zh-CN" dirty="0" err="1">
                <a:solidFill>
                  <a:srgbClr val="111111"/>
                </a:solidFill>
                <a:ea typeface="楷体" panose="02010609060101010101" pitchFamily="49" charset="-122"/>
              </a:rPr>
              <a:t>CuS</a:t>
            </a:r>
            <a:r>
              <a:rPr kumimoji="0" lang="zh-CN" altLang="en-US" dirty="0">
                <a:solidFill>
                  <a:srgbClr val="111111"/>
                </a:solidFill>
                <a:ea typeface="楷体" panose="02010609060101010101" pitchFamily="49" charset="-122"/>
              </a:rPr>
              <a:t>溶解为</a:t>
            </a:r>
            <a:r>
              <a:rPr kumimoji="0" lang="en-US" altLang="zh-CN" dirty="0">
                <a:solidFill>
                  <a:srgbClr val="111111"/>
                </a:solidFill>
                <a:ea typeface="楷体" panose="02010609060101010101" pitchFamily="49" charset="-122"/>
              </a:rPr>
              <a:t>Cu(NO</a:t>
            </a:r>
            <a:r>
              <a:rPr kumimoji="0" lang="en-US" altLang="zh-CN" baseline="-25000" dirty="0">
                <a:solidFill>
                  <a:srgbClr val="111111"/>
                </a:solidFill>
                <a:ea typeface="楷体" panose="02010609060101010101" pitchFamily="49" charset="-122"/>
              </a:rPr>
              <a:t>3</a:t>
            </a:r>
            <a:r>
              <a:rPr kumimoji="0" lang="en-US" altLang="zh-CN" dirty="0">
                <a:solidFill>
                  <a:srgbClr val="111111"/>
                </a:solidFill>
                <a:ea typeface="楷体" panose="02010609060101010101" pitchFamily="49" charset="-122"/>
              </a:rPr>
              <a:t>)</a:t>
            </a:r>
            <a:r>
              <a:rPr kumimoji="0" lang="en-US" altLang="zh-CN" baseline="-25000" dirty="0">
                <a:solidFill>
                  <a:srgbClr val="111111"/>
                </a:solidFill>
                <a:ea typeface="楷体" panose="02010609060101010101" pitchFamily="49" charset="-122"/>
              </a:rPr>
              <a:t>2</a:t>
            </a:r>
            <a:r>
              <a:rPr kumimoji="0" lang="zh-CN" altLang="en-US" dirty="0">
                <a:solidFill>
                  <a:srgbClr val="111111"/>
                </a:solidFill>
                <a:ea typeface="楷体" panose="02010609060101010101" pitchFamily="49" charset="-122"/>
              </a:rPr>
              <a:t>兰色溶液</a:t>
            </a:r>
            <a:r>
              <a:rPr kumimoji="0" lang="en-US" altLang="zh-CN" dirty="0">
                <a:solidFill>
                  <a:srgbClr val="111111"/>
                </a:solidFill>
                <a:ea typeface="楷体" panose="02010609060101010101" pitchFamily="49" charset="-122"/>
              </a:rPr>
              <a:t>, </a:t>
            </a:r>
            <a:r>
              <a:rPr kumimoji="0" lang="en-US" altLang="zh-CN" dirty="0" err="1">
                <a:solidFill>
                  <a:srgbClr val="111111"/>
                </a:solidFill>
                <a:ea typeface="楷体" panose="02010609060101010101" pitchFamily="49" charset="-122"/>
              </a:rPr>
              <a:t>HgS</a:t>
            </a:r>
            <a:r>
              <a:rPr kumimoji="0" lang="zh-CN" altLang="en-US" dirty="0">
                <a:solidFill>
                  <a:srgbClr val="111111"/>
                </a:solidFill>
                <a:ea typeface="楷体" panose="02010609060101010101" pitchFamily="49" charset="-122"/>
              </a:rPr>
              <a:t>不溶</a:t>
            </a:r>
            <a:r>
              <a:rPr kumimoji="0" lang="en-US" altLang="zh-CN" dirty="0">
                <a:solidFill>
                  <a:srgbClr val="111111"/>
                </a:solidFill>
                <a:ea typeface="楷体" panose="02010609060101010101" pitchFamily="49" charset="-122"/>
              </a:rPr>
              <a:t>).</a:t>
            </a:r>
            <a:r>
              <a:rPr kumimoji="0" lang="en-US" altLang="zh-CN" b="0" dirty="0">
                <a:solidFill>
                  <a:srgbClr val="111111"/>
                </a:solidFill>
                <a:ea typeface="楷体" panose="02010609060101010101" pitchFamily="49" charset="-122"/>
              </a:rPr>
              <a:t> </a:t>
            </a:r>
            <a:endParaRPr kumimoji="0" lang="en-US" altLang="zh-CN" b="0" dirty="0">
              <a:solidFill>
                <a:srgbClr val="111111"/>
              </a:solidFill>
              <a:ea typeface="楷体" panose="02010609060101010101"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9"/>
          <p:cNvSpPr txBox="1">
            <a:spLocks noChangeArrowheads="1"/>
          </p:cNvSpPr>
          <p:nvPr/>
        </p:nvSpPr>
        <p:spPr bwMode="auto">
          <a:xfrm>
            <a:off x="571873" y="692696"/>
            <a:ext cx="8592446"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0000"/>
              </a:lnSpc>
              <a:spcBef>
                <a:spcPct val="10000"/>
              </a:spcBef>
              <a:spcAft>
                <a:spcPct val="10000"/>
              </a:spcAft>
              <a:buFontTx/>
              <a:buNone/>
            </a:pPr>
            <a:r>
              <a:rPr kumimoji="0" lang="en-US" altLang="zh-CN" dirty="0" smtClean="0">
                <a:solidFill>
                  <a:srgbClr val="111111"/>
                </a:solidFill>
                <a:ea typeface="楷体" panose="02010609060101010101" pitchFamily="49" charset="-122"/>
              </a:rPr>
              <a:t>2</a:t>
            </a:r>
            <a:r>
              <a:rPr kumimoji="0" lang="zh-CN" altLang="en-US" dirty="0" smtClean="0">
                <a:solidFill>
                  <a:srgbClr val="111111"/>
                </a:solidFill>
                <a:ea typeface="楷体" panose="02010609060101010101" pitchFamily="49" charset="-122"/>
              </a:rPr>
              <a:t>）分离</a:t>
            </a:r>
            <a:r>
              <a:rPr kumimoji="0" lang="zh-CN" altLang="en-US" dirty="0">
                <a:solidFill>
                  <a:srgbClr val="111111"/>
                </a:solidFill>
                <a:ea typeface="楷体" panose="02010609060101010101" pitchFamily="49" charset="-122"/>
              </a:rPr>
              <a:t>：取固体混合物加过量的</a:t>
            </a:r>
            <a:r>
              <a:rPr kumimoji="0" lang="en-US" altLang="zh-CN" dirty="0" smtClean="0">
                <a:solidFill>
                  <a:srgbClr val="111111"/>
                </a:solidFill>
                <a:ea typeface="楷体" panose="02010609060101010101" pitchFamily="49" charset="-122"/>
              </a:rPr>
              <a:t>0.5mol·L</a:t>
            </a:r>
            <a:r>
              <a:rPr kumimoji="0" lang="en-US" altLang="zh-CN" baseline="30000" dirty="0" smtClean="0">
                <a:solidFill>
                  <a:srgbClr val="111111"/>
                </a:solidFill>
                <a:ea typeface="楷体" panose="02010609060101010101" pitchFamily="49" charset="-122"/>
              </a:rPr>
              <a:t>-1</a:t>
            </a:r>
            <a:endParaRPr kumimoji="0" lang="en-US" altLang="zh-CN" baseline="30000" dirty="0" smtClean="0">
              <a:solidFill>
                <a:srgbClr val="111111"/>
              </a:solidFill>
              <a:ea typeface="楷体" panose="02010609060101010101" pitchFamily="49" charset="-122"/>
            </a:endParaRPr>
          </a:p>
          <a:p>
            <a:pPr>
              <a:lnSpc>
                <a:spcPct val="130000"/>
              </a:lnSpc>
              <a:spcBef>
                <a:spcPct val="10000"/>
              </a:spcBef>
              <a:spcAft>
                <a:spcPct val="10000"/>
              </a:spcAft>
              <a:buFontTx/>
              <a:buNone/>
            </a:pPr>
            <a:r>
              <a:rPr kumimoji="0" lang="en-US" altLang="zh-CN" dirty="0" err="1" smtClean="0">
                <a:solidFill>
                  <a:srgbClr val="111111"/>
                </a:solidFill>
                <a:ea typeface="楷体" panose="02010609060101010101" pitchFamily="49" charset="-122"/>
              </a:rPr>
              <a:t>HCl</a:t>
            </a:r>
            <a:r>
              <a:rPr kumimoji="0" lang="zh-CN" altLang="en-US" dirty="0">
                <a:solidFill>
                  <a:srgbClr val="111111"/>
                </a:solidFill>
                <a:ea typeface="楷体" panose="02010609060101010101" pitchFamily="49" charset="-122"/>
              </a:rPr>
              <a:t>使</a:t>
            </a:r>
            <a:r>
              <a:rPr kumimoji="0" lang="en-US" altLang="zh-CN" dirty="0" err="1">
                <a:solidFill>
                  <a:srgbClr val="111111"/>
                </a:solidFill>
                <a:ea typeface="楷体" panose="02010609060101010101" pitchFamily="49" charset="-122"/>
              </a:rPr>
              <a:t>FeS</a:t>
            </a:r>
            <a:r>
              <a:rPr kumimoji="0" lang="zh-CN" altLang="en-US" dirty="0">
                <a:solidFill>
                  <a:srgbClr val="111111"/>
                </a:solidFill>
                <a:ea typeface="楷体" panose="02010609060101010101" pitchFamily="49" charset="-122"/>
              </a:rPr>
              <a:t>完全溶解</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离心分离出的固体加过量浓</a:t>
            </a:r>
            <a:r>
              <a:rPr kumimoji="0" lang="en-US" altLang="zh-CN" dirty="0">
                <a:solidFill>
                  <a:srgbClr val="111111"/>
                </a:solidFill>
                <a:ea typeface="楷体" panose="02010609060101010101" pitchFamily="49" charset="-122"/>
              </a:rPr>
              <a:t>Na</a:t>
            </a:r>
            <a:r>
              <a:rPr kumimoji="0" lang="en-US" altLang="zh-CN" baseline="-25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S</a:t>
            </a:r>
            <a:r>
              <a:rPr kumimoji="0" lang="zh-CN" altLang="en-US" dirty="0">
                <a:solidFill>
                  <a:srgbClr val="111111"/>
                </a:solidFill>
                <a:ea typeface="楷体" panose="02010609060101010101" pitchFamily="49" charset="-122"/>
              </a:rPr>
              <a:t>溶液使</a:t>
            </a:r>
            <a:r>
              <a:rPr kumimoji="0" lang="en-US" altLang="zh-CN" dirty="0" err="1">
                <a:solidFill>
                  <a:srgbClr val="111111"/>
                </a:solidFill>
                <a:ea typeface="楷体" panose="02010609060101010101" pitchFamily="49" charset="-122"/>
              </a:rPr>
              <a:t>HgS</a:t>
            </a:r>
            <a:r>
              <a:rPr kumimoji="0" lang="zh-CN" altLang="en-US" dirty="0">
                <a:solidFill>
                  <a:srgbClr val="111111"/>
                </a:solidFill>
                <a:ea typeface="楷体" panose="02010609060101010101" pitchFamily="49" charset="-122"/>
              </a:rPr>
              <a:t>溶解完全</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最后的</a:t>
            </a:r>
            <a:r>
              <a:rPr kumimoji="0" lang="en-US" altLang="zh-CN" dirty="0" err="1">
                <a:solidFill>
                  <a:srgbClr val="111111"/>
                </a:solidFill>
                <a:ea typeface="楷体" panose="02010609060101010101" pitchFamily="49" charset="-122"/>
              </a:rPr>
              <a:t>CuS</a:t>
            </a:r>
            <a:r>
              <a:rPr kumimoji="0" lang="zh-CN" altLang="en-US" dirty="0">
                <a:solidFill>
                  <a:srgbClr val="111111"/>
                </a:solidFill>
                <a:ea typeface="楷体" panose="02010609060101010101" pitchFamily="49" charset="-122"/>
              </a:rPr>
              <a:t>用热的稀</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或浓</a:t>
            </a:r>
            <a:r>
              <a:rPr kumimoji="0" lang="en-US" altLang="zh-CN" dirty="0">
                <a:solidFill>
                  <a:srgbClr val="111111"/>
                </a:solidFill>
                <a:ea typeface="楷体" panose="02010609060101010101" pitchFamily="49" charset="-122"/>
              </a:rPr>
              <a:t>)</a:t>
            </a:r>
            <a:r>
              <a:rPr kumimoji="0" lang="zh-CN" altLang="en-US" dirty="0">
                <a:solidFill>
                  <a:srgbClr val="111111"/>
                </a:solidFill>
                <a:ea typeface="楷体" panose="02010609060101010101" pitchFamily="49" charset="-122"/>
              </a:rPr>
              <a:t>硝酸溶解</a:t>
            </a:r>
            <a:r>
              <a:rPr kumimoji="0" lang="en-US" altLang="zh-CN" dirty="0">
                <a:solidFill>
                  <a:srgbClr val="111111"/>
                </a:solidFill>
                <a:ea typeface="楷体" panose="02010609060101010101" pitchFamily="49" charset="-122"/>
              </a:rPr>
              <a:t>.</a:t>
            </a:r>
            <a:r>
              <a:rPr kumimoji="0" lang="en-US" altLang="zh-CN" b="0" dirty="0">
                <a:solidFill>
                  <a:srgbClr val="111111"/>
                </a:solidFill>
                <a:ea typeface="楷体" panose="02010609060101010101" pitchFamily="49" charset="-122"/>
              </a:rPr>
              <a:t> </a:t>
            </a:r>
            <a:endParaRPr kumimoji="0" lang="en-US" altLang="zh-CN" dirty="0">
              <a:solidFill>
                <a:srgbClr val="111111"/>
              </a:solidFill>
              <a:ea typeface="楷体" panose="02010609060101010101" pitchFamily="49" charset="-122"/>
            </a:endParaRPr>
          </a:p>
          <a:p>
            <a:pPr>
              <a:lnSpc>
                <a:spcPct val="130000"/>
              </a:lnSpc>
              <a:spcBef>
                <a:spcPct val="10000"/>
              </a:spcBef>
              <a:spcAft>
                <a:spcPct val="10000"/>
              </a:spcAft>
              <a:buFontTx/>
              <a:buNone/>
            </a:pPr>
            <a:r>
              <a:rPr kumimoji="0" lang="en-US" altLang="zh-CN" dirty="0">
                <a:solidFill>
                  <a:srgbClr val="111111"/>
                </a:solidFill>
                <a:ea typeface="楷体" panose="02010609060101010101" pitchFamily="49" charset="-122"/>
              </a:rPr>
              <a:t>      </a:t>
            </a:r>
            <a:r>
              <a:rPr kumimoji="0" lang="en-US" altLang="zh-CN" dirty="0" err="1">
                <a:solidFill>
                  <a:srgbClr val="111111"/>
                </a:solidFill>
                <a:ea typeface="楷体" panose="02010609060101010101" pitchFamily="49" charset="-122"/>
              </a:rPr>
              <a:t>FeS</a:t>
            </a:r>
            <a:r>
              <a:rPr kumimoji="0" lang="en-US" altLang="zh-CN" dirty="0">
                <a:solidFill>
                  <a:srgbClr val="111111"/>
                </a:solidFill>
                <a:ea typeface="楷体" panose="02010609060101010101" pitchFamily="49" charset="-122"/>
              </a:rPr>
              <a:t> + 2H</a:t>
            </a:r>
            <a:r>
              <a:rPr kumimoji="0" lang="en-US" altLang="zh-CN" baseline="30000" dirty="0">
                <a:solidFill>
                  <a:srgbClr val="111111"/>
                </a:solidFill>
                <a:ea typeface="楷体" panose="02010609060101010101" pitchFamily="49" charset="-122"/>
              </a:rPr>
              <a:t>+</a:t>
            </a:r>
            <a:r>
              <a:rPr kumimoji="0" lang="en-US" altLang="zh-CN" dirty="0">
                <a:solidFill>
                  <a:srgbClr val="111111"/>
                </a:solidFill>
                <a:ea typeface="楷体" panose="02010609060101010101" pitchFamily="49" charset="-122"/>
              </a:rPr>
              <a:t> == Fe</a:t>
            </a:r>
            <a:r>
              <a:rPr kumimoji="0" lang="en-US" altLang="zh-CN" baseline="30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 + H</a:t>
            </a:r>
            <a:r>
              <a:rPr kumimoji="0" lang="en-US" altLang="zh-CN" baseline="-25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S</a:t>
            </a:r>
            <a:r>
              <a:rPr kumimoji="0" lang="en-US" altLang="zh-CN" b="0" dirty="0">
                <a:solidFill>
                  <a:srgbClr val="111111"/>
                </a:solidFill>
                <a:ea typeface="楷体" panose="02010609060101010101" pitchFamily="49" charset="-122"/>
              </a:rPr>
              <a:t> </a:t>
            </a:r>
            <a:endParaRPr kumimoji="0" lang="en-US" altLang="zh-CN" dirty="0">
              <a:solidFill>
                <a:srgbClr val="111111"/>
              </a:solidFill>
              <a:ea typeface="楷体" panose="02010609060101010101" pitchFamily="49" charset="-122"/>
            </a:endParaRPr>
          </a:p>
          <a:p>
            <a:pPr>
              <a:lnSpc>
                <a:spcPct val="130000"/>
              </a:lnSpc>
              <a:spcBef>
                <a:spcPct val="10000"/>
              </a:spcBef>
              <a:spcAft>
                <a:spcPct val="10000"/>
              </a:spcAft>
              <a:buFontTx/>
              <a:buNone/>
            </a:pPr>
            <a:r>
              <a:rPr kumimoji="0" lang="en-US" altLang="zh-CN" dirty="0">
                <a:solidFill>
                  <a:srgbClr val="111111"/>
                </a:solidFill>
                <a:ea typeface="楷体" panose="02010609060101010101" pitchFamily="49" charset="-122"/>
              </a:rPr>
              <a:t>      </a:t>
            </a:r>
            <a:r>
              <a:rPr kumimoji="0" lang="en-US" altLang="zh-CN" dirty="0" err="1">
                <a:solidFill>
                  <a:srgbClr val="111111"/>
                </a:solidFill>
                <a:ea typeface="楷体" panose="02010609060101010101" pitchFamily="49" charset="-122"/>
              </a:rPr>
              <a:t>HgS</a:t>
            </a:r>
            <a:r>
              <a:rPr kumimoji="0" lang="en-US" altLang="zh-CN" dirty="0">
                <a:solidFill>
                  <a:srgbClr val="111111"/>
                </a:solidFill>
                <a:ea typeface="楷体" panose="02010609060101010101" pitchFamily="49" charset="-122"/>
              </a:rPr>
              <a:t> + S</a:t>
            </a:r>
            <a:r>
              <a:rPr kumimoji="0" lang="en-US" altLang="zh-CN" baseline="30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 == HgS</a:t>
            </a:r>
            <a:r>
              <a:rPr kumimoji="0" lang="en-US" altLang="zh-CN" baseline="-25000" dirty="0">
                <a:solidFill>
                  <a:srgbClr val="111111"/>
                </a:solidFill>
                <a:ea typeface="楷体" panose="02010609060101010101" pitchFamily="49" charset="-122"/>
              </a:rPr>
              <a:t>2</a:t>
            </a:r>
            <a:r>
              <a:rPr kumimoji="0" lang="en-US" altLang="zh-CN" baseline="30000" dirty="0">
                <a:solidFill>
                  <a:srgbClr val="111111"/>
                </a:solidFill>
                <a:ea typeface="楷体" panose="02010609060101010101" pitchFamily="49" charset="-122"/>
              </a:rPr>
              <a:t>2-</a:t>
            </a:r>
            <a:r>
              <a:rPr kumimoji="0" lang="en-US" altLang="zh-CN" b="0" dirty="0">
                <a:solidFill>
                  <a:srgbClr val="111111"/>
                </a:solidFill>
                <a:ea typeface="楷体" panose="02010609060101010101" pitchFamily="49" charset="-122"/>
              </a:rPr>
              <a:t> </a:t>
            </a:r>
            <a:endParaRPr kumimoji="0" lang="en-US" altLang="zh-CN" dirty="0">
              <a:solidFill>
                <a:srgbClr val="111111"/>
              </a:solidFill>
              <a:ea typeface="楷体" panose="02010609060101010101" pitchFamily="49" charset="-122"/>
            </a:endParaRPr>
          </a:p>
          <a:p>
            <a:pPr>
              <a:lnSpc>
                <a:spcPct val="130000"/>
              </a:lnSpc>
              <a:spcBef>
                <a:spcPct val="10000"/>
              </a:spcBef>
              <a:spcAft>
                <a:spcPct val="10000"/>
              </a:spcAft>
              <a:buFontTx/>
              <a:buNone/>
            </a:pPr>
            <a:r>
              <a:rPr kumimoji="0" lang="en-US" altLang="zh-CN" dirty="0">
                <a:solidFill>
                  <a:srgbClr val="111111"/>
                </a:solidFill>
                <a:ea typeface="楷体" panose="02010609060101010101" pitchFamily="49" charset="-122"/>
              </a:rPr>
              <a:t>      3CuS+8HNO</a:t>
            </a:r>
            <a:r>
              <a:rPr kumimoji="0" lang="en-US" altLang="zh-CN" baseline="-25000" dirty="0">
                <a:solidFill>
                  <a:srgbClr val="111111"/>
                </a:solidFill>
                <a:ea typeface="楷体" panose="02010609060101010101" pitchFamily="49" charset="-122"/>
              </a:rPr>
              <a:t>3</a:t>
            </a:r>
            <a:r>
              <a:rPr kumimoji="0" lang="en-US" altLang="zh-CN" dirty="0">
                <a:solidFill>
                  <a:srgbClr val="111111"/>
                </a:solidFill>
                <a:ea typeface="楷体" panose="02010609060101010101" pitchFamily="49" charset="-122"/>
              </a:rPr>
              <a:t>==3Cu(NO</a:t>
            </a:r>
            <a:r>
              <a:rPr kumimoji="0" lang="en-US" altLang="zh-CN" baseline="-25000" dirty="0">
                <a:solidFill>
                  <a:srgbClr val="111111"/>
                </a:solidFill>
                <a:ea typeface="楷体" panose="02010609060101010101" pitchFamily="49" charset="-122"/>
              </a:rPr>
              <a:t>3</a:t>
            </a:r>
            <a:r>
              <a:rPr kumimoji="0" lang="en-US" altLang="zh-CN" dirty="0">
                <a:solidFill>
                  <a:srgbClr val="111111"/>
                </a:solidFill>
                <a:ea typeface="楷体" panose="02010609060101010101" pitchFamily="49" charset="-122"/>
              </a:rPr>
              <a:t>)</a:t>
            </a:r>
            <a:r>
              <a:rPr kumimoji="0" lang="en-US" altLang="zh-CN" baseline="-25000" dirty="0">
                <a:solidFill>
                  <a:srgbClr val="111111"/>
                </a:solidFill>
                <a:ea typeface="楷体" panose="02010609060101010101" pitchFamily="49" charset="-122"/>
              </a:rPr>
              <a:t>2</a:t>
            </a:r>
            <a:r>
              <a:rPr kumimoji="0" lang="en-US" altLang="zh-CN" dirty="0">
                <a:solidFill>
                  <a:srgbClr val="111111"/>
                </a:solidFill>
                <a:ea typeface="楷体" panose="02010609060101010101" pitchFamily="49" charset="-122"/>
              </a:rPr>
              <a:t>+2NO+3S+4H</a:t>
            </a:r>
            <a:r>
              <a:rPr kumimoji="0" lang="en-US" altLang="zh-CN" baseline="-25000" dirty="0">
                <a:solidFill>
                  <a:srgbClr val="111111"/>
                </a:solidFill>
                <a:ea typeface="楷体" panose="02010609060101010101" pitchFamily="49" charset="-122"/>
              </a:rPr>
              <a:t>2</a:t>
            </a:r>
            <a:r>
              <a:rPr kumimoji="0" lang="en-US" altLang="zh-CN" dirty="0">
                <a:ea typeface="楷体" panose="02010609060101010101" pitchFamily="49" charset="-122"/>
              </a:rPr>
              <a:t>O</a:t>
            </a:r>
            <a:r>
              <a:rPr kumimoji="0" lang="en-US" altLang="zh-CN" b="0" dirty="0">
                <a:ea typeface="楷体" panose="02010609060101010101" pitchFamily="49" charset="-122"/>
              </a:rPr>
              <a:t> </a:t>
            </a:r>
            <a:endParaRPr kumimoji="0" lang="en-US" altLang="zh-CN" b="0" dirty="0">
              <a:ea typeface="楷体" panose="02010609060101010101" pitchFamily="49" charset="-122"/>
            </a:endParaRPr>
          </a:p>
        </p:txBody>
      </p:sp>
      <p:pic>
        <p:nvPicPr>
          <p:cNvPr id="18435" name="Picture 10" descr="0014">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4250" y="6308725"/>
            <a:ext cx="2984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042988" y="404813"/>
            <a:ext cx="76327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kumimoji="1" lang="zh-CN" altLang="en-US">
                <a:solidFill>
                  <a:srgbClr val="0000FF"/>
                </a:solidFill>
                <a:ea typeface="华文楷体" panose="02010600040101010101" pitchFamily="2" charset="-122"/>
              </a:rPr>
              <a:t>单质硼的制备</a:t>
            </a:r>
            <a:endParaRPr kumimoji="1" lang="zh-CN" altLang="en-US">
              <a:solidFill>
                <a:srgbClr val="0000FF"/>
              </a:solidFill>
              <a:ea typeface="华文楷体" panose="02010600040101010101" pitchFamily="2" charset="-122"/>
            </a:endParaRPr>
          </a:p>
          <a:p>
            <a:pPr>
              <a:lnSpc>
                <a:spcPct val="150000"/>
              </a:lnSpc>
              <a:buFontTx/>
              <a:buAutoNum type="arabicParenBoth"/>
            </a:pPr>
            <a:r>
              <a:rPr kumimoji="1" lang="zh-CN" altLang="en-US">
                <a:ea typeface="华文楷体" panose="02010600040101010101" pitchFamily="2" charset="-122"/>
              </a:rPr>
              <a:t> 高温下用活泼金属</a:t>
            </a:r>
            <a:r>
              <a:rPr kumimoji="1" lang="en-US" altLang="zh-CN">
                <a:ea typeface="华文楷体" panose="02010600040101010101" pitchFamily="2" charset="-122"/>
              </a:rPr>
              <a:t>(Na/K/Mg/Ca)</a:t>
            </a:r>
            <a:r>
              <a:rPr kumimoji="1" lang="zh-CN" altLang="en-US">
                <a:ea typeface="华文楷体" panose="02010600040101010101" pitchFamily="2" charset="-122"/>
              </a:rPr>
              <a:t>还原</a:t>
            </a:r>
            <a:endParaRPr kumimoji="1" lang="en-US" altLang="zh-CN">
              <a:ea typeface="华文楷体" panose="02010600040101010101" pitchFamily="2" charset="-122"/>
            </a:endParaRPr>
          </a:p>
          <a:p>
            <a:pPr>
              <a:lnSpc>
                <a:spcPct val="150000"/>
              </a:lnSpc>
            </a:pPr>
            <a:r>
              <a:rPr kumimoji="1" lang="en-US" altLang="zh-CN">
                <a:solidFill>
                  <a:srgbClr val="0000FF"/>
                </a:solidFill>
                <a:ea typeface="华文楷体" panose="02010600040101010101" pitchFamily="2" charset="-122"/>
              </a:rPr>
              <a:t>    B</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O</a:t>
            </a:r>
            <a:r>
              <a:rPr kumimoji="1" lang="en-US" altLang="zh-CN" baseline="-25000">
                <a:solidFill>
                  <a:srgbClr val="0000FF"/>
                </a:solidFill>
                <a:ea typeface="华文楷体" panose="02010600040101010101" pitchFamily="2" charset="-122"/>
              </a:rPr>
              <a:t>3</a:t>
            </a:r>
            <a:r>
              <a:rPr kumimoji="1" lang="en-US" altLang="zh-CN">
                <a:solidFill>
                  <a:srgbClr val="0000FF"/>
                </a:solidFill>
                <a:ea typeface="华文楷体" panose="02010600040101010101" pitchFamily="2" charset="-122"/>
              </a:rPr>
              <a:t> </a:t>
            </a:r>
            <a:r>
              <a:rPr kumimoji="1" lang="zh-CN" altLang="en-US">
                <a:solidFill>
                  <a:srgbClr val="0000FF"/>
                </a:solidFill>
                <a:ea typeface="华文楷体" panose="02010600040101010101" pitchFamily="2" charset="-122"/>
              </a:rPr>
              <a:t>＋ </a:t>
            </a:r>
            <a:r>
              <a:rPr kumimoji="1" lang="en-US" altLang="zh-CN">
                <a:solidFill>
                  <a:srgbClr val="0000FF"/>
                </a:solidFill>
                <a:ea typeface="华文楷体" panose="02010600040101010101" pitchFamily="2" charset="-122"/>
              </a:rPr>
              <a:t>3 Mg  </a:t>
            </a:r>
            <a:r>
              <a:rPr kumimoji="1" lang="en-US" altLang="zh-CN">
                <a:solidFill>
                  <a:srgbClr val="0000FF"/>
                </a:solidFill>
                <a:ea typeface="华文楷体" panose="02010600040101010101" pitchFamily="2" charset="-122"/>
                <a:sym typeface="Wingdings" panose="05000000000000000000" pitchFamily="2" charset="2"/>
              </a:rPr>
              <a:t>  2 B  </a:t>
            </a:r>
            <a:r>
              <a:rPr kumimoji="1" lang="zh-CN" altLang="en-US">
                <a:solidFill>
                  <a:srgbClr val="0000FF"/>
                </a:solidFill>
                <a:ea typeface="华文楷体" panose="02010600040101010101" pitchFamily="2" charset="-122"/>
                <a:sym typeface="Wingdings" panose="05000000000000000000" pitchFamily="2" charset="2"/>
              </a:rPr>
              <a:t>＋ </a:t>
            </a:r>
            <a:r>
              <a:rPr kumimoji="1" lang="en-US" altLang="zh-CN">
                <a:solidFill>
                  <a:srgbClr val="0000FF"/>
                </a:solidFill>
                <a:ea typeface="华文楷体" panose="02010600040101010101" pitchFamily="2" charset="-122"/>
                <a:sym typeface="Wingdings" panose="05000000000000000000" pitchFamily="2" charset="2"/>
              </a:rPr>
              <a:t>3 MgO </a:t>
            </a:r>
            <a:endParaRPr kumimoji="1" lang="en-US" altLang="zh-CN">
              <a:solidFill>
                <a:srgbClr val="0000FF"/>
              </a:solidFill>
              <a:ea typeface="华文楷体" panose="02010600040101010101" pitchFamily="2" charset="-122"/>
            </a:endParaRPr>
          </a:p>
          <a:p>
            <a:pPr>
              <a:lnSpc>
                <a:spcPct val="150000"/>
              </a:lnSpc>
              <a:buFontTx/>
              <a:buAutoNum type="arabicParenBoth" startAt="2"/>
            </a:pPr>
            <a:r>
              <a:rPr kumimoji="1" lang="zh-CN" altLang="en-US">
                <a:ea typeface="华文楷体" panose="02010600040101010101" pitchFamily="2" charset="-122"/>
              </a:rPr>
              <a:t>电解还原熔融的硼酸盐或四氟硼酸盐</a:t>
            </a:r>
            <a:endParaRPr kumimoji="1" lang="en-US" altLang="zh-CN">
              <a:ea typeface="华文楷体" panose="02010600040101010101" pitchFamily="2" charset="-122"/>
            </a:endParaRPr>
          </a:p>
          <a:p>
            <a:pPr>
              <a:lnSpc>
                <a:spcPct val="150000"/>
              </a:lnSpc>
            </a:pPr>
            <a:r>
              <a:rPr kumimoji="1" lang="en-US" altLang="zh-CN">
                <a:ea typeface="华文楷体" panose="02010600040101010101" pitchFamily="2" charset="-122"/>
              </a:rPr>
              <a:t>            —— </a:t>
            </a:r>
            <a:r>
              <a:rPr kumimoji="1" lang="zh-CN" altLang="en-US">
                <a:ea typeface="华文楷体" panose="02010600040101010101" pitchFamily="2" charset="-122"/>
              </a:rPr>
              <a:t>粉末状硼</a:t>
            </a:r>
            <a:endParaRPr kumimoji="1" lang="zh-CN" altLang="en-US">
              <a:ea typeface="华文楷体" panose="02010600040101010101" pitchFamily="2" charset="-122"/>
            </a:endParaRPr>
          </a:p>
          <a:p>
            <a:pPr>
              <a:lnSpc>
                <a:spcPct val="150000"/>
              </a:lnSpc>
            </a:pPr>
            <a:r>
              <a:rPr kumimoji="1" lang="en-US" altLang="zh-CN">
                <a:ea typeface="华文楷体" panose="02010600040101010101" pitchFamily="2" charset="-122"/>
              </a:rPr>
              <a:t>(3)  </a:t>
            </a:r>
            <a:r>
              <a:rPr kumimoji="1" lang="zh-CN" altLang="en-US">
                <a:ea typeface="华文楷体" panose="02010600040101010101" pitchFamily="2" charset="-122"/>
              </a:rPr>
              <a:t>用</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zh-CN" altLang="en-US">
                <a:ea typeface="华文楷体" panose="02010600040101010101" pitchFamily="2" charset="-122"/>
              </a:rPr>
              <a:t>还原挥发性的硼化合物   </a:t>
            </a:r>
            <a:r>
              <a:rPr kumimoji="1" lang="en-US" altLang="zh-CN">
                <a:ea typeface="华文楷体" panose="02010600040101010101" pitchFamily="2" charset="-122"/>
              </a:rPr>
              <a:t>BBr</a:t>
            </a:r>
            <a:r>
              <a:rPr kumimoji="1" lang="en-US" altLang="zh-CN" baseline="-25000">
                <a:ea typeface="华文楷体" panose="02010600040101010101" pitchFamily="2" charset="-122"/>
              </a:rPr>
              <a:t>3</a:t>
            </a:r>
            <a:endParaRPr kumimoji="1" lang="en-US" altLang="zh-CN" baseline="-25000">
              <a:ea typeface="华文楷体" panose="02010600040101010101" pitchFamily="2" charset="-122"/>
            </a:endParaRPr>
          </a:p>
          <a:p>
            <a:pPr>
              <a:lnSpc>
                <a:spcPct val="150000"/>
              </a:lnSpc>
            </a:pPr>
            <a:r>
              <a:rPr kumimoji="1" lang="en-US" altLang="zh-CN">
                <a:ea typeface="华文楷体" panose="02010600040101010101" pitchFamily="2" charset="-122"/>
              </a:rPr>
              <a:t>(4)  </a:t>
            </a:r>
            <a:r>
              <a:rPr kumimoji="1" lang="zh-CN" altLang="en-US">
                <a:ea typeface="华文楷体" panose="02010600040101010101" pitchFamily="2" charset="-122"/>
              </a:rPr>
              <a:t>硼化合物的热分解： </a:t>
            </a:r>
            <a:r>
              <a:rPr kumimoji="1" lang="en-US" altLang="zh-CN">
                <a:ea typeface="华文楷体" panose="02010600040101010101" pitchFamily="2" charset="-122"/>
              </a:rPr>
              <a:t>BI</a:t>
            </a:r>
            <a:r>
              <a:rPr kumimoji="1" lang="en-US" altLang="zh-CN" baseline="-25000">
                <a:ea typeface="华文楷体" panose="02010600040101010101" pitchFamily="2" charset="-122"/>
              </a:rPr>
              <a:t>3</a:t>
            </a:r>
            <a:endParaRPr kumimoji="1" lang="en-US" altLang="zh-CN" baseline="-25000">
              <a:ea typeface="华文楷体" panose="02010600040101010101" pitchFamily="2" charset="-122"/>
            </a:endParaRPr>
          </a:p>
        </p:txBody>
      </p:sp>
      <p:sp>
        <p:nvSpPr>
          <p:cNvPr id="54274"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4E42FFA-2AB7-409C-91FC-907125187B3C}"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02" name="Rectangle 2"/>
          <p:cNvSpPr>
            <a:spLocks noChangeArrowheads="1"/>
          </p:cNvSpPr>
          <p:nvPr/>
        </p:nvSpPr>
        <p:spPr bwMode="auto">
          <a:xfrm>
            <a:off x="944337" y="2349500"/>
            <a:ext cx="173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dirty="0">
                <a:solidFill>
                  <a:srgbClr val="0000FF"/>
                </a:solidFill>
                <a:ea typeface="华文楷体" panose="02010600040101010101" pitchFamily="2" charset="-122"/>
              </a:rPr>
              <a:t>● </a:t>
            </a:r>
            <a:r>
              <a:rPr kumimoji="1" lang="zh-CN" altLang="en-US" sz="3600" dirty="0">
                <a:solidFill>
                  <a:srgbClr val="0000FF"/>
                </a:solidFill>
                <a:ea typeface="华文楷体" panose="02010600040101010101" pitchFamily="2" charset="-122"/>
              </a:rPr>
              <a:t>制备</a:t>
            </a:r>
            <a:endParaRPr kumimoji="1" lang="zh-CN" altLang="en-US" sz="3600" baseline="-25000" dirty="0">
              <a:solidFill>
                <a:srgbClr val="0000FF"/>
              </a:solidFill>
              <a:ea typeface="华文楷体" panose="02010600040101010101" pitchFamily="2" charset="-122"/>
            </a:endParaRPr>
          </a:p>
        </p:txBody>
      </p:sp>
      <p:sp>
        <p:nvSpPr>
          <p:cNvPr id="230503" name="Rectangle 3"/>
          <p:cNvSpPr>
            <a:spLocks noChangeArrowheads="1"/>
          </p:cNvSpPr>
          <p:nvPr/>
        </p:nvSpPr>
        <p:spPr bwMode="auto">
          <a:xfrm>
            <a:off x="684213" y="4725144"/>
            <a:ext cx="89283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dirty="0" smtClean="0">
                <a:ea typeface="华文楷体" panose="02010600040101010101" pitchFamily="2" charset="-122"/>
              </a:rPr>
              <a:t>随  </a:t>
            </a:r>
            <a:r>
              <a:rPr kumimoji="1" lang="en-US" altLang="zh-CN" dirty="0">
                <a:ea typeface="华文楷体" panose="02010600040101010101" pitchFamily="2" charset="-122"/>
              </a:rPr>
              <a:t>x  </a:t>
            </a:r>
            <a:r>
              <a:rPr kumimoji="1" lang="zh-CN" altLang="en-US" dirty="0">
                <a:ea typeface="华文楷体" panose="02010600040101010101" pitchFamily="2" charset="-122"/>
              </a:rPr>
              <a:t>值的增大，颜色加深， 由黄→橙红→红</a:t>
            </a:r>
            <a:endParaRPr kumimoji="1" lang="zh-CN" altLang="en-US" dirty="0">
              <a:ea typeface="华文楷体" panose="02010600040101010101" pitchFamily="2" charset="-122"/>
            </a:endParaRPr>
          </a:p>
        </p:txBody>
      </p:sp>
      <p:graphicFrame>
        <p:nvGraphicFramePr>
          <p:cNvPr id="230498" name="Object 98"/>
          <p:cNvGraphicFramePr>
            <a:graphicFrameLocks noChangeAspect="1"/>
          </p:cNvGraphicFramePr>
          <p:nvPr/>
        </p:nvGraphicFramePr>
        <p:xfrm>
          <a:off x="3881438" y="361950"/>
          <a:ext cx="4927600" cy="558800"/>
        </p:xfrm>
        <a:graphic>
          <a:graphicData uri="http://schemas.openxmlformats.org/presentationml/2006/ole">
            <mc:AlternateContent xmlns:mc="http://schemas.openxmlformats.org/markup-compatibility/2006">
              <mc:Choice xmlns:v="urn:schemas-microsoft-com:vml" Requires="v">
                <p:oleObj spid="_x0000_s307243" name="公式" r:id="rId1" imgW="1968500" imgH="215900" progId="Equation.3">
                  <p:embed/>
                </p:oleObj>
              </mc:Choice>
              <mc:Fallback>
                <p:oleObj name="公式" r:id="rId1" imgW="1968500" imgH="215900" progId="Equation.3">
                  <p:embed/>
                  <p:pic>
                    <p:nvPicPr>
                      <p:cNvPr id="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361950"/>
                        <a:ext cx="49276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0505" name="Line 12"/>
          <p:cNvSpPr>
            <a:spLocks noChangeShapeType="1"/>
          </p:cNvSpPr>
          <p:nvPr/>
        </p:nvSpPr>
        <p:spPr bwMode="auto">
          <a:xfrm>
            <a:off x="4500563" y="1989138"/>
            <a:ext cx="3587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0506" name="Freeform 13"/>
          <p:cNvSpPr/>
          <p:nvPr/>
        </p:nvSpPr>
        <p:spPr bwMode="auto">
          <a:xfrm>
            <a:off x="4572000" y="2205038"/>
            <a:ext cx="287338" cy="1587"/>
          </a:xfrm>
          <a:custGeom>
            <a:avLst/>
            <a:gdLst>
              <a:gd name="T0" fmla="*/ 0 w 181"/>
              <a:gd name="T1" fmla="*/ 0 h 1"/>
              <a:gd name="T2" fmla="*/ 2147483647 w 181"/>
              <a:gd name="T3" fmla="*/ 0 h 1"/>
              <a:gd name="T4" fmla="*/ 0 60000 65536"/>
              <a:gd name="T5" fmla="*/ 0 60000 65536"/>
              <a:gd name="T6" fmla="*/ 0 w 181"/>
              <a:gd name="T7" fmla="*/ 0 h 1"/>
              <a:gd name="T8" fmla="*/ 181 w 181"/>
              <a:gd name="T9" fmla="*/ 1 h 1"/>
            </a:gdLst>
            <a:ahLst/>
            <a:cxnLst>
              <a:cxn ang="T4">
                <a:pos x="T0" y="T1"/>
              </a:cxn>
              <a:cxn ang="T5">
                <a:pos x="T2" y="T3"/>
              </a:cxn>
            </a:cxnLst>
            <a:rect l="T6" t="T7" r="T8" b="T9"/>
            <a:pathLst>
              <a:path w="181" h="1">
                <a:moveTo>
                  <a:pt x="0" y="0"/>
                </a:moveTo>
                <a:cubicBezTo>
                  <a:pt x="75" y="0"/>
                  <a:pt x="151" y="0"/>
                  <a:pt x="181"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cxnSp>
        <p:nvCxnSpPr>
          <p:cNvPr id="230507" name="AutoShape 14"/>
          <p:cNvCxnSpPr>
            <a:cxnSpLocks noChangeShapeType="1"/>
          </p:cNvCxnSpPr>
          <p:nvPr/>
        </p:nvCxnSpPr>
        <p:spPr bwMode="auto">
          <a:xfrm>
            <a:off x="3135313" y="2062163"/>
            <a:ext cx="1173162" cy="28733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grpSp>
        <p:nvGrpSpPr>
          <p:cNvPr id="230508" name="Group 15"/>
          <p:cNvGrpSpPr/>
          <p:nvPr/>
        </p:nvGrpSpPr>
        <p:grpSpPr bwMode="auto">
          <a:xfrm>
            <a:off x="1763713" y="1125538"/>
            <a:ext cx="2743200" cy="1008062"/>
            <a:chOff x="1968" y="754"/>
            <a:chExt cx="1728" cy="635"/>
          </a:xfrm>
        </p:grpSpPr>
        <p:grpSp>
          <p:nvGrpSpPr>
            <p:cNvPr id="230512" name="Group 16"/>
            <p:cNvGrpSpPr/>
            <p:nvPr/>
          </p:nvGrpSpPr>
          <p:grpSpPr bwMode="auto">
            <a:xfrm>
              <a:off x="1968" y="754"/>
              <a:ext cx="1728" cy="590"/>
              <a:chOff x="1968" y="890"/>
              <a:chExt cx="1728" cy="590"/>
            </a:xfrm>
          </p:grpSpPr>
          <p:graphicFrame>
            <p:nvGraphicFramePr>
              <p:cNvPr id="230500" name="Object 100"/>
              <p:cNvGraphicFramePr>
                <a:graphicFrameLocks noChangeAspect="1"/>
              </p:cNvGraphicFramePr>
              <p:nvPr/>
            </p:nvGraphicFramePr>
            <p:xfrm>
              <a:off x="1968" y="923"/>
              <a:ext cx="1728" cy="557"/>
            </p:xfrm>
            <a:graphic>
              <a:graphicData uri="http://schemas.openxmlformats.org/presentationml/2006/ole">
                <mc:AlternateContent xmlns:mc="http://schemas.openxmlformats.org/markup-compatibility/2006">
                  <mc:Choice xmlns:v="urn:schemas-microsoft-com:vml" Requires="v">
                    <p:oleObj spid="_x0000_s307244" name="CS ChemDraw Drawing" r:id="rId3" imgW="3606800" imgH="1168400" progId="ChemDraw.Document.6.0">
                      <p:embed/>
                    </p:oleObj>
                  </mc:Choice>
                  <mc:Fallback>
                    <p:oleObj name="CS ChemDraw Drawing" r:id="rId3" imgW="3606800" imgH="1168400" progId="ChemDraw.Document.6.0">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923"/>
                            <a:ext cx="1728" cy="557"/>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0514" name="Text Box 18"/>
              <p:cNvSpPr txBox="1">
                <a:spLocks noChangeArrowheads="1"/>
              </p:cNvSpPr>
              <p:nvPr/>
            </p:nvSpPr>
            <p:spPr bwMode="auto">
              <a:xfrm>
                <a:off x="2835" y="890"/>
                <a:ext cx="6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1600">
                    <a:solidFill>
                      <a:srgbClr val="00CC00"/>
                    </a:solidFill>
                    <a:ea typeface="华文楷体" panose="02010600040101010101" pitchFamily="2" charset="-122"/>
                  </a:rPr>
                  <a:t>215pm</a:t>
                </a:r>
                <a:endParaRPr lang="en-US" altLang="zh-CN" sz="1600">
                  <a:solidFill>
                    <a:srgbClr val="00CC00"/>
                  </a:solidFill>
                  <a:ea typeface="华文楷体" panose="02010600040101010101" pitchFamily="2" charset="-122"/>
                </a:endParaRPr>
              </a:p>
            </p:txBody>
          </p:sp>
          <p:sp>
            <p:nvSpPr>
              <p:cNvPr id="230515" name="Line 19"/>
              <p:cNvSpPr>
                <a:spLocks noChangeShapeType="1"/>
              </p:cNvSpPr>
              <p:nvPr/>
            </p:nvSpPr>
            <p:spPr bwMode="auto">
              <a:xfrm flipH="1">
                <a:off x="2653" y="1026"/>
                <a:ext cx="227" cy="181"/>
              </a:xfrm>
              <a:prstGeom prst="line">
                <a:avLst/>
              </a:prstGeom>
              <a:noFill/>
              <a:ln w="9525">
                <a:solidFill>
                  <a:srgbClr val="00CC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0516" name="AutoShape 20"/>
              <p:cNvSpPr>
                <a:spLocks noChangeArrowheads="1"/>
              </p:cNvSpPr>
              <p:nvPr/>
            </p:nvSpPr>
            <p:spPr bwMode="auto">
              <a:xfrm>
                <a:off x="2789" y="1298"/>
                <a:ext cx="318" cy="91"/>
              </a:xfrm>
              <a:prstGeom prst="curvedUpArrow">
                <a:avLst>
                  <a:gd name="adj1" fmla="val 69890"/>
                  <a:gd name="adj2" fmla="val 139780"/>
                  <a:gd name="adj3" fmla="val 33333"/>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230513" name="Text Box 21"/>
            <p:cNvSpPr txBox="1">
              <a:spLocks noChangeArrowheads="1"/>
            </p:cNvSpPr>
            <p:nvPr/>
          </p:nvSpPr>
          <p:spPr bwMode="auto">
            <a:xfrm>
              <a:off x="2789" y="1177"/>
              <a:ext cx="36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1600">
                  <a:solidFill>
                    <a:srgbClr val="00CC00"/>
                  </a:solidFill>
                  <a:ea typeface="华文楷体" panose="02010600040101010101" pitchFamily="2" charset="-122"/>
                </a:rPr>
                <a:t>103</a:t>
              </a:r>
              <a:r>
                <a:rPr lang="en-US" altLang="zh-CN" sz="1600" baseline="30000">
                  <a:solidFill>
                    <a:srgbClr val="00CC00"/>
                  </a:solidFill>
                  <a:ea typeface="华文楷体" panose="02010600040101010101" pitchFamily="2" charset="-122"/>
                </a:rPr>
                <a:t>0</a:t>
              </a:r>
              <a:endParaRPr lang="en-US" altLang="zh-CN" sz="1600" baseline="30000">
                <a:solidFill>
                  <a:srgbClr val="00CC00"/>
                </a:solidFill>
                <a:ea typeface="华文楷体" panose="02010600040101010101" pitchFamily="2" charset="-122"/>
              </a:endParaRPr>
            </a:p>
          </p:txBody>
        </p:sp>
      </p:grpSp>
      <p:sp>
        <p:nvSpPr>
          <p:cNvPr id="230509" name="Text Box 24"/>
          <p:cNvSpPr txBox="1">
            <a:spLocks noChangeArrowheads="1"/>
          </p:cNvSpPr>
          <p:nvPr/>
        </p:nvSpPr>
        <p:spPr bwMode="auto">
          <a:xfrm>
            <a:off x="4859338" y="1203325"/>
            <a:ext cx="2808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3600">
                <a:ea typeface="华文楷体" panose="02010600040101010101" pitchFamily="2" charset="-122"/>
              </a:rPr>
              <a:t>类似过氧键</a:t>
            </a:r>
            <a:endParaRPr lang="zh-CN" altLang="en-US" sz="3600">
              <a:ea typeface="华文楷体" panose="02010600040101010101" pitchFamily="2" charset="-122"/>
            </a:endParaRPr>
          </a:p>
        </p:txBody>
      </p:sp>
      <p:sp>
        <p:nvSpPr>
          <p:cNvPr id="230510" name="Rectangle 25"/>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FE2F92D-9AEA-4DE0-82B4-63FDEA2BDF9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30511" name="Rectangle 2"/>
          <p:cNvSpPr>
            <a:spLocks noChangeArrowheads="1"/>
          </p:cNvSpPr>
          <p:nvPr/>
        </p:nvSpPr>
        <p:spPr bwMode="auto">
          <a:xfrm>
            <a:off x="960438" y="188913"/>
            <a:ext cx="2532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r>
              <a:rPr lang="en-US" altLang="zh-CN" sz="3600" dirty="0">
                <a:solidFill>
                  <a:srgbClr val="0000FF"/>
                </a:solidFill>
                <a:ea typeface="华文楷体" panose="02010600040101010101" pitchFamily="2" charset="-122"/>
              </a:rPr>
              <a:t>3. </a:t>
            </a:r>
            <a:r>
              <a:rPr lang="zh-CN" altLang="en-US" sz="3600" dirty="0">
                <a:solidFill>
                  <a:srgbClr val="0000FF"/>
                </a:solidFill>
                <a:ea typeface="华文楷体" panose="02010600040101010101" pitchFamily="2" charset="-122"/>
              </a:rPr>
              <a:t>多硫化物</a:t>
            </a:r>
            <a:endParaRPr lang="zh-CN" altLang="en-US" sz="3600" dirty="0">
              <a:solidFill>
                <a:srgbClr val="0000FF"/>
              </a:solidFill>
              <a:ea typeface="华文楷体" panose="02010600040101010101" pitchFamily="2" charset="-122"/>
            </a:endParaRPr>
          </a:p>
        </p:txBody>
      </p:sp>
      <p:sp>
        <p:nvSpPr>
          <p:cNvPr id="5" name="矩形 4"/>
          <p:cNvSpPr/>
          <p:nvPr/>
        </p:nvSpPr>
        <p:spPr>
          <a:xfrm>
            <a:off x="2034440" y="3138706"/>
            <a:ext cx="6534472" cy="1421928"/>
          </a:xfrm>
          <a:prstGeom prst="rect">
            <a:avLst/>
          </a:prstGeom>
        </p:spPr>
        <p:txBody>
          <a:bodyPr wrap="square">
            <a:spAutoFit/>
          </a:bodyPr>
          <a:lstStyle/>
          <a:p>
            <a:pPr eaLnBrk="0" hangingPunct="0">
              <a:lnSpc>
                <a:spcPct val="110000"/>
              </a:lnSpc>
              <a:spcAft>
                <a:spcPct val="20000"/>
              </a:spcAft>
            </a:pPr>
            <a:r>
              <a:rPr lang="en-US" altLang="zh-CN" sz="3600" dirty="0">
                <a:solidFill>
                  <a:srgbClr val="0000FF"/>
                </a:solidFill>
                <a:ea typeface="楷体" panose="02010609060101010101" pitchFamily="49" charset="-122"/>
              </a:rPr>
              <a:t>Na</a:t>
            </a:r>
            <a:r>
              <a:rPr lang="en-US" altLang="zh-CN" sz="3600" baseline="-25000" dirty="0">
                <a:solidFill>
                  <a:srgbClr val="0000FF"/>
                </a:solidFill>
                <a:ea typeface="楷体" panose="02010609060101010101" pitchFamily="49" charset="-122"/>
              </a:rPr>
              <a:t>2</a:t>
            </a:r>
            <a:r>
              <a:rPr lang="en-US" altLang="zh-CN" sz="3600" dirty="0">
                <a:solidFill>
                  <a:srgbClr val="0000FF"/>
                </a:solidFill>
                <a:ea typeface="楷体" panose="02010609060101010101" pitchFamily="49" charset="-122"/>
              </a:rPr>
              <a:t>S + (x-l)S==Na</a:t>
            </a:r>
            <a:r>
              <a:rPr lang="en-US" altLang="zh-CN" sz="3600" baseline="-25000" dirty="0">
                <a:solidFill>
                  <a:srgbClr val="0000FF"/>
                </a:solidFill>
                <a:ea typeface="楷体" panose="02010609060101010101" pitchFamily="49" charset="-122"/>
              </a:rPr>
              <a:t>2</a:t>
            </a:r>
            <a:r>
              <a:rPr lang="en-US" altLang="zh-CN" sz="3600" dirty="0">
                <a:solidFill>
                  <a:srgbClr val="0000FF"/>
                </a:solidFill>
                <a:ea typeface="楷体" panose="02010609060101010101" pitchFamily="49" charset="-122"/>
              </a:rPr>
              <a:t>S</a:t>
            </a:r>
            <a:r>
              <a:rPr lang="en-US" altLang="zh-CN" sz="3600" baseline="-25000" dirty="0">
                <a:solidFill>
                  <a:srgbClr val="0000FF"/>
                </a:solidFill>
                <a:ea typeface="楷体" panose="02010609060101010101" pitchFamily="49" charset="-122"/>
              </a:rPr>
              <a:t>x</a:t>
            </a:r>
            <a:endParaRPr lang="en-US" altLang="zh-CN" sz="3600" baseline="-25000" dirty="0">
              <a:solidFill>
                <a:srgbClr val="0000FF"/>
              </a:solidFill>
              <a:ea typeface="楷体" panose="02010609060101010101" pitchFamily="49" charset="-122"/>
            </a:endParaRPr>
          </a:p>
          <a:p>
            <a:pPr eaLnBrk="0" hangingPunct="0">
              <a:lnSpc>
                <a:spcPct val="110000"/>
              </a:lnSpc>
              <a:spcAft>
                <a:spcPct val="20000"/>
              </a:spcAft>
            </a:pPr>
            <a:r>
              <a:rPr lang="en-US" altLang="zh-CN" sz="3600" dirty="0">
                <a:solidFill>
                  <a:srgbClr val="0000FF"/>
                </a:solidFill>
                <a:ea typeface="楷体" panose="02010609060101010101" pitchFamily="49" charset="-122"/>
              </a:rPr>
              <a:t> </a:t>
            </a:r>
            <a:r>
              <a:rPr lang="en-US" altLang="zh-CN" sz="3600" dirty="0" smtClean="0">
                <a:solidFill>
                  <a:srgbClr val="0000FF"/>
                </a:solidFill>
                <a:ea typeface="楷体" panose="02010609060101010101" pitchFamily="49" charset="-122"/>
              </a:rPr>
              <a:t>(</a:t>
            </a:r>
            <a:r>
              <a:rPr lang="en-US" altLang="zh-CN" sz="3600" dirty="0">
                <a:solidFill>
                  <a:srgbClr val="0000FF"/>
                </a:solidFill>
                <a:ea typeface="楷体" panose="02010609060101010101" pitchFamily="49" charset="-122"/>
              </a:rPr>
              <a:t>NH</a:t>
            </a:r>
            <a:r>
              <a:rPr lang="en-US" altLang="zh-CN" sz="3600" baseline="-25000" dirty="0">
                <a:solidFill>
                  <a:srgbClr val="0000FF"/>
                </a:solidFill>
                <a:ea typeface="楷体" panose="02010609060101010101" pitchFamily="49" charset="-122"/>
              </a:rPr>
              <a:t>4</a:t>
            </a:r>
            <a:r>
              <a:rPr lang="en-US" altLang="zh-CN" sz="3600" dirty="0">
                <a:solidFill>
                  <a:srgbClr val="0000FF"/>
                </a:solidFill>
                <a:ea typeface="楷体" panose="02010609060101010101" pitchFamily="49" charset="-122"/>
              </a:rPr>
              <a:t>)</a:t>
            </a:r>
            <a:r>
              <a:rPr lang="en-US" altLang="zh-CN" sz="3600" baseline="-25000" dirty="0">
                <a:solidFill>
                  <a:srgbClr val="0000FF"/>
                </a:solidFill>
                <a:ea typeface="楷体" panose="02010609060101010101" pitchFamily="49" charset="-122"/>
              </a:rPr>
              <a:t>2</a:t>
            </a:r>
            <a:r>
              <a:rPr lang="en-US" altLang="zh-CN" sz="3600" dirty="0">
                <a:solidFill>
                  <a:srgbClr val="0000FF"/>
                </a:solidFill>
                <a:ea typeface="楷体" panose="02010609060101010101" pitchFamily="49" charset="-122"/>
              </a:rPr>
              <a:t>S + (x-1)S==(NH</a:t>
            </a:r>
            <a:r>
              <a:rPr lang="en-US" altLang="zh-CN" sz="3600" baseline="-25000" dirty="0">
                <a:solidFill>
                  <a:srgbClr val="0000FF"/>
                </a:solidFill>
                <a:ea typeface="楷体" panose="02010609060101010101" pitchFamily="49" charset="-122"/>
              </a:rPr>
              <a:t>4</a:t>
            </a:r>
            <a:r>
              <a:rPr lang="en-US" altLang="zh-CN" sz="3600" dirty="0">
                <a:solidFill>
                  <a:srgbClr val="0000FF"/>
                </a:solidFill>
                <a:ea typeface="楷体" panose="02010609060101010101" pitchFamily="49" charset="-122"/>
              </a:rPr>
              <a:t>)</a:t>
            </a:r>
            <a:r>
              <a:rPr lang="en-US" altLang="zh-CN" sz="3600" baseline="-25000" dirty="0">
                <a:solidFill>
                  <a:srgbClr val="0000FF"/>
                </a:solidFill>
                <a:ea typeface="楷体" panose="02010609060101010101" pitchFamily="49" charset="-122"/>
              </a:rPr>
              <a:t>2</a:t>
            </a:r>
            <a:r>
              <a:rPr lang="en-US" altLang="zh-CN" sz="3600" dirty="0">
                <a:solidFill>
                  <a:srgbClr val="0000FF"/>
                </a:solidFill>
                <a:ea typeface="楷体" panose="02010609060101010101" pitchFamily="49" charset="-122"/>
              </a:rPr>
              <a:t>S</a:t>
            </a:r>
            <a:r>
              <a:rPr lang="en-US" altLang="zh-CN" sz="3600" baseline="-25000" dirty="0">
                <a:solidFill>
                  <a:srgbClr val="0000FF"/>
                </a:solidFill>
                <a:ea typeface="楷体" panose="02010609060101010101" pitchFamily="49" charset="-122"/>
              </a:rPr>
              <a:t>x</a:t>
            </a:r>
            <a:endParaRPr lang="en-US" altLang="zh-CN" sz="3600" baseline="-25000" dirty="0">
              <a:solidFill>
                <a:srgbClr val="0000FF"/>
              </a:solidFill>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67544" y="16808"/>
            <a:ext cx="5184775" cy="83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0">
              <a:lnSpc>
                <a:spcPct val="130000"/>
              </a:lnSpc>
              <a:spcBef>
                <a:spcPct val="50000"/>
              </a:spcBef>
              <a:buNone/>
            </a:pPr>
            <a:r>
              <a:rPr kumimoji="0" lang="en-US" altLang="zh-CN" sz="3600" dirty="0" smtClean="0">
                <a:ea typeface="楷体" panose="02010609060101010101" pitchFamily="49" charset="-122"/>
              </a:rPr>
              <a:t>2</a:t>
            </a:r>
            <a:r>
              <a:rPr kumimoji="1" lang="en-US" altLang="zh-CN" sz="4000" dirty="0">
                <a:solidFill>
                  <a:srgbClr val="0000FF"/>
                </a:solidFill>
                <a:ea typeface="华文楷体" panose="02010600040101010101" pitchFamily="2" charset="-122"/>
              </a:rPr>
              <a:t>● </a:t>
            </a:r>
            <a:r>
              <a:rPr kumimoji="1" lang="zh-CN" altLang="en-US" sz="4000" dirty="0">
                <a:solidFill>
                  <a:srgbClr val="0000FF"/>
                </a:solidFill>
                <a:ea typeface="华文楷体" panose="02010600040101010101" pitchFamily="2" charset="-122"/>
              </a:rPr>
              <a:t>化学性质</a:t>
            </a:r>
            <a:endParaRPr kumimoji="1" lang="zh-CN" altLang="en-US" sz="4000" dirty="0">
              <a:solidFill>
                <a:srgbClr val="0000FF"/>
              </a:solidFill>
              <a:ea typeface="华文楷体" panose="02010600040101010101" pitchFamily="2" charset="-122"/>
            </a:endParaRPr>
          </a:p>
        </p:txBody>
      </p:sp>
      <p:sp>
        <p:nvSpPr>
          <p:cNvPr id="549891" name="Rectangle 3"/>
          <p:cNvSpPr>
            <a:spLocks noChangeArrowheads="1"/>
          </p:cNvSpPr>
          <p:nvPr/>
        </p:nvSpPr>
        <p:spPr bwMode="auto">
          <a:xfrm>
            <a:off x="684213" y="760708"/>
            <a:ext cx="8352283" cy="506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Aft>
                <a:spcPct val="20000"/>
              </a:spcAft>
              <a:buFontTx/>
              <a:buNone/>
            </a:pPr>
            <a:r>
              <a:rPr kumimoji="0" lang="zh-CN" altLang="en-US" dirty="0" smtClean="0">
                <a:solidFill>
                  <a:srgbClr val="0000FF"/>
                </a:solidFill>
                <a:ea typeface="楷体" panose="02010609060101010101" pitchFamily="49" charset="-122"/>
              </a:rPr>
              <a:t>遇酸不稳定：</a:t>
            </a:r>
            <a:endParaRPr kumimoji="0" lang="zh-CN" altLang="en-US" dirty="0">
              <a:solidFill>
                <a:srgbClr val="111111"/>
              </a:solidFill>
              <a:ea typeface="楷体" panose="02010609060101010101" pitchFamily="49" charset="-122"/>
            </a:endParaRPr>
          </a:p>
          <a:p>
            <a:pPr>
              <a:lnSpc>
                <a:spcPct val="110000"/>
              </a:lnSpc>
              <a:spcAft>
                <a:spcPct val="20000"/>
              </a:spcAft>
              <a:buFontTx/>
              <a:buNone/>
            </a:pPr>
            <a:r>
              <a:rPr kumimoji="0" lang="zh-CN" altLang="en-US" dirty="0">
                <a:solidFill>
                  <a:srgbClr val="111111"/>
                </a:solidFill>
                <a:ea typeface="楷体" panose="02010609060101010101" pitchFamily="49" charset="-122"/>
              </a:rPr>
              <a:t>       </a:t>
            </a:r>
            <a:r>
              <a:rPr kumimoji="0" lang="zh-CN" altLang="en-US" dirty="0" smtClean="0">
                <a:solidFill>
                  <a:srgbClr val="000000"/>
                </a:solidFill>
                <a:ea typeface="楷体" panose="02010609060101010101" pitchFamily="49" charset="-122"/>
              </a:rPr>
              <a:t>         </a:t>
            </a:r>
            <a:r>
              <a:rPr kumimoji="0" lang="en-US" altLang="zh-CN" dirty="0" smtClean="0">
                <a:solidFill>
                  <a:srgbClr val="000000"/>
                </a:solidFill>
                <a:ea typeface="楷体" panose="02010609060101010101" pitchFamily="49" charset="-122"/>
              </a:rPr>
              <a:t>S</a:t>
            </a:r>
            <a:r>
              <a:rPr kumimoji="0" lang="en-US" altLang="zh-CN" baseline="-25000" dirty="0" smtClean="0">
                <a:solidFill>
                  <a:srgbClr val="000000"/>
                </a:solidFill>
                <a:ea typeface="楷体" panose="02010609060101010101" pitchFamily="49" charset="-122"/>
              </a:rPr>
              <a:t>x</a:t>
            </a:r>
            <a:r>
              <a:rPr kumimoji="0" lang="en-US" altLang="zh-CN" baseline="30000" dirty="0" smtClean="0">
                <a:solidFill>
                  <a:srgbClr val="000000"/>
                </a:solidFill>
                <a:ea typeface="楷体" panose="02010609060101010101" pitchFamily="49" charset="-122"/>
              </a:rPr>
              <a:t>2-</a:t>
            </a:r>
            <a:r>
              <a:rPr kumimoji="0" lang="en-US" altLang="zh-CN" dirty="0" smtClean="0">
                <a:solidFill>
                  <a:srgbClr val="000000"/>
                </a:solidFill>
                <a:ea typeface="楷体" panose="02010609060101010101" pitchFamily="49" charset="-122"/>
              </a:rPr>
              <a:t> </a:t>
            </a:r>
            <a:r>
              <a:rPr kumimoji="0" lang="en-US" altLang="zh-CN" dirty="0">
                <a:solidFill>
                  <a:srgbClr val="000000"/>
                </a:solidFill>
                <a:ea typeface="楷体" panose="02010609060101010101" pitchFamily="49" charset="-122"/>
              </a:rPr>
              <a:t>+ 2H</a:t>
            </a:r>
            <a:r>
              <a:rPr kumimoji="0" lang="en-US" altLang="zh-CN" baseline="30000" dirty="0">
                <a:solidFill>
                  <a:srgbClr val="000000"/>
                </a:solidFill>
                <a:ea typeface="楷体" panose="02010609060101010101" pitchFamily="49" charset="-122"/>
              </a:rPr>
              <a:t>+ </a:t>
            </a:r>
            <a:r>
              <a:rPr kumimoji="0" lang="en-US" altLang="zh-CN" dirty="0">
                <a:solidFill>
                  <a:srgbClr val="000000"/>
                </a:solidFill>
                <a:ea typeface="楷体" panose="02010609060101010101" pitchFamily="49" charset="-122"/>
              </a:rPr>
              <a:t>== H</a:t>
            </a:r>
            <a:r>
              <a:rPr kumimoji="0" lang="en-US" altLang="zh-CN" baseline="-25000" dirty="0">
                <a:solidFill>
                  <a:srgbClr val="000000"/>
                </a:solidFill>
                <a:ea typeface="楷体" panose="02010609060101010101" pitchFamily="49" charset="-122"/>
              </a:rPr>
              <a:t>2</a:t>
            </a:r>
            <a:r>
              <a:rPr kumimoji="0" lang="en-US" altLang="zh-CN" dirty="0">
                <a:solidFill>
                  <a:srgbClr val="000000"/>
                </a:solidFill>
                <a:ea typeface="楷体" panose="02010609060101010101" pitchFamily="49" charset="-122"/>
              </a:rPr>
              <a:t>S + (x-1)S↓ </a:t>
            </a:r>
            <a:endParaRPr kumimoji="0" lang="en-US" altLang="zh-CN" dirty="0">
              <a:solidFill>
                <a:srgbClr val="000000"/>
              </a:solidFill>
              <a:ea typeface="楷体" panose="02010609060101010101" pitchFamily="49" charset="-122"/>
            </a:endParaRPr>
          </a:p>
          <a:p>
            <a:pPr>
              <a:lnSpc>
                <a:spcPct val="110000"/>
              </a:lnSpc>
              <a:spcAft>
                <a:spcPct val="20000"/>
              </a:spcAft>
              <a:buFontTx/>
              <a:buNone/>
            </a:pPr>
            <a:r>
              <a:rPr kumimoji="0" lang="zh-CN" altLang="en-US" dirty="0" smtClean="0">
                <a:solidFill>
                  <a:srgbClr val="0000FF"/>
                </a:solidFill>
                <a:ea typeface="楷体" panose="02010609060101010101" pitchFamily="49" charset="-122"/>
              </a:rPr>
              <a:t>弱氧化性：</a:t>
            </a:r>
            <a:r>
              <a:rPr kumimoji="0" lang="zh-CN" altLang="en-US" dirty="0" smtClean="0">
                <a:solidFill>
                  <a:srgbClr val="111111"/>
                </a:solidFill>
                <a:ea typeface="楷体" panose="02010609060101010101" pitchFamily="49" charset="-122"/>
              </a:rPr>
              <a:t> </a:t>
            </a:r>
            <a:r>
              <a:rPr kumimoji="0" lang="zh-CN" altLang="en-US" dirty="0">
                <a:solidFill>
                  <a:srgbClr val="111111"/>
                </a:solidFill>
                <a:ea typeface="楷体" panose="02010609060101010101" pitchFamily="49" charset="-122"/>
              </a:rPr>
              <a:t>     </a:t>
            </a:r>
            <a:endParaRPr kumimoji="0" lang="en-US" altLang="zh-CN" dirty="0" smtClean="0">
              <a:solidFill>
                <a:srgbClr val="111111"/>
              </a:solidFill>
              <a:ea typeface="楷体" panose="02010609060101010101" pitchFamily="49" charset="-122"/>
            </a:endParaRPr>
          </a:p>
          <a:p>
            <a:pPr>
              <a:lnSpc>
                <a:spcPct val="110000"/>
              </a:lnSpc>
              <a:spcAft>
                <a:spcPct val="20000"/>
              </a:spcAft>
              <a:buFontTx/>
              <a:buNone/>
            </a:pPr>
            <a:r>
              <a:rPr lang="en-US" altLang="zh-CN" dirty="0">
                <a:solidFill>
                  <a:srgbClr val="111111"/>
                </a:solidFill>
                <a:ea typeface="楷体" panose="02010609060101010101" pitchFamily="49" charset="-122"/>
              </a:rPr>
              <a:t> </a:t>
            </a:r>
            <a:r>
              <a:rPr lang="en-US" altLang="zh-CN" dirty="0" smtClean="0">
                <a:solidFill>
                  <a:srgbClr val="111111"/>
                </a:solidFill>
                <a:ea typeface="楷体" panose="02010609060101010101" pitchFamily="49" charset="-122"/>
              </a:rPr>
              <a:t>   </a:t>
            </a:r>
            <a:r>
              <a:rPr kumimoji="0" lang="zh-CN" altLang="en-US" dirty="0">
                <a:solidFill>
                  <a:srgbClr val="111111"/>
                </a:solidFill>
                <a:ea typeface="楷体" panose="02010609060101010101" pitchFamily="49" charset="-122"/>
              </a:rPr>
              <a:t>  </a:t>
            </a:r>
            <a:r>
              <a:rPr kumimoji="0" lang="zh-CN" altLang="en-US" dirty="0" smtClean="0">
                <a:solidFill>
                  <a:srgbClr val="111111"/>
                </a:solidFill>
                <a:ea typeface="楷体" panose="02010609060101010101" pitchFamily="49" charset="-122"/>
              </a:rPr>
              <a:t>       </a:t>
            </a:r>
            <a:r>
              <a:rPr kumimoji="0" lang="en-US" altLang="zh-CN" dirty="0" err="1" smtClean="0">
                <a:solidFill>
                  <a:srgbClr val="000000"/>
                </a:solidFill>
                <a:ea typeface="楷体" panose="02010609060101010101" pitchFamily="49" charset="-122"/>
              </a:rPr>
              <a:t>SnS</a:t>
            </a:r>
            <a:r>
              <a:rPr kumimoji="0" lang="en-US" altLang="zh-CN" dirty="0" smtClean="0">
                <a:solidFill>
                  <a:srgbClr val="000000"/>
                </a:solidFill>
                <a:ea typeface="楷体" panose="02010609060101010101" pitchFamily="49" charset="-122"/>
              </a:rPr>
              <a:t> </a:t>
            </a:r>
            <a:r>
              <a:rPr kumimoji="0" lang="en-US" altLang="zh-CN" dirty="0">
                <a:solidFill>
                  <a:srgbClr val="000000"/>
                </a:solidFill>
                <a:ea typeface="楷体" panose="02010609060101010101" pitchFamily="49" charset="-122"/>
              </a:rPr>
              <a:t>+ (NH</a:t>
            </a:r>
            <a:r>
              <a:rPr kumimoji="0" lang="en-US" altLang="zh-CN" baseline="-25000" dirty="0">
                <a:solidFill>
                  <a:srgbClr val="000000"/>
                </a:solidFill>
                <a:ea typeface="楷体" panose="02010609060101010101" pitchFamily="49" charset="-122"/>
              </a:rPr>
              <a:t>4</a:t>
            </a:r>
            <a:r>
              <a:rPr kumimoji="0" lang="en-US" altLang="zh-CN" dirty="0">
                <a:solidFill>
                  <a:srgbClr val="000000"/>
                </a:solidFill>
                <a:ea typeface="楷体" panose="02010609060101010101" pitchFamily="49" charset="-122"/>
              </a:rPr>
              <a:t>)</a:t>
            </a:r>
            <a:r>
              <a:rPr kumimoji="0" lang="en-US" altLang="zh-CN" baseline="-25000" dirty="0">
                <a:solidFill>
                  <a:srgbClr val="000000"/>
                </a:solidFill>
                <a:ea typeface="楷体" panose="02010609060101010101" pitchFamily="49" charset="-122"/>
              </a:rPr>
              <a:t>2</a:t>
            </a:r>
            <a:r>
              <a:rPr kumimoji="0" lang="en-US" altLang="zh-CN" dirty="0">
                <a:solidFill>
                  <a:srgbClr val="000000"/>
                </a:solidFill>
                <a:ea typeface="楷体" panose="02010609060101010101" pitchFamily="49" charset="-122"/>
              </a:rPr>
              <a:t>S</a:t>
            </a:r>
            <a:r>
              <a:rPr kumimoji="0" lang="en-US" altLang="zh-CN" baseline="-25000" dirty="0">
                <a:solidFill>
                  <a:srgbClr val="000000"/>
                </a:solidFill>
                <a:ea typeface="楷体" panose="02010609060101010101" pitchFamily="49" charset="-122"/>
              </a:rPr>
              <a:t>2</a:t>
            </a:r>
            <a:r>
              <a:rPr kumimoji="0" lang="en-US" altLang="zh-CN" dirty="0">
                <a:solidFill>
                  <a:srgbClr val="000000"/>
                </a:solidFill>
                <a:ea typeface="楷体" panose="02010609060101010101" pitchFamily="49" charset="-122"/>
              </a:rPr>
              <a:t>==(NH</a:t>
            </a:r>
            <a:r>
              <a:rPr kumimoji="0" lang="en-US" altLang="zh-CN" baseline="-25000" dirty="0">
                <a:solidFill>
                  <a:srgbClr val="000000"/>
                </a:solidFill>
                <a:ea typeface="楷体" panose="02010609060101010101" pitchFamily="49" charset="-122"/>
              </a:rPr>
              <a:t>4</a:t>
            </a:r>
            <a:r>
              <a:rPr kumimoji="0" lang="en-US" altLang="zh-CN" dirty="0">
                <a:solidFill>
                  <a:srgbClr val="000000"/>
                </a:solidFill>
                <a:ea typeface="楷体" panose="02010609060101010101" pitchFamily="49" charset="-122"/>
              </a:rPr>
              <a:t>)</a:t>
            </a:r>
            <a:r>
              <a:rPr kumimoji="0" lang="en-US" altLang="zh-CN" baseline="-25000" dirty="0">
                <a:solidFill>
                  <a:srgbClr val="000000"/>
                </a:solidFill>
                <a:ea typeface="楷体" panose="02010609060101010101" pitchFamily="49" charset="-122"/>
              </a:rPr>
              <a:t>2</a:t>
            </a:r>
            <a:r>
              <a:rPr kumimoji="0" lang="en-US" altLang="zh-CN" dirty="0">
                <a:solidFill>
                  <a:srgbClr val="000000"/>
                </a:solidFill>
                <a:ea typeface="楷体" panose="02010609060101010101" pitchFamily="49" charset="-122"/>
              </a:rPr>
              <a:t>SnS</a:t>
            </a:r>
            <a:r>
              <a:rPr kumimoji="0" lang="en-US" altLang="zh-CN" baseline="-25000" dirty="0">
                <a:solidFill>
                  <a:srgbClr val="000000"/>
                </a:solidFill>
                <a:ea typeface="楷体" panose="02010609060101010101" pitchFamily="49" charset="-122"/>
              </a:rPr>
              <a:t>3</a:t>
            </a:r>
            <a:r>
              <a:rPr kumimoji="0" lang="en-US" altLang="zh-CN" dirty="0">
                <a:solidFill>
                  <a:srgbClr val="000000"/>
                </a:solidFill>
                <a:ea typeface="楷体" panose="02010609060101010101" pitchFamily="49" charset="-122"/>
              </a:rPr>
              <a:t> </a:t>
            </a:r>
            <a:endParaRPr kumimoji="0" lang="en-US" altLang="zh-CN" dirty="0">
              <a:solidFill>
                <a:srgbClr val="000000"/>
              </a:solidFill>
              <a:ea typeface="楷体" panose="02010609060101010101" pitchFamily="49" charset="-122"/>
            </a:endParaRPr>
          </a:p>
          <a:p>
            <a:pPr>
              <a:lnSpc>
                <a:spcPct val="110000"/>
              </a:lnSpc>
              <a:spcAft>
                <a:spcPct val="20000"/>
              </a:spcAft>
              <a:buFontTx/>
              <a:buNone/>
            </a:pPr>
            <a:r>
              <a:rPr kumimoji="0" lang="en-US" altLang="zh-CN" dirty="0">
                <a:solidFill>
                  <a:srgbClr val="000000"/>
                </a:solidFill>
                <a:ea typeface="楷体" panose="02010609060101010101" pitchFamily="49" charset="-122"/>
              </a:rPr>
              <a:t>     </a:t>
            </a:r>
            <a:r>
              <a:rPr kumimoji="0" lang="en-US" altLang="zh-CN" dirty="0" smtClean="0">
                <a:solidFill>
                  <a:srgbClr val="000000"/>
                </a:solidFill>
                <a:ea typeface="楷体" panose="02010609060101010101" pitchFamily="49" charset="-122"/>
              </a:rPr>
              <a:t>       </a:t>
            </a:r>
            <a:r>
              <a:rPr kumimoji="0" lang="en-US" altLang="zh-CN" dirty="0">
                <a:solidFill>
                  <a:srgbClr val="000000"/>
                </a:solidFill>
                <a:ea typeface="楷体" panose="02010609060101010101" pitchFamily="49" charset="-122"/>
              </a:rPr>
              <a:t>As</a:t>
            </a:r>
            <a:r>
              <a:rPr kumimoji="0" lang="en-US" altLang="zh-CN" baseline="-25000" dirty="0">
                <a:solidFill>
                  <a:srgbClr val="000000"/>
                </a:solidFill>
                <a:ea typeface="楷体" panose="02010609060101010101" pitchFamily="49" charset="-122"/>
              </a:rPr>
              <a:t>2</a:t>
            </a:r>
            <a:r>
              <a:rPr kumimoji="0" lang="en-US" altLang="zh-CN" dirty="0">
                <a:solidFill>
                  <a:srgbClr val="000000"/>
                </a:solidFill>
                <a:ea typeface="楷体" panose="02010609060101010101" pitchFamily="49" charset="-122"/>
              </a:rPr>
              <a:t>S</a:t>
            </a:r>
            <a:r>
              <a:rPr kumimoji="0" lang="en-US" altLang="zh-CN" baseline="-25000" dirty="0">
                <a:solidFill>
                  <a:srgbClr val="000000"/>
                </a:solidFill>
                <a:ea typeface="楷体" panose="02010609060101010101" pitchFamily="49" charset="-122"/>
              </a:rPr>
              <a:t>3</a:t>
            </a:r>
            <a:r>
              <a:rPr kumimoji="0" lang="en-US" altLang="zh-CN" dirty="0">
                <a:solidFill>
                  <a:srgbClr val="000000"/>
                </a:solidFill>
                <a:ea typeface="楷体" panose="02010609060101010101" pitchFamily="49" charset="-122"/>
              </a:rPr>
              <a:t> + 3S</a:t>
            </a:r>
            <a:r>
              <a:rPr kumimoji="0" lang="en-US" altLang="zh-CN" baseline="-25000" dirty="0">
                <a:solidFill>
                  <a:srgbClr val="000000"/>
                </a:solidFill>
                <a:ea typeface="楷体" panose="02010609060101010101" pitchFamily="49" charset="-122"/>
              </a:rPr>
              <a:t>2</a:t>
            </a:r>
            <a:r>
              <a:rPr kumimoji="0" lang="en-US" altLang="zh-CN" baseline="30000" dirty="0">
                <a:solidFill>
                  <a:srgbClr val="000000"/>
                </a:solidFill>
                <a:ea typeface="楷体" panose="02010609060101010101" pitchFamily="49" charset="-122"/>
              </a:rPr>
              <a:t>2</a:t>
            </a:r>
            <a:r>
              <a:rPr kumimoji="0" lang="en-US" altLang="zh-CN" baseline="30000" dirty="0">
                <a:solidFill>
                  <a:srgbClr val="000000"/>
                </a:solidFill>
                <a:ea typeface="楷体" panose="02010609060101010101" pitchFamily="49" charset="-122"/>
                <a:sym typeface="Symbol" panose="05050102010706020507" pitchFamily="18" charset="2"/>
              </a:rPr>
              <a:t></a:t>
            </a:r>
            <a:r>
              <a:rPr kumimoji="0" lang="en-US" altLang="zh-CN" dirty="0">
                <a:solidFill>
                  <a:srgbClr val="000000"/>
                </a:solidFill>
                <a:ea typeface="楷体" panose="02010609060101010101" pitchFamily="49" charset="-122"/>
              </a:rPr>
              <a:t>==2AsS</a:t>
            </a:r>
            <a:r>
              <a:rPr kumimoji="0" lang="en-US" altLang="zh-CN" baseline="-25000" dirty="0">
                <a:solidFill>
                  <a:srgbClr val="000000"/>
                </a:solidFill>
                <a:ea typeface="楷体" panose="02010609060101010101" pitchFamily="49" charset="-122"/>
              </a:rPr>
              <a:t>4</a:t>
            </a:r>
            <a:r>
              <a:rPr kumimoji="0" lang="en-US" altLang="zh-CN" baseline="30000" dirty="0">
                <a:solidFill>
                  <a:srgbClr val="000000"/>
                </a:solidFill>
                <a:ea typeface="楷体" panose="02010609060101010101" pitchFamily="49" charset="-122"/>
              </a:rPr>
              <a:t>3</a:t>
            </a:r>
            <a:r>
              <a:rPr kumimoji="0" lang="en-US" altLang="zh-CN" baseline="30000" dirty="0">
                <a:solidFill>
                  <a:srgbClr val="000000"/>
                </a:solidFill>
                <a:ea typeface="楷体" panose="02010609060101010101" pitchFamily="49" charset="-122"/>
                <a:sym typeface="Symbol" panose="05050102010706020507" pitchFamily="18" charset="2"/>
              </a:rPr>
              <a:t></a:t>
            </a:r>
            <a:r>
              <a:rPr kumimoji="0" lang="en-US" altLang="zh-CN" dirty="0">
                <a:solidFill>
                  <a:srgbClr val="000000"/>
                </a:solidFill>
                <a:ea typeface="楷体" panose="02010609060101010101" pitchFamily="49" charset="-122"/>
              </a:rPr>
              <a:t> + S</a:t>
            </a:r>
            <a:r>
              <a:rPr kumimoji="0" lang="en-US" altLang="zh-CN" dirty="0" smtClean="0">
                <a:solidFill>
                  <a:srgbClr val="000000"/>
                </a:solidFill>
                <a:ea typeface="楷体" panose="02010609060101010101" pitchFamily="49" charset="-122"/>
                <a:sym typeface="Symbol" panose="05050102010706020507" pitchFamily="18" charset="2"/>
              </a:rPr>
              <a:t></a:t>
            </a:r>
            <a:endParaRPr kumimoji="0" lang="en-US" altLang="zh-CN" dirty="0" smtClean="0">
              <a:solidFill>
                <a:srgbClr val="000000"/>
              </a:solidFill>
              <a:ea typeface="楷体" panose="02010609060101010101" pitchFamily="49" charset="-122"/>
              <a:sym typeface="Symbol" panose="05050102010706020507" pitchFamily="18" charset="2"/>
            </a:endParaRPr>
          </a:p>
          <a:p>
            <a:pPr>
              <a:lnSpc>
                <a:spcPct val="110000"/>
              </a:lnSpc>
              <a:spcAft>
                <a:spcPct val="20000"/>
              </a:spcAft>
              <a:buFontTx/>
              <a:buNone/>
            </a:pPr>
            <a:r>
              <a:rPr lang="zh-CN" altLang="en-US" dirty="0" smtClean="0">
                <a:solidFill>
                  <a:srgbClr val="0000FF"/>
                </a:solidFill>
                <a:ea typeface="楷体" panose="02010609060101010101" pitchFamily="49" charset="-122"/>
                <a:sym typeface="Symbol" panose="05050102010706020507" pitchFamily="18" charset="2"/>
              </a:rPr>
              <a:t>还原性：</a:t>
            </a:r>
            <a:endParaRPr lang="en-US" altLang="zh-CN" dirty="0" smtClean="0">
              <a:solidFill>
                <a:srgbClr val="0000FF"/>
              </a:solidFill>
              <a:ea typeface="楷体" panose="02010609060101010101" pitchFamily="49" charset="-122"/>
              <a:sym typeface="Symbol" panose="05050102010706020507" pitchFamily="18" charset="2"/>
            </a:endParaRPr>
          </a:p>
          <a:p>
            <a:pPr>
              <a:lnSpc>
                <a:spcPct val="110000"/>
              </a:lnSpc>
              <a:spcAft>
                <a:spcPct val="20000"/>
              </a:spcAft>
              <a:buFontTx/>
              <a:buNone/>
            </a:pPr>
            <a:r>
              <a:rPr kumimoji="0" lang="en-US" altLang="zh-CN" dirty="0" smtClean="0">
                <a:solidFill>
                  <a:srgbClr val="0000FF"/>
                </a:solidFill>
                <a:ea typeface="楷体" panose="02010609060101010101" pitchFamily="49" charset="-122"/>
                <a:sym typeface="Symbol" panose="05050102010706020507" pitchFamily="18" charset="2"/>
              </a:rPr>
              <a:t>          </a:t>
            </a:r>
            <a:r>
              <a:rPr kumimoji="0" lang="en-US" altLang="zh-CN" dirty="0" smtClean="0">
                <a:solidFill>
                  <a:srgbClr val="000000"/>
                </a:solidFill>
                <a:ea typeface="楷体" panose="02010609060101010101" pitchFamily="49" charset="-122"/>
                <a:sym typeface="Symbol" panose="05050102010706020507" pitchFamily="18" charset="2"/>
              </a:rPr>
              <a:t>3FeS</a:t>
            </a:r>
            <a:r>
              <a:rPr lang="en-US" altLang="zh-CN" baseline="-25000" dirty="0" smtClean="0">
                <a:solidFill>
                  <a:srgbClr val="000000"/>
                </a:solidFill>
                <a:ea typeface="楷体" panose="02010609060101010101" pitchFamily="49" charset="-122"/>
                <a:sym typeface="Symbol" panose="05050102010706020507" pitchFamily="18" charset="2"/>
              </a:rPr>
              <a:t>2</a:t>
            </a:r>
            <a:r>
              <a:rPr lang="en-US" altLang="zh-CN" dirty="0" smtClean="0">
                <a:solidFill>
                  <a:srgbClr val="000000"/>
                </a:solidFill>
                <a:ea typeface="楷体" panose="02010609060101010101" pitchFamily="49" charset="-122"/>
                <a:sym typeface="Symbol" panose="05050102010706020507" pitchFamily="18" charset="2"/>
              </a:rPr>
              <a:t> + 8O</a:t>
            </a:r>
            <a:r>
              <a:rPr lang="en-US" altLang="zh-CN" baseline="-25000" dirty="0" smtClean="0">
                <a:solidFill>
                  <a:srgbClr val="000000"/>
                </a:solidFill>
                <a:ea typeface="楷体" panose="02010609060101010101" pitchFamily="49" charset="-122"/>
                <a:sym typeface="Symbol" panose="05050102010706020507" pitchFamily="18" charset="2"/>
              </a:rPr>
              <a:t>2</a:t>
            </a:r>
            <a:r>
              <a:rPr lang="en-US" altLang="zh-CN" dirty="0" smtClean="0">
                <a:solidFill>
                  <a:srgbClr val="000000"/>
                </a:solidFill>
                <a:ea typeface="楷体" panose="02010609060101010101" pitchFamily="49" charset="-122"/>
                <a:sym typeface="Symbol" panose="05050102010706020507" pitchFamily="18" charset="2"/>
              </a:rPr>
              <a:t> ==Fe</a:t>
            </a:r>
            <a:r>
              <a:rPr lang="en-US" altLang="zh-CN" baseline="-25000" dirty="0" smtClean="0">
                <a:solidFill>
                  <a:srgbClr val="000000"/>
                </a:solidFill>
                <a:ea typeface="楷体" panose="02010609060101010101" pitchFamily="49" charset="-122"/>
                <a:sym typeface="Symbol" panose="05050102010706020507" pitchFamily="18" charset="2"/>
              </a:rPr>
              <a:t>3</a:t>
            </a:r>
            <a:r>
              <a:rPr lang="en-US" altLang="zh-CN" dirty="0" smtClean="0">
                <a:solidFill>
                  <a:srgbClr val="000000"/>
                </a:solidFill>
                <a:ea typeface="楷体" panose="02010609060101010101" pitchFamily="49" charset="-122"/>
                <a:sym typeface="Symbol" panose="05050102010706020507" pitchFamily="18" charset="2"/>
              </a:rPr>
              <a:t>O</a:t>
            </a:r>
            <a:r>
              <a:rPr lang="en-US" altLang="zh-CN" baseline="-25000" dirty="0" smtClean="0">
                <a:solidFill>
                  <a:srgbClr val="000000"/>
                </a:solidFill>
                <a:ea typeface="楷体" panose="02010609060101010101" pitchFamily="49" charset="-122"/>
                <a:sym typeface="Symbol" panose="05050102010706020507" pitchFamily="18" charset="2"/>
              </a:rPr>
              <a:t>4</a:t>
            </a:r>
            <a:r>
              <a:rPr lang="en-US" altLang="zh-CN" dirty="0" smtClean="0">
                <a:solidFill>
                  <a:srgbClr val="000000"/>
                </a:solidFill>
                <a:ea typeface="楷体" panose="02010609060101010101" pitchFamily="49" charset="-122"/>
                <a:sym typeface="Symbol" panose="05050102010706020507" pitchFamily="18" charset="2"/>
              </a:rPr>
              <a:t> + 6SO</a:t>
            </a:r>
            <a:r>
              <a:rPr lang="en-US" altLang="zh-CN" baseline="-25000" dirty="0" smtClean="0">
                <a:solidFill>
                  <a:srgbClr val="000000"/>
                </a:solidFill>
                <a:ea typeface="楷体" panose="02010609060101010101" pitchFamily="49" charset="-122"/>
                <a:sym typeface="Symbol" panose="05050102010706020507" pitchFamily="18" charset="2"/>
              </a:rPr>
              <a:t>2</a:t>
            </a:r>
            <a:endParaRPr kumimoji="0" lang="en-US" altLang="zh-CN" baseline="-25000" dirty="0">
              <a:solidFill>
                <a:srgbClr val="000000"/>
              </a:solidFill>
              <a:ea typeface="楷体" panose="02010609060101010101" pitchFamily="49" charset="-122"/>
              <a:sym typeface="Symbol" panose="05050102010706020507" pitchFamily="18" charset="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9891">
                                            <p:txEl>
                                              <p:pRg st="0" end="0"/>
                                            </p:txEl>
                                          </p:spTgt>
                                        </p:tgtEl>
                                        <p:attrNameLst>
                                          <p:attrName>style.visibility</p:attrName>
                                        </p:attrNameLst>
                                      </p:cBhvr>
                                      <p:to>
                                        <p:strVal val="visible"/>
                                      </p:to>
                                    </p:set>
                                    <p:animEffect transition="in" filter="wipe(left)">
                                      <p:cBhvr>
                                        <p:cTn id="7" dur="500"/>
                                        <p:tgtEl>
                                          <p:spTgt spid="54989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49891">
                                            <p:txEl>
                                              <p:pRg st="1" end="1"/>
                                            </p:txEl>
                                          </p:spTgt>
                                        </p:tgtEl>
                                        <p:attrNameLst>
                                          <p:attrName>style.visibility</p:attrName>
                                        </p:attrNameLst>
                                      </p:cBhvr>
                                      <p:to>
                                        <p:strVal val="visible"/>
                                      </p:to>
                                    </p:set>
                                    <p:animEffect transition="in" filter="wipe(left)">
                                      <p:cBhvr>
                                        <p:cTn id="10" dur="500"/>
                                        <p:tgtEl>
                                          <p:spTgt spid="5498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49891">
                                            <p:txEl>
                                              <p:pRg st="2" end="2"/>
                                            </p:txEl>
                                          </p:spTgt>
                                        </p:tgtEl>
                                        <p:attrNameLst>
                                          <p:attrName>style.visibility</p:attrName>
                                        </p:attrNameLst>
                                      </p:cBhvr>
                                      <p:to>
                                        <p:strVal val="visible"/>
                                      </p:to>
                                    </p:set>
                                    <p:animEffect transition="in" filter="wipe(left)">
                                      <p:cBhvr>
                                        <p:cTn id="15" dur="500"/>
                                        <p:tgtEl>
                                          <p:spTgt spid="54989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49891">
                                            <p:txEl>
                                              <p:pRg st="3" end="3"/>
                                            </p:txEl>
                                          </p:spTgt>
                                        </p:tgtEl>
                                        <p:attrNameLst>
                                          <p:attrName>style.visibility</p:attrName>
                                        </p:attrNameLst>
                                      </p:cBhvr>
                                      <p:to>
                                        <p:strVal val="visible"/>
                                      </p:to>
                                    </p:set>
                                    <p:animEffect transition="in" filter="wipe(left)">
                                      <p:cBhvr>
                                        <p:cTn id="20" dur="500"/>
                                        <p:tgtEl>
                                          <p:spTgt spid="549891">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549891">
                                            <p:txEl>
                                              <p:pRg st="4" end="4"/>
                                            </p:txEl>
                                          </p:spTgt>
                                        </p:tgtEl>
                                        <p:attrNameLst>
                                          <p:attrName>style.visibility</p:attrName>
                                        </p:attrNameLst>
                                      </p:cBhvr>
                                      <p:to>
                                        <p:strVal val="visible"/>
                                      </p:to>
                                    </p:set>
                                    <p:animEffect transition="in" filter="wipe(left)">
                                      <p:cBhvr>
                                        <p:cTn id="23" dur="500"/>
                                        <p:tgtEl>
                                          <p:spTgt spid="549891">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549891">
                                            <p:txEl>
                                              <p:pRg st="5" end="5"/>
                                            </p:txEl>
                                          </p:spTgt>
                                        </p:tgtEl>
                                        <p:attrNameLst>
                                          <p:attrName>style.visibility</p:attrName>
                                        </p:attrNameLst>
                                      </p:cBhvr>
                                      <p:to>
                                        <p:strVal val="visible"/>
                                      </p:to>
                                    </p:set>
                                    <p:animEffect transition="in" filter="wipe(left)">
                                      <p:cBhvr>
                                        <p:cTn id="26" dur="500"/>
                                        <p:tgtEl>
                                          <p:spTgt spid="549891">
                                            <p:txEl>
                                              <p:pRg st="5" end="5"/>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549891">
                                            <p:txEl>
                                              <p:pRg st="6" end="6"/>
                                            </p:txEl>
                                          </p:spTgt>
                                        </p:tgtEl>
                                        <p:attrNameLst>
                                          <p:attrName>style.visibility</p:attrName>
                                        </p:attrNameLst>
                                      </p:cBhvr>
                                      <p:to>
                                        <p:strVal val="visible"/>
                                      </p:to>
                                    </p:set>
                                    <p:animEffect transition="in" filter="wipe(left)">
                                      <p:cBhvr>
                                        <p:cTn id="29" dur="500"/>
                                        <p:tgtEl>
                                          <p:spTgt spid="5498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Rot="1" noChangeArrowheads="1"/>
          </p:cNvSpPr>
          <p:nvPr/>
        </p:nvSpPr>
        <p:spPr bwMode="auto">
          <a:xfrm>
            <a:off x="611188" y="333375"/>
            <a:ext cx="8424862"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buClr>
                <a:schemeClr val="tx2"/>
              </a:buClr>
              <a:buSzPct val="70000"/>
              <a:buFont typeface="Wingdings" panose="05000000000000000000" pitchFamily="2" charset="2"/>
              <a:buNone/>
            </a:pPr>
            <a:r>
              <a:rPr lang="zh-CN" altLang="en-US" dirty="0">
                <a:solidFill>
                  <a:srgbClr val="0000FF"/>
                </a:solidFill>
                <a:ea typeface="华文楷体" panose="02010600040101010101" pitchFamily="2" charset="-122"/>
              </a:rPr>
              <a:t>问题． 如何</a:t>
            </a:r>
            <a:r>
              <a:rPr lang="zh-CN" altLang="en-US" dirty="0" smtClean="0">
                <a:solidFill>
                  <a:srgbClr val="0000FF"/>
                </a:solidFill>
                <a:ea typeface="华文楷体" panose="02010600040101010101" pitchFamily="2" charset="-122"/>
              </a:rPr>
              <a:t>区分硫化物</a:t>
            </a:r>
            <a:r>
              <a:rPr lang="zh-CN" altLang="en-US" dirty="0">
                <a:solidFill>
                  <a:srgbClr val="0000FF"/>
                </a:solidFill>
                <a:ea typeface="华文楷体" panose="02010600040101010101" pitchFamily="2" charset="-122"/>
              </a:rPr>
              <a:t>和多硫化物？</a:t>
            </a:r>
            <a:endParaRPr lang="zh-CN" altLang="en-US" dirty="0">
              <a:solidFill>
                <a:srgbClr val="0000FF"/>
              </a:solidFill>
              <a:ea typeface="华文楷体" panose="02010600040101010101" pitchFamily="2" charset="-122"/>
            </a:endParaRPr>
          </a:p>
          <a:p>
            <a:pPr>
              <a:lnSpc>
                <a:spcPct val="150000"/>
              </a:lnSpc>
              <a:buClr>
                <a:schemeClr val="tx2"/>
              </a:buClr>
              <a:buSzPct val="70000"/>
              <a:buFont typeface="Wingdings" panose="05000000000000000000" pitchFamily="2" charset="2"/>
              <a:buNone/>
            </a:pPr>
            <a:r>
              <a:rPr lang="zh-CN" altLang="en-US" sz="2800" dirty="0">
                <a:solidFill>
                  <a:srgbClr val="000099"/>
                </a:solidFill>
                <a:ea typeface="华文楷体" panose="02010600040101010101" pitchFamily="2" charset="-122"/>
              </a:rPr>
              <a:t>     </a:t>
            </a:r>
            <a:r>
              <a:rPr lang="zh-CN" altLang="en-US" dirty="0">
                <a:ea typeface="华文楷体" panose="02010600040101010101" pitchFamily="2" charset="-122"/>
              </a:rPr>
              <a:t>可溶性硫化物</a:t>
            </a:r>
            <a:r>
              <a:rPr lang="en-US" altLang="zh-CN" dirty="0">
                <a:ea typeface="华文楷体" panose="02010600040101010101" pitchFamily="2" charset="-122"/>
              </a:rPr>
              <a:t> </a:t>
            </a:r>
            <a:r>
              <a:rPr lang="zh-CN" altLang="en-US" dirty="0">
                <a:ea typeface="华文楷体" panose="02010600040101010101" pitchFamily="2" charset="-122"/>
              </a:rPr>
              <a:t>＋ </a:t>
            </a:r>
            <a:r>
              <a:rPr lang="en-US" altLang="zh-CN" dirty="0">
                <a:ea typeface="华文楷体" panose="02010600040101010101" pitchFamily="2" charset="-122"/>
              </a:rPr>
              <a:t>S </a:t>
            </a:r>
            <a:r>
              <a:rPr lang="en-US" altLang="zh-CN" dirty="0">
                <a:ea typeface="华文楷体" panose="02010600040101010101" pitchFamily="2" charset="-122"/>
                <a:sym typeface="Wingdings" panose="05000000000000000000" pitchFamily="2" charset="2"/>
              </a:rPr>
              <a:t> </a:t>
            </a:r>
            <a:r>
              <a:rPr lang="zh-CN" altLang="en-US" dirty="0">
                <a:ea typeface="华文楷体" panose="02010600040101010101" pitchFamily="2" charset="-122"/>
                <a:sym typeface="Wingdings" panose="05000000000000000000" pitchFamily="2" charset="2"/>
              </a:rPr>
              <a:t>多硫化物</a:t>
            </a:r>
            <a:endParaRPr lang="zh-CN" altLang="en-US" dirty="0">
              <a:ea typeface="华文楷体" panose="02010600040101010101" pitchFamily="2" charset="-122"/>
            </a:endParaRPr>
          </a:p>
          <a:p>
            <a:pPr>
              <a:lnSpc>
                <a:spcPct val="150000"/>
              </a:lnSpc>
              <a:buClr>
                <a:schemeClr val="tx2"/>
              </a:buClr>
              <a:buSzPct val="70000"/>
              <a:buFont typeface="Wingdings" panose="05000000000000000000" pitchFamily="2" charset="2"/>
              <a:buChar char="l"/>
            </a:pPr>
            <a:r>
              <a:rPr lang="zh-CN" altLang="en-US" dirty="0">
                <a:ea typeface="华文楷体" panose="02010600040101010101" pitchFamily="2" charset="-122"/>
              </a:rPr>
              <a:t>多硫化物有</a:t>
            </a:r>
            <a:r>
              <a:rPr lang="zh-CN" altLang="en-US" dirty="0">
                <a:solidFill>
                  <a:srgbClr val="FF0000"/>
                </a:solidFill>
                <a:ea typeface="华文楷体" panose="02010600040101010101" pitchFamily="2" charset="-122"/>
              </a:rPr>
              <a:t>颜色</a:t>
            </a:r>
            <a:r>
              <a:rPr lang="zh-CN" altLang="en-US" dirty="0">
                <a:ea typeface="华文楷体" panose="02010600040101010101" pitchFamily="2" charset="-122"/>
              </a:rPr>
              <a:t>； </a:t>
            </a:r>
            <a:r>
              <a:rPr lang="en-US" altLang="zh-CN" dirty="0">
                <a:ea typeface="华文楷体" panose="02010600040101010101" pitchFamily="2" charset="-122"/>
              </a:rPr>
              <a:t>S</a:t>
            </a:r>
            <a:r>
              <a:rPr lang="en-US" altLang="zh-CN" baseline="-25000" dirty="0">
                <a:ea typeface="华文楷体" panose="02010600040101010101" pitchFamily="2" charset="-122"/>
              </a:rPr>
              <a:t>x</a:t>
            </a:r>
            <a:r>
              <a:rPr lang="en-US" altLang="zh-CN" baseline="30000" dirty="0">
                <a:ea typeface="华文楷体" panose="02010600040101010101" pitchFamily="2" charset="-122"/>
              </a:rPr>
              <a:t>2-</a:t>
            </a:r>
            <a:r>
              <a:rPr lang="zh-CN" altLang="en-US" dirty="0">
                <a:ea typeface="华文楷体" panose="02010600040101010101" pitchFamily="2" charset="-122"/>
              </a:rPr>
              <a:t>的</a:t>
            </a:r>
            <a:r>
              <a:rPr lang="en-US" altLang="zh-CN" dirty="0">
                <a:ea typeface="华文楷体" panose="02010600040101010101" pitchFamily="2" charset="-122"/>
              </a:rPr>
              <a:t>x </a:t>
            </a:r>
            <a:r>
              <a:rPr lang="zh-CN" altLang="en-US" dirty="0">
                <a:ea typeface="华文楷体" panose="02010600040101010101" pitchFamily="2" charset="-122"/>
              </a:rPr>
              <a:t>越大，颜色越深。</a:t>
            </a:r>
            <a:endParaRPr lang="zh-CN" altLang="en-US" dirty="0">
              <a:ea typeface="华文楷体" panose="02010600040101010101" pitchFamily="2" charset="-122"/>
            </a:endParaRPr>
          </a:p>
          <a:p>
            <a:pPr>
              <a:lnSpc>
                <a:spcPct val="150000"/>
              </a:lnSpc>
              <a:buClr>
                <a:schemeClr val="tx2"/>
              </a:buClr>
              <a:buSzPct val="70000"/>
              <a:buFont typeface="Wingdings" panose="05000000000000000000" pitchFamily="2" charset="2"/>
              <a:buChar char="l"/>
            </a:pPr>
            <a:r>
              <a:rPr lang="zh-CN" altLang="en-US" dirty="0">
                <a:solidFill>
                  <a:srgbClr val="000099"/>
                </a:solidFill>
                <a:ea typeface="华文楷体" panose="02010600040101010101" pitchFamily="2" charset="-122"/>
              </a:rPr>
              <a:t>性质不同点：</a:t>
            </a:r>
            <a:r>
              <a:rPr lang="zh-CN" altLang="en-US" dirty="0">
                <a:ea typeface="华文楷体" panose="02010600040101010101" pitchFamily="2" charset="-122"/>
              </a:rPr>
              <a:t>多硫化物在酸中</a:t>
            </a:r>
            <a:r>
              <a:rPr lang="zh-CN" altLang="en-US" dirty="0">
                <a:solidFill>
                  <a:srgbClr val="0000FF"/>
                </a:solidFill>
                <a:ea typeface="华文楷体" panose="02010600040101010101" pitchFamily="2" charset="-122"/>
              </a:rPr>
              <a:t>不稳定</a:t>
            </a:r>
            <a:r>
              <a:rPr lang="zh-CN" altLang="en-US" dirty="0">
                <a:ea typeface="华文楷体" panose="02010600040101010101" pitchFamily="2" charset="-122"/>
              </a:rPr>
              <a:t>，易析出单质硫；</a:t>
            </a:r>
            <a:r>
              <a:rPr lang="en-US" altLang="zh-CN" dirty="0">
                <a:ea typeface="华文楷体" panose="02010600040101010101" pitchFamily="2" charset="-122"/>
              </a:rPr>
              <a:t>S</a:t>
            </a:r>
            <a:r>
              <a:rPr lang="en-US" altLang="zh-CN" baseline="-25000" dirty="0">
                <a:ea typeface="华文楷体" panose="02010600040101010101" pitchFamily="2" charset="-122"/>
              </a:rPr>
              <a:t>x</a:t>
            </a:r>
            <a:r>
              <a:rPr lang="en-US" altLang="zh-CN" baseline="30000" dirty="0">
                <a:ea typeface="华文楷体" panose="02010600040101010101" pitchFamily="2" charset="-122"/>
              </a:rPr>
              <a:t>2-</a:t>
            </a:r>
            <a:r>
              <a:rPr lang="en-US" altLang="zh-CN" dirty="0">
                <a:ea typeface="华文楷体" panose="02010600040101010101" pitchFamily="2" charset="-122"/>
              </a:rPr>
              <a:t> + 2H</a:t>
            </a:r>
            <a:r>
              <a:rPr lang="en-US" altLang="zh-CN" baseline="30000" dirty="0">
                <a:ea typeface="华文楷体" panose="02010600040101010101" pitchFamily="2" charset="-122"/>
              </a:rPr>
              <a:t>+</a:t>
            </a:r>
            <a:r>
              <a:rPr lang="en-US" altLang="zh-CN" dirty="0">
                <a:ea typeface="华文楷体" panose="02010600040101010101" pitchFamily="2" charset="-122"/>
              </a:rPr>
              <a:t> = H</a:t>
            </a:r>
            <a:r>
              <a:rPr lang="en-US" altLang="zh-CN" baseline="-25000" dirty="0">
                <a:ea typeface="华文楷体" panose="02010600040101010101" pitchFamily="2" charset="-122"/>
              </a:rPr>
              <a:t>2</a:t>
            </a:r>
            <a:r>
              <a:rPr lang="en-US" altLang="zh-CN" dirty="0">
                <a:ea typeface="华文楷体" panose="02010600040101010101" pitchFamily="2" charset="-122"/>
              </a:rPr>
              <a:t>S</a:t>
            </a:r>
            <a:r>
              <a:rPr lang="en-US" altLang="zh-CN" dirty="0">
                <a:ea typeface="华文楷体" panose="02010600040101010101" pitchFamily="2" charset="-122"/>
                <a:sym typeface="Symbol" panose="05050102010706020507" pitchFamily="18" charset="2"/>
              </a:rPr>
              <a:t></a:t>
            </a:r>
            <a:r>
              <a:rPr lang="en-US" altLang="zh-CN" dirty="0">
                <a:ea typeface="华文楷体" panose="02010600040101010101" pitchFamily="2" charset="-122"/>
              </a:rPr>
              <a:t> + (x-1) S</a:t>
            </a:r>
            <a:r>
              <a:rPr lang="en-US" altLang="zh-CN" dirty="0">
                <a:ea typeface="华文楷体" panose="02010600040101010101" pitchFamily="2" charset="-122"/>
                <a:sym typeface="Symbol" panose="05050102010706020507" pitchFamily="18" charset="2"/>
              </a:rPr>
              <a:t></a:t>
            </a:r>
            <a:endParaRPr lang="en-US" altLang="zh-CN" dirty="0">
              <a:ea typeface="华文楷体" panose="02010600040101010101" pitchFamily="2" charset="-122"/>
            </a:endParaRPr>
          </a:p>
          <a:p>
            <a:pPr>
              <a:lnSpc>
                <a:spcPct val="150000"/>
              </a:lnSpc>
              <a:buClr>
                <a:schemeClr val="tx2"/>
              </a:buClr>
              <a:buSzPct val="70000"/>
              <a:buFont typeface="Wingdings" panose="05000000000000000000" pitchFamily="2" charset="2"/>
              <a:buNone/>
            </a:pPr>
            <a:r>
              <a:rPr lang="en-US" altLang="zh-CN" dirty="0">
                <a:ea typeface="华文楷体" panose="02010600040101010101" pitchFamily="2" charset="-122"/>
              </a:rPr>
              <a:t>   </a:t>
            </a:r>
            <a:r>
              <a:rPr lang="zh-CN" altLang="en-US" dirty="0">
                <a:solidFill>
                  <a:srgbClr val="0000FF"/>
                </a:solidFill>
                <a:ea typeface="华文楷体" panose="02010600040101010101" pitchFamily="2" charset="-122"/>
              </a:rPr>
              <a:t>多硫化物</a:t>
            </a:r>
            <a:r>
              <a:rPr lang="en-US" altLang="zh-CN" dirty="0">
                <a:solidFill>
                  <a:srgbClr val="0000FF"/>
                </a:solidFill>
                <a:ea typeface="华文楷体" panose="02010600040101010101" pitchFamily="2" charset="-122"/>
              </a:rPr>
              <a:t>: </a:t>
            </a:r>
            <a:r>
              <a:rPr lang="zh-CN" altLang="en-US" dirty="0">
                <a:solidFill>
                  <a:srgbClr val="FF0000"/>
                </a:solidFill>
                <a:ea typeface="华文楷体" panose="02010600040101010101" pitchFamily="2" charset="-122"/>
              </a:rPr>
              <a:t>弱氧化性</a:t>
            </a:r>
            <a:r>
              <a:rPr lang="zh-CN" altLang="en-US" dirty="0">
                <a:ea typeface="华文楷体" panose="02010600040101010101" pitchFamily="2" charset="-122"/>
              </a:rPr>
              <a:t>，氧化低价金属盐</a:t>
            </a:r>
            <a:r>
              <a:rPr lang="en-US" altLang="zh-CN" dirty="0">
                <a:ea typeface="华文楷体" panose="02010600040101010101" pitchFamily="2" charset="-122"/>
              </a:rPr>
              <a:t>(</a:t>
            </a:r>
            <a:r>
              <a:rPr lang="en-US" altLang="zh-CN" dirty="0" err="1">
                <a:ea typeface="华文楷体" panose="02010600040101010101" pitchFamily="2" charset="-122"/>
              </a:rPr>
              <a:t>SnS</a:t>
            </a:r>
            <a:r>
              <a:rPr lang="en-US" altLang="zh-CN" dirty="0">
                <a:ea typeface="华文楷体" panose="02010600040101010101" pitchFamily="2" charset="-122"/>
              </a:rPr>
              <a:t>, Sb</a:t>
            </a:r>
            <a:r>
              <a:rPr lang="en-US" altLang="zh-CN" baseline="-25000" dirty="0">
                <a:ea typeface="华文楷体" panose="02010600040101010101" pitchFamily="2" charset="-122"/>
              </a:rPr>
              <a:t>2</a:t>
            </a:r>
            <a:r>
              <a:rPr lang="en-US" altLang="zh-CN" dirty="0">
                <a:ea typeface="华文楷体" panose="02010600040101010101" pitchFamily="2" charset="-122"/>
              </a:rPr>
              <a:t>S</a:t>
            </a:r>
            <a:r>
              <a:rPr lang="en-US" altLang="zh-CN" baseline="-25000" dirty="0">
                <a:ea typeface="华文楷体" panose="02010600040101010101" pitchFamily="2" charset="-122"/>
              </a:rPr>
              <a:t>3</a:t>
            </a:r>
            <a:r>
              <a:rPr lang="zh-CN" altLang="en-US" dirty="0">
                <a:ea typeface="华文楷体" panose="02010600040101010101" pitchFamily="2" charset="-122"/>
              </a:rPr>
              <a:t>，</a:t>
            </a:r>
            <a:r>
              <a:rPr lang="en-US" altLang="zh-CN" dirty="0">
                <a:ea typeface="华文楷体" panose="02010600040101010101" pitchFamily="2" charset="-122"/>
              </a:rPr>
              <a:t>As</a:t>
            </a:r>
            <a:r>
              <a:rPr lang="en-US" altLang="zh-CN" baseline="-25000" dirty="0">
                <a:ea typeface="华文楷体" panose="02010600040101010101" pitchFamily="2" charset="-122"/>
              </a:rPr>
              <a:t>2</a:t>
            </a:r>
            <a:r>
              <a:rPr lang="en-US" altLang="zh-CN" dirty="0">
                <a:ea typeface="华文楷体" panose="02010600040101010101" pitchFamily="2" charset="-122"/>
              </a:rPr>
              <a:t>S</a:t>
            </a:r>
            <a:r>
              <a:rPr lang="en-US" altLang="zh-CN" baseline="-25000" dirty="0">
                <a:ea typeface="华文楷体" panose="02010600040101010101" pitchFamily="2" charset="-122"/>
              </a:rPr>
              <a:t>3</a:t>
            </a:r>
            <a:r>
              <a:rPr lang="zh-CN" altLang="en-US" dirty="0">
                <a:ea typeface="华文楷体" panose="02010600040101010101" pitchFamily="2" charset="-122"/>
              </a:rPr>
              <a:t>等</a:t>
            </a:r>
            <a:r>
              <a:rPr lang="en-US" altLang="zh-CN" dirty="0">
                <a:ea typeface="华文楷体" panose="02010600040101010101" pitchFamily="2" charset="-122"/>
              </a:rPr>
              <a:t>); </a:t>
            </a:r>
            <a:endParaRPr lang="en-US" altLang="zh-CN" dirty="0">
              <a:ea typeface="华文楷体" panose="02010600040101010101" pitchFamily="2" charset="-122"/>
            </a:endParaRPr>
          </a:p>
          <a:p>
            <a:pPr>
              <a:lnSpc>
                <a:spcPct val="150000"/>
              </a:lnSpc>
              <a:buClr>
                <a:schemeClr val="tx2"/>
              </a:buClr>
              <a:buSzPct val="70000"/>
              <a:buFont typeface="Wingdings" panose="05000000000000000000" pitchFamily="2" charset="2"/>
              <a:buNone/>
            </a:pPr>
            <a:r>
              <a:rPr lang="en-US" altLang="zh-CN" dirty="0">
                <a:solidFill>
                  <a:srgbClr val="FF0000"/>
                </a:solidFill>
                <a:ea typeface="华文楷体" panose="02010600040101010101" pitchFamily="2" charset="-122"/>
              </a:rPr>
              <a:t>    </a:t>
            </a:r>
            <a:r>
              <a:rPr lang="zh-CN" altLang="en-US" dirty="0">
                <a:solidFill>
                  <a:srgbClr val="FF0000"/>
                </a:solidFill>
                <a:ea typeface="华文楷体" panose="02010600040101010101" pitchFamily="2" charset="-122"/>
              </a:rPr>
              <a:t>硫化物：还原性。</a:t>
            </a:r>
            <a:endParaRPr lang="zh-CN" altLang="en-US" dirty="0">
              <a:ea typeface="华文楷体" panose="02010600040101010101" pitchFamily="2" charset="-122"/>
            </a:endParaRPr>
          </a:p>
        </p:txBody>
      </p:sp>
      <p:sp>
        <p:nvSpPr>
          <p:cNvPr id="314370" name="Rectangle 3"/>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1402E65-258A-4BA7-8207-7B822E042AAA}"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314371"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169986">
                                            <p:txEl>
                                              <p:pRg st="2" end="2"/>
                                            </p:txEl>
                                          </p:spTgt>
                                        </p:tgtEl>
                                        <p:attrNameLst>
                                          <p:attrName>style.visibility</p:attrName>
                                        </p:attrNameLst>
                                      </p:cBhvr>
                                      <p:to>
                                        <p:strVal val="visible"/>
                                      </p:to>
                                    </p:set>
                                    <p:animEffect transition="in" filter="fade">
                                      <p:cBhvr>
                                        <p:cTn id="7" dur="500"/>
                                        <p:tgtEl>
                                          <p:spTgt spid="169986">
                                            <p:txEl>
                                              <p:pRg st="2" end="2"/>
                                            </p:txEl>
                                          </p:spTgt>
                                        </p:tgtEl>
                                      </p:cBhvr>
                                    </p:animEffect>
                                    <p:anim calcmode="lin" valueType="num">
                                      <p:cBhvr>
                                        <p:cTn id="8" dur="500" fill="hold"/>
                                        <p:tgtEl>
                                          <p:spTgt spid="169986">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169986">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169986">
                                            <p:txEl>
                                              <p:pRg st="3" end="3"/>
                                            </p:txEl>
                                          </p:spTgt>
                                        </p:tgtEl>
                                        <p:attrNameLst>
                                          <p:attrName>style.visibility</p:attrName>
                                        </p:attrNameLst>
                                      </p:cBhvr>
                                      <p:to>
                                        <p:strVal val="visible"/>
                                      </p:to>
                                    </p:set>
                                    <p:animEffect transition="in" filter="fade">
                                      <p:cBhvr>
                                        <p:cTn id="14" dur="500"/>
                                        <p:tgtEl>
                                          <p:spTgt spid="169986">
                                            <p:txEl>
                                              <p:pRg st="3" end="3"/>
                                            </p:txEl>
                                          </p:spTgt>
                                        </p:tgtEl>
                                      </p:cBhvr>
                                    </p:animEffect>
                                    <p:anim calcmode="lin" valueType="num">
                                      <p:cBhvr>
                                        <p:cTn id="15" dur="500" fill="hold"/>
                                        <p:tgtEl>
                                          <p:spTgt spid="169986">
                                            <p:txEl>
                                              <p:pRg st="3" end="3"/>
                                            </p:txEl>
                                          </p:spTgt>
                                        </p:tgtEl>
                                        <p:attrNameLst>
                                          <p:attrName>ppt_x</p:attrName>
                                        </p:attrNameLst>
                                      </p:cBhvr>
                                      <p:tavLst>
                                        <p:tav tm="0">
                                          <p:val>
                                            <p:strVal val="#ppt_x"/>
                                          </p:val>
                                        </p:tav>
                                        <p:tav tm="100000">
                                          <p:val>
                                            <p:strVal val="#ppt_x"/>
                                          </p:val>
                                        </p:tav>
                                      </p:tavLst>
                                    </p:anim>
                                    <p:anim calcmode="lin" valueType="num">
                                      <p:cBhvr>
                                        <p:cTn id="16" dur="500" fill="hold"/>
                                        <p:tgtEl>
                                          <p:spTgt spid="169986">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169986">
                                            <p:txEl>
                                              <p:pRg st="4" end="4"/>
                                            </p:txEl>
                                          </p:spTgt>
                                        </p:tgtEl>
                                        <p:attrNameLst>
                                          <p:attrName>style.visibility</p:attrName>
                                        </p:attrNameLst>
                                      </p:cBhvr>
                                      <p:to>
                                        <p:strVal val="visible"/>
                                      </p:to>
                                    </p:set>
                                    <p:animEffect transition="in" filter="fade">
                                      <p:cBhvr>
                                        <p:cTn id="21" dur="500"/>
                                        <p:tgtEl>
                                          <p:spTgt spid="169986">
                                            <p:txEl>
                                              <p:pRg st="4" end="4"/>
                                            </p:txEl>
                                          </p:spTgt>
                                        </p:tgtEl>
                                      </p:cBhvr>
                                    </p:animEffect>
                                    <p:anim calcmode="lin" valueType="num">
                                      <p:cBhvr>
                                        <p:cTn id="22" dur="500" fill="hold"/>
                                        <p:tgtEl>
                                          <p:spTgt spid="169986">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169986">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169986">
                                            <p:txEl>
                                              <p:pRg st="5" end="5"/>
                                            </p:txEl>
                                          </p:spTgt>
                                        </p:tgtEl>
                                        <p:attrNameLst>
                                          <p:attrName>style.visibility</p:attrName>
                                        </p:attrNameLst>
                                      </p:cBhvr>
                                      <p:to>
                                        <p:strVal val="visible"/>
                                      </p:to>
                                    </p:set>
                                    <p:animEffect transition="in" filter="fade">
                                      <p:cBhvr>
                                        <p:cTn id="28" dur="500"/>
                                        <p:tgtEl>
                                          <p:spTgt spid="169986">
                                            <p:txEl>
                                              <p:pRg st="5" end="5"/>
                                            </p:txEl>
                                          </p:spTgt>
                                        </p:tgtEl>
                                      </p:cBhvr>
                                    </p:animEffect>
                                    <p:anim calcmode="lin" valueType="num">
                                      <p:cBhvr>
                                        <p:cTn id="29" dur="500" fill="hold"/>
                                        <p:tgtEl>
                                          <p:spTgt spid="169986">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169986">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ChangeArrowheads="1"/>
          </p:cNvSpPr>
          <p:nvPr/>
        </p:nvSpPr>
        <p:spPr bwMode="auto">
          <a:xfrm>
            <a:off x="900113" y="1557338"/>
            <a:ext cx="5508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a:solidFill>
                  <a:srgbClr val="0000CC"/>
                </a:solidFill>
                <a:ea typeface="华文楷体" panose="02010600040101010101" pitchFamily="2" charset="-122"/>
              </a:rPr>
              <a:t>1. SO</a:t>
            </a:r>
            <a:r>
              <a:rPr kumimoji="1" lang="en-US" altLang="zh-CN" baseline="-25000">
                <a:solidFill>
                  <a:srgbClr val="0000CC"/>
                </a:solidFill>
                <a:ea typeface="华文楷体" panose="02010600040101010101" pitchFamily="2" charset="-122"/>
              </a:rPr>
              <a:t>2</a:t>
            </a:r>
            <a:r>
              <a:rPr kumimoji="1" lang="zh-CN" altLang="en-US">
                <a:solidFill>
                  <a:srgbClr val="0000CC"/>
                </a:solidFill>
                <a:ea typeface="华文楷体" panose="02010600040101010101" pitchFamily="2" charset="-122"/>
              </a:rPr>
              <a:t>、</a:t>
            </a:r>
            <a:r>
              <a:rPr kumimoji="1" lang="en-US" altLang="zh-CN">
                <a:solidFill>
                  <a:srgbClr val="0000CC"/>
                </a:solidFill>
                <a:ea typeface="华文楷体" panose="02010600040101010101" pitchFamily="2" charset="-122"/>
              </a:rPr>
              <a:t>H</a:t>
            </a:r>
            <a:r>
              <a:rPr kumimoji="1" lang="en-US" altLang="zh-CN" baseline="-25000">
                <a:solidFill>
                  <a:srgbClr val="0000CC"/>
                </a:solidFill>
                <a:ea typeface="华文楷体" panose="02010600040101010101" pitchFamily="2" charset="-122"/>
              </a:rPr>
              <a:t>2</a:t>
            </a:r>
            <a:r>
              <a:rPr kumimoji="1" lang="en-US" altLang="zh-CN">
                <a:solidFill>
                  <a:srgbClr val="0000CC"/>
                </a:solidFill>
                <a:ea typeface="华文楷体" panose="02010600040101010101" pitchFamily="2" charset="-122"/>
              </a:rPr>
              <a:t>SO</a:t>
            </a:r>
            <a:r>
              <a:rPr kumimoji="1" lang="en-US" altLang="zh-CN" baseline="-25000">
                <a:solidFill>
                  <a:srgbClr val="0000CC"/>
                </a:solidFill>
                <a:ea typeface="华文楷体" panose="02010600040101010101" pitchFamily="2" charset="-122"/>
              </a:rPr>
              <a:t>3</a:t>
            </a:r>
            <a:r>
              <a:rPr kumimoji="1" lang="zh-CN" altLang="en-US">
                <a:solidFill>
                  <a:srgbClr val="0000CC"/>
                </a:solidFill>
                <a:ea typeface="华文楷体" panose="02010600040101010101" pitchFamily="2" charset="-122"/>
              </a:rPr>
              <a:t>和亚硫酸盐</a:t>
            </a:r>
            <a:endParaRPr kumimoji="1" lang="zh-CN" altLang="en-US">
              <a:solidFill>
                <a:srgbClr val="0000CC"/>
              </a:solidFill>
              <a:ea typeface="华文楷体" panose="02010600040101010101" pitchFamily="2" charset="-122"/>
            </a:endParaRPr>
          </a:p>
        </p:txBody>
      </p:sp>
      <p:sp>
        <p:nvSpPr>
          <p:cNvPr id="171013" name="Rectangle 5"/>
          <p:cNvSpPr>
            <a:spLocks noChangeArrowheads="1"/>
          </p:cNvSpPr>
          <p:nvPr/>
        </p:nvSpPr>
        <p:spPr bwMode="auto">
          <a:xfrm>
            <a:off x="1219200" y="3975100"/>
            <a:ext cx="48688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a:ea typeface="华文楷体" panose="02010600040101010101" pitchFamily="2" charset="-122"/>
              </a:rPr>
              <a:t>● </a:t>
            </a:r>
            <a:r>
              <a:rPr lang="zh-CN" altLang="en-US">
                <a:ea typeface="华文楷体" panose="02010600040101010101" pitchFamily="2" charset="-122"/>
              </a:rPr>
              <a:t>结构</a:t>
            </a:r>
            <a:endParaRPr lang="en-US" altLang="zh-CN">
              <a:ea typeface="华文楷体" panose="02010600040101010101" pitchFamily="2" charset="-122"/>
            </a:endParaRPr>
          </a:p>
          <a:p>
            <a:pPr>
              <a:lnSpc>
                <a:spcPct val="125000"/>
              </a:lnSpc>
            </a:pPr>
            <a:r>
              <a:rPr lang="en-US" altLang="zh-CN">
                <a:ea typeface="华文楷体" panose="02010600040101010101" pitchFamily="2" charset="-122"/>
              </a:rPr>
              <a:t>S: sp</a:t>
            </a:r>
            <a:r>
              <a:rPr lang="en-US" altLang="zh-CN" baseline="30000">
                <a:ea typeface="华文楷体" panose="02010600040101010101" pitchFamily="2" charset="-122"/>
              </a:rPr>
              <a:t>2</a:t>
            </a:r>
            <a:r>
              <a:rPr lang="zh-CN" altLang="en-US">
                <a:ea typeface="华文楷体" panose="02010600040101010101" pitchFamily="2" charset="-122"/>
              </a:rPr>
              <a:t>杂化，呈</a:t>
            </a:r>
            <a:r>
              <a:rPr lang="en-US" altLang="zh-CN">
                <a:ea typeface="华文楷体" panose="02010600040101010101" pitchFamily="2" charset="-122"/>
              </a:rPr>
              <a:t>V</a:t>
            </a:r>
            <a:r>
              <a:rPr lang="zh-CN" altLang="en-US">
                <a:ea typeface="华文楷体" panose="02010600040101010101" pitchFamily="2" charset="-122"/>
              </a:rPr>
              <a:t>形</a:t>
            </a:r>
            <a:endParaRPr lang="en-US" altLang="zh-CN">
              <a:ea typeface="华文楷体" panose="02010600040101010101" pitchFamily="2" charset="-122"/>
            </a:endParaRPr>
          </a:p>
          <a:p>
            <a:pPr>
              <a:lnSpc>
                <a:spcPct val="125000"/>
              </a:lnSpc>
            </a:pPr>
            <a:r>
              <a:rPr lang="zh-CN" altLang="en-US">
                <a:ea typeface="华文楷体" panose="02010600040101010101" pitchFamily="2" charset="-122"/>
              </a:rPr>
              <a:t>无色，极性分子，易溶于水</a:t>
            </a:r>
            <a:r>
              <a:rPr lang="en-US" altLang="zh-CN">
                <a:ea typeface="华文楷体" panose="02010600040101010101" pitchFamily="2" charset="-122"/>
              </a:rPr>
              <a:t>( 3927 cm</a:t>
            </a:r>
            <a:r>
              <a:rPr lang="en-US" altLang="zh-CN" baseline="30000">
                <a:ea typeface="华文楷体" panose="02010600040101010101" pitchFamily="2" charset="-122"/>
              </a:rPr>
              <a:t>3</a:t>
            </a:r>
            <a:r>
              <a:rPr lang="en-US" altLang="zh-CN">
                <a:ea typeface="华文楷体" panose="02010600040101010101" pitchFamily="2" charset="-122"/>
              </a:rPr>
              <a:t>/100 g H</a:t>
            </a:r>
            <a:r>
              <a:rPr lang="en-US" altLang="zh-CN" baseline="-25000">
                <a:ea typeface="华文楷体" panose="02010600040101010101" pitchFamily="2" charset="-122"/>
              </a:rPr>
              <a:t>2</a:t>
            </a:r>
            <a:r>
              <a:rPr lang="en-US" altLang="zh-CN">
                <a:ea typeface="华文楷体" panose="02010600040101010101" pitchFamily="2" charset="-122"/>
              </a:rPr>
              <a:t>O)</a:t>
            </a:r>
            <a:endParaRPr lang="zh-CN" altLang="en-US">
              <a:ea typeface="华文楷体" panose="02010600040101010101" pitchFamily="2" charset="-122"/>
            </a:endParaRPr>
          </a:p>
        </p:txBody>
      </p:sp>
      <p:sp>
        <p:nvSpPr>
          <p:cNvPr id="315395" name="Rectangle 17"/>
          <p:cNvSpPr>
            <a:spLocks noChangeArrowheads="1"/>
          </p:cNvSpPr>
          <p:nvPr/>
        </p:nvSpPr>
        <p:spPr bwMode="auto">
          <a:xfrm>
            <a:off x="900113" y="119063"/>
            <a:ext cx="5749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ea typeface="华文楷体" panose="02010600040101010101" pitchFamily="2" charset="-122"/>
              </a:rPr>
              <a:t>8.7.3  </a:t>
            </a:r>
            <a:r>
              <a:rPr kumimoji="1" lang="zh-CN" altLang="en-US" sz="3600">
                <a:ea typeface="华文楷体" panose="02010600040101010101" pitchFamily="2" charset="-122"/>
              </a:rPr>
              <a:t>硫</a:t>
            </a:r>
            <a:r>
              <a:rPr kumimoji="1" lang="en-US" altLang="zh-CN" sz="3600">
                <a:ea typeface="华文楷体" panose="02010600040101010101" pitchFamily="2" charset="-122"/>
              </a:rPr>
              <a:t>/</a:t>
            </a:r>
            <a:r>
              <a:rPr kumimoji="1" lang="zh-CN" altLang="en-US" sz="3600">
                <a:ea typeface="华文楷体" panose="02010600040101010101" pitchFamily="2" charset="-122"/>
              </a:rPr>
              <a:t>硒</a:t>
            </a:r>
            <a:r>
              <a:rPr kumimoji="1" lang="en-US" altLang="zh-CN" sz="3600">
                <a:ea typeface="华文楷体" panose="02010600040101010101" pitchFamily="2" charset="-122"/>
              </a:rPr>
              <a:t>/</a:t>
            </a:r>
            <a:r>
              <a:rPr kumimoji="1" lang="zh-CN" altLang="en-US" sz="3600">
                <a:ea typeface="华文楷体" panose="02010600040101010101" pitchFamily="2" charset="-122"/>
              </a:rPr>
              <a:t>碲的含氧化合物</a:t>
            </a:r>
            <a:endParaRPr kumimoji="1" lang="zh-CN" altLang="en-US" sz="3600">
              <a:ea typeface="华文楷体" panose="02010600040101010101" pitchFamily="2" charset="-122"/>
            </a:endParaRPr>
          </a:p>
        </p:txBody>
      </p:sp>
      <p:sp>
        <p:nvSpPr>
          <p:cNvPr id="315396" name="Rectangle 19"/>
          <p:cNvSpPr>
            <a:spLocks noChangeArrowheads="1"/>
          </p:cNvSpPr>
          <p:nvPr/>
        </p:nvSpPr>
        <p:spPr bwMode="auto">
          <a:xfrm>
            <a:off x="1042988" y="2625725"/>
            <a:ext cx="30241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ea typeface="华文楷体" panose="02010600040101010101" pitchFamily="2" charset="-122"/>
              </a:rPr>
              <a:t>1) </a:t>
            </a:r>
            <a:r>
              <a:rPr kumimoji="1" lang="zh-CN" altLang="en-US" sz="3600">
                <a:ea typeface="华文楷体" panose="02010600040101010101" pitchFamily="2" charset="-122"/>
              </a:rPr>
              <a:t>二氧化硫</a:t>
            </a:r>
            <a:endParaRPr kumimoji="1" lang="zh-CN" altLang="en-US" sz="3600">
              <a:ea typeface="华文楷体" panose="02010600040101010101" pitchFamily="2" charset="-122"/>
            </a:endParaRPr>
          </a:p>
        </p:txBody>
      </p:sp>
      <p:sp>
        <p:nvSpPr>
          <p:cNvPr id="315397" name="Text Box 23"/>
          <p:cNvSpPr txBox="1">
            <a:spLocks noChangeArrowheads="1"/>
          </p:cNvSpPr>
          <p:nvPr/>
        </p:nvSpPr>
        <p:spPr bwMode="auto">
          <a:xfrm>
            <a:off x="1042988" y="887413"/>
            <a:ext cx="79041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a:solidFill>
                  <a:srgbClr val="0000FF"/>
                </a:solidFill>
                <a:ea typeface="华文楷体" panose="02010600040101010101" pitchFamily="2" charset="-122"/>
              </a:rPr>
              <a:t>S</a:t>
            </a:r>
            <a:r>
              <a:rPr lang="zh-CN" altLang="en-US">
                <a:solidFill>
                  <a:srgbClr val="0000FF"/>
                </a:solidFill>
                <a:ea typeface="华文楷体" panose="02010600040101010101" pitchFamily="2" charset="-122"/>
              </a:rPr>
              <a:t>有多种氧化态，形成多种氧化物和含氧酸</a:t>
            </a:r>
            <a:endParaRPr lang="en-US" altLang="zh-CN">
              <a:solidFill>
                <a:srgbClr val="0000FF"/>
              </a:solidFill>
              <a:ea typeface="华文楷体" panose="02010600040101010101" pitchFamily="2" charset="-122"/>
            </a:endParaRPr>
          </a:p>
        </p:txBody>
      </p:sp>
      <p:sp>
        <p:nvSpPr>
          <p:cNvPr id="315398" name="Rectangle 24"/>
          <p:cNvSpPr>
            <a:spLocks noChangeArrowheads="1"/>
          </p:cNvSpPr>
          <p:nvPr/>
        </p:nvSpPr>
        <p:spPr bwMode="auto">
          <a:xfrm>
            <a:off x="8161338" y="6308725"/>
            <a:ext cx="78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6CAD27D-5CE6-42E5-8FBA-8BCAA5C902F8}"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grpSp>
        <p:nvGrpSpPr>
          <p:cNvPr id="20" name="Group 19"/>
          <p:cNvGrpSpPr/>
          <p:nvPr/>
        </p:nvGrpSpPr>
        <p:grpSpPr bwMode="auto">
          <a:xfrm>
            <a:off x="6361113" y="4768850"/>
            <a:ext cx="2238375" cy="1900238"/>
            <a:chOff x="4014" y="2931"/>
            <a:chExt cx="1410" cy="1197"/>
          </a:xfrm>
        </p:grpSpPr>
        <p:sp>
          <p:nvSpPr>
            <p:cNvPr id="315406" name="Text Box 15"/>
            <p:cNvSpPr txBox="1">
              <a:spLocks noChangeArrowheads="1"/>
            </p:cNvSpPr>
            <p:nvPr/>
          </p:nvSpPr>
          <p:spPr bwMode="auto">
            <a:xfrm>
              <a:off x="4468" y="3793"/>
              <a:ext cx="680"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10000"/>
                </a:lnSpc>
                <a:spcBef>
                  <a:spcPct val="50000"/>
                </a:spcBef>
              </a:pPr>
              <a:r>
                <a:rPr lang="en-US" altLang="zh-CN" sz="2800">
                  <a:ea typeface="楷体" panose="02010609060101010101" pitchFamily="49" charset="-122"/>
                </a:rPr>
                <a:t>π</a:t>
              </a:r>
              <a:r>
                <a:rPr lang="en-US" altLang="zh-CN" sz="2800" baseline="-25000">
                  <a:ea typeface="楷体" panose="02010609060101010101" pitchFamily="49" charset="-122"/>
                </a:rPr>
                <a:t>3</a:t>
              </a:r>
              <a:r>
                <a:rPr lang="en-US" altLang="zh-CN" sz="2800" baseline="30000">
                  <a:ea typeface="楷体" panose="02010609060101010101" pitchFamily="49" charset="-122"/>
                </a:rPr>
                <a:t>4</a:t>
              </a:r>
              <a:endParaRPr lang="en-US" altLang="zh-CN" sz="2800" baseline="30000">
                <a:ea typeface="楷体" panose="02010609060101010101" pitchFamily="49" charset="-122"/>
              </a:endParaRPr>
            </a:p>
          </p:txBody>
        </p:sp>
        <p:pic>
          <p:nvPicPr>
            <p:cNvPr id="315407" name="Picture 18" descr="so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14" y="2931"/>
              <a:ext cx="1410"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6"/>
          <p:cNvGrpSpPr/>
          <p:nvPr/>
        </p:nvGrpSpPr>
        <p:grpSpPr bwMode="auto">
          <a:xfrm>
            <a:off x="4067175" y="2268538"/>
            <a:ext cx="1882775" cy="2128837"/>
            <a:chOff x="268" y="1842"/>
            <a:chExt cx="1494" cy="1860"/>
          </a:xfrm>
        </p:grpSpPr>
        <p:pic>
          <p:nvPicPr>
            <p:cNvPr id="31540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 y="1842"/>
              <a:ext cx="1331" cy="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5" name="Text Box 8"/>
            <p:cNvSpPr txBox="1">
              <a:spLocks noChangeArrowheads="1"/>
            </p:cNvSpPr>
            <p:nvPr/>
          </p:nvSpPr>
          <p:spPr bwMode="auto">
            <a:xfrm>
              <a:off x="268" y="3248"/>
              <a:ext cx="147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spcBef>
                  <a:spcPct val="50000"/>
                </a:spcBef>
              </a:pPr>
              <a:r>
                <a:rPr lang="zh-CN" altLang="en-US" sz="2800">
                  <a:ea typeface="华文楷体" panose="02010600040101010101" pitchFamily="2" charset="-122"/>
                  <a:cs typeface="楷体" panose="02010609060101010101" pitchFamily="49" charset="-122"/>
                </a:rPr>
                <a:t>杂化轨道</a:t>
              </a:r>
              <a:endParaRPr lang="zh-CN" altLang="en-US" sz="2800">
                <a:ea typeface="华文楷体" panose="02010600040101010101" pitchFamily="2" charset="-122"/>
                <a:cs typeface="楷体" panose="02010609060101010101" pitchFamily="49" charset="-122"/>
              </a:endParaRPr>
            </a:p>
          </p:txBody>
        </p:sp>
      </p:grpSp>
      <p:grpSp>
        <p:nvGrpSpPr>
          <p:cNvPr id="26" name="Group 12"/>
          <p:cNvGrpSpPr/>
          <p:nvPr/>
        </p:nvGrpSpPr>
        <p:grpSpPr bwMode="auto">
          <a:xfrm>
            <a:off x="6367463" y="2139950"/>
            <a:ext cx="2232025" cy="2374900"/>
            <a:chOff x="3923" y="1979"/>
            <a:chExt cx="1587" cy="1566"/>
          </a:xfrm>
        </p:grpSpPr>
        <p:pic>
          <p:nvPicPr>
            <p:cNvPr id="315402"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 y="1979"/>
              <a:ext cx="1587"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3" name="Text Box 14"/>
            <p:cNvSpPr txBox="1">
              <a:spLocks noChangeArrowheads="1"/>
            </p:cNvSpPr>
            <p:nvPr/>
          </p:nvSpPr>
          <p:spPr bwMode="auto">
            <a:xfrm>
              <a:off x="3952" y="3203"/>
              <a:ext cx="142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spcBef>
                  <a:spcPct val="50000"/>
                </a:spcBef>
              </a:pPr>
              <a:r>
                <a:rPr lang="zh-CN" altLang="en-US" sz="2800">
                  <a:ea typeface="华文楷体" panose="02010600040101010101" pitchFamily="2" charset="-122"/>
                  <a:cs typeface="楷体" panose="02010609060101010101" pitchFamily="49" charset="-122"/>
                </a:rPr>
                <a:t>分子成键图</a:t>
              </a:r>
              <a:endParaRPr lang="zh-CN" altLang="en-US" sz="2800">
                <a:ea typeface="华文楷体" panose="02010600040101010101" pitchFamily="2" charset="-122"/>
                <a:cs typeface="楷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3"/>
                                        </p:tgtEl>
                                        <p:attrNameLst>
                                          <p:attrName>style.visibility</p:attrName>
                                        </p:attrNameLst>
                                      </p:cBhvr>
                                      <p:to>
                                        <p:strVal val="visible"/>
                                      </p:to>
                                    </p:set>
                                    <p:anim calcmode="lin" valueType="num">
                                      <p:cBhvr additive="base">
                                        <p:cTn id="7" dur="500" fill="hold"/>
                                        <p:tgtEl>
                                          <p:spTgt spid="171013"/>
                                        </p:tgtEl>
                                        <p:attrNameLst>
                                          <p:attrName>ppt_x</p:attrName>
                                        </p:attrNameLst>
                                      </p:cBhvr>
                                      <p:tavLst>
                                        <p:tav tm="0">
                                          <p:val>
                                            <p:strVal val="#ppt_x"/>
                                          </p:val>
                                        </p:tav>
                                        <p:tav tm="100000">
                                          <p:val>
                                            <p:strVal val="#ppt_x"/>
                                          </p:val>
                                        </p:tav>
                                      </p:tavLst>
                                    </p:anim>
                                    <p:anim calcmode="lin" valueType="num">
                                      <p:cBhvr additive="base">
                                        <p:cTn id="8" dur="500" fill="hold"/>
                                        <p:tgtEl>
                                          <p:spTgt spid="1710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3"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p:cNvSpPr>
            <a:spLocks noChangeArrowheads="1"/>
          </p:cNvSpPr>
          <p:nvPr/>
        </p:nvSpPr>
        <p:spPr bwMode="auto">
          <a:xfrm>
            <a:off x="1085850" y="2060575"/>
            <a:ext cx="7902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solidFill>
                  <a:srgbClr val="0000FF"/>
                </a:solidFill>
                <a:ea typeface="华文楷体" panose="02010600040101010101" pitchFamily="2" charset="-122"/>
              </a:rPr>
              <a:t>应用</a:t>
            </a:r>
            <a:r>
              <a:rPr lang="zh-CN" altLang="en-US" sz="3600">
                <a:ea typeface="华文楷体" panose="02010600040101010101" pitchFamily="2" charset="-122"/>
              </a:rPr>
              <a:t>：作为</a:t>
            </a:r>
            <a:r>
              <a:rPr lang="zh-CN" altLang="en-US" sz="3600">
                <a:solidFill>
                  <a:srgbClr val="0000FF"/>
                </a:solidFill>
                <a:ea typeface="华文楷体" panose="02010600040101010101" pitchFamily="2" charset="-122"/>
              </a:rPr>
              <a:t>非水溶剂</a:t>
            </a:r>
            <a:r>
              <a:rPr lang="zh-CN" altLang="en-US" sz="3600">
                <a:ea typeface="华文楷体" panose="02010600040101010101" pitchFamily="2" charset="-122"/>
              </a:rPr>
              <a:t>和反应介质；制备</a:t>
            </a:r>
            <a:r>
              <a:rPr lang="en-US" altLang="zh-CN" sz="3600">
                <a:ea typeface="华文楷体" panose="02010600040101010101" pitchFamily="2" charset="-122"/>
              </a:rPr>
              <a:t>H</a:t>
            </a:r>
            <a:r>
              <a:rPr lang="en-US" altLang="zh-CN" sz="3600" baseline="-25000">
                <a:ea typeface="华文楷体" panose="02010600040101010101" pitchFamily="2" charset="-122"/>
              </a:rPr>
              <a:t>2</a:t>
            </a:r>
            <a:r>
              <a:rPr lang="en-US" altLang="zh-CN" sz="3600">
                <a:ea typeface="华文楷体" panose="02010600040101010101" pitchFamily="2" charset="-122"/>
              </a:rPr>
              <a:t>SO</a:t>
            </a:r>
            <a:r>
              <a:rPr lang="en-US" altLang="zh-CN" sz="3600" baseline="-25000">
                <a:ea typeface="华文楷体" panose="02010600040101010101" pitchFamily="2" charset="-122"/>
              </a:rPr>
              <a:t>3</a:t>
            </a:r>
            <a:r>
              <a:rPr lang="zh-CN" altLang="en-US" sz="3600">
                <a:ea typeface="华文楷体" panose="02010600040101010101" pitchFamily="2" charset="-122"/>
              </a:rPr>
              <a:t>、</a:t>
            </a:r>
            <a:r>
              <a:rPr lang="zh-CN" altLang="en-US" sz="3600">
                <a:solidFill>
                  <a:srgbClr val="0000FF"/>
                </a:solidFill>
                <a:ea typeface="华文楷体" panose="02010600040101010101" pitchFamily="2" charset="-122"/>
              </a:rPr>
              <a:t>硫酸</a:t>
            </a:r>
            <a:r>
              <a:rPr lang="zh-CN" altLang="en-US" sz="3600">
                <a:ea typeface="华文楷体" panose="02010600040101010101" pitchFamily="2" charset="-122"/>
              </a:rPr>
              <a:t>和连二亚硫酸及其盐</a:t>
            </a:r>
            <a:endParaRPr lang="zh-CN" altLang="en-US" sz="3600">
              <a:ea typeface="华文楷体" panose="02010600040101010101" pitchFamily="2" charset="-122"/>
            </a:endParaRPr>
          </a:p>
        </p:txBody>
      </p:sp>
      <p:sp>
        <p:nvSpPr>
          <p:cNvPr id="316418" name="Rectangle 23"/>
          <p:cNvSpPr>
            <a:spLocks noChangeArrowheads="1"/>
          </p:cNvSpPr>
          <p:nvPr/>
        </p:nvSpPr>
        <p:spPr bwMode="auto">
          <a:xfrm>
            <a:off x="8101013" y="63087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E9A3BF5-AC0B-46F5-BB66-0CFE681DAEA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8" name="Text Box 3"/>
          <p:cNvSpPr txBox="1">
            <a:spLocks noChangeArrowheads="1"/>
          </p:cNvSpPr>
          <p:nvPr/>
        </p:nvSpPr>
        <p:spPr bwMode="auto">
          <a:xfrm>
            <a:off x="1085850" y="476250"/>
            <a:ext cx="77231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10000"/>
              </a:lnSpc>
              <a:spcBef>
                <a:spcPct val="50000"/>
              </a:spcBef>
            </a:pPr>
            <a:r>
              <a:rPr lang="zh-CN" altLang="en-US" sz="3400">
                <a:ea typeface="华文楷体" panose="02010600040101010101" pitchFamily="2" charset="-122"/>
                <a:cs typeface="楷体" panose="02010609060101010101" pitchFamily="49" charset="-122"/>
              </a:rPr>
              <a:t>在</a:t>
            </a:r>
            <a:r>
              <a:rPr lang="en-US" altLang="zh-CN" sz="3400">
                <a:ea typeface="华文楷体" panose="02010600040101010101" pitchFamily="2" charset="-122"/>
                <a:cs typeface="楷体" panose="02010609060101010101" pitchFamily="49" charset="-122"/>
              </a:rPr>
              <a:t>SO</a:t>
            </a:r>
            <a:r>
              <a:rPr lang="en-US" altLang="zh-CN" sz="3400" baseline="-25000">
                <a:ea typeface="华文楷体" panose="02010600040101010101" pitchFamily="2" charset="-122"/>
                <a:cs typeface="楷体" panose="02010609060101010101" pitchFamily="49" charset="-122"/>
              </a:rPr>
              <a:t>2</a:t>
            </a:r>
            <a:r>
              <a:rPr lang="zh-CN" altLang="en-US" sz="3400">
                <a:ea typeface="华文楷体" panose="02010600040101010101" pitchFamily="2" charset="-122"/>
                <a:cs typeface="楷体" panose="02010609060101010101" pitchFamily="49" charset="-122"/>
              </a:rPr>
              <a:t>中</a:t>
            </a:r>
            <a:r>
              <a:rPr lang="en-US" altLang="zh-CN" sz="3400">
                <a:ea typeface="华文楷体" panose="02010600040101010101" pitchFamily="2" charset="-122"/>
                <a:cs typeface="楷体" panose="02010609060101010101" pitchFamily="49" charset="-122"/>
              </a:rPr>
              <a:t>, S</a:t>
            </a:r>
            <a:r>
              <a:rPr lang="zh-CN" altLang="en-US" sz="3400">
                <a:ea typeface="华文楷体" panose="02010600040101010101" pitchFamily="2" charset="-122"/>
                <a:cs typeface="楷体" panose="02010609060101010101" pitchFamily="49" charset="-122"/>
              </a:rPr>
              <a:t>的氧化数为</a:t>
            </a:r>
            <a:r>
              <a:rPr lang="en-US" altLang="zh-CN" sz="3400">
                <a:ea typeface="华文楷体" panose="02010600040101010101" pitchFamily="2" charset="-122"/>
                <a:cs typeface="楷体" panose="02010609060101010101" pitchFamily="49" charset="-122"/>
              </a:rPr>
              <a:t>+IV, </a:t>
            </a:r>
            <a:r>
              <a:rPr lang="zh-CN" altLang="en-US" sz="3400">
                <a:ea typeface="华文楷体" panose="02010600040101010101" pitchFamily="2" charset="-122"/>
                <a:cs typeface="楷体" panose="02010609060101010101" pitchFamily="49" charset="-122"/>
              </a:rPr>
              <a:t>表现还原性</a:t>
            </a:r>
            <a:r>
              <a:rPr lang="en-US" altLang="zh-CN" sz="3400">
                <a:ea typeface="华文楷体" panose="02010600040101010101" pitchFamily="2" charset="-122"/>
                <a:cs typeface="楷体" panose="02010609060101010101" pitchFamily="49" charset="-122"/>
              </a:rPr>
              <a:t>(</a:t>
            </a:r>
            <a:r>
              <a:rPr lang="zh-CN" altLang="en-US" sz="3400">
                <a:ea typeface="华文楷体" panose="02010600040101010101" pitchFamily="2" charset="-122"/>
                <a:cs typeface="楷体" panose="02010609060101010101" pitchFamily="49" charset="-122"/>
              </a:rPr>
              <a:t>为主</a:t>
            </a:r>
            <a:r>
              <a:rPr lang="en-US" altLang="zh-CN" sz="3400">
                <a:ea typeface="华文楷体" panose="02010600040101010101" pitchFamily="2" charset="-122"/>
                <a:cs typeface="楷体" panose="02010609060101010101" pitchFamily="49" charset="-122"/>
              </a:rPr>
              <a:t>)</a:t>
            </a:r>
            <a:r>
              <a:rPr lang="zh-CN" altLang="en-US" sz="3400">
                <a:ea typeface="华文楷体" panose="02010600040101010101" pitchFamily="2" charset="-122"/>
                <a:cs typeface="楷体" panose="02010609060101010101" pitchFamily="49" charset="-122"/>
              </a:rPr>
              <a:t>和氧化性 </a:t>
            </a:r>
            <a:r>
              <a:rPr lang="en-US" altLang="zh-CN" sz="3400">
                <a:ea typeface="华文楷体" panose="02010600040101010101" pitchFamily="2" charset="-122"/>
                <a:cs typeface="楷体" panose="02010609060101010101" pitchFamily="49" charset="-122"/>
              </a:rPr>
              <a:t>(</a:t>
            </a:r>
            <a:r>
              <a:rPr lang="zh-CN" altLang="en-US" sz="3400">
                <a:ea typeface="华文楷体" panose="02010600040101010101" pitchFamily="2" charset="-122"/>
                <a:cs typeface="楷体" panose="02010609060101010101" pitchFamily="49" charset="-122"/>
              </a:rPr>
              <a:t>如与</a:t>
            </a:r>
            <a:r>
              <a:rPr lang="en-US" altLang="zh-CN" sz="3400">
                <a:solidFill>
                  <a:srgbClr val="0000FF"/>
                </a:solidFill>
                <a:ea typeface="华文楷体" panose="02010600040101010101" pitchFamily="2" charset="-122"/>
                <a:cs typeface="楷体" panose="02010609060101010101" pitchFamily="49" charset="-122"/>
              </a:rPr>
              <a:t> H</a:t>
            </a:r>
            <a:r>
              <a:rPr lang="en-US" altLang="zh-CN" sz="3400" baseline="-25000">
                <a:solidFill>
                  <a:srgbClr val="0000FF"/>
                </a:solidFill>
                <a:ea typeface="华文楷体" panose="02010600040101010101" pitchFamily="2" charset="-122"/>
                <a:cs typeface="楷体" panose="02010609060101010101" pitchFamily="49" charset="-122"/>
              </a:rPr>
              <a:t>2</a:t>
            </a:r>
            <a:r>
              <a:rPr lang="en-US" altLang="zh-CN" sz="3400">
                <a:solidFill>
                  <a:srgbClr val="0000FF"/>
                </a:solidFill>
                <a:ea typeface="华文楷体" panose="02010600040101010101" pitchFamily="2" charset="-122"/>
                <a:cs typeface="楷体" panose="02010609060101010101" pitchFamily="49" charset="-122"/>
              </a:rPr>
              <a:t>S</a:t>
            </a:r>
            <a:r>
              <a:rPr lang="zh-CN" altLang="en-US" sz="3400">
                <a:solidFill>
                  <a:srgbClr val="0000FF"/>
                </a:solidFill>
                <a:ea typeface="华文楷体" panose="02010600040101010101" pitchFamily="2" charset="-122"/>
                <a:cs typeface="楷体" panose="02010609060101010101" pitchFamily="49" charset="-122"/>
              </a:rPr>
              <a:t>反应</a:t>
            </a:r>
            <a:r>
              <a:rPr lang="en-US" altLang="zh-CN" sz="3400">
                <a:solidFill>
                  <a:srgbClr val="0000FF"/>
                </a:solidFill>
                <a:ea typeface="华文楷体" panose="02010600040101010101" pitchFamily="2" charset="-122"/>
                <a:cs typeface="楷体" panose="02010609060101010101" pitchFamily="49" charset="-122"/>
              </a:rPr>
              <a:t>)</a:t>
            </a:r>
            <a:endParaRPr lang="en-US" altLang="zh-CN" sz="3400" b="0">
              <a:ea typeface="华文楷体" panose="02010600040101010101" pitchFamily="2" charset="-122"/>
              <a:cs typeface="楷体" panose="02010609060101010101" pitchFamily="49" charset="-122"/>
            </a:endParaRPr>
          </a:p>
        </p:txBody>
      </p:sp>
      <p:sp>
        <p:nvSpPr>
          <p:cNvPr id="9" name="Rectangle 2"/>
          <p:cNvSpPr>
            <a:spLocks noChangeArrowheads="1"/>
          </p:cNvSpPr>
          <p:nvPr/>
        </p:nvSpPr>
        <p:spPr bwMode="auto">
          <a:xfrm>
            <a:off x="1060450" y="3546475"/>
            <a:ext cx="7615238"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just">
              <a:lnSpc>
                <a:spcPct val="120000"/>
              </a:lnSpc>
            </a:pPr>
            <a:r>
              <a:rPr lang="zh-CN" altLang="en-US" sz="3600">
                <a:solidFill>
                  <a:srgbClr val="FF0000"/>
                </a:solidFill>
                <a:ea typeface="华文楷体" panose="02010600040101010101" pitchFamily="2" charset="-122"/>
              </a:rPr>
              <a:t>影响：</a:t>
            </a:r>
            <a:r>
              <a:rPr kumimoji="1" lang="en-US" altLang="zh-CN" sz="3600">
                <a:ea typeface="华文楷体" panose="02010600040101010101" pitchFamily="2" charset="-122"/>
              </a:rPr>
              <a:t>SO</a:t>
            </a:r>
            <a:r>
              <a:rPr kumimoji="1" lang="en-US" altLang="zh-CN" sz="3600" baseline="-25000">
                <a:ea typeface="华文楷体" panose="02010600040101010101" pitchFamily="2" charset="-122"/>
              </a:rPr>
              <a:t>2</a:t>
            </a:r>
            <a:r>
              <a:rPr kumimoji="1" lang="zh-CN" altLang="en-US" sz="3600">
                <a:ea typeface="华文楷体" panose="02010600040101010101" pitchFamily="2" charset="-122"/>
              </a:rPr>
              <a:t>是大气中一种主要的气态污染物；含有</a:t>
            </a:r>
            <a:r>
              <a:rPr kumimoji="1" lang="en-US" altLang="zh-CN" sz="3600">
                <a:ea typeface="华文楷体" panose="02010600040101010101" pitchFamily="2" charset="-122"/>
              </a:rPr>
              <a:t>SO</a:t>
            </a:r>
            <a:r>
              <a:rPr kumimoji="1" lang="en-US" altLang="zh-CN" sz="3600" baseline="-25000">
                <a:ea typeface="华文楷体" panose="02010600040101010101" pitchFamily="2" charset="-122"/>
              </a:rPr>
              <a:t>2</a:t>
            </a:r>
            <a:r>
              <a:rPr kumimoji="1" lang="zh-CN" altLang="en-US" sz="3600">
                <a:ea typeface="华文楷体" panose="02010600040101010101" pitchFamily="2" charset="-122"/>
              </a:rPr>
              <a:t>的空气对人类及动植物有毒害，腐蚀金属制品、损坏油漆颜料、织物和皮革、形成</a:t>
            </a:r>
            <a:r>
              <a:rPr kumimoji="1" lang="zh-CN" altLang="en-US" sz="3600">
                <a:solidFill>
                  <a:srgbClr val="0000CC"/>
                </a:solidFill>
                <a:ea typeface="华文楷体" panose="02010600040101010101" pitchFamily="2" charset="-122"/>
              </a:rPr>
              <a:t>酸雨等。</a:t>
            </a:r>
            <a:endParaRPr lang="zh-CN" altLang="en-US" sz="3600">
              <a:solidFill>
                <a:srgbClr val="0000CC"/>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0948"/>
                                        </p:tgtEl>
                                        <p:attrNameLst>
                                          <p:attrName>style.visibility</p:attrName>
                                        </p:attrNameLst>
                                      </p:cBhvr>
                                      <p:to>
                                        <p:strVal val="visible"/>
                                      </p:to>
                                    </p:set>
                                    <p:animEffect transition="in" filter="blinds(horizontal)">
                                      <p:cBhvr>
                                        <p:cTn id="10" dur="500"/>
                                        <p:tgtEl>
                                          <p:spTgt spid="21094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dissolve">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p:bldP spid="8"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22" name="Rectangle 2"/>
          <p:cNvSpPr>
            <a:spLocks noChangeArrowheads="1"/>
          </p:cNvSpPr>
          <p:nvPr/>
        </p:nvSpPr>
        <p:spPr bwMode="auto">
          <a:xfrm>
            <a:off x="885826" y="404664"/>
            <a:ext cx="3902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4000" dirty="0">
                <a:solidFill>
                  <a:srgbClr val="0000CC"/>
                </a:solidFill>
                <a:ea typeface="华文楷体" panose="02010600040101010101" pitchFamily="2" charset="-122"/>
              </a:rPr>
              <a:t>2)  </a:t>
            </a:r>
            <a:r>
              <a:rPr lang="zh-CN" altLang="en-US" sz="4000" dirty="0">
                <a:solidFill>
                  <a:srgbClr val="0000CC"/>
                </a:solidFill>
                <a:ea typeface="华文楷体" panose="02010600040101010101" pitchFamily="2" charset="-122"/>
              </a:rPr>
              <a:t>亚硫酸及盐</a:t>
            </a:r>
            <a:endParaRPr lang="zh-CN" altLang="en-US" sz="4000" dirty="0">
              <a:solidFill>
                <a:srgbClr val="0000CC"/>
              </a:solidFill>
              <a:ea typeface="华文楷体" panose="02010600040101010101" pitchFamily="2" charset="-122"/>
            </a:endParaRPr>
          </a:p>
        </p:txBody>
      </p:sp>
      <p:sp>
        <p:nvSpPr>
          <p:cNvPr id="234523" name="Rectangle 3"/>
          <p:cNvSpPr>
            <a:spLocks noChangeArrowheads="1"/>
          </p:cNvSpPr>
          <p:nvPr/>
        </p:nvSpPr>
        <p:spPr bwMode="auto">
          <a:xfrm>
            <a:off x="946786" y="1412776"/>
            <a:ext cx="78041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3600" dirty="0">
                <a:ea typeface="华文楷体" panose="02010600040101010101" pitchFamily="2" charset="-122"/>
              </a:rPr>
              <a:t>●  </a:t>
            </a:r>
            <a:r>
              <a:rPr lang="zh-CN" altLang="en-US" sz="3600" dirty="0">
                <a:solidFill>
                  <a:srgbClr val="0000CC"/>
                </a:solidFill>
                <a:ea typeface="华文楷体" panose="02010600040101010101" pitchFamily="2" charset="-122"/>
              </a:rPr>
              <a:t>二元中强酸</a:t>
            </a:r>
            <a:r>
              <a:rPr lang="zh-CN" altLang="en-US" sz="3600" dirty="0">
                <a:ea typeface="华文楷体" panose="02010600040101010101" pitchFamily="2" charset="-122"/>
              </a:rPr>
              <a:t>： </a:t>
            </a:r>
            <a:endParaRPr lang="en-US" altLang="zh-CN" sz="3600" dirty="0" smtClean="0">
              <a:ea typeface="华文楷体" panose="02010600040101010101" pitchFamily="2" charset="-122"/>
            </a:endParaRPr>
          </a:p>
          <a:p>
            <a:pPr>
              <a:lnSpc>
                <a:spcPct val="120000"/>
              </a:lnSpc>
            </a:pPr>
            <a:r>
              <a:rPr lang="zh-CN" altLang="en-US" sz="3600" dirty="0" smtClean="0">
                <a:ea typeface="华文楷体" panose="02010600040101010101" pitchFamily="2" charset="-122"/>
              </a:rPr>
              <a:t>不能</a:t>
            </a:r>
            <a:r>
              <a:rPr lang="zh-CN" altLang="en-US" sz="3600" dirty="0">
                <a:ea typeface="华文楷体" panose="02010600040101010101" pitchFamily="2" charset="-122"/>
              </a:rPr>
              <a:t>从水溶液中</a:t>
            </a:r>
            <a:r>
              <a:rPr lang="zh-CN" altLang="en-US" sz="3600" dirty="0" smtClean="0">
                <a:ea typeface="华文楷体" panose="02010600040101010101" pitchFamily="2" charset="-122"/>
              </a:rPr>
              <a:t>离</a:t>
            </a:r>
            <a:endParaRPr lang="en-US" altLang="zh-CN" sz="3600" dirty="0" smtClean="0">
              <a:ea typeface="华文楷体" panose="02010600040101010101" pitchFamily="2" charset="-122"/>
            </a:endParaRPr>
          </a:p>
          <a:p>
            <a:pPr>
              <a:lnSpc>
                <a:spcPct val="120000"/>
              </a:lnSpc>
            </a:pPr>
            <a:r>
              <a:rPr lang="zh-CN" altLang="en-US" sz="3600" dirty="0" smtClean="0">
                <a:ea typeface="华文楷体" panose="02010600040101010101" pitchFamily="2" charset="-122"/>
              </a:rPr>
              <a:t>析出</a:t>
            </a:r>
            <a:r>
              <a:rPr lang="zh-CN" altLang="en-US" sz="3600" dirty="0">
                <a:ea typeface="华文楷体" panose="02010600040101010101" pitchFamily="2" charset="-122"/>
              </a:rPr>
              <a:t>来，只存在水溶液中，主要物种为 </a:t>
            </a:r>
            <a:r>
              <a:rPr lang="en-US" altLang="zh-CN" sz="3600" dirty="0">
                <a:ea typeface="华文楷体" panose="02010600040101010101" pitchFamily="2" charset="-122"/>
              </a:rPr>
              <a:t>SO</a:t>
            </a:r>
            <a:r>
              <a:rPr lang="en-US" altLang="zh-CN" sz="3600" baseline="-25000" dirty="0">
                <a:ea typeface="华文楷体" panose="02010600040101010101" pitchFamily="2" charset="-122"/>
              </a:rPr>
              <a:t>2</a:t>
            </a:r>
            <a:r>
              <a:rPr lang="en-US" altLang="zh-CN" sz="3600" dirty="0">
                <a:ea typeface="华文楷体" panose="02010600040101010101" pitchFamily="2" charset="-122"/>
              </a:rPr>
              <a:t>(</a:t>
            </a:r>
            <a:r>
              <a:rPr lang="en-US" altLang="zh-CN" sz="3600" dirty="0" err="1">
                <a:ea typeface="华文楷体" panose="02010600040101010101" pitchFamily="2" charset="-122"/>
              </a:rPr>
              <a:t>aq</a:t>
            </a:r>
            <a:r>
              <a:rPr lang="en-US" altLang="zh-CN" sz="3600" dirty="0">
                <a:ea typeface="华文楷体" panose="02010600040101010101" pitchFamily="2" charset="-122"/>
              </a:rPr>
              <a:t>); </a:t>
            </a:r>
            <a:r>
              <a:rPr lang="zh-CN" altLang="en-US" sz="3600" dirty="0">
                <a:ea typeface="华文楷体" panose="02010600040101010101" pitchFamily="2" charset="-122"/>
              </a:rPr>
              <a:t>跟碱反应得到</a:t>
            </a:r>
            <a:r>
              <a:rPr lang="zh-CN" altLang="en-US" sz="3600" dirty="0">
                <a:solidFill>
                  <a:srgbClr val="0000CC"/>
                </a:solidFill>
                <a:ea typeface="华文楷体" panose="02010600040101010101" pitchFamily="2" charset="-122"/>
              </a:rPr>
              <a:t>酸式盐或正盐</a:t>
            </a:r>
            <a:r>
              <a:rPr lang="zh-CN" altLang="en-US" sz="3600" dirty="0">
                <a:ea typeface="华文楷体" panose="02010600040101010101" pitchFamily="2" charset="-122"/>
              </a:rPr>
              <a:t>；不稳定，极易</a:t>
            </a:r>
            <a:r>
              <a:rPr lang="zh-CN" altLang="en-US" sz="3600" dirty="0" smtClean="0">
                <a:ea typeface="华文楷体" panose="02010600040101010101" pitchFamily="2" charset="-122"/>
              </a:rPr>
              <a:t>分解</a:t>
            </a:r>
            <a:r>
              <a:rPr lang="en-US" altLang="zh-CN" sz="3600" dirty="0" smtClean="0">
                <a:ea typeface="华文楷体" panose="02010600040101010101" pitchFamily="2" charset="-122"/>
              </a:rPr>
              <a:t>.</a:t>
            </a:r>
            <a:endParaRPr lang="zh-CN" altLang="en-US" sz="3600" dirty="0">
              <a:ea typeface="华文楷体" panose="02010600040101010101" pitchFamily="2" charset="-122"/>
            </a:endParaRPr>
          </a:p>
        </p:txBody>
      </p:sp>
      <p:sp>
        <p:nvSpPr>
          <p:cNvPr id="234524" name="Rectangle 7"/>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101168A-9F66-47A5-93A6-F89A71DEB72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7" name="Picture 11" descr="H2S0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652120" y="566542"/>
            <a:ext cx="2303462"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893763" y="2038350"/>
            <a:ext cx="2265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solidFill>
                  <a:srgbClr val="FF0000"/>
                </a:solidFill>
                <a:ea typeface="华文楷体" panose="02010600040101010101" pitchFamily="2" charset="-122"/>
              </a:rPr>
              <a:t>●  </a:t>
            </a:r>
            <a:r>
              <a:rPr kumimoji="1" lang="zh-CN" altLang="en-US" sz="3600">
                <a:solidFill>
                  <a:srgbClr val="FF0000"/>
                </a:solidFill>
                <a:ea typeface="华文楷体" panose="02010600040101010101" pitchFamily="2" charset="-122"/>
              </a:rPr>
              <a:t>还原性</a:t>
            </a:r>
            <a:endParaRPr kumimoji="1" lang="zh-CN" altLang="en-US" sz="3600">
              <a:solidFill>
                <a:srgbClr val="FF0000"/>
              </a:solidFill>
              <a:ea typeface="华文楷体" panose="02010600040101010101" pitchFamily="2" charset="-122"/>
            </a:endParaRPr>
          </a:p>
        </p:txBody>
      </p:sp>
      <p:graphicFrame>
        <p:nvGraphicFramePr>
          <p:cNvPr id="173060" name="Object 79"/>
          <p:cNvGraphicFramePr>
            <a:graphicFrameLocks noChangeAspect="1"/>
          </p:cNvGraphicFramePr>
          <p:nvPr/>
        </p:nvGraphicFramePr>
        <p:xfrm>
          <a:off x="1243013" y="2913063"/>
          <a:ext cx="4210050" cy="1082675"/>
        </p:xfrm>
        <a:graphic>
          <a:graphicData uri="http://schemas.openxmlformats.org/presentationml/2006/ole">
            <mc:AlternateContent xmlns:mc="http://schemas.openxmlformats.org/markup-compatibility/2006">
              <mc:Choice xmlns:v="urn:schemas-microsoft-com:vml" Requires="v">
                <p:oleObj spid="_x0000_s235857" name="公式" r:id="rId1" imgW="1752600" imgH="482600" progId="Equation.3">
                  <p:embed/>
                </p:oleObj>
              </mc:Choice>
              <mc:Fallback>
                <p:oleObj name="公式" r:id="rId1" imgW="1752600" imgH="482600" progId="Equation.3">
                  <p:embed/>
                  <p:pic>
                    <p:nvPicPr>
                      <p:cNvPr id="0" name="Picture 2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2913063"/>
                        <a:ext cx="421005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3061" name="Object 80"/>
          <p:cNvGraphicFramePr>
            <a:graphicFrameLocks noChangeAspect="1"/>
          </p:cNvGraphicFramePr>
          <p:nvPr/>
        </p:nvGraphicFramePr>
        <p:xfrm>
          <a:off x="1438275" y="4365625"/>
          <a:ext cx="6364288" cy="935038"/>
        </p:xfrm>
        <a:graphic>
          <a:graphicData uri="http://schemas.openxmlformats.org/presentationml/2006/ole">
            <mc:AlternateContent xmlns:mc="http://schemas.openxmlformats.org/markup-compatibility/2006">
              <mc:Choice xmlns:v="urn:schemas-microsoft-com:vml" Requires="v">
                <p:oleObj spid="_x0000_s235858" name="公式" r:id="rId3" imgW="3022600" imgH="482600" progId="Equation.3">
                  <p:embed/>
                </p:oleObj>
              </mc:Choice>
              <mc:Fallback>
                <p:oleObj name="公式" r:id="rId3" imgW="3022600" imgH="482600" progId="Equation.3">
                  <p:embed/>
                  <p:pic>
                    <p:nvPicPr>
                      <p:cNvPr id="0" name="Picture 2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4365625"/>
                        <a:ext cx="6364288"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062" name="Text Box 6"/>
          <p:cNvSpPr txBox="1">
            <a:spLocks noChangeArrowheads="1"/>
          </p:cNvSpPr>
          <p:nvPr/>
        </p:nvSpPr>
        <p:spPr bwMode="auto">
          <a:xfrm>
            <a:off x="1042988" y="5516563"/>
            <a:ext cx="4968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solidFill>
                  <a:srgbClr val="000099"/>
                </a:solidFill>
                <a:ea typeface="华文楷体" panose="02010600040101010101" pitchFamily="2" charset="-122"/>
              </a:rPr>
              <a:t>●  </a:t>
            </a:r>
            <a:r>
              <a:rPr kumimoji="1" lang="zh-CN" altLang="en-US" sz="3600">
                <a:solidFill>
                  <a:srgbClr val="000099"/>
                </a:solidFill>
                <a:ea typeface="华文楷体" panose="02010600040101010101" pitchFamily="2" charset="-122"/>
              </a:rPr>
              <a:t>漂白</a:t>
            </a:r>
            <a:r>
              <a:rPr kumimoji="1" lang="en-US" altLang="zh-CN" sz="3600">
                <a:solidFill>
                  <a:srgbClr val="000099"/>
                </a:solidFill>
                <a:ea typeface="华文楷体" panose="02010600040101010101" pitchFamily="2" charset="-122"/>
              </a:rPr>
              <a:t>----</a:t>
            </a:r>
            <a:r>
              <a:rPr kumimoji="1" lang="zh-CN" altLang="en-US" sz="3600">
                <a:solidFill>
                  <a:srgbClr val="000099"/>
                </a:solidFill>
                <a:ea typeface="华文楷体" panose="02010600040101010101" pitchFamily="2" charset="-122"/>
              </a:rPr>
              <a:t>使品红褪色  </a:t>
            </a:r>
            <a:endParaRPr kumimoji="1" lang="zh-CN" altLang="en-US" sz="3600">
              <a:solidFill>
                <a:srgbClr val="000099"/>
              </a:solidFill>
              <a:ea typeface="华文楷体" panose="02010600040101010101" pitchFamily="2" charset="-122"/>
            </a:endParaRPr>
          </a:p>
        </p:txBody>
      </p:sp>
      <p:sp>
        <p:nvSpPr>
          <p:cNvPr id="173063" name="Rectangle 7"/>
          <p:cNvSpPr>
            <a:spLocks noChangeArrowheads="1"/>
          </p:cNvSpPr>
          <p:nvPr/>
        </p:nvSpPr>
        <p:spPr bwMode="auto">
          <a:xfrm>
            <a:off x="6299200" y="3357563"/>
            <a:ext cx="21605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en-US" sz="2400">
                <a:solidFill>
                  <a:srgbClr val="000099"/>
                </a:solidFill>
                <a:ea typeface="华文楷体" panose="02010600040101010101" pitchFamily="2" charset="-122"/>
              </a:rPr>
              <a:t>H</a:t>
            </a:r>
            <a:r>
              <a:rPr kumimoji="1" lang="en-US" altLang="en-US" sz="2400" baseline="-25000">
                <a:solidFill>
                  <a:srgbClr val="000099"/>
                </a:solidFill>
                <a:ea typeface="华文楷体" panose="02010600040101010101" pitchFamily="2" charset="-122"/>
              </a:rPr>
              <a:t>2</a:t>
            </a:r>
            <a:r>
              <a:rPr kumimoji="1" lang="en-US" altLang="en-US" sz="2400">
                <a:solidFill>
                  <a:srgbClr val="000099"/>
                </a:solidFill>
                <a:ea typeface="华文楷体" panose="02010600040101010101" pitchFamily="2" charset="-122"/>
              </a:rPr>
              <a:t>SO</a:t>
            </a:r>
            <a:r>
              <a:rPr kumimoji="1" lang="en-US" altLang="en-US" sz="2400" baseline="-25000">
                <a:solidFill>
                  <a:srgbClr val="000099"/>
                </a:solidFill>
                <a:ea typeface="华文楷体" panose="02010600040101010101" pitchFamily="2" charset="-122"/>
              </a:rPr>
              <a:t>3  </a:t>
            </a:r>
            <a:r>
              <a:rPr kumimoji="1" lang="zh-CN" altLang="zh-CN" sz="2400">
                <a:solidFill>
                  <a:srgbClr val="000099"/>
                </a:solidFill>
                <a:ea typeface="华文楷体" panose="02010600040101010101" pitchFamily="2" charset="-122"/>
              </a:rPr>
              <a:t>和</a:t>
            </a:r>
            <a:r>
              <a:rPr kumimoji="1" lang="zh-CN" altLang="en-US" sz="2400">
                <a:solidFill>
                  <a:srgbClr val="000099"/>
                </a:solidFill>
                <a:ea typeface="华文楷体" panose="02010600040101010101" pitchFamily="2" charset="-122"/>
              </a:rPr>
              <a:t> </a:t>
            </a:r>
            <a:r>
              <a:rPr kumimoji="1" lang="en-US" altLang="en-US" sz="2400">
                <a:solidFill>
                  <a:srgbClr val="000099"/>
                </a:solidFill>
                <a:ea typeface="华文楷体" panose="02010600040101010101" pitchFamily="2" charset="-122"/>
              </a:rPr>
              <a:t>Br</a:t>
            </a:r>
            <a:r>
              <a:rPr kumimoji="1" lang="en-US" altLang="en-US" sz="2400" baseline="-25000">
                <a:solidFill>
                  <a:srgbClr val="000099"/>
                </a:solidFill>
                <a:ea typeface="华文楷体" panose="02010600040101010101" pitchFamily="2" charset="-122"/>
              </a:rPr>
              <a:t>2</a:t>
            </a:r>
            <a:endParaRPr kumimoji="1" lang="en-US" altLang="zh-CN" sz="2400">
              <a:solidFill>
                <a:srgbClr val="000099"/>
              </a:solidFill>
              <a:ea typeface="华文楷体" panose="02010600040101010101" pitchFamily="2" charset="-122"/>
            </a:endParaRPr>
          </a:p>
        </p:txBody>
      </p:sp>
      <p:graphicFrame>
        <p:nvGraphicFramePr>
          <p:cNvPr id="235601" name="Object 81"/>
          <p:cNvGraphicFramePr>
            <a:graphicFrameLocks noChangeAspect="1"/>
          </p:cNvGraphicFramePr>
          <p:nvPr/>
        </p:nvGraphicFramePr>
        <p:xfrm>
          <a:off x="1031875" y="1120775"/>
          <a:ext cx="4630738" cy="573088"/>
        </p:xfrm>
        <a:graphic>
          <a:graphicData uri="http://schemas.openxmlformats.org/presentationml/2006/ole">
            <mc:AlternateContent xmlns:mc="http://schemas.openxmlformats.org/markup-compatibility/2006">
              <mc:Choice xmlns:v="urn:schemas-microsoft-com:vml" Requires="v">
                <p:oleObj spid="_x0000_s235859" name="公式" r:id="rId5" imgW="1968500" imgH="241300" progId="Equation.3">
                  <p:embed/>
                </p:oleObj>
              </mc:Choice>
              <mc:Fallback>
                <p:oleObj name="公式" r:id="rId5" imgW="1968500" imgH="241300" progId="Equation.3">
                  <p:embed/>
                  <p:pic>
                    <p:nvPicPr>
                      <p:cNvPr id="0" name="Picture 2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875" y="1120775"/>
                        <a:ext cx="4630738"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02" name="Object 82"/>
          <p:cNvGraphicFramePr>
            <a:graphicFrameLocks noChangeAspect="1"/>
          </p:cNvGraphicFramePr>
          <p:nvPr/>
        </p:nvGraphicFramePr>
        <p:xfrm>
          <a:off x="6443663" y="333375"/>
          <a:ext cx="1768475" cy="2971800"/>
        </p:xfrm>
        <a:graphic>
          <a:graphicData uri="http://schemas.openxmlformats.org/presentationml/2006/ole">
            <mc:AlternateContent xmlns:mc="http://schemas.openxmlformats.org/markup-compatibility/2006">
              <mc:Choice xmlns:v="urn:schemas-microsoft-com:vml" Requires="v">
                <p:oleObj spid="_x0000_s235860" name="Image" r:id="rId7" imgW="2247900" imgH="3810000" progId="">
                  <p:embed/>
                </p:oleObj>
              </mc:Choice>
              <mc:Fallback>
                <p:oleObj name="Image" r:id="rId7" imgW="2247900" imgH="3810000" progId="">
                  <p:embed/>
                  <p:pic>
                    <p:nvPicPr>
                      <p:cNvPr id="0" name="Picture 280"/>
                      <p:cNvPicPr>
                        <a:picLocks noChangeAspect="1" noChangeArrowheads="1"/>
                      </p:cNvPicPr>
                      <p:nvPr/>
                    </p:nvPicPr>
                    <p:blipFill>
                      <a:blip r:embed="rId8">
                        <a:lum bright="18000"/>
                        <a:extLst>
                          <a:ext uri="{28A0092B-C50C-407E-A947-70E740481C1C}">
                            <a14:useLocalDpi xmlns:a14="http://schemas.microsoft.com/office/drawing/2010/main" val="0"/>
                          </a:ext>
                        </a:extLst>
                      </a:blip>
                      <a:srcRect l="4037" t="9525" r="7149" b="2380"/>
                      <a:stretch>
                        <a:fillRect/>
                      </a:stretch>
                    </p:blipFill>
                    <p:spPr bwMode="auto">
                      <a:xfrm>
                        <a:off x="6443663" y="333375"/>
                        <a:ext cx="1768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Lst>
                    </p:spPr>
                  </p:pic>
                </p:oleObj>
              </mc:Fallback>
            </mc:AlternateContent>
          </a:graphicData>
        </a:graphic>
      </p:graphicFrame>
      <p:sp>
        <p:nvSpPr>
          <p:cNvPr id="235606" name="Text Box 10"/>
          <p:cNvSpPr txBox="1">
            <a:spLocks noChangeArrowheads="1"/>
          </p:cNvSpPr>
          <p:nvPr/>
        </p:nvSpPr>
        <p:spPr bwMode="auto">
          <a:xfrm>
            <a:off x="971550" y="260350"/>
            <a:ext cx="3384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solidFill>
                  <a:srgbClr val="000099"/>
                </a:solidFill>
                <a:ea typeface="华文楷体" panose="02010600040101010101" pitchFamily="2" charset="-122"/>
              </a:rPr>
              <a:t>●  </a:t>
            </a:r>
            <a:r>
              <a:rPr kumimoji="1" lang="zh-CN" altLang="en-US" sz="3600">
                <a:solidFill>
                  <a:srgbClr val="000099"/>
                </a:solidFill>
                <a:ea typeface="华文楷体" panose="02010600040101010101" pitchFamily="2" charset="-122"/>
              </a:rPr>
              <a:t>氧化性</a:t>
            </a:r>
            <a:endParaRPr lang="zh-CN" altLang="en-US" sz="3600">
              <a:solidFill>
                <a:srgbClr val="000099"/>
              </a:solidFill>
              <a:ea typeface="华文楷体" panose="02010600040101010101" pitchFamily="2" charset="-122"/>
            </a:endParaRPr>
          </a:p>
        </p:txBody>
      </p:sp>
      <p:sp>
        <p:nvSpPr>
          <p:cNvPr id="235607" name="Rectangle 12"/>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4EE9F3B-E009-44CD-BA8C-6E5D1D83F558}"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fade">
                                      <p:cBhvr>
                                        <p:cTn id="7" dur="1000"/>
                                        <p:tgtEl>
                                          <p:spTgt spid="173059"/>
                                        </p:tgtEl>
                                      </p:cBhvr>
                                    </p:animEffect>
                                    <p:anim calcmode="lin" valueType="num">
                                      <p:cBhvr>
                                        <p:cTn id="8" dur="1000" fill="hold"/>
                                        <p:tgtEl>
                                          <p:spTgt spid="173059"/>
                                        </p:tgtEl>
                                        <p:attrNameLst>
                                          <p:attrName>ppt_x</p:attrName>
                                        </p:attrNameLst>
                                      </p:cBhvr>
                                      <p:tavLst>
                                        <p:tav tm="0">
                                          <p:val>
                                            <p:strVal val="#ppt_x"/>
                                          </p:val>
                                        </p:tav>
                                        <p:tav tm="100000">
                                          <p:val>
                                            <p:strVal val="#ppt_x"/>
                                          </p:val>
                                        </p:tav>
                                      </p:tavLst>
                                    </p:anim>
                                    <p:anim calcmode="lin" valueType="num">
                                      <p:cBhvr>
                                        <p:cTn id="9" dur="1000" fill="hold"/>
                                        <p:tgtEl>
                                          <p:spTgt spid="17305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3060"/>
                                        </p:tgtEl>
                                        <p:attrNameLst>
                                          <p:attrName>style.visibility</p:attrName>
                                        </p:attrNameLst>
                                      </p:cBhvr>
                                      <p:to>
                                        <p:strVal val="visible"/>
                                      </p:to>
                                    </p:set>
                                    <p:animEffect transition="in" filter="fade">
                                      <p:cBhvr>
                                        <p:cTn id="12" dur="1000"/>
                                        <p:tgtEl>
                                          <p:spTgt spid="173060"/>
                                        </p:tgtEl>
                                      </p:cBhvr>
                                    </p:animEffect>
                                    <p:anim calcmode="lin" valueType="num">
                                      <p:cBhvr>
                                        <p:cTn id="13" dur="1000" fill="hold"/>
                                        <p:tgtEl>
                                          <p:spTgt spid="173060"/>
                                        </p:tgtEl>
                                        <p:attrNameLst>
                                          <p:attrName>ppt_x</p:attrName>
                                        </p:attrNameLst>
                                      </p:cBhvr>
                                      <p:tavLst>
                                        <p:tav tm="0">
                                          <p:val>
                                            <p:strVal val="#ppt_x"/>
                                          </p:val>
                                        </p:tav>
                                        <p:tav tm="100000">
                                          <p:val>
                                            <p:strVal val="#ppt_x"/>
                                          </p:val>
                                        </p:tav>
                                      </p:tavLst>
                                    </p:anim>
                                    <p:anim calcmode="lin" valueType="num">
                                      <p:cBhvr>
                                        <p:cTn id="14" dur="1000" fill="hold"/>
                                        <p:tgtEl>
                                          <p:spTgt spid="17306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3061"/>
                                        </p:tgtEl>
                                        <p:attrNameLst>
                                          <p:attrName>style.visibility</p:attrName>
                                        </p:attrNameLst>
                                      </p:cBhvr>
                                      <p:to>
                                        <p:strVal val="visible"/>
                                      </p:to>
                                    </p:set>
                                    <p:animEffect transition="in" filter="fade">
                                      <p:cBhvr>
                                        <p:cTn id="17" dur="1000"/>
                                        <p:tgtEl>
                                          <p:spTgt spid="173061"/>
                                        </p:tgtEl>
                                      </p:cBhvr>
                                    </p:animEffect>
                                    <p:anim calcmode="lin" valueType="num">
                                      <p:cBhvr>
                                        <p:cTn id="18" dur="1000" fill="hold"/>
                                        <p:tgtEl>
                                          <p:spTgt spid="173061"/>
                                        </p:tgtEl>
                                        <p:attrNameLst>
                                          <p:attrName>ppt_x</p:attrName>
                                        </p:attrNameLst>
                                      </p:cBhvr>
                                      <p:tavLst>
                                        <p:tav tm="0">
                                          <p:val>
                                            <p:strVal val="#ppt_x"/>
                                          </p:val>
                                        </p:tav>
                                        <p:tav tm="100000">
                                          <p:val>
                                            <p:strVal val="#ppt_x"/>
                                          </p:val>
                                        </p:tav>
                                      </p:tavLst>
                                    </p:anim>
                                    <p:anim calcmode="lin" valueType="num">
                                      <p:cBhvr>
                                        <p:cTn id="19" dur="1000" fill="hold"/>
                                        <p:tgtEl>
                                          <p:spTgt spid="17306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3063"/>
                                        </p:tgtEl>
                                        <p:attrNameLst>
                                          <p:attrName>style.visibility</p:attrName>
                                        </p:attrNameLst>
                                      </p:cBhvr>
                                      <p:to>
                                        <p:strVal val="visible"/>
                                      </p:to>
                                    </p:set>
                                    <p:anim calcmode="lin" valueType="num">
                                      <p:cBhvr additive="base">
                                        <p:cTn id="24" dur="500" fill="hold"/>
                                        <p:tgtEl>
                                          <p:spTgt spid="173063"/>
                                        </p:tgtEl>
                                        <p:attrNameLst>
                                          <p:attrName>ppt_x</p:attrName>
                                        </p:attrNameLst>
                                      </p:cBhvr>
                                      <p:tavLst>
                                        <p:tav tm="0">
                                          <p:val>
                                            <p:strVal val="#ppt_x"/>
                                          </p:val>
                                        </p:tav>
                                        <p:tav tm="100000">
                                          <p:val>
                                            <p:strVal val="#ppt_x"/>
                                          </p:val>
                                        </p:tav>
                                      </p:tavLst>
                                    </p:anim>
                                    <p:anim calcmode="lin" valueType="num">
                                      <p:cBhvr additive="base">
                                        <p:cTn id="25" dur="500" fill="hold"/>
                                        <p:tgtEl>
                                          <p:spTgt spid="17306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3062"/>
                                        </p:tgtEl>
                                        <p:attrNameLst>
                                          <p:attrName>style.visibility</p:attrName>
                                        </p:attrNameLst>
                                      </p:cBhvr>
                                      <p:to>
                                        <p:strVal val="visible"/>
                                      </p:to>
                                    </p:set>
                                    <p:anim calcmode="lin" valueType="num">
                                      <p:cBhvr additive="base">
                                        <p:cTn id="30" dur="500" fill="hold"/>
                                        <p:tgtEl>
                                          <p:spTgt spid="173062"/>
                                        </p:tgtEl>
                                        <p:attrNameLst>
                                          <p:attrName>ppt_x</p:attrName>
                                        </p:attrNameLst>
                                      </p:cBhvr>
                                      <p:tavLst>
                                        <p:tav tm="0">
                                          <p:val>
                                            <p:strVal val="#ppt_x"/>
                                          </p:val>
                                        </p:tav>
                                        <p:tav tm="100000">
                                          <p:val>
                                            <p:strVal val="#ppt_x"/>
                                          </p:val>
                                        </p:tav>
                                      </p:tavLst>
                                    </p:anim>
                                    <p:anim calcmode="lin" valueType="num">
                                      <p:cBhvr additive="base">
                                        <p:cTn id="31" dur="500" fill="hold"/>
                                        <p:tgtEl>
                                          <p:spTgt spid="1730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p:bldP spid="173062" grpId="0"/>
      <p:bldP spid="173063"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11"/>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DFBBA8F-D5D0-419F-8D5A-E6DBD8A7673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5" name="Text Box 6"/>
          <p:cNvSpPr txBox="1">
            <a:spLocks noChangeArrowheads="1"/>
          </p:cNvSpPr>
          <p:nvPr/>
        </p:nvSpPr>
        <p:spPr bwMode="auto">
          <a:xfrm>
            <a:off x="1042988" y="115888"/>
            <a:ext cx="7921625"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3600" dirty="0">
                <a:solidFill>
                  <a:srgbClr val="0000FF"/>
                </a:solidFill>
                <a:ea typeface="华文楷体" panose="02010600040101010101" pitchFamily="2" charset="-122"/>
              </a:rPr>
              <a:t>亚硫酸盐的溶解性与热稳定性：</a:t>
            </a:r>
            <a:endParaRPr lang="zh-CN" altLang="en-US" sz="3600" dirty="0">
              <a:solidFill>
                <a:srgbClr val="0000FF"/>
              </a:solidFill>
              <a:ea typeface="华文楷体" panose="02010600040101010101" pitchFamily="2" charset="-122"/>
            </a:endParaRPr>
          </a:p>
          <a:p>
            <a:pPr>
              <a:spcBef>
                <a:spcPct val="50000"/>
              </a:spcBef>
            </a:pPr>
            <a:r>
              <a:rPr lang="zh-CN" altLang="en-US" sz="3600" dirty="0">
                <a:ea typeface="华文楷体" panose="02010600040101010101" pitchFamily="2" charset="-122"/>
              </a:rPr>
              <a:t>      </a:t>
            </a:r>
            <a:r>
              <a:rPr lang="en-US" altLang="zh-CN" sz="3600" dirty="0">
                <a:ea typeface="华文楷体" panose="02010600040101010101" pitchFamily="2" charset="-122"/>
              </a:rPr>
              <a:t>NH</a:t>
            </a:r>
            <a:r>
              <a:rPr lang="en-US" altLang="zh-CN" sz="3600" baseline="-25000" dirty="0">
                <a:ea typeface="华文楷体" panose="02010600040101010101" pitchFamily="2" charset="-122"/>
              </a:rPr>
              <a:t>4</a:t>
            </a:r>
            <a:r>
              <a:rPr lang="en-US" altLang="zh-CN" sz="3600" baseline="30000" dirty="0">
                <a:ea typeface="华文楷体" panose="02010600040101010101" pitchFamily="2" charset="-122"/>
              </a:rPr>
              <a:t>+</a:t>
            </a:r>
            <a:r>
              <a:rPr lang="zh-CN" altLang="en-US" sz="3600" dirty="0">
                <a:ea typeface="华文楷体" panose="02010600040101010101" pitchFamily="2" charset="-122"/>
              </a:rPr>
              <a:t>和碱金属盐易溶于水，呈</a:t>
            </a:r>
            <a:r>
              <a:rPr lang="zh-CN" altLang="en-US" sz="3600" dirty="0">
                <a:solidFill>
                  <a:srgbClr val="0000CC"/>
                </a:solidFill>
                <a:ea typeface="华文楷体" panose="02010600040101010101" pitchFamily="2" charset="-122"/>
              </a:rPr>
              <a:t>碱性</a:t>
            </a:r>
            <a:r>
              <a:rPr lang="zh-CN" altLang="en-US" sz="3600" dirty="0">
                <a:ea typeface="华文楷体" panose="02010600040101010101" pitchFamily="2" charset="-122"/>
              </a:rPr>
              <a:t>；其他正盐微溶于水；酸式盐易溶于水；</a:t>
            </a:r>
            <a:r>
              <a:rPr lang="en-US" altLang="zh-CN" sz="3600" dirty="0">
                <a:ea typeface="华文楷体" panose="02010600040101010101" pitchFamily="2" charset="-122"/>
              </a:rPr>
              <a:t>(</a:t>
            </a:r>
            <a:r>
              <a:rPr lang="zh-CN" altLang="en-US" sz="3600" dirty="0">
                <a:ea typeface="华文楷体" panose="02010600040101010101" pitchFamily="2" charset="-122"/>
              </a:rPr>
              <a:t>与碳酸盐有类似之处</a:t>
            </a:r>
            <a:r>
              <a:rPr lang="en-US" altLang="zh-CN" sz="3600" dirty="0">
                <a:ea typeface="华文楷体" panose="02010600040101010101" pitchFamily="2" charset="-122"/>
              </a:rPr>
              <a:t>)</a:t>
            </a:r>
            <a:endParaRPr lang="en-US" altLang="zh-CN" sz="3600" u="sng" dirty="0">
              <a:ea typeface="华文楷体" panose="02010600040101010101" pitchFamily="2" charset="-122"/>
            </a:endParaRPr>
          </a:p>
          <a:p>
            <a:pPr>
              <a:spcBef>
                <a:spcPct val="50000"/>
              </a:spcBef>
            </a:pPr>
            <a:r>
              <a:rPr lang="en-US" altLang="zh-CN" sz="3600" dirty="0">
                <a:ea typeface="华文楷体" panose="02010600040101010101" pitchFamily="2" charset="-122"/>
              </a:rPr>
              <a:t>    </a:t>
            </a:r>
            <a:r>
              <a:rPr lang="zh-CN" altLang="en-US" sz="3600" dirty="0">
                <a:ea typeface="华文楷体" panose="02010600040101010101" pitchFamily="2" charset="-122"/>
              </a:rPr>
              <a:t>亚硫酸盐受热易分解，与强酸反应放出</a:t>
            </a:r>
            <a:r>
              <a:rPr lang="en-US" altLang="zh-CN" sz="3600" dirty="0">
                <a:ea typeface="华文楷体" panose="02010600040101010101" pitchFamily="2" charset="-122"/>
              </a:rPr>
              <a:t>SO</a:t>
            </a:r>
            <a:r>
              <a:rPr lang="en-US" altLang="zh-CN" sz="3600" baseline="-25000" dirty="0">
                <a:ea typeface="华文楷体" panose="02010600040101010101" pitchFamily="2" charset="-122"/>
              </a:rPr>
              <a:t>2</a:t>
            </a:r>
            <a:endParaRPr lang="zh-CN" altLang="en-US" sz="3600" baseline="-25000" dirty="0">
              <a:ea typeface="华文楷体" panose="02010600040101010101" pitchFamily="2" charset="-122"/>
            </a:endParaRPr>
          </a:p>
        </p:txBody>
      </p:sp>
      <p:sp>
        <p:nvSpPr>
          <p:cNvPr id="7" name="Text Box 4"/>
          <p:cNvSpPr txBox="1">
            <a:spLocks noChangeArrowheads="1"/>
          </p:cNvSpPr>
          <p:nvPr/>
        </p:nvSpPr>
        <p:spPr bwMode="auto">
          <a:xfrm>
            <a:off x="971550" y="4221163"/>
            <a:ext cx="755332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10000"/>
              </a:lnSpc>
              <a:spcBef>
                <a:spcPct val="10000"/>
              </a:spcBef>
              <a:spcAft>
                <a:spcPct val="10000"/>
              </a:spcAft>
            </a:pPr>
            <a:r>
              <a:rPr lang="en-US" altLang="zh-CN" sz="3600">
                <a:solidFill>
                  <a:srgbClr val="0000FF"/>
                </a:solidFill>
                <a:ea typeface="华文楷体" panose="02010600040101010101" pitchFamily="2" charset="-122"/>
                <a:cs typeface="楷体" panose="02010609060101010101" pitchFamily="49" charset="-122"/>
              </a:rPr>
              <a:t>SO</a:t>
            </a:r>
            <a:r>
              <a:rPr lang="en-US" altLang="zh-CN" sz="3600" baseline="-25000">
                <a:solidFill>
                  <a:srgbClr val="0000FF"/>
                </a:solidFill>
                <a:ea typeface="华文楷体" panose="02010600040101010101" pitchFamily="2" charset="-122"/>
                <a:cs typeface="楷体" panose="02010609060101010101" pitchFamily="49" charset="-122"/>
              </a:rPr>
              <a:t>3</a:t>
            </a:r>
            <a:r>
              <a:rPr lang="en-US" altLang="zh-CN" sz="3600" baseline="30000">
                <a:solidFill>
                  <a:srgbClr val="0000FF"/>
                </a:solidFill>
                <a:ea typeface="华文楷体" panose="02010600040101010101" pitchFamily="2" charset="-122"/>
                <a:cs typeface="楷体" panose="02010609060101010101" pitchFamily="49" charset="-122"/>
              </a:rPr>
              <a:t>2-</a:t>
            </a:r>
            <a:r>
              <a:rPr lang="zh-CN" altLang="en-US" sz="3600">
                <a:solidFill>
                  <a:srgbClr val="0000FF"/>
                </a:solidFill>
                <a:ea typeface="华文楷体" panose="02010600040101010101" pitchFamily="2" charset="-122"/>
                <a:cs typeface="楷体" panose="02010609060101010101" pitchFamily="49" charset="-122"/>
              </a:rPr>
              <a:t>的检验：</a:t>
            </a:r>
            <a:endParaRPr lang="en-US" altLang="zh-CN" sz="3600">
              <a:solidFill>
                <a:srgbClr val="0000FF"/>
              </a:solidFill>
              <a:ea typeface="华文楷体" panose="02010600040101010101" pitchFamily="2" charset="-122"/>
              <a:cs typeface="楷体" panose="02010609060101010101" pitchFamily="49" charset="-122"/>
            </a:endParaRPr>
          </a:p>
          <a:p>
            <a:pPr eaLnBrk="0" hangingPunct="0">
              <a:lnSpc>
                <a:spcPct val="110000"/>
              </a:lnSpc>
              <a:spcBef>
                <a:spcPct val="10000"/>
              </a:spcBef>
              <a:spcAft>
                <a:spcPct val="10000"/>
              </a:spcAft>
            </a:pPr>
            <a:r>
              <a:rPr lang="en-US" altLang="zh-CN" sz="3600">
                <a:solidFill>
                  <a:srgbClr val="0000FF"/>
                </a:solidFill>
                <a:ea typeface="华文楷体" panose="02010600040101010101" pitchFamily="2" charset="-122"/>
                <a:cs typeface="楷体" panose="02010609060101010101" pitchFamily="49" charset="-122"/>
              </a:rPr>
              <a:t> (a) </a:t>
            </a:r>
            <a:r>
              <a:rPr lang="en-US" altLang="zh-CN" sz="3600">
                <a:ea typeface="华文楷体" panose="02010600040101010101" pitchFamily="2" charset="-122"/>
                <a:cs typeface="楷体" panose="02010609060101010101" pitchFamily="49" charset="-122"/>
              </a:rPr>
              <a:t>H</a:t>
            </a:r>
            <a:r>
              <a:rPr lang="en-US" altLang="zh-CN" sz="3600" baseline="-25000">
                <a:ea typeface="华文楷体" panose="02010600040101010101" pitchFamily="2" charset="-122"/>
                <a:cs typeface="楷体" panose="02010609060101010101" pitchFamily="49" charset="-122"/>
              </a:rPr>
              <a:t>2</a:t>
            </a:r>
            <a:r>
              <a:rPr lang="en-US" altLang="zh-CN" sz="3600">
                <a:ea typeface="华文楷体" panose="02010600040101010101" pitchFamily="2" charset="-122"/>
                <a:cs typeface="楷体" panose="02010609060101010101" pitchFamily="49" charset="-122"/>
              </a:rPr>
              <a:t>O</a:t>
            </a:r>
            <a:r>
              <a:rPr lang="en-US" altLang="zh-CN" sz="3600" baseline="-25000">
                <a:ea typeface="华文楷体" panose="02010600040101010101" pitchFamily="2" charset="-122"/>
                <a:cs typeface="楷体" panose="02010609060101010101" pitchFamily="49" charset="-122"/>
              </a:rPr>
              <a:t>2</a:t>
            </a:r>
            <a:r>
              <a:rPr lang="en-US" altLang="zh-CN" sz="3600">
                <a:ea typeface="华文楷体" panose="02010600040101010101" pitchFamily="2" charset="-122"/>
                <a:cs typeface="楷体" panose="02010609060101010101" pitchFamily="49" charset="-122"/>
              </a:rPr>
              <a:t>+H</a:t>
            </a:r>
            <a:r>
              <a:rPr lang="en-US" altLang="zh-CN" sz="3600" baseline="30000">
                <a:ea typeface="华文楷体" panose="02010600040101010101" pitchFamily="2" charset="-122"/>
                <a:cs typeface="楷体" panose="02010609060101010101" pitchFamily="49" charset="-122"/>
              </a:rPr>
              <a:t>+</a:t>
            </a:r>
            <a:r>
              <a:rPr lang="en-US" altLang="zh-CN" sz="3600">
                <a:ea typeface="华文楷体" panose="02010600040101010101" pitchFamily="2" charset="-122"/>
                <a:cs typeface="楷体" panose="02010609060101010101" pitchFamily="49" charset="-122"/>
              </a:rPr>
              <a:t>+ Ba</a:t>
            </a:r>
            <a:r>
              <a:rPr lang="en-US" altLang="zh-CN" sz="3600" baseline="30000">
                <a:ea typeface="华文楷体" panose="02010600040101010101" pitchFamily="2" charset="-122"/>
                <a:cs typeface="楷体" panose="02010609060101010101" pitchFamily="49" charset="-122"/>
              </a:rPr>
              <a:t>2+  </a:t>
            </a:r>
            <a:r>
              <a:rPr lang="en-US" altLang="zh-CN" sz="3600">
                <a:ea typeface="华文楷体" panose="02010600040101010101" pitchFamily="2" charset="-122"/>
                <a:cs typeface="楷体" panose="02010609060101010101" pitchFamily="49" charset="-122"/>
              </a:rPr>
              <a:t>(</a:t>
            </a:r>
            <a:r>
              <a:rPr lang="zh-CN" altLang="en-US" sz="3600">
                <a:ea typeface="华文楷体" panose="02010600040101010101" pitchFamily="2" charset="-122"/>
                <a:cs typeface="楷体" panose="02010609060101010101" pitchFamily="49" charset="-122"/>
              </a:rPr>
              <a:t>排除</a:t>
            </a:r>
            <a:r>
              <a:rPr lang="en-US" altLang="zh-CN" sz="3600">
                <a:ea typeface="华文楷体" panose="02010600040101010101" pitchFamily="2" charset="-122"/>
                <a:cs typeface="楷体" panose="02010609060101010101" pitchFamily="49" charset="-122"/>
              </a:rPr>
              <a:t>SO</a:t>
            </a:r>
            <a:r>
              <a:rPr lang="en-US" altLang="zh-CN" sz="3600" baseline="-25000">
                <a:ea typeface="华文楷体" panose="02010600040101010101" pitchFamily="2" charset="-122"/>
                <a:cs typeface="楷体" panose="02010609060101010101" pitchFamily="49" charset="-122"/>
              </a:rPr>
              <a:t>4</a:t>
            </a:r>
            <a:r>
              <a:rPr lang="en-US" altLang="zh-CN" sz="3600" baseline="30000">
                <a:ea typeface="华文楷体" panose="02010600040101010101" pitchFamily="2" charset="-122"/>
                <a:cs typeface="楷体" panose="02010609060101010101" pitchFamily="49" charset="-122"/>
              </a:rPr>
              <a:t>2-</a:t>
            </a:r>
            <a:r>
              <a:rPr lang="zh-CN" altLang="en-US" sz="3600">
                <a:ea typeface="华文楷体" panose="02010600040101010101" pitchFamily="2" charset="-122"/>
                <a:cs typeface="楷体" panose="02010609060101010101" pitchFamily="49" charset="-122"/>
              </a:rPr>
              <a:t>干扰</a:t>
            </a:r>
            <a:r>
              <a:rPr lang="en-US" altLang="zh-CN" sz="3600">
                <a:ea typeface="华文楷体" panose="02010600040101010101" pitchFamily="2" charset="-122"/>
                <a:cs typeface="楷体" panose="02010609060101010101" pitchFamily="49" charset="-122"/>
              </a:rPr>
              <a:t>)</a:t>
            </a:r>
            <a:endParaRPr lang="en-US" altLang="zh-CN" sz="3600">
              <a:ea typeface="华文楷体" panose="02010600040101010101" pitchFamily="2" charset="-122"/>
              <a:cs typeface="楷体" panose="02010609060101010101" pitchFamily="49" charset="-122"/>
            </a:endParaRPr>
          </a:p>
          <a:p>
            <a:pPr eaLnBrk="0" hangingPunct="0">
              <a:lnSpc>
                <a:spcPct val="110000"/>
              </a:lnSpc>
              <a:spcBef>
                <a:spcPct val="10000"/>
              </a:spcBef>
              <a:spcAft>
                <a:spcPct val="10000"/>
              </a:spcAft>
            </a:pPr>
            <a:r>
              <a:rPr lang="en-US" altLang="zh-CN" sz="3600">
                <a:solidFill>
                  <a:srgbClr val="0000FF"/>
                </a:solidFill>
                <a:ea typeface="华文楷体" panose="02010600040101010101" pitchFamily="2" charset="-122"/>
                <a:cs typeface="楷体" panose="02010609060101010101" pitchFamily="49" charset="-122"/>
              </a:rPr>
              <a:t> (b) </a:t>
            </a:r>
            <a:r>
              <a:rPr lang="zh-CN" altLang="en-US" sz="3600">
                <a:ea typeface="华文楷体" panose="02010600040101010101" pitchFamily="2" charset="-122"/>
                <a:cs typeface="楷体" panose="02010609060101010101" pitchFamily="49" charset="-122"/>
              </a:rPr>
              <a:t>酸化后，将气体通过品红溶液</a:t>
            </a:r>
            <a:endParaRPr lang="en-US" altLang="zh-CN" sz="3600">
              <a:ea typeface="华文楷体" panose="02010600040101010101" pitchFamily="2" charset="-122"/>
              <a:cs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3"/>
          <p:cNvSpPr>
            <a:spLocks noChangeArrowheads="1"/>
          </p:cNvSpPr>
          <p:nvPr/>
        </p:nvSpPr>
        <p:spPr bwMode="auto">
          <a:xfrm>
            <a:off x="942975" y="114300"/>
            <a:ext cx="73421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ea typeface="华文楷体" panose="02010600040101010101" pitchFamily="2" charset="-122"/>
              </a:rPr>
              <a:t>2.</a:t>
            </a:r>
            <a:r>
              <a:rPr kumimoji="1" lang="zh-CN" altLang="en-US" sz="3600">
                <a:ea typeface="华文楷体" panose="02010600040101010101" pitchFamily="2" charset="-122"/>
              </a:rPr>
              <a:t> 三氧化硫、硫酸和硫酸盐</a:t>
            </a:r>
            <a:endParaRPr kumimoji="1" lang="zh-CN" altLang="en-US" sz="3600">
              <a:ea typeface="华文楷体" panose="02010600040101010101" pitchFamily="2" charset="-122"/>
            </a:endParaRPr>
          </a:p>
        </p:txBody>
      </p:sp>
      <p:sp>
        <p:nvSpPr>
          <p:cNvPr id="322562" name="Rectangle 22"/>
          <p:cNvSpPr>
            <a:spLocks noChangeArrowheads="1"/>
          </p:cNvSpPr>
          <p:nvPr/>
        </p:nvSpPr>
        <p:spPr bwMode="auto">
          <a:xfrm>
            <a:off x="971550" y="962025"/>
            <a:ext cx="32400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solidFill>
                  <a:srgbClr val="0000CC"/>
                </a:solidFill>
                <a:ea typeface="华文楷体" panose="02010600040101010101" pitchFamily="2" charset="-122"/>
              </a:rPr>
              <a:t>1) </a:t>
            </a:r>
            <a:r>
              <a:rPr kumimoji="1" lang="zh-CN" altLang="en-US" sz="3600">
                <a:solidFill>
                  <a:srgbClr val="0000CC"/>
                </a:solidFill>
                <a:ea typeface="华文楷体" panose="02010600040101010101" pitchFamily="2" charset="-122"/>
              </a:rPr>
              <a:t>三氧化硫</a:t>
            </a:r>
            <a:r>
              <a:rPr kumimoji="1" lang="zh-CN" altLang="en-US" sz="3600">
                <a:ea typeface="华文楷体" panose="02010600040101010101" pitchFamily="2" charset="-122"/>
              </a:rPr>
              <a:t> </a:t>
            </a:r>
            <a:endParaRPr kumimoji="1" lang="zh-CN" altLang="en-US" sz="3600">
              <a:ea typeface="华文楷体" panose="02010600040101010101" pitchFamily="2" charset="-122"/>
            </a:endParaRPr>
          </a:p>
        </p:txBody>
      </p:sp>
      <p:sp>
        <p:nvSpPr>
          <p:cNvPr id="322563" name="Rectangle 24"/>
          <p:cNvSpPr>
            <a:spLocks noChangeArrowheads="1"/>
          </p:cNvSpPr>
          <p:nvPr/>
        </p:nvSpPr>
        <p:spPr bwMode="auto">
          <a:xfrm>
            <a:off x="8285163" y="6308725"/>
            <a:ext cx="661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0E4C3E5-0B11-4566-8394-A63FE4A2A3A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19" name="Rectangle 5"/>
          <p:cNvSpPr>
            <a:spLocks noChangeArrowheads="1"/>
          </p:cNvSpPr>
          <p:nvPr/>
        </p:nvSpPr>
        <p:spPr bwMode="auto">
          <a:xfrm>
            <a:off x="971550" y="1854200"/>
            <a:ext cx="76041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气态</a:t>
            </a:r>
            <a:r>
              <a:rPr lang="en-US" altLang="zh-CN">
                <a:ea typeface="华文楷体" panose="02010600040101010101" pitchFamily="2" charset="-122"/>
                <a:cs typeface="楷体" panose="02010609060101010101" pitchFamily="49" charset="-122"/>
              </a:rPr>
              <a:t>SO</a:t>
            </a:r>
            <a:r>
              <a:rPr lang="en-US" altLang="zh-CN" baseline="-25000">
                <a:ea typeface="华文楷体" panose="02010600040101010101" pitchFamily="2" charset="-122"/>
                <a:cs typeface="楷体" panose="02010609060101010101" pitchFamily="49" charset="-122"/>
              </a:rPr>
              <a:t>3</a:t>
            </a:r>
            <a:r>
              <a:rPr lang="zh-CN" altLang="en-US">
                <a:ea typeface="华文楷体" panose="02010600040101010101" pitchFamily="2" charset="-122"/>
                <a:cs typeface="楷体" panose="02010609060101010101" pitchFamily="49" charset="-122"/>
              </a:rPr>
              <a:t>以单分子存在</a:t>
            </a: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呈平面三角形。</a:t>
            </a:r>
            <a:r>
              <a:rPr lang="en-US" altLang="zh-CN">
                <a:ea typeface="华文楷体" panose="02010600040101010101" pitchFamily="2" charset="-122"/>
                <a:cs typeface="楷体" panose="02010609060101010101" pitchFamily="49" charset="-122"/>
              </a:rPr>
              <a:t>S</a:t>
            </a:r>
            <a:r>
              <a:rPr lang="zh-CN" altLang="en-US">
                <a:ea typeface="华文楷体" panose="02010600040101010101" pitchFamily="2" charset="-122"/>
                <a:cs typeface="楷体" panose="02010609060101010101" pitchFamily="49" charset="-122"/>
              </a:rPr>
              <a:t>采取</a:t>
            </a:r>
            <a:r>
              <a:rPr lang="en-US" altLang="zh-CN">
                <a:ea typeface="华文楷体" panose="02010600040101010101" pitchFamily="2" charset="-122"/>
                <a:cs typeface="楷体" panose="02010609060101010101" pitchFamily="49" charset="-122"/>
              </a:rPr>
              <a:t>sp</a:t>
            </a:r>
            <a:r>
              <a:rPr lang="en-US" altLang="zh-CN" baseline="30000">
                <a:ea typeface="华文楷体" panose="02010600040101010101" pitchFamily="2" charset="-122"/>
                <a:cs typeface="楷体" panose="02010609060101010101" pitchFamily="49" charset="-122"/>
              </a:rPr>
              <a:t>2</a:t>
            </a:r>
            <a:r>
              <a:rPr lang="zh-CN" altLang="en-US">
                <a:ea typeface="华文楷体" panose="02010600040101010101" pitchFamily="2" charset="-122"/>
                <a:cs typeface="楷体" panose="02010609060101010101" pitchFamily="49" charset="-122"/>
              </a:rPr>
              <a:t>杂化</a:t>
            </a: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大</a:t>
            </a:r>
            <a:r>
              <a:rPr lang="en-US" altLang="zh-CN">
                <a:ea typeface="华文楷体" panose="02010600040101010101" pitchFamily="2" charset="-122"/>
                <a:cs typeface="楷体" panose="02010609060101010101" pitchFamily="49" charset="-122"/>
              </a:rPr>
              <a:t>π</a:t>
            </a:r>
            <a:r>
              <a:rPr lang="zh-CN" altLang="en-US">
                <a:ea typeface="华文楷体" panose="02010600040101010101" pitchFamily="2" charset="-122"/>
                <a:cs typeface="楷体" panose="02010609060101010101" pitchFamily="49" charset="-122"/>
              </a:rPr>
              <a:t>键</a:t>
            </a:r>
            <a:endParaRPr lang="en-US" altLang="zh-CN">
              <a:ea typeface="华文楷体" panose="02010600040101010101" pitchFamily="2" charset="-122"/>
              <a:cs typeface="楷体" panose="02010609060101010101" pitchFamily="49" charset="-122"/>
            </a:endParaRPr>
          </a:p>
          <a:p>
            <a:pPr>
              <a:lnSpc>
                <a:spcPct val="130000"/>
              </a:lnSpc>
            </a:pPr>
            <a:r>
              <a:rPr lang="zh-CN" altLang="en-US">
                <a:ea typeface="华文楷体" panose="02010600040101010101" pitchFamily="2" charset="-122"/>
                <a:cs typeface="楷体" panose="02010609060101010101" pitchFamily="49" charset="-122"/>
              </a:rPr>
              <a:t>∠</a:t>
            </a:r>
            <a:r>
              <a:rPr lang="en-US" altLang="zh-CN">
                <a:ea typeface="华文楷体" panose="02010600040101010101" pitchFamily="2" charset="-122"/>
                <a:cs typeface="楷体" panose="02010609060101010101" pitchFamily="49" charset="-122"/>
              </a:rPr>
              <a:t>OSO=120°S-O</a:t>
            </a:r>
            <a:r>
              <a:rPr lang="zh-CN" altLang="en-US">
                <a:ea typeface="华文楷体" panose="02010600040101010101" pitchFamily="2" charset="-122"/>
                <a:cs typeface="楷体" panose="02010609060101010101" pitchFamily="49" charset="-122"/>
              </a:rPr>
              <a:t>键长</a:t>
            </a:r>
            <a:r>
              <a:rPr lang="en-US" altLang="zh-CN">
                <a:ea typeface="华文楷体" panose="02010600040101010101" pitchFamily="2" charset="-122"/>
                <a:cs typeface="楷体" panose="02010609060101010101" pitchFamily="49" charset="-122"/>
              </a:rPr>
              <a:t>143pm</a:t>
            </a:r>
            <a:r>
              <a:rPr lang="zh-CN" altLang="en-US">
                <a:ea typeface="华文楷体" panose="02010600040101010101" pitchFamily="2" charset="-122"/>
                <a:cs typeface="楷体" panose="02010609060101010101" pitchFamily="49" charset="-122"/>
              </a:rPr>
              <a:t>，双键特征</a:t>
            </a:r>
            <a:endParaRPr lang="zh-CN" altLang="en-US">
              <a:ea typeface="华文楷体" panose="02010600040101010101" pitchFamily="2" charset="-122"/>
              <a:cs typeface="楷体" panose="02010609060101010101" pitchFamily="49" charset="-122"/>
            </a:endParaRPr>
          </a:p>
        </p:txBody>
      </p:sp>
      <p:pic>
        <p:nvPicPr>
          <p:cNvPr id="20" name="Picture 9" descr="CI2D0019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92500" y="4076700"/>
            <a:ext cx="46799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12"/>
          <p:cNvGrpSpPr/>
          <p:nvPr/>
        </p:nvGrpSpPr>
        <p:grpSpPr bwMode="auto">
          <a:xfrm>
            <a:off x="1116013" y="4325938"/>
            <a:ext cx="1800225" cy="2319337"/>
            <a:chOff x="612" y="2614"/>
            <a:chExt cx="1134" cy="1461"/>
          </a:xfrm>
        </p:grpSpPr>
        <p:pic>
          <p:nvPicPr>
            <p:cNvPr id="322567" name="Picture 10" descr="SO3-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 y="2614"/>
              <a:ext cx="1134" cy="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8" name="Text Box 11"/>
            <p:cNvSpPr txBox="1">
              <a:spLocks noChangeArrowheads="1"/>
            </p:cNvSpPr>
            <p:nvPr/>
          </p:nvSpPr>
          <p:spPr bwMode="auto">
            <a:xfrm>
              <a:off x="839" y="3748"/>
              <a:ext cx="90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ea typeface="华文楷体" panose="02010600040101010101" pitchFamily="2" charset="-122"/>
                </a:rPr>
                <a:t>SO</a:t>
              </a:r>
              <a:r>
                <a:rPr lang="en-US" altLang="zh-CN" sz="2800" baseline="-25000">
                  <a:ea typeface="华文楷体" panose="02010600040101010101" pitchFamily="2" charset="-122"/>
                </a:rPr>
                <a:t>3</a:t>
              </a:r>
              <a:r>
                <a:rPr lang="en-US" altLang="zh-CN" sz="2800">
                  <a:ea typeface="华文楷体" panose="02010600040101010101" pitchFamily="2" charset="-122"/>
                </a:rPr>
                <a:t>(g)</a:t>
              </a:r>
              <a:endParaRPr lang="en-US" altLang="zh-CN" sz="2800">
                <a:ea typeface="华文楷体" panose="0201060004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9" name="Rectangle 7"/>
          <p:cNvSpPr>
            <a:spLocks noChangeArrowheads="1"/>
          </p:cNvSpPr>
          <p:nvPr/>
        </p:nvSpPr>
        <p:spPr bwMode="auto">
          <a:xfrm>
            <a:off x="1101725" y="115888"/>
            <a:ext cx="70866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lang="zh-CN" altLang="en-US">
                <a:ea typeface="华文楷体" panose="02010600040101010101" pitchFamily="2" charset="-122"/>
              </a:rPr>
              <a:t>      </a:t>
            </a:r>
            <a:r>
              <a:rPr lang="zh-CN" altLang="en-US">
                <a:solidFill>
                  <a:srgbClr val="0000CC"/>
                </a:solidFill>
                <a:ea typeface="华文楷体" panose="02010600040101010101" pitchFamily="2" charset="-122"/>
              </a:rPr>
              <a:t>固体</a:t>
            </a:r>
            <a:r>
              <a:rPr lang="en-US" altLang="zh-CN">
                <a:solidFill>
                  <a:srgbClr val="0000CC"/>
                </a:solidFill>
                <a:ea typeface="华文楷体" panose="02010600040101010101" pitchFamily="2" charset="-122"/>
              </a:rPr>
              <a:t>SO</a:t>
            </a:r>
            <a:r>
              <a:rPr lang="en-US" altLang="zh-CN" baseline="-25000">
                <a:solidFill>
                  <a:srgbClr val="0000CC"/>
                </a:solidFill>
                <a:ea typeface="华文楷体" panose="02010600040101010101" pitchFamily="2" charset="-122"/>
              </a:rPr>
              <a:t>3</a:t>
            </a:r>
            <a:r>
              <a:rPr lang="zh-CN" altLang="en-US">
                <a:solidFill>
                  <a:srgbClr val="0000CC"/>
                </a:solidFill>
                <a:ea typeface="华文楷体" panose="02010600040101010101" pitchFamily="2" charset="-122"/>
              </a:rPr>
              <a:t>：三种变体</a:t>
            </a:r>
            <a:endParaRPr lang="zh-CN" altLang="en-US">
              <a:solidFill>
                <a:srgbClr val="0000CC"/>
              </a:solidFill>
              <a:ea typeface="华文楷体" panose="02010600040101010101" pitchFamily="2" charset="-122"/>
            </a:endParaRPr>
          </a:p>
          <a:p>
            <a:pPr>
              <a:lnSpc>
                <a:spcPct val="140000"/>
              </a:lnSpc>
              <a:buFont typeface="Symbol" panose="05050102010706020507" pitchFamily="18" charset="2"/>
              <a:buChar char="g"/>
            </a:pPr>
            <a:r>
              <a:rPr lang="zh-CN" altLang="en-US">
                <a:solidFill>
                  <a:srgbClr val="0000CC"/>
                </a:solidFill>
                <a:ea typeface="华文楷体" panose="02010600040101010101" pitchFamily="2" charset="-122"/>
              </a:rPr>
              <a:t>型晶体</a:t>
            </a:r>
            <a:r>
              <a:rPr lang="zh-CN" altLang="en-US">
                <a:ea typeface="华文楷体" panose="02010600040101010101" pitchFamily="2" charset="-122"/>
              </a:rPr>
              <a:t>为三聚体环状结构；</a:t>
            </a:r>
            <a:endParaRPr lang="zh-CN" altLang="en-US">
              <a:ea typeface="华文楷体" panose="02010600040101010101" pitchFamily="2" charset="-122"/>
            </a:endParaRPr>
          </a:p>
          <a:p>
            <a:pPr>
              <a:lnSpc>
                <a:spcPct val="140000"/>
              </a:lnSpc>
              <a:buFont typeface="Symbol" panose="05050102010706020507" pitchFamily="18" charset="2"/>
              <a:buNone/>
            </a:pPr>
            <a:r>
              <a:rPr lang="zh-CN" altLang="en-US">
                <a:solidFill>
                  <a:srgbClr val="FF0000"/>
                </a:solidFill>
                <a:ea typeface="华文楷体" panose="02010600040101010101" pitchFamily="2" charset="-122"/>
                <a:sym typeface="Symbol" panose="05050102010706020507" pitchFamily="18" charset="2"/>
              </a:rPr>
              <a:t></a:t>
            </a:r>
            <a:r>
              <a:rPr lang="zh-CN" altLang="en-US">
                <a:solidFill>
                  <a:srgbClr val="FF0000"/>
                </a:solidFill>
                <a:ea typeface="华文楷体" panose="02010600040101010101" pitchFamily="2" charset="-122"/>
              </a:rPr>
              <a:t>型晶体</a:t>
            </a:r>
            <a:r>
              <a:rPr lang="zh-CN" altLang="en-US">
                <a:ea typeface="华文楷体" panose="02010600040101010101" pitchFamily="2" charset="-122"/>
              </a:rPr>
              <a:t>为螺旋式长键</a:t>
            </a:r>
            <a:endParaRPr lang="zh-CN" altLang="en-US">
              <a:ea typeface="华文楷体" panose="02010600040101010101" pitchFamily="2" charset="-122"/>
            </a:endParaRPr>
          </a:p>
          <a:p>
            <a:pPr>
              <a:lnSpc>
                <a:spcPct val="140000"/>
              </a:lnSpc>
            </a:pPr>
            <a:r>
              <a:rPr lang="zh-CN" altLang="en-US">
                <a:solidFill>
                  <a:srgbClr val="FF0000"/>
                </a:solidFill>
                <a:ea typeface="华文楷体" panose="02010600040101010101" pitchFamily="2" charset="-122"/>
                <a:sym typeface="Symbol" panose="05050102010706020507" pitchFamily="18" charset="2"/>
              </a:rPr>
              <a:t>型晶体</a:t>
            </a:r>
            <a:r>
              <a:rPr lang="en-US" altLang="zh-CN">
                <a:solidFill>
                  <a:srgbClr val="FF0000"/>
                </a:solidFill>
                <a:ea typeface="华文楷体" panose="02010600040101010101" pitchFamily="2" charset="-122"/>
                <a:sym typeface="Symbol" panose="05050102010706020507" pitchFamily="18" charset="2"/>
              </a:rPr>
              <a:t>:</a:t>
            </a:r>
            <a:r>
              <a:rPr lang="en-US" altLang="zh-CN">
                <a:ea typeface="华文楷体" panose="02010600040101010101" pitchFamily="2" charset="-122"/>
                <a:sym typeface="Symbol" panose="05050102010706020507" pitchFamily="18" charset="2"/>
              </a:rPr>
              <a:t> </a:t>
            </a:r>
            <a:r>
              <a:rPr lang="zh-CN" altLang="en-US">
                <a:ea typeface="华文楷体" panose="02010600040101010101" pitchFamily="2" charset="-122"/>
                <a:sym typeface="Symbol" panose="05050102010706020507" pitchFamily="18" charset="2"/>
              </a:rPr>
              <a:t>复杂的层状结构；较稳定</a:t>
            </a:r>
            <a:endParaRPr lang="zh-CN" altLang="en-US">
              <a:ea typeface="华文楷体" panose="02010600040101010101" pitchFamily="2" charset="-122"/>
              <a:sym typeface="Symbol" panose="05050102010706020507" pitchFamily="18" charset="2"/>
            </a:endParaRPr>
          </a:p>
        </p:txBody>
      </p:sp>
      <p:sp>
        <p:nvSpPr>
          <p:cNvPr id="323586" name="Rectangle 23"/>
          <p:cNvSpPr>
            <a:spLocks noChangeArrowheads="1"/>
          </p:cNvSpPr>
          <p:nvPr/>
        </p:nvSpPr>
        <p:spPr bwMode="auto">
          <a:xfrm>
            <a:off x="8188325" y="6308725"/>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902260D-2A49-4C25-842C-20E132B2DE1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11" name="Picture 7" descr="CI2D0019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95963" y="3024188"/>
            <a:ext cx="244792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so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9838" y="3368675"/>
            <a:ext cx="3867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p:cNvSpPr txBox="1">
            <a:spLocks noChangeArrowheads="1"/>
          </p:cNvSpPr>
          <p:nvPr/>
        </p:nvSpPr>
        <p:spPr bwMode="auto">
          <a:xfrm>
            <a:off x="1908175" y="5084763"/>
            <a:ext cx="3317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ea typeface="华文楷体" panose="02010600040101010101" pitchFamily="2" charset="-122"/>
              </a:rPr>
              <a:t>β</a:t>
            </a:r>
            <a:r>
              <a:rPr lang="zh-CN" altLang="en-US" sz="2800">
                <a:ea typeface="华文楷体" panose="02010600040101010101" pitchFamily="2" charset="-122"/>
              </a:rPr>
              <a:t>型晶体</a:t>
            </a:r>
            <a:endParaRPr lang="zh-CN" altLang="en-US" sz="2800">
              <a:ea typeface="华文楷体" panose="02010600040101010101" pitchFamily="2" charset="-122"/>
            </a:endParaRPr>
          </a:p>
          <a:p>
            <a:pPr>
              <a:spcBef>
                <a:spcPct val="50000"/>
              </a:spcBef>
            </a:pPr>
            <a:r>
              <a:rPr lang="en-US" altLang="zh-CN" sz="2800">
                <a:ea typeface="华文楷体" panose="02010600040101010101" pitchFamily="2" charset="-122"/>
              </a:rPr>
              <a:t>(</a:t>
            </a:r>
            <a:r>
              <a:rPr lang="zh-CN" altLang="en-US" sz="2800">
                <a:ea typeface="华文楷体" panose="02010600040101010101" pitchFamily="2" charset="-122"/>
              </a:rPr>
              <a:t>螺旋状多聚体</a:t>
            </a:r>
            <a:r>
              <a:rPr lang="en-US" altLang="zh-CN" sz="2800">
                <a:ea typeface="华文楷体" panose="02010600040101010101" pitchFamily="2" charset="-122"/>
              </a:rPr>
              <a:t>)</a:t>
            </a:r>
            <a:endParaRPr lang="en-US" altLang="zh-CN" sz="2800">
              <a:ea typeface="华文楷体" panose="02010600040101010101" pitchFamily="2" charset="-122"/>
            </a:endParaRPr>
          </a:p>
        </p:txBody>
      </p:sp>
      <p:sp>
        <p:nvSpPr>
          <p:cNvPr id="14" name="Rectangle 12"/>
          <p:cNvSpPr>
            <a:spLocks noChangeArrowheads="1"/>
          </p:cNvSpPr>
          <p:nvPr/>
        </p:nvSpPr>
        <p:spPr bwMode="auto">
          <a:xfrm>
            <a:off x="6149975" y="5286375"/>
            <a:ext cx="20161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ea typeface="华文楷体" panose="02010600040101010101" pitchFamily="2" charset="-122"/>
              </a:rPr>
              <a:t>γ</a:t>
            </a:r>
            <a:r>
              <a:rPr lang="zh-CN" altLang="en-US" sz="2800">
                <a:ea typeface="华文楷体" panose="02010600040101010101" pitchFamily="2" charset="-122"/>
              </a:rPr>
              <a:t>型晶体</a:t>
            </a:r>
            <a:endParaRPr lang="zh-CN" altLang="en-US" sz="2800">
              <a:ea typeface="华文楷体" panose="02010600040101010101" pitchFamily="2" charset="-122"/>
            </a:endParaRPr>
          </a:p>
          <a:p>
            <a:r>
              <a:rPr lang="en-US" altLang="zh-CN" sz="2800">
                <a:ea typeface="华文楷体" panose="02010600040101010101" pitchFamily="2" charset="-122"/>
              </a:rPr>
              <a:t>(</a:t>
            </a:r>
            <a:r>
              <a:rPr lang="zh-CN" altLang="en-US" sz="2800">
                <a:ea typeface="华文楷体" panose="02010600040101010101" pitchFamily="2" charset="-122"/>
              </a:rPr>
              <a:t>三聚体</a:t>
            </a:r>
            <a:r>
              <a:rPr lang="en-US" altLang="zh-CN" sz="2800">
                <a:ea typeface="华文楷体" panose="02010600040101010101" pitchFamily="2" charset="-122"/>
              </a:rPr>
              <a:t>)</a:t>
            </a:r>
            <a:endParaRPr lang="en-US" altLang="zh-CN" sz="2800">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2999"/>
                                        </p:tgtEl>
                                        <p:attrNameLst>
                                          <p:attrName>style.visibility</p:attrName>
                                        </p:attrNameLst>
                                      </p:cBhvr>
                                      <p:to>
                                        <p:strVal val="visible"/>
                                      </p:to>
                                    </p:set>
                                    <p:animEffect transition="in" filter="dissolve">
                                      <p:cBhvr>
                                        <p:cTn id="7" dur="500"/>
                                        <p:tgtEl>
                                          <p:spTgt spid="2129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9"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958850" y="252413"/>
            <a:ext cx="8185150" cy="2455862"/>
          </a:xfrm>
          <a:prstGeom prst="rect">
            <a:avLst/>
          </a:prstGeom>
          <a:noFill/>
          <a:ln>
            <a:noFill/>
          </a:ln>
          <a:effectLst/>
        </p:spPr>
        <p:txBody>
          <a:bodyPr>
            <a:spAutoFit/>
          </a:bodyPr>
          <a:lstStyle/>
          <a:p>
            <a:pPr fontAlgn="ctr">
              <a:lnSpc>
                <a:spcPct val="120000"/>
              </a:lnSpc>
              <a:defRPr/>
            </a:pPr>
            <a:r>
              <a:rPr kumimoji="1" lang="zh-CN" altLang="en-US" dirty="0">
                <a:solidFill>
                  <a:srgbClr val="0000FF"/>
                </a:solidFill>
                <a:ea typeface="华文楷体" panose="02010600040101010101" pitchFamily="2" charset="-122"/>
              </a:rPr>
              <a:t>单质硼的化学性质</a:t>
            </a:r>
            <a:r>
              <a:rPr kumimoji="1" lang="zh-CN" altLang="en-US" dirty="0">
                <a:solidFill>
                  <a:srgbClr val="0000FF"/>
                </a:solidFill>
                <a:effectLst>
                  <a:outerShdw blurRad="38100" dist="38100" dir="2700000" algn="tl">
                    <a:srgbClr val="C0C0C0"/>
                  </a:outerShdw>
                </a:effectLst>
                <a:ea typeface="华文楷体" panose="02010600040101010101" pitchFamily="2" charset="-122"/>
              </a:rPr>
              <a:t>：</a:t>
            </a:r>
            <a:endParaRPr kumimoji="1" lang="zh-CN" altLang="en-US" dirty="0">
              <a:solidFill>
                <a:srgbClr val="0000FF"/>
              </a:solidFill>
              <a:effectLst>
                <a:outerShdw blurRad="38100" dist="38100" dir="2700000" algn="tl">
                  <a:srgbClr val="C0C0C0"/>
                </a:outerShdw>
              </a:effectLst>
              <a:ea typeface="华文楷体" panose="02010600040101010101" pitchFamily="2" charset="-122"/>
            </a:endParaRPr>
          </a:p>
          <a:p>
            <a:pPr>
              <a:lnSpc>
                <a:spcPct val="120000"/>
              </a:lnSpc>
              <a:defRPr/>
            </a:pPr>
            <a:r>
              <a:rPr kumimoji="1" lang="zh-CN" altLang="en-US" dirty="0">
                <a:solidFill>
                  <a:srgbClr val="0000FF"/>
                </a:solidFill>
                <a:ea typeface="华文楷体" panose="02010600040101010101" pitchFamily="2" charset="-122"/>
              </a:rPr>
              <a:t>晶体硼</a:t>
            </a:r>
            <a:r>
              <a:rPr kumimoji="1" lang="zh-CN" altLang="en-US" dirty="0">
                <a:ea typeface="华文楷体" panose="02010600040101010101" pitchFamily="2" charset="-122"/>
              </a:rPr>
              <a:t>：</a:t>
            </a:r>
            <a:r>
              <a:rPr kumimoji="1" lang="zh-CN" altLang="en-US" sz="3000" dirty="0">
                <a:ea typeface="华文楷体" panose="02010600040101010101" pitchFamily="2" charset="-122"/>
              </a:rPr>
              <a:t>原子晶体，熔点</a:t>
            </a:r>
            <a:r>
              <a:rPr kumimoji="1" lang="en-US" altLang="zh-CN" sz="3000" dirty="0">
                <a:ea typeface="华文楷体" panose="02010600040101010101" pitchFamily="2" charset="-122"/>
              </a:rPr>
              <a:t>( 2573 K)/</a:t>
            </a:r>
            <a:r>
              <a:rPr kumimoji="1" lang="zh-CN" altLang="en-US" sz="3000" dirty="0">
                <a:ea typeface="华文楷体" panose="02010600040101010101" pitchFamily="2" charset="-122"/>
              </a:rPr>
              <a:t>沸点</a:t>
            </a:r>
            <a:r>
              <a:rPr kumimoji="1" lang="en-US" altLang="zh-CN" sz="3000" dirty="0">
                <a:ea typeface="华文楷体" panose="02010600040101010101" pitchFamily="2" charset="-122"/>
              </a:rPr>
              <a:t>( 2873 K)</a:t>
            </a:r>
            <a:r>
              <a:rPr kumimoji="1" lang="zh-CN" altLang="en-US" sz="3000" dirty="0">
                <a:ea typeface="华文楷体" panose="02010600040101010101" pitchFamily="2" charset="-122"/>
              </a:rPr>
              <a:t> 高，硬度大</a:t>
            </a:r>
            <a:r>
              <a:rPr kumimoji="1" lang="en-US" altLang="zh-CN" sz="3000" dirty="0">
                <a:ea typeface="华文楷体" panose="02010600040101010101" pitchFamily="2" charset="-122"/>
              </a:rPr>
              <a:t>(</a:t>
            </a:r>
            <a:r>
              <a:rPr kumimoji="1" lang="zh-CN" altLang="en-US" sz="3000" dirty="0">
                <a:ea typeface="华文楷体" panose="02010600040101010101" pitchFamily="2" charset="-122"/>
              </a:rPr>
              <a:t>仅次于金刚石</a:t>
            </a:r>
            <a:r>
              <a:rPr kumimoji="1" lang="en-US" altLang="zh-CN" sz="3000" dirty="0">
                <a:ea typeface="华文楷体" panose="02010600040101010101" pitchFamily="2" charset="-122"/>
              </a:rPr>
              <a:t>);  </a:t>
            </a:r>
            <a:r>
              <a:rPr kumimoji="1" lang="en-US" altLang="zh-CN" dirty="0">
                <a:ea typeface="华文楷体" panose="02010600040101010101" pitchFamily="2" charset="-122"/>
              </a:rPr>
              <a:t> </a:t>
            </a:r>
            <a:endParaRPr kumimoji="1" lang="en-US" altLang="zh-CN" dirty="0">
              <a:ea typeface="华文楷体" panose="02010600040101010101" pitchFamily="2" charset="-122"/>
            </a:endParaRPr>
          </a:p>
          <a:p>
            <a:pPr>
              <a:lnSpc>
                <a:spcPct val="120000"/>
              </a:lnSpc>
              <a:defRPr/>
            </a:pPr>
            <a:r>
              <a:rPr kumimoji="1" lang="zh-CN" altLang="en-US" dirty="0">
                <a:solidFill>
                  <a:srgbClr val="FF0000"/>
                </a:solidFill>
                <a:ea typeface="华文楷体" panose="02010600040101010101" pitchFamily="2" charset="-122"/>
              </a:rPr>
              <a:t>无定形硼</a:t>
            </a:r>
            <a:r>
              <a:rPr kumimoji="1" lang="zh-CN" altLang="en-US" dirty="0">
                <a:ea typeface="华文楷体" panose="02010600040101010101" pitchFamily="2" charset="-122"/>
              </a:rPr>
              <a:t>：棕色粉末，化学活性高</a:t>
            </a:r>
            <a:endParaRPr kumimoji="1" lang="zh-CN" altLang="en-US" dirty="0">
              <a:ea typeface="华文楷体" panose="02010600040101010101" pitchFamily="2" charset="-122"/>
            </a:endParaRPr>
          </a:p>
        </p:txBody>
      </p:sp>
      <p:sp>
        <p:nvSpPr>
          <p:cNvPr id="14" name="Rectangle 3"/>
          <p:cNvSpPr>
            <a:spLocks noChangeArrowheads="1"/>
          </p:cNvSpPr>
          <p:nvPr/>
        </p:nvSpPr>
        <p:spPr bwMode="auto">
          <a:xfrm>
            <a:off x="1187450" y="2770188"/>
            <a:ext cx="7788275"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a:solidFill>
                  <a:srgbClr val="0000FF"/>
                </a:solidFill>
                <a:ea typeface="华文楷体" panose="02010600040101010101" pitchFamily="2" charset="-122"/>
              </a:rPr>
              <a:t>(1)</a:t>
            </a:r>
            <a:r>
              <a:rPr kumimoji="1" lang="zh-CN" altLang="en-US">
                <a:solidFill>
                  <a:srgbClr val="0000FF"/>
                </a:solidFill>
                <a:ea typeface="华文楷体" panose="02010600040101010101" pitchFamily="2" charset="-122"/>
              </a:rPr>
              <a:t>易在氧中燃烧：</a:t>
            </a:r>
            <a:r>
              <a:rPr kumimoji="1" lang="zh-CN" altLang="en-US">
                <a:ea typeface="华文楷体" panose="02010600040101010101" pitchFamily="2" charset="-122"/>
              </a:rPr>
              <a:t>与氧结合能力极强 </a:t>
            </a:r>
            <a:endParaRPr kumimoji="1" lang="zh-CN" altLang="en-US">
              <a:solidFill>
                <a:srgbClr val="0000FF"/>
              </a:solidFill>
              <a:ea typeface="华文楷体" panose="02010600040101010101" pitchFamily="2" charset="-122"/>
            </a:endParaRPr>
          </a:p>
          <a:p>
            <a:pPr>
              <a:lnSpc>
                <a:spcPct val="140000"/>
              </a:lnSpc>
            </a:pPr>
            <a:r>
              <a:rPr kumimoji="1" lang="zh-CN" altLang="en-US">
                <a:ea typeface="华文楷体" panose="02010600040101010101" pitchFamily="2" charset="-122"/>
              </a:rPr>
              <a:t>   </a:t>
            </a:r>
            <a:r>
              <a:rPr kumimoji="1" lang="en-US" altLang="zh-CN">
                <a:ea typeface="华文楷体" panose="02010600040101010101" pitchFamily="2" charset="-122"/>
              </a:rPr>
              <a:t>4B+3O</a:t>
            </a:r>
            <a:r>
              <a:rPr kumimoji="1" lang="en-US" altLang="zh-CN" baseline="-25000">
                <a:ea typeface="华文楷体" panose="02010600040101010101" pitchFamily="2" charset="-122"/>
              </a:rPr>
              <a:t>2</a:t>
            </a:r>
            <a:r>
              <a:rPr kumimoji="1" lang="zh-CN" altLang="en-US">
                <a:ea typeface="华文楷体" panose="02010600040101010101" pitchFamily="2" charset="-122"/>
              </a:rPr>
              <a:t>＝</a:t>
            </a:r>
            <a:r>
              <a:rPr kumimoji="1" lang="en-US" altLang="zh-CN">
                <a:ea typeface="华文楷体" panose="02010600040101010101" pitchFamily="2" charset="-122"/>
              </a:rPr>
              <a:t>2B</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    </a:t>
            </a:r>
            <a:r>
              <a:rPr kumimoji="1" lang="en-US" altLang="zh-CN">
                <a:ea typeface="华文楷体" panose="02010600040101010101" pitchFamily="2" charset="-122"/>
                <a:sym typeface="Symbol" panose="05050102010706020507" pitchFamily="18" charset="2"/>
              </a:rPr>
              <a:t></a:t>
            </a:r>
            <a:r>
              <a:rPr kumimoji="1" lang="en-US" altLang="zh-CN" baseline="-25000">
                <a:ea typeface="华文楷体" panose="02010600040101010101" pitchFamily="2" charset="-122"/>
                <a:sym typeface="Symbol" panose="05050102010706020507" pitchFamily="18" charset="2"/>
              </a:rPr>
              <a:t>r</a:t>
            </a:r>
            <a:r>
              <a:rPr kumimoji="1" lang="en-US" altLang="zh-CN" i="1">
                <a:ea typeface="华文楷体" panose="02010600040101010101" pitchFamily="2" charset="-122"/>
                <a:sym typeface="Symbol" panose="05050102010706020507" pitchFamily="18" charset="2"/>
              </a:rPr>
              <a:t>H</a:t>
            </a:r>
            <a:r>
              <a:rPr kumimoji="1" lang="en-US" altLang="zh-CN" i="1" baseline="-25000">
                <a:ea typeface="华文楷体" panose="02010600040101010101" pitchFamily="2" charset="-122"/>
                <a:sym typeface="Symbol" panose="05050102010706020507" pitchFamily="18" charset="2"/>
              </a:rPr>
              <a:t>m</a:t>
            </a:r>
            <a:r>
              <a:rPr kumimoji="1" lang="en-US" altLang="zh-CN" baseline="30000">
                <a:ea typeface="华文楷体" panose="02010600040101010101" pitchFamily="2" charset="-122"/>
                <a:sym typeface="Webdings" panose="05030102010509060703" pitchFamily="18" charset="2"/>
              </a:rPr>
              <a:t></a:t>
            </a:r>
            <a:r>
              <a:rPr kumimoji="1" lang="en-US" altLang="zh-CN">
                <a:ea typeface="华文楷体" panose="02010600040101010101" pitchFamily="2" charset="-122"/>
              </a:rPr>
              <a:t>= -2547  kJ·mol</a:t>
            </a:r>
            <a:r>
              <a:rPr kumimoji="1" lang="en-US" altLang="zh-CN" baseline="30000">
                <a:ea typeface="华文楷体" panose="02010600040101010101" pitchFamily="2" charset="-122"/>
              </a:rPr>
              <a:t>-1</a:t>
            </a:r>
            <a:endParaRPr kumimoji="1" lang="en-US" altLang="zh-CN" baseline="30000">
              <a:ea typeface="华文楷体" panose="02010600040101010101" pitchFamily="2" charset="-122"/>
            </a:endParaRPr>
          </a:p>
          <a:p>
            <a:pPr>
              <a:lnSpc>
                <a:spcPct val="140000"/>
              </a:lnSpc>
            </a:pPr>
            <a:r>
              <a:rPr kumimoji="1" lang="en-US" altLang="zh-CN">
                <a:solidFill>
                  <a:srgbClr val="0000FF"/>
                </a:solidFill>
                <a:ea typeface="华文楷体" panose="02010600040101010101" pitchFamily="2" charset="-122"/>
              </a:rPr>
              <a:t>(2) </a:t>
            </a:r>
            <a:r>
              <a:rPr kumimoji="1" lang="zh-CN" altLang="en-US">
                <a:solidFill>
                  <a:srgbClr val="0000FF"/>
                </a:solidFill>
                <a:ea typeface="华文楷体" panose="02010600040101010101" pitchFamily="2" charset="-122"/>
              </a:rPr>
              <a:t>与其他非金属反应：</a:t>
            </a:r>
            <a:r>
              <a:rPr kumimoji="1" lang="zh-CN" altLang="en-US">
                <a:ea typeface="华文楷体" panose="02010600040101010101" pitchFamily="2" charset="-122"/>
              </a:rPr>
              <a:t>硼能与</a:t>
            </a:r>
            <a:r>
              <a:rPr kumimoji="1" lang="en-US" altLang="zh-CN">
                <a:ea typeface="华文楷体" panose="02010600040101010101" pitchFamily="2" charset="-122"/>
              </a:rPr>
              <a:t>F</a:t>
            </a:r>
            <a:r>
              <a:rPr kumimoji="1" lang="en-US" altLang="zh-CN" baseline="-25000">
                <a:ea typeface="华文楷体" panose="02010600040101010101" pitchFamily="2" charset="-122"/>
              </a:rPr>
              <a:t>2</a:t>
            </a:r>
            <a:r>
              <a:rPr kumimoji="1" lang="en-US" altLang="zh-CN">
                <a:ea typeface="华文楷体" panose="02010600040101010101" pitchFamily="2" charset="-122"/>
              </a:rPr>
              <a:t>(</a:t>
            </a:r>
            <a:r>
              <a:rPr kumimoji="1" lang="zh-CN" altLang="en-US">
                <a:ea typeface="华文楷体" panose="02010600040101010101" pitchFamily="2" charset="-122"/>
              </a:rPr>
              <a:t>在室温下</a:t>
            </a:r>
            <a:r>
              <a:rPr kumimoji="1" lang="en-US" altLang="zh-CN">
                <a:ea typeface="华文楷体" panose="02010600040101010101" pitchFamily="2" charset="-122"/>
              </a:rPr>
              <a:t>)</a:t>
            </a:r>
            <a:r>
              <a:rPr kumimoji="1" lang="zh-CN" altLang="en-US">
                <a:ea typeface="华文楷体" panose="02010600040101010101" pitchFamily="2" charset="-122"/>
              </a:rPr>
              <a:t>、</a:t>
            </a:r>
            <a:r>
              <a:rPr kumimoji="1" lang="en-US" altLang="zh-CN">
                <a:ea typeface="华文楷体" panose="02010600040101010101" pitchFamily="2" charset="-122"/>
              </a:rPr>
              <a:t>Cl</a:t>
            </a:r>
            <a:r>
              <a:rPr kumimoji="1" lang="en-US" altLang="zh-CN" baseline="-25000">
                <a:ea typeface="华文楷体" panose="02010600040101010101" pitchFamily="2" charset="-122"/>
              </a:rPr>
              <a:t>2</a:t>
            </a:r>
            <a:r>
              <a:rPr kumimoji="1" lang="zh-CN" altLang="en-US">
                <a:ea typeface="华文楷体" panose="02010600040101010101" pitchFamily="2" charset="-122"/>
              </a:rPr>
              <a:t>、</a:t>
            </a:r>
            <a:r>
              <a:rPr kumimoji="1" lang="en-US" altLang="zh-CN">
                <a:ea typeface="华文楷体" panose="02010600040101010101" pitchFamily="2" charset="-122"/>
              </a:rPr>
              <a:t>Br</a:t>
            </a:r>
            <a:r>
              <a:rPr kumimoji="1" lang="en-US" altLang="zh-CN" baseline="-25000">
                <a:ea typeface="华文楷体" panose="02010600040101010101" pitchFamily="2" charset="-122"/>
              </a:rPr>
              <a:t>2</a:t>
            </a:r>
            <a:r>
              <a:rPr kumimoji="1" lang="zh-CN" altLang="en-US">
                <a:ea typeface="华文楷体" panose="02010600040101010101" pitchFamily="2" charset="-122"/>
              </a:rPr>
              <a:t>、</a:t>
            </a:r>
            <a:r>
              <a:rPr kumimoji="1" lang="en-US" altLang="zh-CN">
                <a:ea typeface="华文楷体" panose="02010600040101010101" pitchFamily="2" charset="-122"/>
              </a:rPr>
              <a:t>S</a:t>
            </a:r>
            <a:r>
              <a:rPr kumimoji="1" lang="zh-CN" altLang="en-US">
                <a:ea typeface="华文楷体" panose="02010600040101010101" pitchFamily="2" charset="-122"/>
              </a:rPr>
              <a:t>、</a:t>
            </a:r>
            <a:r>
              <a:rPr kumimoji="1" lang="en-US" altLang="zh-CN">
                <a:ea typeface="华文楷体" panose="02010600040101010101" pitchFamily="2" charset="-122"/>
              </a:rPr>
              <a:t>N</a:t>
            </a:r>
            <a:r>
              <a:rPr kumimoji="1" lang="en-US" altLang="zh-CN" baseline="-25000">
                <a:ea typeface="华文楷体" panose="02010600040101010101" pitchFamily="2" charset="-122"/>
              </a:rPr>
              <a:t>2</a:t>
            </a:r>
            <a:r>
              <a:rPr kumimoji="1" lang="en-US" altLang="zh-CN">
                <a:ea typeface="华文楷体" panose="02010600040101010101" pitchFamily="2" charset="-122"/>
              </a:rPr>
              <a:t>(</a:t>
            </a:r>
            <a:r>
              <a:rPr kumimoji="1" lang="zh-CN" altLang="en-US">
                <a:ea typeface="华文楷体" panose="02010600040101010101" pitchFamily="2" charset="-122"/>
              </a:rPr>
              <a:t>高温下</a:t>
            </a:r>
            <a:r>
              <a:rPr kumimoji="1" lang="en-US" altLang="zh-CN">
                <a:ea typeface="华文楷体" panose="02010600040101010101" pitchFamily="2" charset="-122"/>
              </a:rPr>
              <a:t>)</a:t>
            </a:r>
            <a:r>
              <a:rPr kumimoji="1" lang="zh-CN" altLang="en-US">
                <a:ea typeface="华文楷体" panose="02010600040101010101" pitchFamily="2" charset="-122"/>
              </a:rPr>
              <a:t>反应，得到</a:t>
            </a:r>
            <a:r>
              <a:rPr kumimoji="1" lang="en-US" altLang="zh-CN">
                <a:solidFill>
                  <a:srgbClr val="0000FF"/>
                </a:solidFill>
                <a:ea typeface="华文楷体" panose="02010600040101010101" pitchFamily="2" charset="-122"/>
              </a:rPr>
              <a:t>BF</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a:t>
            </a:r>
            <a:r>
              <a:rPr kumimoji="1" lang="en-US" altLang="zh-CN">
                <a:solidFill>
                  <a:srgbClr val="0000FF"/>
                </a:solidFill>
                <a:ea typeface="华文楷体" panose="02010600040101010101" pitchFamily="2" charset="-122"/>
              </a:rPr>
              <a:t>BCl</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a:t>
            </a:r>
            <a:r>
              <a:rPr kumimoji="1" lang="en-US" altLang="zh-CN">
                <a:solidFill>
                  <a:srgbClr val="0000FF"/>
                </a:solidFill>
                <a:ea typeface="华文楷体" panose="02010600040101010101" pitchFamily="2" charset="-122"/>
              </a:rPr>
              <a:t>BBr</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a:t>
            </a:r>
            <a:r>
              <a:rPr kumimoji="1" lang="en-US" altLang="zh-CN">
                <a:solidFill>
                  <a:srgbClr val="0000FF"/>
                </a:solidFill>
                <a:ea typeface="华文楷体" panose="02010600040101010101" pitchFamily="2" charset="-122"/>
              </a:rPr>
              <a:t>B</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S</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和</a:t>
            </a:r>
            <a:r>
              <a:rPr kumimoji="1" lang="en-US" altLang="zh-CN">
                <a:solidFill>
                  <a:srgbClr val="FF0000"/>
                </a:solidFill>
                <a:ea typeface="华文楷体" panose="02010600040101010101" pitchFamily="2" charset="-122"/>
              </a:rPr>
              <a:t>BN (</a:t>
            </a:r>
            <a:r>
              <a:rPr kumimoji="1" lang="zh-CN" altLang="en-US">
                <a:solidFill>
                  <a:srgbClr val="FF0000"/>
                </a:solidFill>
                <a:ea typeface="华文楷体" panose="02010600040101010101" pitchFamily="2" charset="-122"/>
              </a:rPr>
              <a:t>白石墨</a:t>
            </a:r>
            <a:r>
              <a:rPr kumimoji="1" lang="en-US" altLang="zh-CN">
                <a:solidFill>
                  <a:srgbClr val="FF0000"/>
                </a:solidFill>
                <a:ea typeface="华文楷体" panose="02010600040101010101" pitchFamily="2" charset="-122"/>
              </a:rPr>
              <a:t>)</a:t>
            </a:r>
            <a:r>
              <a:rPr kumimoji="1" lang="en-US" altLang="zh-CN">
                <a:ea typeface="华文楷体" panose="02010600040101010101" pitchFamily="2" charset="-122"/>
              </a:rPr>
              <a:t> </a:t>
            </a:r>
            <a:endParaRPr kumimoji="1" lang="zh-CN" altLang="en-US">
              <a:ea typeface="华文楷体" panose="02010600040101010101" pitchFamily="2" charset="-122"/>
            </a:endParaRPr>
          </a:p>
        </p:txBody>
      </p:sp>
      <p:sp>
        <p:nvSpPr>
          <p:cNvPr id="55299"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6AC3135-AE04-413A-BB1C-DA883698E73D}"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4)">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4"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971550" y="361950"/>
            <a:ext cx="7993063"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buClr>
                <a:srgbClr val="00FF00"/>
              </a:buClr>
              <a:buFont typeface="Wingdings" panose="05000000000000000000" pitchFamily="2" charset="2"/>
              <a:buChar char="p"/>
            </a:pPr>
            <a:r>
              <a:rPr lang="en-US" altLang="zh-CN">
                <a:solidFill>
                  <a:srgbClr val="000099"/>
                </a:solidFill>
                <a:ea typeface="华文楷体" panose="02010600040101010101" pitchFamily="2" charset="-122"/>
              </a:rPr>
              <a:t>    </a:t>
            </a:r>
            <a:r>
              <a:rPr lang="en-US" altLang="zh-CN">
                <a:solidFill>
                  <a:srgbClr val="FF0000"/>
                </a:solidFill>
                <a:ea typeface="华文楷体" panose="02010600040101010101" pitchFamily="2" charset="-122"/>
              </a:rPr>
              <a:t>SO</a:t>
            </a:r>
            <a:r>
              <a:rPr lang="en-US" altLang="zh-CN" baseline="-25000">
                <a:solidFill>
                  <a:srgbClr val="FF0000"/>
                </a:solidFill>
                <a:ea typeface="华文楷体" panose="02010600040101010101" pitchFamily="2" charset="-122"/>
              </a:rPr>
              <a:t>3</a:t>
            </a:r>
            <a:r>
              <a:rPr lang="zh-CN" altLang="en-US">
                <a:solidFill>
                  <a:srgbClr val="FF0000"/>
                </a:solidFill>
                <a:ea typeface="华文楷体" panose="02010600040101010101" pitchFamily="2" charset="-122"/>
              </a:rPr>
              <a:t>的化学性质</a:t>
            </a:r>
            <a:r>
              <a:rPr lang="zh-CN" altLang="en-US">
                <a:solidFill>
                  <a:srgbClr val="000099"/>
                </a:solidFill>
                <a:ea typeface="华文楷体" panose="02010600040101010101" pitchFamily="2" charset="-122"/>
              </a:rPr>
              <a:t>：</a:t>
            </a:r>
            <a:endParaRPr lang="zh-CN" altLang="en-US">
              <a:solidFill>
                <a:srgbClr val="000099"/>
              </a:solidFill>
              <a:ea typeface="华文楷体" panose="02010600040101010101" pitchFamily="2" charset="-122"/>
            </a:endParaRPr>
          </a:p>
          <a:p>
            <a:pPr>
              <a:lnSpc>
                <a:spcPct val="150000"/>
              </a:lnSpc>
            </a:pPr>
            <a:r>
              <a:rPr lang="zh-CN" altLang="en-US">
                <a:ea typeface="华文楷体" panose="02010600040101010101" pitchFamily="2" charset="-122"/>
              </a:rPr>
              <a:t>     </a:t>
            </a:r>
            <a:r>
              <a:rPr lang="zh-CN" altLang="en-US">
                <a:solidFill>
                  <a:srgbClr val="000099"/>
                </a:solidFill>
                <a:ea typeface="华文楷体" panose="02010600040101010101" pitchFamily="2" charset="-122"/>
              </a:rPr>
              <a:t>强氧化性</a:t>
            </a:r>
            <a:r>
              <a:rPr lang="zh-CN" altLang="en-US">
                <a:ea typeface="华文楷体" panose="02010600040101010101" pitchFamily="2" charset="-122"/>
              </a:rPr>
              <a:t>： </a:t>
            </a:r>
            <a:r>
              <a:rPr lang="en-US" altLang="zh-CN">
                <a:ea typeface="华文楷体" panose="02010600040101010101" pitchFamily="2" charset="-122"/>
              </a:rPr>
              <a:t>P</a:t>
            </a:r>
            <a:r>
              <a:rPr lang="en-US" altLang="zh-CN">
                <a:ea typeface="华文楷体" panose="02010600040101010101" pitchFamily="2" charset="-122"/>
                <a:sym typeface="Wingdings" panose="05000000000000000000" pitchFamily="2" charset="2"/>
              </a:rPr>
              <a:t> P</a:t>
            </a:r>
            <a:r>
              <a:rPr lang="en-US" altLang="zh-CN" baseline="-25000">
                <a:ea typeface="华文楷体" panose="02010600040101010101" pitchFamily="2" charset="-122"/>
                <a:sym typeface="Wingdings" panose="05000000000000000000" pitchFamily="2" charset="2"/>
              </a:rPr>
              <a:t>4</a:t>
            </a:r>
            <a:r>
              <a:rPr lang="en-US" altLang="zh-CN">
                <a:ea typeface="华文楷体" panose="02010600040101010101" pitchFamily="2" charset="-122"/>
                <a:sym typeface="Wingdings" panose="05000000000000000000" pitchFamily="2" charset="2"/>
              </a:rPr>
              <a:t>O</a:t>
            </a:r>
            <a:r>
              <a:rPr lang="en-US" altLang="zh-CN" baseline="-25000">
                <a:ea typeface="华文楷体" panose="02010600040101010101" pitchFamily="2" charset="-122"/>
                <a:sym typeface="Wingdings" panose="05000000000000000000" pitchFamily="2" charset="2"/>
              </a:rPr>
              <a:t>10</a:t>
            </a:r>
            <a:r>
              <a:rPr lang="en-US" altLang="zh-CN">
                <a:ea typeface="华文楷体" panose="02010600040101010101" pitchFamily="2" charset="-122"/>
                <a:sym typeface="Wingdings" panose="05000000000000000000" pitchFamily="2" charset="2"/>
              </a:rPr>
              <a:t>,  HBr  Br</a:t>
            </a:r>
            <a:r>
              <a:rPr lang="en-US" altLang="zh-CN" baseline="-25000">
                <a:ea typeface="华文楷体" panose="02010600040101010101" pitchFamily="2" charset="-122"/>
                <a:sym typeface="Wingdings" panose="05000000000000000000" pitchFamily="2" charset="2"/>
              </a:rPr>
              <a:t>2</a:t>
            </a:r>
            <a:r>
              <a:rPr lang="en-US" altLang="zh-CN">
                <a:ea typeface="华文楷体" panose="02010600040101010101" pitchFamily="2" charset="-122"/>
                <a:sym typeface="Wingdings" panose="05000000000000000000" pitchFamily="2" charset="2"/>
              </a:rPr>
              <a:t>;</a:t>
            </a:r>
            <a:endParaRPr lang="en-US" altLang="zh-CN">
              <a:ea typeface="华文楷体" panose="02010600040101010101" pitchFamily="2" charset="-122"/>
            </a:endParaRPr>
          </a:p>
          <a:p>
            <a:pPr>
              <a:lnSpc>
                <a:spcPct val="150000"/>
              </a:lnSpc>
            </a:pPr>
            <a:r>
              <a:rPr lang="en-US" altLang="zh-CN">
                <a:ea typeface="华文楷体" panose="02010600040101010101" pitchFamily="2" charset="-122"/>
              </a:rPr>
              <a:t>     </a:t>
            </a:r>
            <a:r>
              <a:rPr lang="zh-CN" altLang="en-US">
                <a:solidFill>
                  <a:srgbClr val="000099"/>
                </a:solidFill>
                <a:ea typeface="华文楷体" panose="02010600040101010101" pitchFamily="2" charset="-122"/>
              </a:rPr>
              <a:t>路易斯酸</a:t>
            </a:r>
            <a:r>
              <a:rPr lang="zh-CN" altLang="en-US">
                <a:ea typeface="华文楷体" panose="02010600040101010101" pitchFamily="2" charset="-122"/>
              </a:rPr>
              <a:t>：与路易斯碱形成加合物</a:t>
            </a:r>
            <a:endParaRPr lang="zh-CN" altLang="en-US">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Ph</a:t>
            </a:r>
            <a:r>
              <a:rPr lang="en-US" altLang="zh-CN" baseline="-25000">
                <a:ea typeface="华文楷体" panose="02010600040101010101" pitchFamily="2" charset="-122"/>
              </a:rPr>
              <a:t>3</a:t>
            </a:r>
            <a:r>
              <a:rPr lang="en-US" altLang="zh-CN">
                <a:ea typeface="华文楷体" panose="02010600040101010101" pitchFamily="2" charset="-122"/>
              </a:rPr>
              <a:t>P </a:t>
            </a:r>
            <a:r>
              <a:rPr lang="zh-CN" altLang="en-US">
                <a:ea typeface="华文楷体" panose="02010600040101010101" pitchFamily="2" charset="-122"/>
              </a:rPr>
              <a:t>＋</a:t>
            </a:r>
            <a:r>
              <a:rPr lang="en-US" altLang="zh-CN">
                <a:ea typeface="华文楷体" panose="02010600040101010101" pitchFamily="2" charset="-122"/>
              </a:rPr>
              <a:t>SO</a:t>
            </a:r>
            <a:r>
              <a:rPr lang="en-US" altLang="zh-CN" baseline="-25000">
                <a:ea typeface="华文楷体" panose="02010600040101010101" pitchFamily="2" charset="-122"/>
              </a:rPr>
              <a:t>3</a:t>
            </a:r>
            <a:r>
              <a:rPr lang="en-US" altLang="zh-CN">
                <a:ea typeface="华文楷体" panose="02010600040101010101" pitchFamily="2" charset="-122"/>
                <a:sym typeface="Wingdings" panose="05000000000000000000" pitchFamily="2" charset="2"/>
              </a:rPr>
              <a:t>  Ph</a:t>
            </a:r>
            <a:r>
              <a:rPr lang="en-US" altLang="zh-CN" baseline="-25000">
                <a:ea typeface="华文楷体" panose="02010600040101010101" pitchFamily="2" charset="-122"/>
                <a:sym typeface="Wingdings" panose="05000000000000000000" pitchFamily="2" charset="2"/>
              </a:rPr>
              <a:t>3</a:t>
            </a:r>
            <a:r>
              <a:rPr lang="en-US" altLang="zh-CN">
                <a:ea typeface="华文楷体" panose="02010600040101010101" pitchFamily="2" charset="-122"/>
                <a:sym typeface="Wingdings" panose="05000000000000000000" pitchFamily="2" charset="2"/>
              </a:rPr>
              <a:t>P-SO</a:t>
            </a:r>
            <a:r>
              <a:rPr lang="en-US" altLang="zh-CN" baseline="-25000">
                <a:ea typeface="华文楷体" panose="02010600040101010101" pitchFamily="2" charset="-122"/>
                <a:sym typeface="Wingdings" panose="05000000000000000000" pitchFamily="2" charset="2"/>
              </a:rPr>
              <a:t>3</a:t>
            </a:r>
            <a:r>
              <a:rPr lang="en-US" altLang="zh-CN">
                <a:ea typeface="华文楷体" panose="02010600040101010101" pitchFamily="2" charset="-122"/>
                <a:sym typeface="Wingdings" panose="05000000000000000000" pitchFamily="2" charset="2"/>
              </a:rPr>
              <a:t>  </a:t>
            </a:r>
            <a:endParaRPr lang="en-US" altLang="zh-CN">
              <a:ea typeface="华文楷体" panose="02010600040101010101" pitchFamily="2" charset="-122"/>
              <a:sym typeface="Wingdings" panose="05000000000000000000" pitchFamily="2" charset="2"/>
            </a:endParaRPr>
          </a:p>
          <a:p>
            <a:pPr>
              <a:lnSpc>
                <a:spcPct val="150000"/>
              </a:lnSpc>
            </a:pPr>
            <a:r>
              <a:rPr lang="en-US" altLang="zh-CN">
                <a:ea typeface="华文楷体" panose="02010600040101010101" pitchFamily="2" charset="-122"/>
                <a:sym typeface="Wingdings" panose="05000000000000000000" pitchFamily="2" charset="2"/>
              </a:rPr>
              <a:t>                O</a:t>
            </a:r>
            <a:r>
              <a:rPr lang="en-US" altLang="zh-CN" baseline="30000">
                <a:ea typeface="华文楷体" panose="02010600040101010101" pitchFamily="2" charset="-122"/>
                <a:sym typeface="Wingdings" panose="05000000000000000000" pitchFamily="2" charset="2"/>
              </a:rPr>
              <a:t>2- </a:t>
            </a:r>
            <a:r>
              <a:rPr lang="en-US" altLang="zh-CN">
                <a:ea typeface="华文楷体" panose="02010600040101010101" pitchFamily="2" charset="-122"/>
                <a:sym typeface="Wingdings" panose="05000000000000000000" pitchFamily="2" charset="2"/>
              </a:rPr>
              <a:t> </a:t>
            </a:r>
            <a:r>
              <a:rPr lang="zh-CN" altLang="en-US">
                <a:ea typeface="华文楷体" panose="02010600040101010101" pitchFamily="2" charset="-122"/>
                <a:sym typeface="Wingdings" panose="05000000000000000000" pitchFamily="2" charset="2"/>
              </a:rPr>
              <a:t>＋</a:t>
            </a:r>
            <a:r>
              <a:rPr lang="en-US" altLang="zh-CN">
                <a:ea typeface="华文楷体" panose="02010600040101010101" pitchFamily="2" charset="-122"/>
                <a:sym typeface="Wingdings" panose="05000000000000000000" pitchFamily="2" charset="2"/>
              </a:rPr>
              <a:t>SO</a:t>
            </a:r>
            <a:r>
              <a:rPr lang="en-US" altLang="zh-CN" baseline="-25000">
                <a:ea typeface="华文楷体" panose="02010600040101010101" pitchFamily="2" charset="-122"/>
                <a:sym typeface="Wingdings" panose="05000000000000000000" pitchFamily="2" charset="2"/>
              </a:rPr>
              <a:t>3</a:t>
            </a:r>
            <a:r>
              <a:rPr lang="en-US" altLang="zh-CN">
                <a:ea typeface="华文楷体" panose="02010600040101010101" pitchFamily="2" charset="-122"/>
                <a:sym typeface="Wingdings" panose="05000000000000000000" pitchFamily="2" charset="2"/>
              </a:rPr>
              <a:t>   SO</a:t>
            </a:r>
            <a:r>
              <a:rPr lang="en-US" altLang="zh-CN" baseline="-25000">
                <a:ea typeface="华文楷体" panose="02010600040101010101" pitchFamily="2" charset="-122"/>
                <a:sym typeface="Wingdings" panose="05000000000000000000" pitchFamily="2" charset="2"/>
              </a:rPr>
              <a:t>4</a:t>
            </a:r>
            <a:r>
              <a:rPr lang="en-US" altLang="zh-CN" baseline="30000">
                <a:ea typeface="华文楷体" panose="02010600040101010101" pitchFamily="2" charset="-122"/>
                <a:sym typeface="Wingdings" panose="05000000000000000000" pitchFamily="2" charset="2"/>
              </a:rPr>
              <a:t>2-</a:t>
            </a:r>
            <a:endParaRPr lang="en-US" altLang="zh-CN">
              <a:ea typeface="华文楷体" panose="02010600040101010101" pitchFamily="2" charset="-122"/>
              <a:sym typeface="Wingdings" panose="05000000000000000000" pitchFamily="2" charset="2"/>
            </a:endParaRPr>
          </a:p>
          <a:p>
            <a:pPr>
              <a:lnSpc>
                <a:spcPct val="150000"/>
              </a:lnSpc>
            </a:pPr>
            <a:r>
              <a:rPr lang="en-US" altLang="zh-CN">
                <a:ea typeface="华文楷体" panose="02010600040101010101" pitchFamily="2" charset="-122"/>
                <a:sym typeface="Wingdings" panose="05000000000000000000" pitchFamily="2" charset="2"/>
              </a:rPr>
              <a:t>       </a:t>
            </a:r>
            <a:r>
              <a:rPr lang="zh-CN" altLang="en-US">
                <a:ea typeface="华文楷体" panose="02010600040101010101" pitchFamily="2" charset="-122"/>
                <a:sym typeface="Wingdings" panose="05000000000000000000" pitchFamily="2" charset="2"/>
              </a:rPr>
              <a:t>在有机化学反应中，作为磺化试剂；</a:t>
            </a:r>
            <a:endParaRPr lang="zh-CN" altLang="en-US">
              <a:ea typeface="华文楷体" panose="02010600040101010101" pitchFamily="2" charset="-122"/>
              <a:sym typeface="Wingdings" panose="05000000000000000000" pitchFamily="2" charset="2"/>
            </a:endParaRPr>
          </a:p>
          <a:p>
            <a:pPr>
              <a:lnSpc>
                <a:spcPct val="150000"/>
              </a:lnSpc>
            </a:pPr>
            <a:r>
              <a:rPr lang="zh-CN" altLang="en-US">
                <a:solidFill>
                  <a:srgbClr val="000099"/>
                </a:solidFill>
                <a:ea typeface="华文楷体" panose="02010600040101010101" pitchFamily="2" charset="-122"/>
                <a:sym typeface="Wingdings" panose="05000000000000000000" pitchFamily="2" charset="2"/>
              </a:rPr>
              <a:t>       工业采用浓硫酸吸收</a:t>
            </a:r>
            <a:r>
              <a:rPr lang="en-US" altLang="zh-CN">
                <a:solidFill>
                  <a:srgbClr val="000099"/>
                </a:solidFill>
                <a:ea typeface="华文楷体" panose="02010600040101010101" pitchFamily="2" charset="-122"/>
                <a:sym typeface="Wingdings" panose="05000000000000000000" pitchFamily="2" charset="2"/>
              </a:rPr>
              <a:t>SO</a:t>
            </a:r>
            <a:r>
              <a:rPr lang="en-US" altLang="zh-CN" baseline="-25000">
                <a:solidFill>
                  <a:srgbClr val="000099"/>
                </a:solidFill>
                <a:ea typeface="华文楷体" panose="02010600040101010101" pitchFamily="2" charset="-122"/>
                <a:sym typeface="Wingdings" panose="05000000000000000000" pitchFamily="2" charset="2"/>
              </a:rPr>
              <a:t>3</a:t>
            </a:r>
            <a:r>
              <a:rPr lang="zh-CN" altLang="en-US">
                <a:solidFill>
                  <a:srgbClr val="000099"/>
                </a:solidFill>
                <a:ea typeface="华文楷体" panose="02010600040101010101" pitchFamily="2" charset="-122"/>
                <a:sym typeface="Wingdings" panose="05000000000000000000" pitchFamily="2" charset="2"/>
              </a:rPr>
              <a:t>得到</a:t>
            </a:r>
            <a:r>
              <a:rPr lang="zh-CN" altLang="en-US">
                <a:solidFill>
                  <a:srgbClr val="FF0000"/>
                </a:solidFill>
                <a:ea typeface="华文楷体" panose="02010600040101010101" pitchFamily="2" charset="-122"/>
                <a:sym typeface="Wingdings" panose="05000000000000000000" pitchFamily="2" charset="2"/>
              </a:rPr>
              <a:t>发烟硫酸</a:t>
            </a:r>
            <a:r>
              <a:rPr lang="zh-CN" altLang="en-US">
                <a:solidFill>
                  <a:srgbClr val="000099"/>
                </a:solidFill>
                <a:ea typeface="华文楷体" panose="02010600040101010101" pitchFamily="2" charset="-122"/>
                <a:sym typeface="Wingdings" panose="05000000000000000000" pitchFamily="2" charset="2"/>
              </a:rPr>
              <a:t>，稀释后得到浓硫酸。</a:t>
            </a:r>
            <a:endParaRPr lang="en-US" altLang="zh-CN">
              <a:solidFill>
                <a:srgbClr val="000099"/>
              </a:solidFill>
              <a:ea typeface="华文楷体" panose="02010600040101010101" pitchFamily="2" charset="-122"/>
              <a:sym typeface="Wingdings" panose="05000000000000000000" pitchFamily="2" charset="2"/>
            </a:endParaRPr>
          </a:p>
        </p:txBody>
      </p:sp>
      <p:sp>
        <p:nvSpPr>
          <p:cNvPr id="324610" name="Rectangle 4"/>
          <p:cNvSpPr>
            <a:spLocks noChangeArrowheads="1"/>
          </p:cNvSpPr>
          <p:nvPr/>
        </p:nvSpPr>
        <p:spPr bwMode="auto">
          <a:xfrm>
            <a:off x="8243888" y="63087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8120DD5-6E8E-4AEB-92EC-291F99274B87}"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5106">
                                            <p:txEl>
                                              <p:pRg st="6" end="6"/>
                                            </p:txEl>
                                          </p:spTgt>
                                        </p:tgtEl>
                                        <p:attrNameLst>
                                          <p:attrName>style.visibility</p:attrName>
                                        </p:attrNameLst>
                                      </p:cBhvr>
                                      <p:to>
                                        <p:strVal val="visible"/>
                                      </p:to>
                                    </p:set>
                                    <p:animEffect transition="in" filter="slide(fromBottom)">
                                      <p:cBhvr>
                                        <p:cTn id="7" dur="500"/>
                                        <p:tgtEl>
                                          <p:spTgt spid="1751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75" name="Rectangle 2"/>
          <p:cNvSpPr>
            <a:spLocks noChangeArrowheads="1"/>
          </p:cNvSpPr>
          <p:nvPr/>
        </p:nvSpPr>
        <p:spPr bwMode="auto">
          <a:xfrm>
            <a:off x="857250" y="692150"/>
            <a:ext cx="489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solidFill>
                  <a:srgbClr val="000099"/>
                </a:solidFill>
                <a:ea typeface="华文楷体" panose="02010600040101010101" pitchFamily="2" charset="-122"/>
              </a:rPr>
              <a:t>     (1) H</a:t>
            </a:r>
            <a:r>
              <a:rPr kumimoji="1" lang="en-US" altLang="zh-CN" sz="3600" baseline="-25000">
                <a:solidFill>
                  <a:srgbClr val="000099"/>
                </a:solidFill>
                <a:ea typeface="华文楷体" panose="02010600040101010101" pitchFamily="2" charset="-122"/>
              </a:rPr>
              <a:t>2</a:t>
            </a:r>
            <a:r>
              <a:rPr kumimoji="1" lang="en-US" altLang="zh-CN" sz="3600">
                <a:solidFill>
                  <a:srgbClr val="000099"/>
                </a:solidFill>
                <a:ea typeface="华文楷体" panose="02010600040101010101" pitchFamily="2" charset="-122"/>
              </a:rPr>
              <a:t>SO</a:t>
            </a:r>
            <a:r>
              <a:rPr kumimoji="1" lang="en-US" altLang="zh-CN" sz="3600" baseline="-25000">
                <a:solidFill>
                  <a:srgbClr val="000099"/>
                </a:solidFill>
                <a:ea typeface="华文楷体" panose="02010600040101010101" pitchFamily="2" charset="-122"/>
              </a:rPr>
              <a:t>4</a:t>
            </a:r>
            <a:r>
              <a:rPr kumimoji="1" lang="zh-CN" altLang="en-US" sz="3600">
                <a:solidFill>
                  <a:srgbClr val="000099"/>
                </a:solidFill>
                <a:ea typeface="华文楷体" panose="02010600040101010101" pitchFamily="2" charset="-122"/>
              </a:rPr>
              <a:t>的结构</a:t>
            </a:r>
            <a:endParaRPr kumimoji="1" lang="zh-CN" altLang="en-US" sz="3600">
              <a:solidFill>
                <a:srgbClr val="000099"/>
              </a:solidFill>
              <a:ea typeface="华文楷体" panose="02010600040101010101" pitchFamily="2" charset="-122"/>
            </a:endParaRPr>
          </a:p>
        </p:txBody>
      </p:sp>
      <p:sp>
        <p:nvSpPr>
          <p:cNvPr id="240676" name="Rectangle 10"/>
          <p:cNvSpPr>
            <a:spLocks noChangeArrowheads="1"/>
          </p:cNvSpPr>
          <p:nvPr/>
        </p:nvSpPr>
        <p:spPr bwMode="auto">
          <a:xfrm>
            <a:off x="8154988" y="6308725"/>
            <a:ext cx="792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7D28C26-F7D8-4F58-9376-CCA4DAB6BBA1}"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40677" name="Rectangle 22"/>
          <p:cNvSpPr>
            <a:spLocks noChangeArrowheads="1"/>
          </p:cNvSpPr>
          <p:nvPr/>
        </p:nvSpPr>
        <p:spPr bwMode="auto">
          <a:xfrm>
            <a:off x="971550" y="-100013"/>
            <a:ext cx="5257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ea typeface="华文楷体" panose="02010600040101010101" pitchFamily="2" charset="-122"/>
              </a:rPr>
              <a:t>2) </a:t>
            </a:r>
            <a:r>
              <a:rPr lang="zh-CN" altLang="en-US" sz="4000">
                <a:ea typeface="华文楷体" panose="02010600040101010101" pitchFamily="2" charset="-122"/>
              </a:rPr>
              <a:t>硫酸及硫酸盐</a:t>
            </a:r>
            <a:r>
              <a:rPr kumimoji="1" lang="zh-CN" altLang="en-US" sz="4000">
                <a:ea typeface="华文楷体" panose="02010600040101010101" pitchFamily="2" charset="-122"/>
              </a:rPr>
              <a:t> </a:t>
            </a:r>
            <a:endParaRPr kumimoji="1" lang="zh-CN" altLang="en-US" sz="3600">
              <a:ea typeface="华文楷体" panose="02010600040101010101" pitchFamily="2" charset="-122"/>
            </a:endParaRPr>
          </a:p>
        </p:txBody>
      </p:sp>
      <p:pic>
        <p:nvPicPr>
          <p:cNvPr id="10" name="Picture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84275" y="1506538"/>
            <a:ext cx="21494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p:nvSpPr>
        <p:spPr bwMode="auto">
          <a:xfrm>
            <a:off x="1331913" y="3621088"/>
            <a:ext cx="74882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lang="en-US" altLang="zh-CN">
                <a:ea typeface="华文楷体" panose="02010600040101010101" pitchFamily="2" charset="-122"/>
                <a:cs typeface="楷体" panose="02010609060101010101" pitchFamily="49" charset="-122"/>
              </a:rPr>
              <a:t>    S</a:t>
            </a:r>
            <a:r>
              <a:rPr lang="zh-CN" altLang="en-US">
                <a:ea typeface="华文楷体" panose="02010600040101010101" pitchFamily="2" charset="-122"/>
                <a:cs typeface="楷体" panose="02010609060101010101" pitchFamily="49" charset="-122"/>
              </a:rPr>
              <a:t>采取</a:t>
            </a:r>
            <a:r>
              <a:rPr lang="en-US" altLang="zh-CN">
                <a:ea typeface="华文楷体" panose="02010600040101010101" pitchFamily="2" charset="-122"/>
                <a:cs typeface="楷体" panose="02010609060101010101" pitchFamily="49" charset="-122"/>
              </a:rPr>
              <a:t>sp</a:t>
            </a:r>
            <a:r>
              <a:rPr lang="en-US" altLang="zh-CN" baseline="30000">
                <a:ea typeface="华文楷体" panose="02010600040101010101" pitchFamily="2" charset="-122"/>
                <a:cs typeface="楷体" panose="02010609060101010101" pitchFamily="49" charset="-122"/>
              </a:rPr>
              <a:t>3</a:t>
            </a:r>
            <a:r>
              <a:rPr lang="zh-CN" altLang="en-US">
                <a:ea typeface="华文楷体" panose="02010600040101010101" pitchFamily="2" charset="-122"/>
                <a:cs typeface="楷体" panose="02010609060101010101" pitchFamily="49" charset="-122"/>
              </a:rPr>
              <a:t>杂化轨道与四个氧原子形成</a:t>
            </a:r>
            <a:r>
              <a:rPr lang="zh-CN" altLang="en-US">
                <a:solidFill>
                  <a:srgbClr val="FF0000"/>
                </a:solidFill>
                <a:ea typeface="华文楷体" panose="02010600040101010101" pitchFamily="2" charset="-122"/>
                <a:cs typeface="楷体" panose="02010609060101010101" pitchFamily="49" charset="-122"/>
              </a:rPr>
              <a:t>四个</a:t>
            </a:r>
            <a:r>
              <a:rPr lang="en-US" altLang="zh-CN" i="1">
                <a:solidFill>
                  <a:srgbClr val="FF0000"/>
                </a:solidFill>
                <a:ea typeface="华文楷体" panose="02010600040101010101" pitchFamily="2" charset="-122"/>
                <a:cs typeface="楷体" panose="02010609060101010101" pitchFamily="49" charset="-122"/>
              </a:rPr>
              <a:t>σ</a:t>
            </a:r>
            <a:r>
              <a:rPr lang="zh-CN" altLang="en-US">
                <a:solidFill>
                  <a:srgbClr val="FF0000"/>
                </a:solidFill>
                <a:ea typeface="华文楷体" panose="02010600040101010101" pitchFamily="2" charset="-122"/>
                <a:cs typeface="楷体" panose="02010609060101010101" pitchFamily="49" charset="-122"/>
              </a:rPr>
              <a:t>键</a:t>
            </a:r>
            <a:r>
              <a:rPr lang="zh-CN" altLang="en-US">
                <a:ea typeface="华文楷体" panose="02010600040101010101" pitchFamily="2" charset="-122"/>
                <a:cs typeface="楷体" panose="02010609060101010101" pitchFamily="49" charset="-122"/>
              </a:rPr>
              <a:t>、</a:t>
            </a:r>
            <a:r>
              <a:rPr lang="en-US" altLang="zh-CN">
                <a:ea typeface="华文楷体" panose="02010600040101010101" pitchFamily="2" charset="-122"/>
                <a:cs typeface="楷体" panose="02010609060101010101" pitchFamily="49" charset="-122"/>
              </a:rPr>
              <a:t>S</a:t>
            </a:r>
            <a:r>
              <a:rPr lang="zh-CN" altLang="en-US">
                <a:ea typeface="华文楷体" panose="02010600040101010101" pitchFamily="2" charset="-122"/>
                <a:cs typeface="楷体" panose="02010609060101010101" pitchFamily="49" charset="-122"/>
              </a:rPr>
              <a:t>与</a:t>
            </a:r>
            <a:r>
              <a:rPr lang="en-US" altLang="zh-CN">
                <a:ea typeface="华文楷体" panose="02010600040101010101" pitchFamily="2" charset="-122"/>
                <a:cs typeface="楷体" panose="02010609060101010101" pitchFamily="49" charset="-122"/>
              </a:rPr>
              <a:t>O</a:t>
            </a:r>
            <a:r>
              <a:rPr lang="zh-CN" altLang="en-US">
                <a:ea typeface="华文楷体" panose="02010600040101010101" pitchFamily="2" charset="-122"/>
                <a:cs typeface="楷体" panose="02010609060101010101" pitchFamily="49" charset="-122"/>
              </a:rPr>
              <a:t>之间的</a:t>
            </a:r>
            <a:r>
              <a:rPr lang="en-US" altLang="zh-CN">
                <a:solidFill>
                  <a:srgbClr val="FF0000"/>
                </a:solidFill>
                <a:ea typeface="华文楷体" panose="02010600040101010101" pitchFamily="2" charset="-122"/>
                <a:cs typeface="楷体" panose="02010609060101010101" pitchFamily="49" charset="-122"/>
              </a:rPr>
              <a:t>p-dπ</a:t>
            </a:r>
            <a:r>
              <a:rPr lang="zh-CN" altLang="en-US">
                <a:solidFill>
                  <a:srgbClr val="FF0000"/>
                </a:solidFill>
                <a:ea typeface="华文楷体" panose="02010600040101010101" pitchFamily="2" charset="-122"/>
                <a:cs typeface="楷体" panose="02010609060101010101" pitchFamily="49" charset="-122"/>
              </a:rPr>
              <a:t>反馈配键</a:t>
            </a:r>
            <a:r>
              <a:rPr lang="zh-CN" altLang="en-US">
                <a:ea typeface="华文楷体" panose="02010600040101010101" pitchFamily="2" charset="-122"/>
                <a:cs typeface="楷体" panose="02010609060101010101" pitchFamily="49" charset="-122"/>
              </a:rPr>
              <a:t>。</a:t>
            </a:r>
            <a:endParaRPr lang="zh-CN" altLang="en-US">
              <a:ea typeface="华文楷体" panose="02010600040101010101" pitchFamily="2" charset="-122"/>
              <a:cs typeface="楷体" panose="02010609060101010101" pitchFamily="49" charset="-122"/>
            </a:endParaRPr>
          </a:p>
        </p:txBody>
      </p:sp>
      <p:pic>
        <p:nvPicPr>
          <p:cNvPr id="12" name="Picture 13" descr="h2so4"/>
          <p:cNvPicPr>
            <a:picLocks noChangeAspect="1" noChangeArrowheads="1"/>
          </p:cNvPicPr>
          <p:nvPr/>
        </p:nvPicPr>
        <p:blipFill>
          <a:blip r:embed="rId2" cstate="print">
            <a:extLst>
              <a:ext uri="{28A0092B-C50C-407E-A947-70E740481C1C}">
                <a14:useLocalDpi xmlns:a14="http://schemas.microsoft.com/office/drawing/2010/main" val="0"/>
              </a:ext>
            </a:extLst>
          </a:blip>
          <a:srcRect l="12811" t="3189" r="21069" b="6035"/>
          <a:stretch>
            <a:fillRect/>
          </a:stretch>
        </p:blipFill>
        <p:spPr bwMode="auto">
          <a:xfrm>
            <a:off x="6372225" y="1160463"/>
            <a:ext cx="1782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1144588" y="4981575"/>
            <a:ext cx="752633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pPr>
            <a:r>
              <a:rPr lang="zh-CN" altLang="en-US" sz="2800">
                <a:ea typeface="华文楷体" panose="02010600040101010101" pitchFamily="2" charset="-122"/>
              </a:rPr>
              <a:t>    介电常数很高</a:t>
            </a:r>
            <a:r>
              <a:rPr lang="en-US" altLang="zh-CN" sz="2800">
                <a:ea typeface="华文楷体" panose="02010600040101010101" pitchFamily="2" charset="-122"/>
              </a:rPr>
              <a:t>, </a:t>
            </a:r>
            <a:r>
              <a:rPr lang="zh-CN" altLang="en-US" sz="2800">
                <a:ea typeface="华文楷体" panose="02010600040101010101" pitchFamily="2" charset="-122"/>
              </a:rPr>
              <a:t>作为溶剂溶解某些离子化合物；发生</a:t>
            </a:r>
            <a:r>
              <a:rPr lang="zh-CN" altLang="en-US" sz="2800">
                <a:solidFill>
                  <a:srgbClr val="FF0000"/>
                </a:solidFill>
                <a:ea typeface="华文楷体" panose="02010600040101010101" pitchFamily="2" charset="-122"/>
              </a:rPr>
              <a:t>自偶电离</a:t>
            </a:r>
            <a:r>
              <a:rPr lang="zh-CN" altLang="en-US" sz="2800">
                <a:ea typeface="华文楷体" panose="02010600040101010101" pitchFamily="2" charset="-122"/>
              </a:rPr>
              <a:t>，</a:t>
            </a:r>
            <a:r>
              <a:rPr lang="en-US" altLang="zh-CN" sz="2800">
                <a:ea typeface="华文楷体" panose="02010600040101010101" pitchFamily="2" charset="-122"/>
              </a:rPr>
              <a:t>100</a:t>
            </a:r>
            <a:r>
              <a:rPr lang="zh-CN" altLang="en-US" sz="2800">
                <a:ea typeface="华文楷体" panose="02010600040101010101" pitchFamily="2" charset="-122"/>
              </a:rPr>
              <a:t>％硫酸有很高的电导率</a:t>
            </a:r>
            <a:endParaRPr lang="zh-CN" altLang="en-US" sz="2800">
              <a:ea typeface="华文楷体" panose="02010600040101010101" pitchFamily="2" charset="-122"/>
            </a:endParaRPr>
          </a:p>
          <a:p>
            <a:pPr algn="ctr">
              <a:spcBef>
                <a:spcPct val="20000"/>
              </a:spcBef>
            </a:pPr>
            <a:r>
              <a:rPr lang="zh-CN" altLang="en-US" sz="2800">
                <a:ea typeface="华文楷体" panose="02010600040101010101" pitchFamily="2" charset="-122"/>
              </a:rPr>
              <a:t>          </a:t>
            </a:r>
            <a:r>
              <a:rPr lang="en-US" altLang="zh-CN" sz="2800">
                <a:ea typeface="华文楷体" panose="02010600040101010101" pitchFamily="2" charset="-122"/>
              </a:rPr>
              <a:t>2 H</a:t>
            </a:r>
            <a:r>
              <a:rPr lang="en-US" altLang="zh-CN" sz="2800" baseline="-25000">
                <a:ea typeface="华文楷体" panose="02010600040101010101" pitchFamily="2" charset="-122"/>
              </a:rPr>
              <a:t>2</a:t>
            </a:r>
            <a:r>
              <a:rPr lang="en-US" altLang="zh-CN" sz="2800">
                <a:ea typeface="华文楷体" panose="02010600040101010101" pitchFamily="2" charset="-122"/>
              </a:rPr>
              <a:t>SO</a:t>
            </a:r>
            <a:r>
              <a:rPr lang="en-US" altLang="zh-CN" sz="2800" baseline="-25000">
                <a:ea typeface="华文楷体" panose="02010600040101010101" pitchFamily="2" charset="-122"/>
              </a:rPr>
              <a:t>4 </a:t>
            </a:r>
            <a:r>
              <a:rPr lang="en-US" altLang="zh-CN" sz="2800">
                <a:ea typeface="华文楷体" panose="02010600040101010101" pitchFamily="2" charset="-122"/>
              </a:rPr>
              <a:t>== H</a:t>
            </a:r>
            <a:r>
              <a:rPr lang="en-US" altLang="zh-CN" sz="2800" baseline="-25000">
                <a:ea typeface="华文楷体" panose="02010600040101010101" pitchFamily="2" charset="-122"/>
              </a:rPr>
              <a:t>3</a:t>
            </a:r>
            <a:r>
              <a:rPr lang="en-US" altLang="zh-CN" sz="2800">
                <a:ea typeface="华文楷体" panose="02010600040101010101" pitchFamily="2" charset="-122"/>
              </a:rPr>
              <a:t>SO</a:t>
            </a:r>
            <a:r>
              <a:rPr lang="en-US" altLang="zh-CN" sz="2800" baseline="-25000">
                <a:ea typeface="华文楷体" panose="02010600040101010101" pitchFamily="2" charset="-122"/>
              </a:rPr>
              <a:t>4</a:t>
            </a:r>
            <a:r>
              <a:rPr lang="zh-CN" altLang="en-US" sz="2800" baseline="30000">
                <a:ea typeface="华文楷体" panose="02010600040101010101" pitchFamily="2" charset="-122"/>
              </a:rPr>
              <a:t>＋</a:t>
            </a:r>
            <a:r>
              <a:rPr lang="zh-CN" altLang="en-US" sz="2800">
                <a:ea typeface="华文楷体" panose="02010600040101010101" pitchFamily="2" charset="-122"/>
              </a:rPr>
              <a:t>＋</a:t>
            </a:r>
            <a:r>
              <a:rPr lang="en-US" altLang="zh-CN" sz="2800">
                <a:ea typeface="华文楷体" panose="02010600040101010101" pitchFamily="2" charset="-122"/>
              </a:rPr>
              <a:t>HSO</a:t>
            </a:r>
            <a:r>
              <a:rPr lang="en-US" altLang="zh-CN" sz="2800" baseline="-25000">
                <a:ea typeface="华文楷体" panose="02010600040101010101" pitchFamily="2" charset="-122"/>
              </a:rPr>
              <a:t>4</a:t>
            </a:r>
            <a:r>
              <a:rPr lang="zh-CN" altLang="en-US" sz="2800" baseline="30000">
                <a:ea typeface="华文楷体" panose="02010600040101010101" pitchFamily="2" charset="-122"/>
              </a:rPr>
              <a:t>－</a:t>
            </a:r>
            <a:endParaRPr lang="zh-CN" altLang="en-US" sz="2800" baseline="30000">
              <a:ea typeface="华文楷体" panose="02010600040101010101" pitchFamily="2" charset="-122"/>
            </a:endParaRPr>
          </a:p>
        </p:txBody>
      </p:sp>
      <p:graphicFrame>
        <p:nvGraphicFramePr>
          <p:cNvPr id="2" name="Object 34"/>
          <p:cNvGraphicFramePr>
            <a:graphicFrameLocks noChangeAspect="1"/>
          </p:cNvGraphicFramePr>
          <p:nvPr/>
        </p:nvGraphicFramePr>
        <p:xfrm>
          <a:off x="3582988" y="1530350"/>
          <a:ext cx="2519362" cy="1965325"/>
        </p:xfrm>
        <a:graphic>
          <a:graphicData uri="http://schemas.openxmlformats.org/presentationml/2006/ole">
            <mc:AlternateContent xmlns:mc="http://schemas.openxmlformats.org/markup-compatibility/2006">
              <mc:Choice xmlns:v="urn:schemas-microsoft-com:vml" Requires="v">
                <p:oleObj spid="_x0000_s240748" name="CS ChemDraw Drawing" r:id="rId3" imgW="502920" imgH="482600" progId="ChemDraw.Document.6.0">
                  <p:embed/>
                </p:oleObj>
              </mc:Choice>
              <mc:Fallback>
                <p:oleObj name="CS ChemDraw Drawing" r:id="rId3" imgW="502920" imgH="482600" progId="ChemDraw.Document.6.0">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988" y="1530350"/>
                        <a:ext cx="2519362" cy="196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3"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90" name="Rectangle 3"/>
          <p:cNvSpPr>
            <a:spLocks noChangeArrowheads="1"/>
          </p:cNvSpPr>
          <p:nvPr/>
        </p:nvSpPr>
        <p:spPr bwMode="auto">
          <a:xfrm>
            <a:off x="823913" y="333375"/>
            <a:ext cx="36576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solidFill>
                  <a:srgbClr val="0000FF"/>
                </a:solidFill>
                <a:ea typeface="华文楷体" panose="02010600040101010101" pitchFamily="2" charset="-122"/>
              </a:rPr>
              <a:t>● </a:t>
            </a:r>
            <a:r>
              <a:rPr kumimoji="1" lang="zh-CN" altLang="en-US">
                <a:solidFill>
                  <a:srgbClr val="0000FF"/>
                </a:solidFill>
                <a:ea typeface="华文楷体" panose="02010600040101010101" pitchFamily="2" charset="-122"/>
              </a:rPr>
              <a:t>浓 </a:t>
            </a:r>
            <a:r>
              <a:rPr kumimoji="1" lang="en-US" altLang="zh-CN">
                <a:solidFill>
                  <a:srgbClr val="0000FF"/>
                </a:solidFill>
                <a:ea typeface="华文楷体" panose="02010600040101010101" pitchFamily="2" charset="-122"/>
              </a:rPr>
              <a:t>H</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SO</a:t>
            </a:r>
            <a:r>
              <a:rPr kumimoji="1" lang="en-US" altLang="zh-CN" baseline="-25000">
                <a:solidFill>
                  <a:srgbClr val="0000FF"/>
                </a:solidFill>
                <a:ea typeface="华文楷体" panose="02010600040101010101" pitchFamily="2" charset="-122"/>
              </a:rPr>
              <a:t>4 </a:t>
            </a:r>
            <a:r>
              <a:rPr kumimoji="1" lang="zh-CN" altLang="en-US">
                <a:solidFill>
                  <a:srgbClr val="0000FF"/>
                </a:solidFill>
                <a:ea typeface="华文楷体" panose="02010600040101010101" pitchFamily="2" charset="-122"/>
              </a:rPr>
              <a:t>的性质</a:t>
            </a:r>
            <a:endParaRPr kumimoji="1" lang="zh-CN" altLang="en-US">
              <a:solidFill>
                <a:srgbClr val="0000FF"/>
              </a:solidFill>
              <a:ea typeface="华文楷体" panose="02010600040101010101" pitchFamily="2" charset="-122"/>
            </a:endParaRPr>
          </a:p>
        </p:txBody>
      </p:sp>
      <p:graphicFrame>
        <p:nvGraphicFramePr>
          <p:cNvPr id="177156" name="Object 25"/>
          <p:cNvGraphicFramePr>
            <a:graphicFrameLocks noChangeAspect="1"/>
          </p:cNvGraphicFramePr>
          <p:nvPr/>
        </p:nvGraphicFramePr>
        <p:xfrm>
          <a:off x="2124075" y="3881438"/>
          <a:ext cx="4900613" cy="627062"/>
        </p:xfrm>
        <a:graphic>
          <a:graphicData uri="http://schemas.openxmlformats.org/presentationml/2006/ole">
            <mc:AlternateContent xmlns:mc="http://schemas.openxmlformats.org/markup-compatibility/2006">
              <mc:Choice xmlns:v="urn:schemas-microsoft-com:vml" Requires="v">
                <p:oleObj spid="_x0000_s241760" name="公式" r:id="rId1" imgW="1841500" imgH="228600" progId="Equation.3">
                  <p:embed/>
                </p:oleObj>
              </mc:Choice>
              <mc:Fallback>
                <p:oleObj name="公式" r:id="rId1" imgW="1841500" imgH="228600" progId="Equation.3">
                  <p:embed/>
                  <p:pic>
                    <p:nvPicPr>
                      <p:cNvPr id="0" name="Picture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881438"/>
                        <a:ext cx="4900613" cy="62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7161" name="Picture 9" descr="h2so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4830763"/>
            <a:ext cx="439261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p:cNvSpPr txBox="1">
            <a:spLocks noChangeArrowheads="1"/>
          </p:cNvSpPr>
          <p:nvPr/>
        </p:nvSpPr>
        <p:spPr bwMode="auto">
          <a:xfrm>
            <a:off x="823913" y="1196975"/>
            <a:ext cx="81359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a:ea typeface="华文楷体" panose="02010600040101010101" pitchFamily="2" charset="-122"/>
                <a:cs typeface="Times New Roman" panose="02020603050405020304" pitchFamily="18" charset="0"/>
              </a:rPr>
              <a:t>    </a:t>
            </a:r>
            <a:r>
              <a:rPr kumimoji="1" lang="zh-CN" altLang="en-US">
                <a:solidFill>
                  <a:srgbClr val="0000FF"/>
                </a:solidFill>
                <a:ea typeface="华文楷体" panose="02010600040101010101" pitchFamily="2" charset="-122"/>
                <a:cs typeface="Times New Roman" panose="02020603050405020304" pitchFamily="18" charset="0"/>
              </a:rPr>
              <a:t>二元强酸：</a:t>
            </a:r>
            <a:endParaRPr kumimoji="1" lang="zh-CN" altLang="en-US">
              <a:solidFill>
                <a:srgbClr val="0000FF"/>
              </a:solidFill>
              <a:ea typeface="华文楷体" panose="02010600040101010101" pitchFamily="2" charset="-122"/>
              <a:cs typeface="Times New Roman" panose="02020603050405020304" pitchFamily="18" charset="0"/>
            </a:endParaRPr>
          </a:p>
          <a:p>
            <a:pPr>
              <a:spcBef>
                <a:spcPct val="50000"/>
              </a:spcBef>
            </a:pPr>
            <a:r>
              <a:rPr kumimoji="1" lang="zh-CN" altLang="en-US">
                <a:solidFill>
                  <a:srgbClr val="0000FF"/>
                </a:solidFill>
                <a:ea typeface="华文楷体" panose="02010600040101010101" pitchFamily="2" charset="-122"/>
                <a:cs typeface="Times New Roman" panose="02020603050405020304" pitchFamily="18" charset="0"/>
              </a:rPr>
              <a:t>    强吸水性： </a:t>
            </a:r>
            <a:r>
              <a:rPr kumimoji="1" lang="zh-CN" altLang="en-US">
                <a:ea typeface="华文楷体" panose="02010600040101010101" pitchFamily="2" charset="-122"/>
                <a:cs typeface="Times New Roman" panose="02020603050405020304" pitchFamily="18" charset="0"/>
              </a:rPr>
              <a:t>作干燥剂</a:t>
            </a:r>
            <a:endParaRPr kumimoji="1" lang="zh-CN" altLang="en-US">
              <a:solidFill>
                <a:srgbClr val="0000FF"/>
              </a:solidFill>
              <a:ea typeface="华文楷体" panose="02010600040101010101" pitchFamily="2" charset="-122"/>
              <a:cs typeface="Times New Roman" panose="02020603050405020304" pitchFamily="18" charset="0"/>
            </a:endParaRPr>
          </a:p>
          <a:p>
            <a:pPr>
              <a:spcBef>
                <a:spcPct val="50000"/>
              </a:spcBef>
            </a:pPr>
            <a:r>
              <a:rPr kumimoji="1" lang="zh-CN" altLang="en-US">
                <a:solidFill>
                  <a:srgbClr val="0000FF"/>
                </a:solidFill>
                <a:ea typeface="华文楷体" panose="02010600040101010101" pitchFamily="2" charset="-122"/>
                <a:cs typeface="Times New Roman" panose="02020603050405020304" pitchFamily="18" charset="0"/>
              </a:rPr>
              <a:t>    </a:t>
            </a:r>
            <a:r>
              <a:rPr kumimoji="1" lang="zh-CN" altLang="en-US">
                <a:solidFill>
                  <a:srgbClr val="FF0000"/>
                </a:solidFill>
                <a:ea typeface="华文楷体" panose="02010600040101010101" pitchFamily="2" charset="-122"/>
                <a:cs typeface="Times New Roman" panose="02020603050405020304" pitchFamily="18" charset="0"/>
              </a:rPr>
              <a:t>强脱水性</a:t>
            </a:r>
            <a:r>
              <a:rPr kumimoji="1" lang="zh-CN" altLang="en-US">
                <a:solidFill>
                  <a:srgbClr val="0000FF"/>
                </a:solidFill>
                <a:ea typeface="华文楷体" panose="02010600040101010101" pitchFamily="2" charset="-122"/>
                <a:cs typeface="Times New Roman" panose="02020603050405020304" pitchFamily="18" charset="0"/>
              </a:rPr>
              <a:t>：</a:t>
            </a:r>
            <a:r>
              <a:rPr kumimoji="1" lang="zh-CN" altLang="en-US">
                <a:ea typeface="华文楷体" panose="02010600040101010101" pitchFamily="2" charset="-122"/>
                <a:cs typeface="Times New Roman" panose="02020603050405020304" pitchFamily="18" charset="0"/>
              </a:rPr>
              <a:t>从纤维、糖中夺取与水组成相当的氢和氧</a:t>
            </a:r>
            <a:endParaRPr kumimoji="1" lang="zh-CN" altLang="en-US">
              <a:ea typeface="华文楷体" panose="02010600040101010101" pitchFamily="2" charset="-122"/>
              <a:cs typeface="Times New Roman" panose="02020603050405020304" pitchFamily="18" charset="0"/>
            </a:endParaRPr>
          </a:p>
        </p:txBody>
      </p:sp>
      <p:sp>
        <p:nvSpPr>
          <p:cNvPr id="241693" name="Rectangle 12"/>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C5D8A5E-AA24-45B5-89C4-EF493FFD1B6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77162"/>
                                        </p:tgtEl>
                                        <p:attrNameLst>
                                          <p:attrName>style.visibility</p:attrName>
                                        </p:attrNameLst>
                                      </p:cBhvr>
                                      <p:to>
                                        <p:strVal val="visible"/>
                                      </p:to>
                                    </p:set>
                                    <p:animEffect transition="in" filter="barn(inHorizontal)">
                                      <p:cBhvr>
                                        <p:cTn id="7" dur="500"/>
                                        <p:tgtEl>
                                          <p:spTgt spid="177162"/>
                                        </p:tgtEl>
                                      </p:cBhvr>
                                    </p:animEffect>
                                  </p:childTnLst>
                                </p:cTn>
                              </p:par>
                              <p:par>
                                <p:cTn id="8" presetID="16" presetClass="entr" presetSubtype="26" fill="hold" nodeType="withEffect">
                                  <p:stCondLst>
                                    <p:cond delay="0"/>
                                  </p:stCondLst>
                                  <p:childTnLst>
                                    <p:set>
                                      <p:cBhvr>
                                        <p:cTn id="9" dur="1" fill="hold">
                                          <p:stCondLst>
                                            <p:cond delay="0"/>
                                          </p:stCondLst>
                                        </p:cTn>
                                        <p:tgtEl>
                                          <p:spTgt spid="177161"/>
                                        </p:tgtEl>
                                        <p:attrNameLst>
                                          <p:attrName>style.visibility</p:attrName>
                                        </p:attrNameLst>
                                      </p:cBhvr>
                                      <p:to>
                                        <p:strVal val="visible"/>
                                      </p:to>
                                    </p:set>
                                    <p:animEffect transition="in" filter="barn(inHorizontal)">
                                      <p:cBhvr>
                                        <p:cTn id="10" dur="500"/>
                                        <p:tgtEl>
                                          <p:spTgt spid="177161"/>
                                        </p:tgtEl>
                                      </p:cBhvr>
                                    </p:animEffect>
                                  </p:childTnLst>
                                </p:cTn>
                              </p:par>
                              <p:par>
                                <p:cTn id="11" presetID="16" presetClass="entr" presetSubtype="26" fill="hold" nodeType="withEffect">
                                  <p:stCondLst>
                                    <p:cond delay="0"/>
                                  </p:stCondLst>
                                  <p:childTnLst>
                                    <p:set>
                                      <p:cBhvr>
                                        <p:cTn id="12" dur="1" fill="hold">
                                          <p:stCondLst>
                                            <p:cond delay="0"/>
                                          </p:stCondLst>
                                        </p:cTn>
                                        <p:tgtEl>
                                          <p:spTgt spid="177156"/>
                                        </p:tgtEl>
                                        <p:attrNameLst>
                                          <p:attrName>style.visibility</p:attrName>
                                        </p:attrNameLst>
                                      </p:cBhvr>
                                      <p:to>
                                        <p:strVal val="visible"/>
                                      </p:to>
                                    </p:set>
                                    <p:animEffect transition="in" filter="barn(inHorizontal)">
                                      <p:cBhvr>
                                        <p:cTn id="13" dur="500"/>
                                        <p:tgtEl>
                                          <p:spTgt spid="17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2"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51" name="Rectangle 2"/>
          <p:cNvSpPr>
            <a:spLocks noChangeArrowheads="1"/>
          </p:cNvSpPr>
          <p:nvPr/>
        </p:nvSpPr>
        <p:spPr bwMode="auto">
          <a:xfrm>
            <a:off x="1187450" y="150813"/>
            <a:ext cx="36576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 </a:t>
            </a:r>
            <a:r>
              <a:rPr kumimoji="1" lang="zh-CN" altLang="en-US">
                <a:ea typeface="华文楷体" panose="02010600040101010101" pitchFamily="2" charset="-122"/>
              </a:rPr>
              <a:t>浓 </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en-US" altLang="zh-CN">
                <a:ea typeface="华文楷体" panose="02010600040101010101" pitchFamily="2" charset="-122"/>
              </a:rPr>
              <a:t>SO</a:t>
            </a:r>
            <a:r>
              <a:rPr kumimoji="1" lang="en-US" altLang="zh-CN" baseline="-25000">
                <a:ea typeface="华文楷体" panose="02010600040101010101" pitchFamily="2" charset="-122"/>
              </a:rPr>
              <a:t>4 </a:t>
            </a:r>
            <a:r>
              <a:rPr kumimoji="1" lang="zh-CN" altLang="en-US">
                <a:ea typeface="华文楷体" panose="02010600040101010101" pitchFamily="2" charset="-122"/>
              </a:rPr>
              <a:t>的性质</a:t>
            </a:r>
            <a:endParaRPr kumimoji="1" lang="zh-CN" altLang="en-US">
              <a:ea typeface="华文楷体" panose="02010600040101010101" pitchFamily="2" charset="-122"/>
            </a:endParaRPr>
          </a:p>
        </p:txBody>
      </p:sp>
      <p:sp>
        <p:nvSpPr>
          <p:cNvPr id="215044" name="Text Box 4"/>
          <p:cNvSpPr txBox="1">
            <a:spLocks noChangeArrowheads="1"/>
          </p:cNvSpPr>
          <p:nvPr/>
        </p:nvSpPr>
        <p:spPr bwMode="auto">
          <a:xfrm>
            <a:off x="755650" y="801688"/>
            <a:ext cx="273685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2800">
                <a:solidFill>
                  <a:srgbClr val="000099"/>
                </a:solidFill>
                <a:ea typeface="华文楷体" panose="02010600040101010101" pitchFamily="2" charset="-122"/>
              </a:rPr>
              <a:t>   </a:t>
            </a:r>
            <a:r>
              <a:rPr kumimoji="1" lang="zh-CN" altLang="en-US" sz="2800">
                <a:solidFill>
                  <a:srgbClr val="000099"/>
                </a:solidFill>
                <a:ea typeface="华文楷体" panose="02010600040101010101" pitchFamily="2" charset="-122"/>
              </a:rPr>
              <a:t>强氧化性</a:t>
            </a:r>
            <a:endParaRPr kumimoji="1" lang="zh-CN" altLang="en-US" sz="2800">
              <a:solidFill>
                <a:srgbClr val="000099"/>
              </a:solidFill>
              <a:ea typeface="华文楷体" panose="02010600040101010101" pitchFamily="2" charset="-122"/>
            </a:endParaRPr>
          </a:p>
          <a:p>
            <a:pPr>
              <a:spcBef>
                <a:spcPct val="50000"/>
              </a:spcBef>
            </a:pPr>
            <a:r>
              <a:rPr kumimoji="1" lang="zh-CN" altLang="en-US" sz="2800">
                <a:ea typeface="华文楷体" panose="02010600040101010101" pitchFamily="2" charset="-122"/>
              </a:rPr>
              <a:t>与 活 泼 金 属：</a:t>
            </a:r>
            <a:endParaRPr kumimoji="1" lang="zh-CN" altLang="en-US" sz="2800">
              <a:ea typeface="华文楷体" panose="02010600040101010101" pitchFamily="2" charset="-122"/>
            </a:endParaRPr>
          </a:p>
          <a:p>
            <a:pPr>
              <a:lnSpc>
                <a:spcPct val="80000"/>
              </a:lnSpc>
              <a:spcBef>
                <a:spcPct val="50000"/>
              </a:spcBef>
            </a:pPr>
            <a:r>
              <a:rPr kumimoji="1" lang="zh-CN" altLang="en-US" sz="2800">
                <a:solidFill>
                  <a:srgbClr val="0000CC"/>
                </a:solidFill>
                <a:ea typeface="华文楷体" panose="02010600040101010101" pitchFamily="2" charset="-122"/>
              </a:rPr>
              <a:t> 钝化</a:t>
            </a:r>
            <a:r>
              <a:rPr kumimoji="1" lang="en-US" altLang="zh-CN" sz="2800">
                <a:solidFill>
                  <a:srgbClr val="0000CC"/>
                </a:solidFill>
                <a:ea typeface="华文楷体" panose="02010600040101010101" pitchFamily="2" charset="-122"/>
              </a:rPr>
              <a:t>: Fe</a:t>
            </a:r>
            <a:r>
              <a:rPr kumimoji="1" lang="zh-CN" altLang="en-US" sz="2800">
                <a:solidFill>
                  <a:srgbClr val="0000CC"/>
                </a:solidFill>
                <a:ea typeface="华文楷体" panose="02010600040101010101" pitchFamily="2" charset="-122"/>
              </a:rPr>
              <a:t>、</a:t>
            </a:r>
            <a:r>
              <a:rPr kumimoji="1" lang="en-US" altLang="zh-CN" sz="2800">
                <a:solidFill>
                  <a:srgbClr val="0000CC"/>
                </a:solidFill>
                <a:ea typeface="华文楷体" panose="02010600040101010101" pitchFamily="2" charset="-122"/>
              </a:rPr>
              <a:t>Al</a:t>
            </a:r>
            <a:r>
              <a:rPr kumimoji="1" lang="en-US" altLang="zh-CN" sz="2800">
                <a:ea typeface="华文楷体" panose="02010600040101010101" pitchFamily="2" charset="-122"/>
              </a:rPr>
              <a:t>   </a:t>
            </a:r>
            <a:endParaRPr kumimoji="1" lang="en-US" altLang="zh-CN" sz="2800">
              <a:ea typeface="华文楷体" panose="02010600040101010101" pitchFamily="2" charset="-122"/>
            </a:endParaRPr>
          </a:p>
          <a:p>
            <a:pPr>
              <a:lnSpc>
                <a:spcPct val="80000"/>
              </a:lnSpc>
              <a:spcBef>
                <a:spcPct val="50000"/>
              </a:spcBef>
            </a:pPr>
            <a:r>
              <a:rPr kumimoji="1" lang="zh-CN" altLang="en-US" sz="2800">
                <a:ea typeface="华文楷体" panose="02010600040101010101" pitchFamily="2" charset="-122"/>
              </a:rPr>
              <a:t>与不活泼金属：</a:t>
            </a:r>
            <a:endParaRPr kumimoji="1" lang="zh-CN" altLang="en-US" sz="2800">
              <a:ea typeface="华文楷体" panose="02010600040101010101" pitchFamily="2" charset="-122"/>
            </a:endParaRPr>
          </a:p>
        </p:txBody>
      </p:sp>
      <p:graphicFrame>
        <p:nvGraphicFramePr>
          <p:cNvPr id="215045" name="Object 60"/>
          <p:cNvGraphicFramePr>
            <a:graphicFrameLocks noChangeAspect="1"/>
          </p:cNvGraphicFramePr>
          <p:nvPr/>
        </p:nvGraphicFramePr>
        <p:xfrm>
          <a:off x="3181350" y="800100"/>
          <a:ext cx="5803900" cy="981075"/>
        </p:xfrm>
        <a:graphic>
          <a:graphicData uri="http://schemas.openxmlformats.org/presentationml/2006/ole">
            <mc:AlternateContent xmlns:mc="http://schemas.openxmlformats.org/markup-compatibility/2006">
              <mc:Choice xmlns:v="urn:schemas-microsoft-com:vml" Requires="v">
                <p:oleObj spid="_x0000_s242943" name="公式" r:id="rId1" imgW="2895600" imgH="482600" progId="Equation.3">
                  <p:embed/>
                </p:oleObj>
              </mc:Choice>
              <mc:Fallback>
                <p:oleObj name="公式" r:id="rId1" imgW="2895600" imgH="482600" progId="Equation.3">
                  <p:embed/>
                  <p:pic>
                    <p:nvPicPr>
                      <p:cNvPr id="0" name="Picture 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800100"/>
                        <a:ext cx="5803900"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46" name="Object 61"/>
          <p:cNvGraphicFramePr>
            <a:graphicFrameLocks noChangeAspect="1"/>
          </p:cNvGraphicFramePr>
          <p:nvPr/>
        </p:nvGraphicFramePr>
        <p:xfrm>
          <a:off x="1765300" y="3205163"/>
          <a:ext cx="6478588" cy="520700"/>
        </p:xfrm>
        <a:graphic>
          <a:graphicData uri="http://schemas.openxmlformats.org/presentationml/2006/ole">
            <mc:AlternateContent xmlns:mc="http://schemas.openxmlformats.org/markup-compatibility/2006">
              <mc:Choice xmlns:v="urn:schemas-microsoft-com:vml" Requires="v">
                <p:oleObj spid="_x0000_s242944" name="公式" r:id="rId3" imgW="2921000" imgH="228600" progId="Equation.3">
                  <p:embed/>
                </p:oleObj>
              </mc:Choice>
              <mc:Fallback>
                <p:oleObj name="公式" r:id="rId3" imgW="2921000" imgH="228600" progId="Equation.3">
                  <p:embed/>
                  <p:pic>
                    <p:nvPicPr>
                      <p:cNvPr id="0" name="Picture 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3205163"/>
                        <a:ext cx="6478588"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47" name="Object 62"/>
          <p:cNvGraphicFramePr>
            <a:graphicFrameLocks noChangeAspect="1"/>
          </p:cNvGraphicFramePr>
          <p:nvPr/>
        </p:nvGraphicFramePr>
        <p:xfrm>
          <a:off x="1595438" y="4502150"/>
          <a:ext cx="6723062" cy="1812925"/>
        </p:xfrm>
        <a:graphic>
          <a:graphicData uri="http://schemas.openxmlformats.org/presentationml/2006/ole">
            <mc:AlternateContent xmlns:mc="http://schemas.openxmlformats.org/markup-compatibility/2006">
              <mc:Choice xmlns:v="urn:schemas-microsoft-com:vml" Requires="v">
                <p:oleObj spid="_x0000_s242945" name="公式" r:id="rId5" imgW="2730500" imgH="736600" progId="Equation.3">
                  <p:embed/>
                </p:oleObj>
              </mc:Choice>
              <mc:Fallback>
                <p:oleObj name="公式" r:id="rId5" imgW="2730500" imgH="736600" progId="Equation.3">
                  <p:embed/>
                  <p:pic>
                    <p:nvPicPr>
                      <p:cNvPr id="0"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5438" y="4502150"/>
                        <a:ext cx="6723062" cy="181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2753" name="Rectangle 10"/>
          <p:cNvSpPr>
            <a:spLocks noChangeArrowheads="1"/>
          </p:cNvSpPr>
          <p:nvPr/>
        </p:nvSpPr>
        <p:spPr bwMode="auto">
          <a:xfrm>
            <a:off x="820738" y="3860800"/>
            <a:ext cx="22367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a:ea typeface="华文楷体" panose="02010600040101010101" pitchFamily="2" charset="-122"/>
              </a:rPr>
              <a:t>与非金属：</a:t>
            </a:r>
            <a:endParaRPr kumimoji="1" lang="zh-CN" altLang="en-US">
              <a:ea typeface="华文楷体" panose="02010600040101010101" pitchFamily="2" charset="-122"/>
            </a:endParaRPr>
          </a:p>
        </p:txBody>
      </p:sp>
      <p:sp>
        <p:nvSpPr>
          <p:cNvPr id="242754" name="Rectangle 11"/>
          <p:cNvSpPr>
            <a:spLocks noChangeArrowheads="1"/>
          </p:cNvSpPr>
          <p:nvPr/>
        </p:nvSpPr>
        <p:spPr bwMode="auto">
          <a:xfrm>
            <a:off x="8243888" y="6308725"/>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6AC26EB-4CE7-4556-8B17-195B3BE0605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par>
                                <p:cTn id="8" presetID="9" presetClass="entr" presetSubtype="0" fill="hold" nodeType="withEffect">
                                  <p:stCondLst>
                                    <p:cond delay="0"/>
                                  </p:stCondLst>
                                  <p:childTnLst>
                                    <p:set>
                                      <p:cBhvr>
                                        <p:cTn id="9" dur="1" fill="hold">
                                          <p:stCondLst>
                                            <p:cond delay="0"/>
                                          </p:stCondLst>
                                        </p:cTn>
                                        <p:tgtEl>
                                          <p:spTgt spid="215045"/>
                                        </p:tgtEl>
                                        <p:attrNameLst>
                                          <p:attrName>style.visibility</p:attrName>
                                        </p:attrNameLst>
                                      </p:cBhvr>
                                      <p:to>
                                        <p:strVal val="visible"/>
                                      </p:to>
                                    </p:set>
                                    <p:animEffect transition="in" filter="dissolve">
                                      <p:cBhvr>
                                        <p:cTn id="10" dur="500"/>
                                        <p:tgtEl>
                                          <p:spTgt spid="215045"/>
                                        </p:tgtEl>
                                      </p:cBhvr>
                                    </p:animEffect>
                                  </p:childTnLst>
                                </p:cTn>
                              </p:par>
                              <p:par>
                                <p:cTn id="11" presetID="9" presetClass="entr" presetSubtype="0" fill="hold" nodeType="withEffect">
                                  <p:stCondLst>
                                    <p:cond delay="0"/>
                                  </p:stCondLst>
                                  <p:childTnLst>
                                    <p:set>
                                      <p:cBhvr>
                                        <p:cTn id="12" dur="1" fill="hold">
                                          <p:stCondLst>
                                            <p:cond delay="0"/>
                                          </p:stCondLst>
                                        </p:cTn>
                                        <p:tgtEl>
                                          <p:spTgt spid="215046"/>
                                        </p:tgtEl>
                                        <p:attrNameLst>
                                          <p:attrName>style.visibility</p:attrName>
                                        </p:attrNameLst>
                                      </p:cBhvr>
                                      <p:to>
                                        <p:strVal val="visible"/>
                                      </p:to>
                                    </p:set>
                                    <p:animEffect transition="in" filter="dissolve">
                                      <p:cBhvr>
                                        <p:cTn id="13" dur="500"/>
                                        <p:tgtEl>
                                          <p:spTgt spid="215046"/>
                                        </p:tgtEl>
                                      </p:cBhvr>
                                    </p:animEffect>
                                  </p:childTnLst>
                                </p:cTn>
                              </p:par>
                              <p:par>
                                <p:cTn id="14" presetID="9" presetClass="entr" presetSubtype="0" fill="hold" nodeType="withEffect">
                                  <p:stCondLst>
                                    <p:cond delay="0"/>
                                  </p:stCondLst>
                                  <p:childTnLst>
                                    <p:set>
                                      <p:cBhvr>
                                        <p:cTn id="15" dur="1" fill="hold">
                                          <p:stCondLst>
                                            <p:cond delay="0"/>
                                          </p:stCondLst>
                                        </p:cTn>
                                        <p:tgtEl>
                                          <p:spTgt spid="215047"/>
                                        </p:tgtEl>
                                        <p:attrNameLst>
                                          <p:attrName>style.visibility</p:attrName>
                                        </p:attrNameLst>
                                      </p:cBhvr>
                                      <p:to>
                                        <p:strVal val="visible"/>
                                      </p:to>
                                    </p:set>
                                    <p:animEffect transition="in" filter="dissolve">
                                      <p:cBhvr>
                                        <p:cTn id="16" dur="5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ChangeArrowheads="1"/>
          </p:cNvSpPr>
          <p:nvPr/>
        </p:nvSpPr>
        <p:spPr bwMode="auto">
          <a:xfrm>
            <a:off x="1042988" y="44450"/>
            <a:ext cx="604996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sz="3600">
                <a:ea typeface="华文楷体" panose="02010600040101010101" pitchFamily="2" charset="-122"/>
              </a:rPr>
              <a:t>●  </a:t>
            </a:r>
            <a:r>
              <a:rPr kumimoji="1" lang="zh-CN" altLang="en-US" sz="3600">
                <a:ea typeface="华文楷体" panose="02010600040101010101" pitchFamily="2" charset="-122"/>
              </a:rPr>
              <a:t>硫酸盐： 酸式盐和正盐</a:t>
            </a:r>
            <a:endParaRPr kumimoji="1" lang="zh-CN" altLang="en-US" sz="3600">
              <a:ea typeface="华文楷体" panose="02010600040101010101" pitchFamily="2" charset="-122"/>
            </a:endParaRPr>
          </a:p>
        </p:txBody>
      </p:sp>
      <p:sp>
        <p:nvSpPr>
          <p:cNvPr id="178180" name="Rectangle 4"/>
          <p:cNvSpPr>
            <a:spLocks noRot="1" noChangeArrowheads="1"/>
          </p:cNvSpPr>
          <p:nvPr/>
        </p:nvSpPr>
        <p:spPr bwMode="auto">
          <a:xfrm>
            <a:off x="1049338" y="919163"/>
            <a:ext cx="7897812"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buClr>
                <a:schemeClr val="tx2"/>
              </a:buClr>
              <a:buSzPct val="70000"/>
              <a:buFont typeface="Wingdings" panose="05000000000000000000" pitchFamily="2" charset="2"/>
              <a:buChar char="l"/>
            </a:pPr>
            <a:r>
              <a:rPr lang="zh-CN" altLang="en-GB">
                <a:solidFill>
                  <a:srgbClr val="000099"/>
                </a:solidFill>
                <a:ea typeface="华文楷体" panose="02010600040101010101" pitchFamily="2" charset="-122"/>
              </a:rPr>
              <a:t>易溶性</a:t>
            </a:r>
            <a:r>
              <a:rPr lang="en-GB" altLang="zh-CN">
                <a:solidFill>
                  <a:srgbClr val="000099"/>
                </a:solidFill>
                <a:ea typeface="华文楷体" panose="02010600040101010101" pitchFamily="2" charset="-122"/>
              </a:rPr>
              <a:t>:</a:t>
            </a:r>
            <a:r>
              <a:rPr lang="en-GB" altLang="zh-CN">
                <a:ea typeface="华文楷体" panose="02010600040101010101" pitchFamily="2" charset="-122"/>
              </a:rPr>
              <a:t>  </a:t>
            </a:r>
            <a:r>
              <a:rPr lang="zh-CN" altLang="en-GB">
                <a:ea typeface="华文楷体" panose="02010600040101010101" pitchFamily="2" charset="-122"/>
              </a:rPr>
              <a:t>除</a:t>
            </a:r>
            <a:r>
              <a:rPr lang="en-GB" altLang="zh-CN">
                <a:solidFill>
                  <a:srgbClr val="FF0000"/>
                </a:solidFill>
                <a:ea typeface="华文楷体" panose="02010600040101010101" pitchFamily="2" charset="-122"/>
              </a:rPr>
              <a:t>Ca</a:t>
            </a:r>
            <a:r>
              <a:rPr lang="en-GB" altLang="zh-CN" baseline="30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a:t>
            </a:r>
            <a:r>
              <a:rPr lang="en-GB" altLang="zh-CN">
                <a:solidFill>
                  <a:srgbClr val="FF0000"/>
                </a:solidFill>
                <a:ea typeface="华文楷体" panose="02010600040101010101" pitchFamily="2" charset="-122"/>
              </a:rPr>
              <a:t>Sr</a:t>
            </a:r>
            <a:r>
              <a:rPr lang="en-GB" altLang="zh-CN" baseline="30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a:t>
            </a:r>
            <a:r>
              <a:rPr lang="en-GB" altLang="zh-CN">
                <a:solidFill>
                  <a:srgbClr val="FF0000"/>
                </a:solidFill>
                <a:ea typeface="华文楷体" panose="02010600040101010101" pitchFamily="2" charset="-122"/>
              </a:rPr>
              <a:t>Ba</a:t>
            </a:r>
            <a:r>
              <a:rPr lang="en-GB" altLang="zh-CN" baseline="30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a:t>
            </a:r>
            <a:r>
              <a:rPr lang="en-GB" altLang="zh-CN">
                <a:solidFill>
                  <a:srgbClr val="FF0000"/>
                </a:solidFill>
                <a:ea typeface="华文楷体" panose="02010600040101010101" pitchFamily="2" charset="-122"/>
              </a:rPr>
              <a:t>Pb</a:t>
            </a:r>
            <a:r>
              <a:rPr lang="en-GB" altLang="zh-CN" baseline="30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a:t>
            </a:r>
            <a:r>
              <a:rPr lang="en-GB" altLang="zh-CN">
                <a:solidFill>
                  <a:srgbClr val="FF0000"/>
                </a:solidFill>
                <a:ea typeface="华文楷体" panose="02010600040101010101" pitchFamily="2" charset="-122"/>
              </a:rPr>
              <a:t>Ag</a:t>
            </a:r>
            <a:r>
              <a:rPr lang="en-GB" altLang="zh-CN" baseline="30000">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a:t>
            </a:r>
            <a:r>
              <a:rPr lang="en-GB" altLang="zh-CN">
                <a:solidFill>
                  <a:srgbClr val="FF0000"/>
                </a:solidFill>
                <a:ea typeface="华文楷体" panose="02010600040101010101" pitchFamily="2" charset="-122"/>
              </a:rPr>
              <a:t>Hg</a:t>
            </a:r>
            <a:r>
              <a:rPr lang="en-GB" altLang="zh-CN" baseline="30000">
                <a:solidFill>
                  <a:srgbClr val="FF0000"/>
                </a:solidFill>
                <a:ea typeface="华文楷体" panose="02010600040101010101" pitchFamily="2" charset="-122"/>
              </a:rPr>
              <a:t>2+</a:t>
            </a:r>
            <a:r>
              <a:rPr lang="zh-CN" altLang="en-GB">
                <a:ea typeface="华文楷体" panose="02010600040101010101" pitchFamily="2" charset="-122"/>
              </a:rPr>
              <a:t>盐难</a:t>
            </a:r>
            <a:r>
              <a:rPr lang="en-US" altLang="zh-CN">
                <a:ea typeface="华文楷体" panose="02010600040101010101" pitchFamily="2" charset="-122"/>
              </a:rPr>
              <a:t>(</a:t>
            </a:r>
            <a:r>
              <a:rPr lang="zh-CN" altLang="en-US">
                <a:ea typeface="华文楷体" panose="02010600040101010101" pitchFamily="2" charset="-122"/>
              </a:rPr>
              <a:t>微</a:t>
            </a:r>
            <a:r>
              <a:rPr lang="en-US" altLang="zh-CN">
                <a:ea typeface="华文楷体" panose="02010600040101010101" pitchFamily="2" charset="-122"/>
              </a:rPr>
              <a:t>)</a:t>
            </a:r>
            <a:r>
              <a:rPr lang="zh-CN" altLang="en-GB">
                <a:ea typeface="华文楷体" panose="02010600040101010101" pitchFamily="2" charset="-122"/>
              </a:rPr>
              <a:t>溶外，</a:t>
            </a:r>
            <a:r>
              <a:rPr lang="zh-CN" altLang="en-US">
                <a:ea typeface="华文楷体" panose="02010600040101010101" pitchFamily="2" charset="-122"/>
              </a:rPr>
              <a:t>其他</a:t>
            </a:r>
            <a:r>
              <a:rPr lang="zh-CN" altLang="en-GB">
                <a:ea typeface="华文楷体" panose="02010600040101010101" pitchFamily="2" charset="-122"/>
              </a:rPr>
              <a:t>易溶于水，大多数盐</a:t>
            </a:r>
            <a:r>
              <a:rPr lang="zh-CN" altLang="en-US">
                <a:ea typeface="华文楷体" panose="02010600040101010101" pitchFamily="2" charset="-122"/>
              </a:rPr>
              <a:t>发生</a:t>
            </a:r>
            <a:r>
              <a:rPr lang="zh-CN" altLang="en-GB">
                <a:ea typeface="华文楷体" panose="02010600040101010101" pitchFamily="2" charset="-122"/>
              </a:rPr>
              <a:t>水解。</a:t>
            </a:r>
            <a:r>
              <a:rPr lang="en-US" altLang="zh-CN">
                <a:solidFill>
                  <a:srgbClr val="0000CC"/>
                </a:solidFill>
                <a:ea typeface="华文楷体" panose="02010600040101010101" pitchFamily="2" charset="-122"/>
              </a:rPr>
              <a:t>BaSO</a:t>
            </a:r>
            <a:r>
              <a:rPr lang="en-US" altLang="zh-CN" baseline="-25000">
                <a:solidFill>
                  <a:srgbClr val="0000CC"/>
                </a:solidFill>
                <a:ea typeface="华文楷体" panose="02010600040101010101" pitchFamily="2" charset="-122"/>
              </a:rPr>
              <a:t>4</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重晶石</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a:t>
            </a:r>
            <a:r>
              <a:rPr lang="en-US" altLang="zh-CN">
                <a:solidFill>
                  <a:srgbClr val="0000CC"/>
                </a:solidFill>
                <a:ea typeface="华文楷体" panose="02010600040101010101" pitchFamily="2" charset="-122"/>
              </a:rPr>
              <a:t>SrSO</a:t>
            </a:r>
            <a:r>
              <a:rPr lang="en-US" altLang="zh-CN" baseline="-25000">
                <a:solidFill>
                  <a:srgbClr val="0000CC"/>
                </a:solidFill>
                <a:ea typeface="华文楷体" panose="02010600040101010101" pitchFamily="2" charset="-122"/>
              </a:rPr>
              <a:t>4</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天青石</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a:t>
            </a:r>
            <a:r>
              <a:rPr lang="en-US" altLang="zh-CN">
                <a:solidFill>
                  <a:srgbClr val="0000CC"/>
                </a:solidFill>
                <a:ea typeface="华文楷体" panose="02010600040101010101" pitchFamily="2" charset="-122"/>
              </a:rPr>
              <a:t>CaSO</a:t>
            </a:r>
            <a:r>
              <a:rPr lang="en-US" altLang="zh-CN" baseline="-25000">
                <a:solidFill>
                  <a:srgbClr val="0000CC"/>
                </a:solidFill>
                <a:ea typeface="华文楷体" panose="02010600040101010101" pitchFamily="2" charset="-122"/>
              </a:rPr>
              <a:t>4</a:t>
            </a:r>
            <a:r>
              <a:rPr lang="en-US" altLang="zh-CN">
                <a:solidFill>
                  <a:srgbClr val="0000CC"/>
                </a:solidFill>
                <a:ea typeface="华文楷体" panose="02010600040101010101" pitchFamily="2" charset="-122"/>
              </a:rPr>
              <a:t>·2H</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O  (</a:t>
            </a:r>
            <a:r>
              <a:rPr lang="zh-CN" altLang="en-US">
                <a:solidFill>
                  <a:srgbClr val="0000CC"/>
                </a:solidFill>
                <a:ea typeface="华文楷体" panose="02010600040101010101" pitchFamily="2" charset="-122"/>
              </a:rPr>
              <a:t>石膏</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a:t>
            </a:r>
            <a:r>
              <a:rPr lang="en-US" altLang="zh-CN">
                <a:solidFill>
                  <a:srgbClr val="0000CC"/>
                </a:solidFill>
                <a:ea typeface="华文楷体" panose="02010600040101010101" pitchFamily="2" charset="-122"/>
              </a:rPr>
              <a:t>PbSO</a:t>
            </a:r>
            <a:r>
              <a:rPr lang="en-US" altLang="zh-CN" baseline="-25000">
                <a:solidFill>
                  <a:srgbClr val="0000CC"/>
                </a:solidFill>
                <a:ea typeface="华文楷体" panose="02010600040101010101" pitchFamily="2" charset="-122"/>
              </a:rPr>
              <a:t>4</a:t>
            </a:r>
            <a:r>
              <a:rPr lang="zh-CN" altLang="en-GB">
                <a:ea typeface="华文楷体" panose="02010600040101010101" pitchFamily="2" charset="-122"/>
              </a:rPr>
              <a:t> </a:t>
            </a:r>
            <a:endParaRPr lang="zh-CN" altLang="en-GB">
              <a:ea typeface="华文楷体" panose="02010600040101010101" pitchFamily="2" charset="-122"/>
            </a:endParaRPr>
          </a:p>
          <a:p>
            <a:pPr>
              <a:lnSpc>
                <a:spcPct val="150000"/>
              </a:lnSpc>
              <a:buClr>
                <a:schemeClr val="tx2"/>
              </a:buClr>
              <a:buSzPct val="70000"/>
              <a:buFont typeface="Wingdings" panose="05000000000000000000" pitchFamily="2" charset="2"/>
              <a:buChar char="l"/>
            </a:pPr>
            <a:r>
              <a:rPr lang="zh-CN" altLang="en-GB">
                <a:solidFill>
                  <a:srgbClr val="000099"/>
                </a:solidFill>
                <a:ea typeface="华文楷体" panose="02010600040101010101" pitchFamily="2" charset="-122"/>
              </a:rPr>
              <a:t>热稳定性</a:t>
            </a:r>
            <a:r>
              <a:rPr lang="zh-CN" altLang="en-US">
                <a:ea typeface="华文楷体" panose="02010600040101010101" pitchFamily="2" charset="-122"/>
              </a:rPr>
              <a:t>与阳离子的极化能力有关</a:t>
            </a:r>
            <a:endParaRPr lang="zh-CN" altLang="en-GB">
              <a:ea typeface="华文楷体" panose="02010600040101010101" pitchFamily="2" charset="-122"/>
            </a:endParaRPr>
          </a:p>
          <a:p>
            <a:pPr>
              <a:lnSpc>
                <a:spcPct val="150000"/>
              </a:lnSpc>
              <a:buClr>
                <a:schemeClr val="tx2"/>
              </a:buClr>
              <a:buSzPct val="70000"/>
              <a:buFont typeface="Wingdings" panose="05000000000000000000" pitchFamily="2" charset="2"/>
              <a:buChar char="l"/>
            </a:pPr>
            <a:r>
              <a:rPr lang="zh-CN" altLang="en-GB">
                <a:ea typeface="华文楷体" panose="02010600040101010101" pitchFamily="2" charset="-122"/>
              </a:rPr>
              <a:t> </a:t>
            </a:r>
            <a:r>
              <a:rPr lang="zh-CN" altLang="en-GB">
                <a:solidFill>
                  <a:srgbClr val="000099"/>
                </a:solidFill>
                <a:ea typeface="华文楷体" panose="02010600040101010101" pitchFamily="2" charset="-122"/>
              </a:rPr>
              <a:t>形成水合晶体及复盐</a:t>
            </a:r>
            <a:r>
              <a:rPr lang="en-GB" altLang="zh-CN">
                <a:solidFill>
                  <a:srgbClr val="000099"/>
                </a:solidFill>
                <a:ea typeface="华文楷体" panose="02010600040101010101" pitchFamily="2" charset="-122"/>
              </a:rPr>
              <a:t>(</a:t>
            </a:r>
            <a:r>
              <a:rPr lang="zh-CN" altLang="en-GB">
                <a:solidFill>
                  <a:srgbClr val="000099"/>
                </a:solidFill>
                <a:ea typeface="华文楷体" panose="02010600040101010101" pitchFamily="2" charset="-122"/>
              </a:rPr>
              <a:t>成矾</a:t>
            </a:r>
            <a:r>
              <a:rPr lang="en-GB" altLang="zh-CN">
                <a:solidFill>
                  <a:srgbClr val="000099"/>
                </a:solidFill>
                <a:ea typeface="华文楷体" panose="02010600040101010101" pitchFamily="2" charset="-122"/>
              </a:rPr>
              <a:t>)</a:t>
            </a:r>
            <a:r>
              <a:rPr lang="zh-CN" altLang="en-GB">
                <a:solidFill>
                  <a:srgbClr val="000099"/>
                </a:solidFill>
                <a:ea typeface="华文楷体" panose="02010600040101010101" pitchFamily="2" charset="-122"/>
              </a:rPr>
              <a:t>：</a:t>
            </a:r>
            <a:r>
              <a:rPr lang="zh-CN" altLang="en-GB">
                <a:ea typeface="华文楷体" panose="02010600040101010101" pitchFamily="2" charset="-122"/>
              </a:rPr>
              <a:t>明矾、绿矾、摩尔盐等</a:t>
            </a:r>
            <a:endParaRPr lang="zh-CN" altLang="en-US">
              <a:ea typeface="华文楷体" panose="02010600040101010101" pitchFamily="2" charset="-122"/>
            </a:endParaRPr>
          </a:p>
        </p:txBody>
      </p:sp>
      <p:sp>
        <p:nvSpPr>
          <p:cNvPr id="330755" name="Rectangle 7"/>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4FCAC07-BD03-4F82-90FC-86AF9353126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178180">
                                            <p:txEl>
                                              <p:pRg st="0" end="0"/>
                                            </p:txEl>
                                          </p:spTgt>
                                        </p:tgtEl>
                                        <p:attrNameLst>
                                          <p:attrName>style.visibility</p:attrName>
                                        </p:attrNameLst>
                                      </p:cBhvr>
                                      <p:to>
                                        <p:strVal val="visible"/>
                                      </p:to>
                                    </p:set>
                                    <p:anim calcmode="lin" valueType="num">
                                      <p:cBhvr>
                                        <p:cTn id="7" dur="1000" fill="hold"/>
                                        <p:tgtEl>
                                          <p:spTgt spid="17818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7818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7818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178180">
                                            <p:txEl>
                                              <p:pRg st="1" end="1"/>
                                            </p:txEl>
                                          </p:spTgt>
                                        </p:tgtEl>
                                        <p:attrNameLst>
                                          <p:attrName>style.visibility</p:attrName>
                                        </p:attrNameLst>
                                      </p:cBhvr>
                                      <p:to>
                                        <p:strVal val="visible"/>
                                      </p:to>
                                    </p:set>
                                    <p:anim calcmode="lin" valueType="num">
                                      <p:cBhvr>
                                        <p:cTn id="14" dur="1000" fill="hold"/>
                                        <p:tgtEl>
                                          <p:spTgt spid="178180">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7818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7818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178180">
                                            <p:txEl>
                                              <p:pRg st="2" end="2"/>
                                            </p:txEl>
                                          </p:spTgt>
                                        </p:tgtEl>
                                        <p:attrNameLst>
                                          <p:attrName>style.visibility</p:attrName>
                                        </p:attrNameLst>
                                      </p:cBhvr>
                                      <p:to>
                                        <p:strVal val="visible"/>
                                      </p:to>
                                    </p:set>
                                    <p:anim calcmode="lin" valueType="num">
                                      <p:cBhvr>
                                        <p:cTn id="21" dur="1000" fill="hold"/>
                                        <p:tgtEl>
                                          <p:spTgt spid="178180">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7818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78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4"/>
          <p:cNvSpPr>
            <a:spLocks noChangeArrowheads="1"/>
          </p:cNvSpPr>
          <p:nvPr/>
        </p:nvSpPr>
        <p:spPr bwMode="auto">
          <a:xfrm>
            <a:off x="971550" y="981075"/>
            <a:ext cx="799306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a:ea typeface="华文楷体" panose="02010600040101010101" pitchFamily="2" charset="-122"/>
              </a:rPr>
              <a:t>CuSO</a:t>
            </a:r>
            <a:r>
              <a:rPr lang="en-US" altLang="zh-CN" baseline="-25000">
                <a:ea typeface="华文楷体" panose="02010600040101010101" pitchFamily="2" charset="-122"/>
              </a:rPr>
              <a:t>4 </a:t>
            </a:r>
            <a:r>
              <a:rPr lang="en-US" altLang="zh-CN">
                <a:ea typeface="华文楷体" panose="02010600040101010101" pitchFamily="2" charset="-122"/>
              </a:rPr>
              <a:t>· 5H</a:t>
            </a:r>
            <a:r>
              <a:rPr lang="en-US" altLang="zh-CN" baseline="-25000">
                <a:ea typeface="华文楷体" panose="02010600040101010101" pitchFamily="2" charset="-122"/>
              </a:rPr>
              <a:t>2</a:t>
            </a:r>
            <a:r>
              <a:rPr lang="en-US" altLang="zh-CN">
                <a:ea typeface="华文楷体" panose="02010600040101010101" pitchFamily="2" charset="-122"/>
              </a:rPr>
              <a:t>O (</a:t>
            </a:r>
            <a:r>
              <a:rPr lang="zh-CN" altLang="en-US">
                <a:ea typeface="华文楷体" panose="02010600040101010101" pitchFamily="2" charset="-122"/>
              </a:rPr>
              <a:t>胆矾</a:t>
            </a:r>
            <a:r>
              <a:rPr lang="en-US" altLang="zh-CN">
                <a:ea typeface="华文楷体" panose="02010600040101010101" pitchFamily="2" charset="-122"/>
              </a:rPr>
              <a:t>)</a:t>
            </a:r>
            <a:r>
              <a:rPr lang="zh-CN" altLang="en-US">
                <a:ea typeface="华文楷体" panose="02010600040101010101" pitchFamily="2" charset="-122"/>
              </a:rPr>
              <a:t>、</a:t>
            </a:r>
            <a:r>
              <a:rPr lang="en-US" altLang="zh-CN">
                <a:ea typeface="华文楷体" panose="02010600040101010101" pitchFamily="2" charset="-122"/>
              </a:rPr>
              <a:t>FeSO</a:t>
            </a:r>
            <a:r>
              <a:rPr lang="en-US" altLang="zh-CN" baseline="-25000">
                <a:ea typeface="华文楷体" panose="02010600040101010101" pitchFamily="2" charset="-122"/>
              </a:rPr>
              <a:t>4 </a:t>
            </a:r>
            <a:r>
              <a:rPr lang="en-US" altLang="zh-CN">
                <a:ea typeface="华文楷体" panose="02010600040101010101" pitchFamily="2" charset="-122"/>
              </a:rPr>
              <a:t>· 7H</a:t>
            </a:r>
            <a:r>
              <a:rPr lang="en-US" altLang="zh-CN" baseline="-25000">
                <a:ea typeface="华文楷体" panose="02010600040101010101" pitchFamily="2" charset="-122"/>
              </a:rPr>
              <a:t>2</a:t>
            </a:r>
            <a:r>
              <a:rPr lang="en-US" altLang="zh-CN">
                <a:ea typeface="华文楷体" panose="02010600040101010101" pitchFamily="2" charset="-122"/>
              </a:rPr>
              <a:t>O(</a:t>
            </a:r>
            <a:r>
              <a:rPr lang="zh-CN" altLang="en-US">
                <a:ea typeface="华文楷体" panose="02010600040101010101" pitchFamily="2" charset="-122"/>
              </a:rPr>
              <a:t>绿矾</a:t>
            </a:r>
            <a:r>
              <a:rPr lang="en-US" altLang="zh-CN">
                <a:ea typeface="华文楷体" panose="02010600040101010101" pitchFamily="2" charset="-122"/>
              </a:rPr>
              <a:t>)</a:t>
            </a:r>
            <a:r>
              <a:rPr lang="zh-CN" altLang="en-US">
                <a:ea typeface="华文楷体" panose="02010600040101010101" pitchFamily="2" charset="-122"/>
              </a:rPr>
              <a:t>、</a:t>
            </a:r>
            <a:r>
              <a:rPr lang="en-US" altLang="zh-CN">
                <a:solidFill>
                  <a:srgbClr val="FF0000"/>
                </a:solidFill>
                <a:ea typeface="华文楷体" panose="02010600040101010101" pitchFamily="2" charset="-122"/>
              </a:rPr>
              <a:t>MgSO</a:t>
            </a:r>
            <a:r>
              <a:rPr lang="en-US" altLang="zh-CN" baseline="-25000">
                <a:solidFill>
                  <a:srgbClr val="FF0000"/>
                </a:solidFill>
                <a:ea typeface="华文楷体" panose="02010600040101010101" pitchFamily="2" charset="-122"/>
              </a:rPr>
              <a:t>4 </a:t>
            </a:r>
            <a:r>
              <a:rPr lang="en-US" altLang="zh-CN">
                <a:solidFill>
                  <a:srgbClr val="FF0000"/>
                </a:solidFill>
                <a:ea typeface="华文楷体" panose="02010600040101010101" pitchFamily="2" charset="-122"/>
              </a:rPr>
              <a:t>· 7H</a:t>
            </a:r>
            <a:r>
              <a:rPr lang="en-US" altLang="zh-CN" baseline="-25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O (</a:t>
            </a:r>
            <a:r>
              <a:rPr lang="zh-CN" altLang="en-US">
                <a:solidFill>
                  <a:srgbClr val="FF0000"/>
                </a:solidFill>
                <a:ea typeface="华文楷体" panose="02010600040101010101" pitchFamily="2" charset="-122"/>
              </a:rPr>
              <a:t>泻盐</a:t>
            </a:r>
            <a:r>
              <a:rPr lang="en-US" altLang="zh-CN">
                <a:solidFill>
                  <a:srgbClr val="FF0000"/>
                </a:solidFill>
                <a:ea typeface="华文楷体" panose="02010600040101010101" pitchFamily="2" charset="-122"/>
              </a:rPr>
              <a:t>)</a:t>
            </a:r>
            <a:r>
              <a:rPr lang="zh-CN" altLang="en-US">
                <a:ea typeface="华文楷体" panose="02010600040101010101" pitchFamily="2" charset="-122"/>
              </a:rPr>
              <a:t>、</a:t>
            </a:r>
            <a:r>
              <a:rPr lang="en-US" altLang="zh-CN">
                <a:solidFill>
                  <a:srgbClr val="FF0000"/>
                </a:solidFill>
                <a:ea typeface="华文楷体" panose="02010600040101010101" pitchFamily="2" charset="-122"/>
              </a:rPr>
              <a:t>Na</a:t>
            </a:r>
            <a:r>
              <a:rPr lang="en-US" altLang="zh-CN" baseline="-25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SO</a:t>
            </a:r>
            <a:r>
              <a:rPr lang="en-US" altLang="zh-CN" baseline="-25000">
                <a:solidFill>
                  <a:srgbClr val="FF0000"/>
                </a:solidFill>
                <a:ea typeface="华文楷体" panose="02010600040101010101" pitchFamily="2" charset="-122"/>
              </a:rPr>
              <a:t>4 </a:t>
            </a:r>
            <a:r>
              <a:rPr lang="en-US" altLang="zh-CN">
                <a:solidFill>
                  <a:srgbClr val="FF0000"/>
                </a:solidFill>
                <a:ea typeface="华文楷体" panose="02010600040101010101" pitchFamily="2" charset="-122"/>
              </a:rPr>
              <a:t>· 10 H</a:t>
            </a:r>
            <a:r>
              <a:rPr lang="en-US" altLang="zh-CN" baseline="-25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O (</a:t>
            </a:r>
            <a:r>
              <a:rPr lang="zh-CN" altLang="en-US">
                <a:solidFill>
                  <a:srgbClr val="FF0000"/>
                </a:solidFill>
                <a:ea typeface="华文楷体" panose="02010600040101010101" pitchFamily="2" charset="-122"/>
              </a:rPr>
              <a:t>芒硝</a:t>
            </a:r>
            <a:r>
              <a:rPr lang="en-US" altLang="zh-CN">
                <a:solidFill>
                  <a:srgbClr val="FF0000"/>
                </a:solidFill>
                <a:ea typeface="华文楷体" panose="02010600040101010101" pitchFamily="2" charset="-122"/>
              </a:rPr>
              <a:t>)</a:t>
            </a:r>
            <a:r>
              <a:rPr lang="zh-CN" altLang="en-US">
                <a:solidFill>
                  <a:srgbClr val="FF0000"/>
                </a:solidFill>
                <a:ea typeface="华文楷体" panose="02010600040101010101" pitchFamily="2" charset="-122"/>
              </a:rPr>
              <a:t>、</a:t>
            </a:r>
            <a:r>
              <a:rPr lang="en-US" altLang="zh-CN">
                <a:ea typeface="华文楷体" panose="02010600040101010101" pitchFamily="2" charset="-122"/>
              </a:rPr>
              <a:t>Al</a:t>
            </a:r>
            <a:r>
              <a:rPr lang="en-US" altLang="zh-CN" baseline="-25000">
                <a:ea typeface="华文楷体" panose="02010600040101010101" pitchFamily="2" charset="-122"/>
              </a:rPr>
              <a:t>2</a:t>
            </a:r>
            <a:r>
              <a:rPr lang="en-US" altLang="zh-CN">
                <a:ea typeface="华文楷体" panose="02010600040101010101" pitchFamily="2" charset="-122"/>
              </a:rPr>
              <a:t>(SO)</a:t>
            </a:r>
            <a:r>
              <a:rPr lang="en-US" altLang="zh-CN" baseline="-25000">
                <a:ea typeface="华文楷体" panose="02010600040101010101" pitchFamily="2" charset="-122"/>
              </a:rPr>
              <a:t>3 </a:t>
            </a:r>
            <a:r>
              <a:rPr lang="en-US" altLang="zh-CN">
                <a:ea typeface="华文楷体" panose="02010600040101010101" pitchFamily="2" charset="-122"/>
              </a:rPr>
              <a:t>· 18H</a:t>
            </a:r>
            <a:r>
              <a:rPr lang="en-US" altLang="zh-CN" baseline="-25000">
                <a:ea typeface="华文楷体" panose="02010600040101010101" pitchFamily="2" charset="-122"/>
              </a:rPr>
              <a:t>2</a:t>
            </a:r>
            <a:r>
              <a:rPr lang="en-US" altLang="zh-CN">
                <a:ea typeface="华文楷体" panose="02010600040101010101" pitchFamily="2" charset="-122"/>
              </a:rPr>
              <a:t>O </a:t>
            </a:r>
            <a:r>
              <a:rPr lang="zh-CN" altLang="en-US">
                <a:ea typeface="华文楷体" panose="02010600040101010101" pitchFamily="2" charset="-122"/>
              </a:rPr>
              <a:t>等</a:t>
            </a:r>
            <a:r>
              <a:rPr lang="en-US" altLang="zh-CN">
                <a:ea typeface="华文楷体" panose="02010600040101010101" pitchFamily="2" charset="-122"/>
              </a:rPr>
              <a:t>. </a:t>
            </a:r>
            <a:r>
              <a:rPr lang="zh-CN" altLang="en-US">
                <a:ea typeface="华文楷体" panose="02010600040101010101" pitchFamily="2" charset="-122"/>
              </a:rPr>
              <a:t>在水合晶体中，水分子或与阳离子配位</a:t>
            </a:r>
            <a:r>
              <a:rPr lang="en-US" altLang="zh-CN">
                <a:solidFill>
                  <a:srgbClr val="FF0000"/>
                </a:solidFill>
                <a:ea typeface="华文楷体" panose="02010600040101010101" pitchFamily="2" charset="-122"/>
              </a:rPr>
              <a:t>(</a:t>
            </a:r>
            <a:r>
              <a:rPr lang="zh-CN" altLang="en-US">
                <a:solidFill>
                  <a:srgbClr val="FF0000"/>
                </a:solidFill>
                <a:ea typeface="华文楷体" panose="02010600040101010101" pitchFamily="2" charset="-122"/>
              </a:rPr>
              <a:t>配位水</a:t>
            </a:r>
            <a:r>
              <a:rPr lang="en-US" altLang="zh-CN">
                <a:solidFill>
                  <a:srgbClr val="FF0000"/>
                </a:solidFill>
                <a:ea typeface="华文楷体" panose="02010600040101010101" pitchFamily="2" charset="-122"/>
              </a:rPr>
              <a:t>)</a:t>
            </a:r>
            <a:r>
              <a:rPr lang="zh-CN" altLang="en-US">
                <a:ea typeface="华文楷体" panose="02010600040101010101" pitchFamily="2" charset="-122"/>
              </a:rPr>
              <a:t>，或通过氢键与阴离子 </a:t>
            </a:r>
            <a:r>
              <a:rPr lang="en-US" altLang="zh-CN">
                <a:ea typeface="华文楷体" panose="02010600040101010101" pitchFamily="2" charset="-122"/>
              </a:rPr>
              <a:t>SO</a:t>
            </a:r>
            <a:r>
              <a:rPr lang="en-US" altLang="zh-CN" baseline="-25000">
                <a:ea typeface="华文楷体" panose="02010600040101010101" pitchFamily="2" charset="-122"/>
              </a:rPr>
              <a:t>4</a:t>
            </a:r>
            <a:r>
              <a:rPr lang="en-US" altLang="zh-CN" baseline="30000">
                <a:ea typeface="华文楷体" panose="02010600040101010101" pitchFamily="2" charset="-122"/>
              </a:rPr>
              <a:t>2- </a:t>
            </a:r>
            <a:r>
              <a:rPr lang="zh-CN" altLang="en-US">
                <a:ea typeface="华文楷体" panose="02010600040101010101" pitchFamily="2" charset="-122"/>
              </a:rPr>
              <a:t>结合</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结晶水</a:t>
            </a:r>
            <a:r>
              <a:rPr lang="en-US" altLang="zh-CN">
                <a:solidFill>
                  <a:srgbClr val="0000FF"/>
                </a:solidFill>
                <a:ea typeface="华文楷体" panose="02010600040101010101" pitchFamily="2" charset="-122"/>
              </a:rPr>
              <a:t>)</a:t>
            </a:r>
            <a:r>
              <a:rPr lang="zh-CN" altLang="en-US">
                <a:ea typeface="华文楷体" panose="02010600040101010101" pitchFamily="2" charset="-122"/>
              </a:rPr>
              <a:t>。</a:t>
            </a:r>
            <a:endParaRPr lang="en-US" altLang="zh-CN">
              <a:ea typeface="华文楷体" panose="02010600040101010101" pitchFamily="2" charset="-122"/>
            </a:endParaRPr>
          </a:p>
        </p:txBody>
      </p:sp>
      <p:sp>
        <p:nvSpPr>
          <p:cNvPr id="216069" name="Rectangle 5"/>
          <p:cNvSpPr>
            <a:spLocks noChangeArrowheads="1"/>
          </p:cNvSpPr>
          <p:nvPr/>
        </p:nvSpPr>
        <p:spPr bwMode="auto">
          <a:xfrm>
            <a:off x="1331913" y="5013325"/>
            <a:ext cx="61912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a:solidFill>
                  <a:srgbClr val="000099"/>
                </a:solidFill>
                <a:ea typeface="华文楷体" panose="02010600040101010101" pitchFamily="2" charset="-122"/>
              </a:rPr>
              <a:t>M</a:t>
            </a:r>
            <a:r>
              <a:rPr lang="en-US" altLang="zh-CN" baseline="30000">
                <a:solidFill>
                  <a:srgbClr val="000099"/>
                </a:solidFill>
                <a:ea typeface="华文楷体" panose="02010600040101010101" pitchFamily="2" charset="-122"/>
              </a:rPr>
              <a:t>I</a:t>
            </a:r>
            <a:r>
              <a:rPr lang="en-US" altLang="zh-CN" baseline="-25000">
                <a:solidFill>
                  <a:srgbClr val="000099"/>
                </a:solidFill>
                <a:ea typeface="华文楷体" panose="02010600040101010101" pitchFamily="2" charset="-122"/>
              </a:rPr>
              <a:t>2</a:t>
            </a:r>
            <a:r>
              <a:rPr lang="en-US" altLang="zh-CN">
                <a:solidFill>
                  <a:srgbClr val="000099"/>
                </a:solidFill>
                <a:ea typeface="华文楷体" panose="02010600040101010101" pitchFamily="2" charset="-122"/>
              </a:rPr>
              <a:t>SO</a:t>
            </a:r>
            <a:r>
              <a:rPr lang="en-US" altLang="zh-CN" baseline="-25000">
                <a:solidFill>
                  <a:srgbClr val="000099"/>
                </a:solidFill>
                <a:ea typeface="华文楷体" panose="02010600040101010101" pitchFamily="2" charset="-122"/>
              </a:rPr>
              <a:t>4</a:t>
            </a:r>
            <a:r>
              <a:rPr lang="en-US" altLang="zh-CN">
                <a:solidFill>
                  <a:srgbClr val="000099"/>
                </a:solidFill>
                <a:ea typeface="华文楷体" panose="02010600040101010101" pitchFamily="2" charset="-122"/>
                <a:sym typeface="Symbol" panose="05050102010706020507" pitchFamily="18" charset="2"/>
              </a:rPr>
              <a:t> </a:t>
            </a:r>
            <a:r>
              <a:rPr lang="en-US" altLang="zh-CN">
                <a:solidFill>
                  <a:srgbClr val="000099"/>
                </a:solidFill>
                <a:ea typeface="华文楷体" panose="02010600040101010101" pitchFamily="2" charset="-122"/>
              </a:rPr>
              <a:t>M</a:t>
            </a:r>
            <a:r>
              <a:rPr lang="en-US" altLang="zh-CN" baseline="30000">
                <a:solidFill>
                  <a:srgbClr val="000099"/>
                </a:solidFill>
                <a:ea typeface="华文楷体" panose="02010600040101010101" pitchFamily="2" charset="-122"/>
              </a:rPr>
              <a:t>II</a:t>
            </a:r>
            <a:r>
              <a:rPr lang="en-US" altLang="zh-CN">
                <a:solidFill>
                  <a:srgbClr val="000099"/>
                </a:solidFill>
                <a:ea typeface="华文楷体" panose="02010600040101010101" pitchFamily="2" charset="-122"/>
              </a:rPr>
              <a:t>SO</a:t>
            </a:r>
            <a:r>
              <a:rPr lang="en-US" altLang="zh-CN" baseline="-25000">
                <a:solidFill>
                  <a:srgbClr val="000099"/>
                </a:solidFill>
                <a:ea typeface="华文楷体" panose="02010600040101010101" pitchFamily="2" charset="-122"/>
              </a:rPr>
              <a:t>4</a:t>
            </a:r>
            <a:r>
              <a:rPr lang="en-US" altLang="zh-CN">
                <a:solidFill>
                  <a:srgbClr val="000099"/>
                </a:solidFill>
                <a:ea typeface="华文楷体" panose="02010600040101010101" pitchFamily="2" charset="-122"/>
                <a:sym typeface="Symbol" panose="05050102010706020507" pitchFamily="18" charset="2"/>
              </a:rPr>
              <a:t> </a:t>
            </a:r>
            <a:r>
              <a:rPr lang="en-US" altLang="zh-CN">
                <a:solidFill>
                  <a:srgbClr val="000099"/>
                </a:solidFill>
                <a:ea typeface="华文楷体" panose="02010600040101010101" pitchFamily="2" charset="-122"/>
              </a:rPr>
              <a:t>6H</a:t>
            </a:r>
            <a:r>
              <a:rPr lang="en-US" altLang="zh-CN" baseline="-25000">
                <a:solidFill>
                  <a:srgbClr val="000099"/>
                </a:solidFill>
                <a:ea typeface="华文楷体" panose="02010600040101010101" pitchFamily="2" charset="-122"/>
              </a:rPr>
              <a:t>2</a:t>
            </a:r>
            <a:r>
              <a:rPr lang="en-US" altLang="zh-CN">
                <a:solidFill>
                  <a:srgbClr val="000099"/>
                </a:solidFill>
                <a:ea typeface="华文楷体" panose="02010600040101010101" pitchFamily="2" charset="-122"/>
              </a:rPr>
              <a:t>O  :    </a:t>
            </a:r>
            <a:r>
              <a:rPr lang="zh-CN" altLang="en-US">
                <a:solidFill>
                  <a:srgbClr val="000099"/>
                </a:solidFill>
                <a:ea typeface="华文楷体" panose="02010600040101010101" pitchFamily="2" charset="-122"/>
              </a:rPr>
              <a:t>摩尔盐</a:t>
            </a:r>
            <a:endParaRPr lang="zh-CN" altLang="en-US">
              <a:solidFill>
                <a:srgbClr val="000099"/>
              </a:solidFill>
              <a:ea typeface="华文楷体" panose="02010600040101010101" pitchFamily="2" charset="-122"/>
            </a:endParaRPr>
          </a:p>
          <a:p>
            <a:pPr>
              <a:lnSpc>
                <a:spcPct val="130000"/>
              </a:lnSpc>
            </a:pPr>
            <a:r>
              <a:rPr lang="en-US" altLang="zh-CN">
                <a:solidFill>
                  <a:srgbClr val="000099"/>
                </a:solidFill>
                <a:ea typeface="华文楷体" panose="02010600040101010101" pitchFamily="2" charset="-122"/>
              </a:rPr>
              <a:t>M</a:t>
            </a:r>
            <a:r>
              <a:rPr lang="en-US" altLang="zh-CN" baseline="30000">
                <a:solidFill>
                  <a:srgbClr val="000099"/>
                </a:solidFill>
                <a:ea typeface="华文楷体" panose="02010600040101010101" pitchFamily="2" charset="-122"/>
              </a:rPr>
              <a:t>I</a:t>
            </a:r>
            <a:r>
              <a:rPr lang="en-US" altLang="zh-CN" baseline="-25000">
                <a:solidFill>
                  <a:srgbClr val="000099"/>
                </a:solidFill>
                <a:ea typeface="华文楷体" panose="02010600040101010101" pitchFamily="2" charset="-122"/>
              </a:rPr>
              <a:t>2</a:t>
            </a:r>
            <a:r>
              <a:rPr lang="en-US" altLang="zh-CN">
                <a:solidFill>
                  <a:srgbClr val="000099"/>
                </a:solidFill>
                <a:ea typeface="华文楷体" panose="02010600040101010101" pitchFamily="2" charset="-122"/>
              </a:rPr>
              <a:t>SO</a:t>
            </a:r>
            <a:r>
              <a:rPr lang="en-US" altLang="zh-CN" baseline="-25000">
                <a:solidFill>
                  <a:srgbClr val="000099"/>
                </a:solidFill>
                <a:ea typeface="华文楷体" panose="02010600040101010101" pitchFamily="2" charset="-122"/>
              </a:rPr>
              <a:t>4</a:t>
            </a:r>
            <a:r>
              <a:rPr lang="en-US" altLang="zh-CN">
                <a:solidFill>
                  <a:srgbClr val="000099"/>
                </a:solidFill>
                <a:ea typeface="华文楷体" panose="02010600040101010101" pitchFamily="2" charset="-122"/>
                <a:sym typeface="Symbol" panose="05050102010706020507" pitchFamily="18" charset="2"/>
              </a:rPr>
              <a:t> </a:t>
            </a:r>
            <a:r>
              <a:rPr lang="en-US" altLang="zh-CN">
                <a:solidFill>
                  <a:srgbClr val="000099"/>
                </a:solidFill>
                <a:ea typeface="华文楷体" panose="02010600040101010101" pitchFamily="2" charset="-122"/>
              </a:rPr>
              <a:t>M</a:t>
            </a:r>
            <a:r>
              <a:rPr lang="en-US" altLang="zh-CN" baseline="30000">
                <a:solidFill>
                  <a:srgbClr val="000099"/>
                </a:solidFill>
                <a:ea typeface="华文楷体" panose="02010600040101010101" pitchFamily="2" charset="-122"/>
              </a:rPr>
              <a:t>III</a:t>
            </a:r>
            <a:r>
              <a:rPr lang="en-US" altLang="zh-CN" baseline="-25000">
                <a:solidFill>
                  <a:srgbClr val="000099"/>
                </a:solidFill>
                <a:ea typeface="华文楷体" panose="02010600040101010101" pitchFamily="2" charset="-122"/>
              </a:rPr>
              <a:t>2</a:t>
            </a:r>
            <a:r>
              <a:rPr lang="en-US" altLang="zh-CN">
                <a:solidFill>
                  <a:srgbClr val="000099"/>
                </a:solidFill>
                <a:ea typeface="华文楷体" panose="02010600040101010101" pitchFamily="2" charset="-122"/>
              </a:rPr>
              <a:t>(SO</a:t>
            </a:r>
            <a:r>
              <a:rPr lang="en-US" altLang="zh-CN" baseline="-25000">
                <a:solidFill>
                  <a:srgbClr val="000099"/>
                </a:solidFill>
                <a:ea typeface="华文楷体" panose="02010600040101010101" pitchFamily="2" charset="-122"/>
              </a:rPr>
              <a:t>4</a:t>
            </a:r>
            <a:r>
              <a:rPr lang="en-US" altLang="zh-CN">
                <a:solidFill>
                  <a:srgbClr val="000099"/>
                </a:solidFill>
                <a:ea typeface="华文楷体" panose="02010600040101010101" pitchFamily="2" charset="-122"/>
              </a:rPr>
              <a:t>)</a:t>
            </a:r>
            <a:r>
              <a:rPr lang="en-US" altLang="zh-CN" baseline="-25000">
                <a:solidFill>
                  <a:srgbClr val="000099"/>
                </a:solidFill>
                <a:ea typeface="华文楷体" panose="02010600040101010101" pitchFamily="2" charset="-122"/>
              </a:rPr>
              <a:t>3</a:t>
            </a:r>
            <a:r>
              <a:rPr lang="en-US" altLang="zh-CN">
                <a:solidFill>
                  <a:srgbClr val="000099"/>
                </a:solidFill>
                <a:ea typeface="华文楷体" panose="02010600040101010101" pitchFamily="2" charset="-122"/>
                <a:sym typeface="Symbol" panose="05050102010706020507" pitchFamily="18" charset="2"/>
              </a:rPr>
              <a:t> </a:t>
            </a:r>
            <a:r>
              <a:rPr lang="en-US" altLang="zh-CN">
                <a:solidFill>
                  <a:srgbClr val="000099"/>
                </a:solidFill>
                <a:ea typeface="华文楷体" panose="02010600040101010101" pitchFamily="2" charset="-122"/>
              </a:rPr>
              <a:t>12 H</a:t>
            </a:r>
            <a:r>
              <a:rPr lang="en-US" altLang="zh-CN" baseline="-25000">
                <a:solidFill>
                  <a:srgbClr val="000099"/>
                </a:solidFill>
                <a:ea typeface="华文楷体" panose="02010600040101010101" pitchFamily="2" charset="-122"/>
              </a:rPr>
              <a:t>2</a:t>
            </a:r>
            <a:r>
              <a:rPr lang="en-US" altLang="zh-CN">
                <a:solidFill>
                  <a:srgbClr val="000099"/>
                </a:solidFill>
                <a:ea typeface="华文楷体" panose="02010600040101010101" pitchFamily="2" charset="-122"/>
              </a:rPr>
              <a:t>O</a:t>
            </a:r>
            <a:r>
              <a:rPr lang="zh-CN" altLang="en-US">
                <a:solidFill>
                  <a:srgbClr val="000099"/>
                </a:solidFill>
                <a:ea typeface="华文楷体" panose="02010600040101010101" pitchFamily="2" charset="-122"/>
              </a:rPr>
              <a:t>： 矾</a:t>
            </a:r>
            <a:endParaRPr lang="zh-CN" altLang="en-US">
              <a:solidFill>
                <a:srgbClr val="000099"/>
              </a:solidFill>
              <a:ea typeface="华文楷体" panose="02010600040101010101" pitchFamily="2" charset="-122"/>
            </a:endParaRPr>
          </a:p>
        </p:txBody>
      </p:sp>
      <p:sp>
        <p:nvSpPr>
          <p:cNvPr id="331779" name="Rectangle 6"/>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35E2414-C5ED-4F0C-85DA-49D4B3E43625}"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31780" name="矩形 1"/>
          <p:cNvSpPr>
            <a:spLocks noChangeArrowheads="1"/>
          </p:cNvSpPr>
          <p:nvPr/>
        </p:nvSpPr>
        <p:spPr bwMode="auto">
          <a:xfrm>
            <a:off x="1042988" y="260350"/>
            <a:ext cx="704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solidFill>
                  <a:srgbClr val="0000FF"/>
                </a:solidFill>
                <a:ea typeface="华文楷体" panose="02010600040101010101" pitchFamily="2" charset="-122"/>
              </a:rPr>
              <a:t>常见的硫酸盐和</a:t>
            </a:r>
            <a:r>
              <a:rPr lang="zh-CN" altLang="en-GB" sz="3600">
                <a:solidFill>
                  <a:srgbClr val="0000FF"/>
                </a:solidFill>
                <a:ea typeface="华文楷体" panose="02010600040101010101" pitchFamily="2" charset="-122"/>
              </a:rPr>
              <a:t>复盐：</a:t>
            </a:r>
            <a:r>
              <a:rPr lang="zh-CN" altLang="en-GB" sz="3600">
                <a:solidFill>
                  <a:srgbClr val="FF0000"/>
                </a:solidFill>
                <a:ea typeface="华文楷体" panose="02010600040101010101" pitchFamily="2" charset="-122"/>
              </a:rPr>
              <a:t>俗名和组成</a:t>
            </a:r>
            <a:endParaRPr lang="zh-CN" altLang="en-US" sz="3600">
              <a:solidFill>
                <a:srgbClr val="FF0000"/>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6068"/>
                                        </p:tgtEl>
                                        <p:attrNameLst>
                                          <p:attrName>style.visibility</p:attrName>
                                        </p:attrNameLst>
                                      </p:cBhvr>
                                      <p:to>
                                        <p:strVal val="visible"/>
                                      </p:to>
                                    </p:set>
                                    <p:animEffect transition="in" filter="strips(downLeft)">
                                      <p:cBhvr>
                                        <p:cTn id="7" dur="500"/>
                                        <p:tgtEl>
                                          <p:spTgt spid="21606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6069"/>
                                        </p:tgtEl>
                                        <p:attrNameLst>
                                          <p:attrName>style.visibility</p:attrName>
                                        </p:attrNameLst>
                                      </p:cBhvr>
                                      <p:to>
                                        <p:strVal val="visible"/>
                                      </p:to>
                                    </p:set>
                                    <p:animEffect transition="in" filter="slide(fromBottom)">
                                      <p:cBhvr>
                                        <p:cTn id="12" dur="500"/>
                                        <p:tgtEl>
                                          <p:spTgt spid="216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p:bldP spid="216069"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1143000" y="300038"/>
            <a:ext cx="47513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cs typeface="楷体" panose="02010609060101010101" pitchFamily="49" charset="-122"/>
              </a:rPr>
              <a:t>3</a:t>
            </a:r>
            <a:r>
              <a:rPr lang="zh-CN" altLang="en-US" sz="3600">
                <a:solidFill>
                  <a:srgbClr val="0000FF"/>
                </a:solidFill>
                <a:ea typeface="华文楷体" panose="02010600040101010101" pitchFamily="2" charset="-122"/>
                <a:cs typeface="楷体" panose="02010609060101010101" pitchFamily="49" charset="-122"/>
              </a:rPr>
              <a:t> </a:t>
            </a:r>
            <a:r>
              <a:rPr lang="en-US" altLang="zh-CN" sz="3600">
                <a:solidFill>
                  <a:srgbClr val="0000FF"/>
                </a:solidFill>
                <a:ea typeface="华文楷体" panose="02010600040101010101" pitchFamily="2" charset="-122"/>
                <a:cs typeface="楷体" panose="02010609060101010101" pitchFamily="49" charset="-122"/>
              </a:rPr>
              <a:t>S</a:t>
            </a:r>
            <a:r>
              <a:rPr lang="zh-CN" altLang="en-US" sz="3600">
                <a:solidFill>
                  <a:srgbClr val="0000FF"/>
                </a:solidFill>
                <a:ea typeface="华文楷体" panose="02010600040101010101" pitchFamily="2" charset="-122"/>
                <a:cs typeface="楷体" panose="02010609060101010101" pitchFamily="49" charset="-122"/>
              </a:rPr>
              <a:t>、</a:t>
            </a:r>
            <a:r>
              <a:rPr lang="en-US" altLang="zh-CN" sz="3600">
                <a:solidFill>
                  <a:srgbClr val="0000FF"/>
                </a:solidFill>
                <a:ea typeface="华文楷体" panose="02010600040101010101" pitchFamily="2" charset="-122"/>
                <a:cs typeface="楷体" panose="02010609060101010101" pitchFamily="49" charset="-122"/>
              </a:rPr>
              <a:t>Se</a:t>
            </a:r>
            <a:r>
              <a:rPr lang="zh-CN" altLang="en-US" sz="3600">
                <a:solidFill>
                  <a:srgbClr val="0000FF"/>
                </a:solidFill>
                <a:ea typeface="华文楷体" panose="02010600040101010101" pitchFamily="2" charset="-122"/>
                <a:cs typeface="楷体" panose="02010609060101010101" pitchFamily="49" charset="-122"/>
              </a:rPr>
              <a:t>、</a:t>
            </a:r>
            <a:r>
              <a:rPr lang="en-US" altLang="zh-CN" sz="3600">
                <a:solidFill>
                  <a:srgbClr val="0000FF"/>
                </a:solidFill>
                <a:ea typeface="华文楷体" panose="02010600040101010101" pitchFamily="2" charset="-122"/>
                <a:cs typeface="楷体" panose="02010609060101010101" pitchFamily="49" charset="-122"/>
              </a:rPr>
              <a:t>Te</a:t>
            </a:r>
            <a:r>
              <a:rPr lang="zh-CN" altLang="en-US" sz="3600">
                <a:solidFill>
                  <a:srgbClr val="0000FF"/>
                </a:solidFill>
                <a:ea typeface="华文楷体" panose="02010600040101010101" pitchFamily="2" charset="-122"/>
                <a:cs typeface="楷体" panose="02010609060101010101" pitchFamily="49" charset="-122"/>
              </a:rPr>
              <a:t>的氧化物</a:t>
            </a:r>
            <a:r>
              <a:rPr lang="zh-CN" altLang="en-US" sz="3600" b="0">
                <a:solidFill>
                  <a:srgbClr val="0000FF"/>
                </a:solidFill>
                <a:ea typeface="华文楷体" panose="02010600040101010101" pitchFamily="2" charset="-122"/>
                <a:cs typeface="楷体" panose="02010609060101010101" pitchFamily="49" charset="-122"/>
              </a:rPr>
              <a:t> </a:t>
            </a:r>
            <a:endParaRPr lang="zh-CN" altLang="en-US" sz="3600" b="0">
              <a:solidFill>
                <a:srgbClr val="0000FF"/>
              </a:solidFill>
              <a:ea typeface="华文楷体" panose="02010600040101010101" pitchFamily="2" charset="-122"/>
              <a:cs typeface="楷体" panose="02010609060101010101" pitchFamily="49" charset="-122"/>
            </a:endParaRPr>
          </a:p>
        </p:txBody>
      </p:sp>
      <p:sp>
        <p:nvSpPr>
          <p:cNvPr id="608259" name="Text Box 3"/>
          <p:cNvSpPr txBox="1">
            <a:spLocks noChangeArrowheads="1"/>
          </p:cNvSpPr>
          <p:nvPr/>
        </p:nvSpPr>
        <p:spPr bwMode="auto">
          <a:xfrm>
            <a:off x="1143000" y="1058863"/>
            <a:ext cx="7804150" cy="42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50000"/>
              </a:lnSpc>
            </a:pPr>
            <a:r>
              <a:rPr lang="en-US" altLang="zh-CN" sz="3600" dirty="0">
                <a:ea typeface="华文楷体" panose="02010600040101010101" pitchFamily="2" charset="-122"/>
                <a:cs typeface="楷体" panose="02010609060101010101" pitchFamily="49" charset="-122"/>
              </a:rPr>
              <a:t>     </a:t>
            </a:r>
            <a:r>
              <a:rPr lang="zh-CN" altLang="en-US" sz="3600" dirty="0">
                <a:ea typeface="华文楷体" panose="02010600040101010101" pitchFamily="2" charset="-122"/>
                <a:cs typeface="楷体" panose="02010609060101010101" pitchFamily="49" charset="-122"/>
              </a:rPr>
              <a:t>按</a:t>
            </a:r>
            <a:r>
              <a:rPr lang="en-US" altLang="zh-CN" sz="3600" dirty="0">
                <a:ea typeface="华文楷体" panose="02010600040101010101" pitchFamily="2" charset="-122"/>
                <a:cs typeface="楷体" panose="02010609060101010101" pitchFamily="49" charset="-122"/>
              </a:rPr>
              <a:t>SO</a:t>
            </a:r>
            <a:r>
              <a:rPr lang="en-US" altLang="zh-CN" sz="3600" baseline="-25000" dirty="0">
                <a:ea typeface="华文楷体" panose="02010600040101010101" pitchFamily="2" charset="-122"/>
                <a:cs typeface="楷体" panose="02010609060101010101" pitchFamily="49" charset="-122"/>
              </a:rPr>
              <a:t>2</a:t>
            </a:r>
            <a:r>
              <a:rPr lang="en-US" altLang="zh-CN" sz="3600" dirty="0">
                <a:ea typeface="华文楷体" panose="02010600040101010101" pitchFamily="2" charset="-122"/>
                <a:cs typeface="楷体" panose="02010609060101010101" pitchFamily="49" charset="-122"/>
              </a:rPr>
              <a:t>,SeO</a:t>
            </a:r>
            <a:r>
              <a:rPr lang="en-US" altLang="zh-CN" sz="3600" baseline="-25000" dirty="0">
                <a:ea typeface="华文楷体" panose="02010600040101010101" pitchFamily="2" charset="-122"/>
                <a:cs typeface="楷体" panose="02010609060101010101" pitchFamily="49" charset="-122"/>
              </a:rPr>
              <a:t>2</a:t>
            </a:r>
            <a:r>
              <a:rPr lang="en-US" altLang="zh-CN" sz="3600" dirty="0">
                <a:ea typeface="华文楷体" panose="02010600040101010101" pitchFamily="2" charset="-122"/>
                <a:cs typeface="楷体" panose="02010609060101010101" pitchFamily="49" charset="-122"/>
              </a:rPr>
              <a:t>,TeO</a:t>
            </a:r>
            <a:r>
              <a:rPr lang="en-US" altLang="zh-CN" sz="3600" baseline="-25000" dirty="0">
                <a:ea typeface="华文楷体" panose="02010600040101010101" pitchFamily="2" charset="-122"/>
                <a:cs typeface="楷体" panose="02010609060101010101" pitchFamily="49" charset="-122"/>
              </a:rPr>
              <a:t>2</a:t>
            </a:r>
            <a:r>
              <a:rPr lang="zh-CN" altLang="en-US" sz="3600" dirty="0">
                <a:ea typeface="华文楷体" panose="02010600040101010101" pitchFamily="2" charset="-122"/>
                <a:cs typeface="楷体" panose="02010609060101010101" pitchFamily="49" charset="-122"/>
              </a:rPr>
              <a:t>的顺序，还原性减弱，氧化性增强</a:t>
            </a:r>
            <a:r>
              <a:rPr lang="en-US" altLang="zh-CN" sz="3600" dirty="0">
                <a:ea typeface="华文楷体" panose="02010600040101010101" pitchFamily="2" charset="-122"/>
                <a:cs typeface="楷体" panose="02010609060101010101" pitchFamily="49" charset="-122"/>
              </a:rPr>
              <a:t>.</a:t>
            </a:r>
            <a:endParaRPr lang="en-US" altLang="zh-CN" sz="3600" dirty="0">
              <a:ea typeface="华文楷体" panose="02010600040101010101" pitchFamily="2" charset="-122"/>
              <a:cs typeface="楷体" panose="02010609060101010101" pitchFamily="49" charset="-122"/>
            </a:endParaRPr>
          </a:p>
          <a:p>
            <a:pPr eaLnBrk="0" hangingPunct="0">
              <a:lnSpc>
                <a:spcPct val="150000"/>
              </a:lnSpc>
            </a:pPr>
            <a:r>
              <a:rPr lang="en-US" altLang="zh-CN" sz="3600" dirty="0">
                <a:ea typeface="华文楷体" panose="02010600040101010101" pitchFamily="2" charset="-122"/>
                <a:cs typeface="楷体" panose="02010609060101010101" pitchFamily="49" charset="-122"/>
              </a:rPr>
              <a:t>     SO</a:t>
            </a:r>
            <a:r>
              <a:rPr lang="en-US" altLang="zh-CN" sz="3600" baseline="-25000" dirty="0">
                <a:ea typeface="华文楷体" panose="02010600040101010101" pitchFamily="2" charset="-122"/>
                <a:cs typeface="楷体" panose="02010609060101010101" pitchFamily="49" charset="-122"/>
              </a:rPr>
              <a:t>2</a:t>
            </a:r>
            <a:r>
              <a:rPr lang="zh-CN" altLang="en-US" sz="3600" dirty="0">
                <a:ea typeface="华文楷体" panose="02010600040101010101" pitchFamily="2" charset="-122"/>
                <a:cs typeface="楷体" panose="02010609060101010101" pitchFamily="49" charset="-122"/>
              </a:rPr>
              <a:t>主要显还原性</a:t>
            </a:r>
            <a:r>
              <a:rPr lang="en-US" altLang="zh-CN" sz="3600" dirty="0">
                <a:ea typeface="华文楷体" panose="02010600040101010101" pitchFamily="2" charset="-122"/>
                <a:cs typeface="楷体" panose="02010609060101010101" pitchFamily="49" charset="-122"/>
              </a:rPr>
              <a:t>, </a:t>
            </a:r>
            <a:r>
              <a:rPr lang="zh-CN" altLang="en-US" sz="3600" dirty="0">
                <a:ea typeface="华文楷体" panose="02010600040101010101" pitchFamily="2" charset="-122"/>
                <a:cs typeface="楷体" panose="02010609060101010101" pitchFamily="49" charset="-122"/>
              </a:rPr>
              <a:t>而</a:t>
            </a:r>
            <a:r>
              <a:rPr lang="en-US" altLang="zh-CN" sz="3600" dirty="0">
                <a:solidFill>
                  <a:srgbClr val="FF0000"/>
                </a:solidFill>
                <a:ea typeface="华文楷体" panose="02010600040101010101" pitchFamily="2" charset="-122"/>
                <a:cs typeface="楷体" panose="02010609060101010101" pitchFamily="49" charset="-122"/>
              </a:rPr>
              <a:t>SeO</a:t>
            </a:r>
            <a:r>
              <a:rPr lang="en-US" altLang="zh-CN" sz="3600" baseline="-25000" dirty="0">
                <a:solidFill>
                  <a:srgbClr val="FF0000"/>
                </a:solidFill>
                <a:ea typeface="华文楷体" panose="02010600040101010101" pitchFamily="2" charset="-122"/>
                <a:cs typeface="楷体" panose="02010609060101010101" pitchFamily="49" charset="-122"/>
              </a:rPr>
              <a:t>2</a:t>
            </a:r>
            <a:r>
              <a:rPr lang="en-US" altLang="zh-CN" sz="3600" dirty="0">
                <a:ea typeface="华文楷体" panose="02010600040101010101" pitchFamily="2" charset="-122"/>
                <a:cs typeface="楷体" panose="02010609060101010101" pitchFamily="49" charset="-122"/>
              </a:rPr>
              <a:t>/TeO</a:t>
            </a:r>
            <a:r>
              <a:rPr lang="en-US" altLang="zh-CN" sz="3600" baseline="-25000" dirty="0">
                <a:ea typeface="华文楷体" panose="02010600040101010101" pitchFamily="2" charset="-122"/>
                <a:cs typeface="楷体" panose="02010609060101010101" pitchFamily="49" charset="-122"/>
              </a:rPr>
              <a:t>2</a:t>
            </a:r>
            <a:r>
              <a:rPr lang="zh-CN" altLang="en-US" sz="3600" dirty="0">
                <a:ea typeface="华文楷体" panose="02010600040101010101" pitchFamily="2" charset="-122"/>
                <a:cs typeface="楷体" panose="02010609060101010101" pitchFamily="49" charset="-122"/>
              </a:rPr>
              <a:t>主要显氧化性，是中等强度的氧化剂</a:t>
            </a:r>
            <a:r>
              <a:rPr lang="en-US" altLang="zh-CN" sz="3600" dirty="0">
                <a:ea typeface="华文楷体" panose="02010600040101010101" pitchFamily="2" charset="-122"/>
                <a:cs typeface="楷体" panose="02010609060101010101" pitchFamily="49" charset="-122"/>
              </a:rPr>
              <a:t>.</a:t>
            </a:r>
            <a:endParaRPr lang="en-US" altLang="zh-CN" sz="3600" dirty="0">
              <a:ea typeface="华文楷体" panose="02010600040101010101" pitchFamily="2" charset="-122"/>
              <a:cs typeface="楷体" panose="02010609060101010101" pitchFamily="49" charset="-122"/>
            </a:endParaRPr>
          </a:p>
          <a:p>
            <a:pPr eaLnBrk="0" hangingPunct="0">
              <a:lnSpc>
                <a:spcPct val="150000"/>
              </a:lnSpc>
            </a:pPr>
            <a:r>
              <a:rPr lang="en-US" altLang="zh-CN" sz="3600" dirty="0">
                <a:ea typeface="华文楷体" panose="02010600040101010101" pitchFamily="2" charset="-122"/>
                <a:cs typeface="楷体" panose="02010609060101010101" pitchFamily="49" charset="-122"/>
              </a:rPr>
              <a:t>     </a:t>
            </a:r>
            <a:r>
              <a:rPr lang="en-US" altLang="zh-CN" sz="3600" dirty="0">
                <a:solidFill>
                  <a:srgbClr val="0000FF"/>
                </a:solidFill>
                <a:ea typeface="华文楷体" panose="02010600040101010101" pitchFamily="2" charset="-122"/>
                <a:cs typeface="楷体" panose="02010609060101010101" pitchFamily="49" charset="-122"/>
              </a:rPr>
              <a:t>SeO</a:t>
            </a:r>
            <a:r>
              <a:rPr lang="en-US" altLang="zh-CN" sz="3600" baseline="-25000" dirty="0">
                <a:solidFill>
                  <a:srgbClr val="0000FF"/>
                </a:solidFill>
                <a:ea typeface="华文楷体" panose="02010600040101010101" pitchFamily="2" charset="-122"/>
                <a:cs typeface="楷体" panose="02010609060101010101" pitchFamily="49" charset="-122"/>
              </a:rPr>
              <a:t>3</a:t>
            </a:r>
            <a:r>
              <a:rPr lang="en-US" altLang="zh-CN" sz="3600" dirty="0">
                <a:solidFill>
                  <a:srgbClr val="0000FF"/>
                </a:solidFill>
                <a:ea typeface="华文楷体" panose="02010600040101010101" pitchFamily="2" charset="-122"/>
                <a:cs typeface="楷体" panose="02010609060101010101" pitchFamily="49" charset="-122"/>
              </a:rPr>
              <a:t>/TeO</a:t>
            </a:r>
            <a:r>
              <a:rPr lang="en-US" altLang="zh-CN" sz="3600" baseline="-25000" dirty="0">
                <a:solidFill>
                  <a:srgbClr val="0000FF"/>
                </a:solidFill>
                <a:ea typeface="华文楷体" panose="02010600040101010101" pitchFamily="2" charset="-122"/>
                <a:cs typeface="楷体" panose="02010609060101010101" pitchFamily="49" charset="-122"/>
              </a:rPr>
              <a:t>3</a:t>
            </a:r>
            <a:r>
              <a:rPr lang="zh-CN" altLang="en-US" sz="3600" dirty="0">
                <a:ea typeface="华文楷体" panose="02010600040101010101" pitchFamily="2" charset="-122"/>
                <a:cs typeface="楷体" panose="02010609060101010101" pitchFamily="49" charset="-122"/>
              </a:rPr>
              <a:t>：强氧化剂</a:t>
            </a:r>
            <a:r>
              <a:rPr lang="en-US" altLang="zh-CN" sz="3600" dirty="0">
                <a:ea typeface="华文楷体" panose="02010600040101010101" pitchFamily="2" charset="-122"/>
                <a:cs typeface="楷体" panose="02010609060101010101" pitchFamily="49" charset="-122"/>
              </a:rPr>
              <a:t>,</a:t>
            </a:r>
            <a:r>
              <a:rPr lang="zh-CN" altLang="en-US" sz="3600" dirty="0">
                <a:ea typeface="华文楷体" panose="02010600040101010101" pitchFamily="2" charset="-122"/>
                <a:cs typeface="楷体" panose="02010609060101010101" pitchFamily="49" charset="-122"/>
              </a:rPr>
              <a:t>受热易分解</a:t>
            </a:r>
            <a:r>
              <a:rPr lang="en-US" altLang="zh-CN" sz="3600" dirty="0">
                <a:ea typeface="华文楷体" panose="02010600040101010101" pitchFamily="2" charset="-122"/>
                <a:cs typeface="楷体" panose="02010609060101010101" pitchFamily="49" charset="-122"/>
              </a:rPr>
              <a:t>.</a:t>
            </a:r>
            <a:r>
              <a:rPr lang="en-US" altLang="zh-CN" sz="3600" b="0" dirty="0">
                <a:ea typeface="华文楷体" panose="02010600040101010101" pitchFamily="2" charset="-122"/>
                <a:cs typeface="楷体" panose="02010609060101010101" pitchFamily="49" charset="-122"/>
              </a:rPr>
              <a:t> </a:t>
            </a:r>
            <a:endParaRPr lang="en-US" altLang="zh-CN" sz="3600" b="0" dirty="0">
              <a:ea typeface="华文楷体" panose="02010600040101010101" pitchFamily="2" charset="-122"/>
              <a:cs typeface="楷体" panose="02010609060101010101" pitchFamily="49" charset="-122"/>
            </a:endParaRPr>
          </a:p>
        </p:txBody>
      </p:sp>
      <p:sp>
        <p:nvSpPr>
          <p:cNvPr id="332803" name="Rectangle 6"/>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DEBDBB7-0DAE-4A0C-A73A-52FDF0C8181D}"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8259"/>
                                        </p:tgtEl>
                                        <p:attrNameLst>
                                          <p:attrName>style.visibility</p:attrName>
                                        </p:attrNameLst>
                                      </p:cBhvr>
                                      <p:to>
                                        <p:strVal val="visible"/>
                                      </p:to>
                                    </p:set>
                                    <p:animEffect transition="in" filter="wipe(left)">
                                      <p:cBhvr>
                                        <p:cTn id="7" dur="500"/>
                                        <p:tgtEl>
                                          <p:spTgt spid="608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9"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042988" y="477838"/>
            <a:ext cx="4718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cs typeface="楷体" panose="02010609060101010101" pitchFamily="49" charset="-122"/>
              </a:rPr>
              <a:t>4 </a:t>
            </a:r>
            <a:r>
              <a:rPr lang="zh-CN" altLang="en-US" sz="3600">
                <a:solidFill>
                  <a:srgbClr val="0000FF"/>
                </a:solidFill>
                <a:ea typeface="华文楷体" panose="02010600040101010101" pitchFamily="2" charset="-122"/>
                <a:cs typeface="楷体" panose="02010609060101010101" pitchFamily="49" charset="-122"/>
              </a:rPr>
              <a:t> </a:t>
            </a:r>
            <a:r>
              <a:rPr lang="en-US" altLang="zh-CN" sz="3600">
                <a:solidFill>
                  <a:srgbClr val="0000FF"/>
                </a:solidFill>
                <a:ea typeface="华文楷体" panose="02010600040101010101" pitchFamily="2" charset="-122"/>
                <a:cs typeface="楷体" panose="02010609060101010101" pitchFamily="49" charset="-122"/>
              </a:rPr>
              <a:t>S</a:t>
            </a:r>
            <a:r>
              <a:rPr lang="zh-CN" altLang="en-US" sz="3600">
                <a:solidFill>
                  <a:srgbClr val="0000FF"/>
                </a:solidFill>
                <a:ea typeface="华文楷体" panose="02010600040101010101" pitchFamily="2" charset="-122"/>
                <a:cs typeface="楷体" panose="02010609060101010101" pitchFamily="49" charset="-122"/>
              </a:rPr>
              <a:t>、</a:t>
            </a:r>
            <a:r>
              <a:rPr lang="en-US" altLang="zh-CN" sz="3600">
                <a:solidFill>
                  <a:srgbClr val="0000FF"/>
                </a:solidFill>
                <a:ea typeface="华文楷体" panose="02010600040101010101" pitchFamily="2" charset="-122"/>
                <a:cs typeface="楷体" panose="02010609060101010101" pitchFamily="49" charset="-122"/>
              </a:rPr>
              <a:t>Se</a:t>
            </a:r>
            <a:r>
              <a:rPr lang="zh-CN" altLang="en-US" sz="3600">
                <a:solidFill>
                  <a:srgbClr val="0000FF"/>
                </a:solidFill>
                <a:ea typeface="华文楷体" panose="02010600040101010101" pitchFamily="2" charset="-122"/>
                <a:cs typeface="楷体" panose="02010609060101010101" pitchFamily="49" charset="-122"/>
              </a:rPr>
              <a:t>、</a:t>
            </a:r>
            <a:r>
              <a:rPr lang="en-US" altLang="zh-CN" sz="3600">
                <a:solidFill>
                  <a:srgbClr val="0000FF"/>
                </a:solidFill>
                <a:ea typeface="华文楷体" panose="02010600040101010101" pitchFamily="2" charset="-122"/>
                <a:cs typeface="楷体" panose="02010609060101010101" pitchFamily="49" charset="-122"/>
              </a:rPr>
              <a:t>Te</a:t>
            </a:r>
            <a:r>
              <a:rPr lang="zh-CN" altLang="en-US" sz="3600">
                <a:solidFill>
                  <a:srgbClr val="0000FF"/>
                </a:solidFill>
                <a:ea typeface="华文楷体" panose="02010600040101010101" pitchFamily="2" charset="-122"/>
                <a:cs typeface="楷体" panose="02010609060101010101" pitchFamily="49" charset="-122"/>
              </a:rPr>
              <a:t>的含氧酸</a:t>
            </a:r>
            <a:r>
              <a:rPr lang="zh-CN" altLang="en-US" sz="3600" b="0">
                <a:solidFill>
                  <a:srgbClr val="0000FF"/>
                </a:solidFill>
                <a:ea typeface="华文楷体" panose="02010600040101010101" pitchFamily="2" charset="-122"/>
                <a:cs typeface="楷体" panose="02010609060101010101" pitchFamily="49" charset="-122"/>
              </a:rPr>
              <a:t> </a:t>
            </a:r>
            <a:endParaRPr lang="zh-CN" altLang="en-US" sz="3600" b="0">
              <a:solidFill>
                <a:srgbClr val="0000FF"/>
              </a:solidFill>
              <a:ea typeface="华文楷体" panose="02010600040101010101" pitchFamily="2" charset="-122"/>
              <a:cs typeface="楷体" panose="02010609060101010101" pitchFamily="49" charset="-122"/>
            </a:endParaRPr>
          </a:p>
        </p:txBody>
      </p:sp>
      <p:sp>
        <p:nvSpPr>
          <p:cNvPr id="5" name="Text Box 5"/>
          <p:cNvSpPr txBox="1">
            <a:spLocks noChangeArrowheads="1"/>
          </p:cNvSpPr>
          <p:nvPr/>
        </p:nvSpPr>
        <p:spPr bwMode="auto">
          <a:xfrm>
            <a:off x="1187450" y="1628775"/>
            <a:ext cx="75612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50000"/>
              </a:lnSpc>
              <a:spcBef>
                <a:spcPct val="20000"/>
              </a:spcBef>
              <a:spcAft>
                <a:spcPct val="20000"/>
              </a:spcAft>
            </a:pPr>
            <a:r>
              <a:rPr lang="zh-CN" altLang="en-US">
                <a:solidFill>
                  <a:srgbClr val="0000FF"/>
                </a:solidFill>
                <a:ea typeface="华文楷体" panose="02010600040101010101" pitchFamily="2" charset="-122"/>
                <a:cs typeface="楷体" panose="02010609060101010101" pitchFamily="49" charset="-122"/>
              </a:rPr>
              <a:t>酸性</a:t>
            </a:r>
            <a:r>
              <a:rPr lang="zh-CN" altLang="en-US">
                <a:ea typeface="华文楷体" panose="02010600040101010101" pitchFamily="2" charset="-122"/>
                <a:cs typeface="楷体" panose="02010609060101010101" pitchFamily="49" charset="-122"/>
              </a:rPr>
              <a:t>：</a:t>
            </a:r>
            <a:r>
              <a:rPr lang="en-US" altLang="zh-CN">
                <a:ea typeface="华文楷体" panose="02010600040101010101" pitchFamily="2" charset="-122"/>
                <a:cs typeface="楷体" panose="02010609060101010101" pitchFamily="49" charset="-122"/>
              </a:rPr>
              <a:t>H</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SO</a:t>
            </a:r>
            <a:r>
              <a:rPr lang="en-US" altLang="zh-CN" baseline="-25000">
                <a:ea typeface="华文楷体" panose="02010600040101010101" pitchFamily="2" charset="-122"/>
                <a:cs typeface="楷体" panose="02010609060101010101" pitchFamily="49" charset="-122"/>
              </a:rPr>
              <a:t>3</a:t>
            </a:r>
            <a:r>
              <a:rPr lang="zh-CN" altLang="en-US">
                <a:ea typeface="华文楷体" panose="02010600040101010101" pitchFamily="2" charset="-122"/>
                <a:cs typeface="楷体" panose="02010609060101010101" pitchFamily="49" charset="-122"/>
              </a:rPr>
              <a:t>＞</a:t>
            </a:r>
            <a:r>
              <a:rPr lang="en-US" altLang="zh-CN">
                <a:ea typeface="华文楷体" panose="02010600040101010101" pitchFamily="2" charset="-122"/>
                <a:cs typeface="楷体" panose="02010609060101010101" pitchFamily="49" charset="-122"/>
              </a:rPr>
              <a:t>H</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SeO</a:t>
            </a:r>
            <a:r>
              <a:rPr lang="en-US" altLang="zh-CN" baseline="-25000">
                <a:ea typeface="华文楷体" panose="02010600040101010101" pitchFamily="2" charset="-122"/>
                <a:cs typeface="楷体" panose="02010609060101010101" pitchFamily="49" charset="-122"/>
              </a:rPr>
              <a:t>3</a:t>
            </a:r>
            <a:r>
              <a:rPr lang="en-US" altLang="zh-CN">
                <a:ea typeface="华文楷体" panose="02010600040101010101" pitchFamily="2" charset="-122"/>
                <a:cs typeface="楷体" panose="02010609060101010101" pitchFamily="49" charset="-122"/>
              </a:rPr>
              <a:t>≈H</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TeO</a:t>
            </a:r>
            <a:r>
              <a:rPr lang="en-US" altLang="zh-CN" baseline="-25000">
                <a:ea typeface="华文楷体" panose="02010600040101010101" pitchFamily="2" charset="-122"/>
                <a:cs typeface="楷体" panose="02010609060101010101" pitchFamily="49" charset="-122"/>
              </a:rPr>
              <a:t>3</a:t>
            </a:r>
            <a:r>
              <a:rPr lang="en-US" altLang="zh-CN">
                <a:ea typeface="华文楷体" panose="02010600040101010101" pitchFamily="2" charset="-122"/>
                <a:cs typeface="楷体" panose="02010609060101010101" pitchFamily="49" charset="-122"/>
              </a:rPr>
              <a:t>    </a:t>
            </a:r>
            <a:endParaRPr lang="en-US" altLang="zh-CN">
              <a:ea typeface="华文楷体" panose="02010600040101010101" pitchFamily="2" charset="-122"/>
              <a:cs typeface="楷体" panose="02010609060101010101" pitchFamily="49" charset="-122"/>
            </a:endParaRPr>
          </a:p>
          <a:p>
            <a:pPr eaLnBrk="0" hangingPunct="0">
              <a:lnSpc>
                <a:spcPct val="150000"/>
              </a:lnSpc>
              <a:spcBef>
                <a:spcPct val="20000"/>
              </a:spcBef>
              <a:spcAft>
                <a:spcPct val="20000"/>
              </a:spcAft>
            </a:pPr>
            <a:r>
              <a:rPr lang="en-US" altLang="zh-CN">
                <a:ea typeface="华文楷体" panose="02010600040101010101" pitchFamily="2" charset="-122"/>
                <a:cs typeface="楷体" panose="02010609060101010101" pitchFamily="49" charset="-122"/>
              </a:rPr>
              <a:t>    </a:t>
            </a:r>
            <a:r>
              <a:rPr lang="en-US" altLang="zh-CN">
                <a:solidFill>
                  <a:srgbClr val="0000FF"/>
                </a:solidFill>
                <a:ea typeface="华文楷体" panose="02010600040101010101" pitchFamily="2" charset="-122"/>
                <a:cs typeface="楷体" panose="02010609060101010101" pitchFamily="49" charset="-122"/>
              </a:rPr>
              <a:t>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SO</a:t>
            </a:r>
            <a:r>
              <a:rPr lang="en-US" altLang="zh-CN" baseline="-25000">
                <a:solidFill>
                  <a:srgbClr val="0000FF"/>
                </a:solidFill>
                <a:ea typeface="华文楷体" panose="02010600040101010101" pitchFamily="2" charset="-122"/>
                <a:cs typeface="楷体" panose="02010609060101010101" pitchFamily="49" charset="-122"/>
              </a:rPr>
              <a:t>4</a:t>
            </a:r>
            <a:r>
              <a:rPr lang="en-US" altLang="zh-CN">
                <a:solidFill>
                  <a:srgbClr val="0000FF"/>
                </a:solidFill>
                <a:ea typeface="华文楷体" panose="02010600040101010101" pitchFamily="2" charset="-122"/>
                <a:cs typeface="楷体" panose="02010609060101010101" pitchFamily="49" charset="-122"/>
              </a:rPr>
              <a:t>≈H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SeO</a:t>
            </a:r>
            <a:r>
              <a:rPr lang="en-US" altLang="zh-CN" baseline="-25000">
                <a:solidFill>
                  <a:srgbClr val="0000FF"/>
                </a:solidFill>
                <a:ea typeface="华文楷体" panose="02010600040101010101" pitchFamily="2" charset="-122"/>
                <a:cs typeface="楷体" panose="02010609060101010101" pitchFamily="49" charset="-122"/>
              </a:rPr>
              <a:t>4</a:t>
            </a:r>
            <a:r>
              <a:rPr lang="en-US" altLang="zh-CN">
                <a:ea typeface="华文楷体" panose="02010600040101010101" pitchFamily="2" charset="-122"/>
                <a:cs typeface="楷体" panose="02010609060101010101" pitchFamily="49" charset="-122"/>
              </a:rPr>
              <a:t>(</a:t>
            </a:r>
            <a:r>
              <a:rPr lang="zh-CN" altLang="en-US">
                <a:ea typeface="华文楷体" panose="02010600040101010101" pitchFamily="2" charset="-122"/>
                <a:cs typeface="楷体" panose="02010609060101010101" pitchFamily="49" charset="-122"/>
              </a:rPr>
              <a:t>强酸</a:t>
            </a:r>
            <a:r>
              <a:rPr lang="en-US" altLang="zh-CN">
                <a:ea typeface="华文楷体" panose="02010600040101010101" pitchFamily="2" charset="-122"/>
                <a:cs typeface="楷体" panose="02010609060101010101" pitchFamily="49" charset="-122"/>
              </a:rPr>
              <a:t>)》H</a:t>
            </a:r>
            <a:r>
              <a:rPr lang="en-US" altLang="zh-CN" baseline="-25000">
                <a:ea typeface="华文楷体" panose="02010600040101010101" pitchFamily="2" charset="-122"/>
                <a:cs typeface="楷体" panose="02010609060101010101" pitchFamily="49" charset="-122"/>
              </a:rPr>
              <a:t>6</a:t>
            </a:r>
            <a:r>
              <a:rPr lang="en-US" altLang="zh-CN">
                <a:ea typeface="华文楷体" panose="02010600040101010101" pitchFamily="2" charset="-122"/>
                <a:cs typeface="楷体" panose="02010609060101010101" pitchFamily="49" charset="-122"/>
              </a:rPr>
              <a:t>TeO</a:t>
            </a:r>
            <a:r>
              <a:rPr lang="en-US" altLang="zh-CN" baseline="-25000">
                <a:ea typeface="华文楷体" panose="02010600040101010101" pitchFamily="2" charset="-122"/>
                <a:cs typeface="楷体" panose="02010609060101010101" pitchFamily="49" charset="-122"/>
              </a:rPr>
              <a:t>6</a:t>
            </a:r>
            <a:r>
              <a:rPr lang="en-US" altLang="zh-CN">
                <a:ea typeface="华文楷体" panose="02010600040101010101" pitchFamily="2" charset="-122"/>
                <a:cs typeface="楷体" panose="02010609060101010101" pitchFamily="49" charset="-122"/>
              </a:rPr>
              <a:t>(</a:t>
            </a:r>
            <a:r>
              <a:rPr lang="zh-CN" altLang="en-US">
                <a:ea typeface="华文楷体" panose="02010600040101010101" pitchFamily="2" charset="-122"/>
                <a:cs typeface="楷体" panose="02010609060101010101" pitchFamily="49" charset="-122"/>
              </a:rPr>
              <a:t>弱酸</a:t>
            </a:r>
            <a:r>
              <a:rPr lang="en-US" altLang="zh-CN">
                <a:ea typeface="华文楷体" panose="02010600040101010101" pitchFamily="2" charset="-122"/>
                <a:cs typeface="楷体" panose="02010609060101010101" pitchFamily="49" charset="-122"/>
              </a:rPr>
              <a:t>)</a:t>
            </a:r>
            <a:endParaRPr lang="en-US" altLang="zh-CN">
              <a:ea typeface="华文楷体" panose="02010600040101010101" pitchFamily="2" charset="-122"/>
              <a:cs typeface="楷体" panose="02010609060101010101" pitchFamily="49" charset="-122"/>
            </a:endParaRPr>
          </a:p>
          <a:p>
            <a:pPr eaLnBrk="0" hangingPunct="0">
              <a:lnSpc>
                <a:spcPct val="150000"/>
              </a:lnSpc>
              <a:spcBef>
                <a:spcPct val="20000"/>
              </a:spcBef>
              <a:spcAft>
                <a:spcPct val="20000"/>
              </a:spcAft>
            </a:pPr>
            <a:r>
              <a:rPr lang="zh-CN" altLang="en-US">
                <a:solidFill>
                  <a:srgbClr val="0000FF"/>
                </a:solidFill>
                <a:ea typeface="华文楷体" panose="02010600040101010101" pitchFamily="2" charset="-122"/>
                <a:cs typeface="楷体" panose="02010609060101010101" pitchFamily="49" charset="-122"/>
              </a:rPr>
              <a:t>氧化性</a:t>
            </a:r>
            <a:r>
              <a:rPr lang="zh-CN" altLang="en-US">
                <a:ea typeface="华文楷体" panose="02010600040101010101" pitchFamily="2" charset="-122"/>
                <a:cs typeface="楷体" panose="02010609060101010101" pitchFamily="49" charset="-122"/>
              </a:rPr>
              <a:t>：</a:t>
            </a:r>
            <a:r>
              <a:rPr lang="en-US" altLang="zh-CN">
                <a:ea typeface="华文楷体" panose="02010600040101010101" pitchFamily="2" charset="-122"/>
                <a:cs typeface="楷体" panose="02010609060101010101" pitchFamily="49" charset="-122"/>
              </a:rPr>
              <a:t>H</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SO</a:t>
            </a:r>
            <a:r>
              <a:rPr lang="en-US" altLang="zh-CN" baseline="-25000">
                <a:ea typeface="华文楷体" panose="02010600040101010101" pitchFamily="2" charset="-122"/>
                <a:cs typeface="楷体" panose="02010609060101010101" pitchFamily="49" charset="-122"/>
              </a:rPr>
              <a:t>3</a:t>
            </a:r>
            <a:r>
              <a:rPr lang="zh-CN" altLang="en-US">
                <a:ea typeface="华文楷体" panose="02010600040101010101" pitchFamily="2" charset="-122"/>
                <a:cs typeface="楷体" panose="02010609060101010101" pitchFamily="49" charset="-122"/>
              </a:rPr>
              <a:t>＜</a:t>
            </a:r>
            <a:r>
              <a:rPr lang="en-US" altLang="zh-CN">
                <a:solidFill>
                  <a:srgbClr val="0000FF"/>
                </a:solidFill>
                <a:ea typeface="华文楷体" panose="02010600040101010101" pitchFamily="2" charset="-122"/>
                <a:cs typeface="楷体" panose="02010609060101010101" pitchFamily="49" charset="-122"/>
              </a:rPr>
              <a:t>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SeO</a:t>
            </a:r>
            <a:r>
              <a:rPr lang="en-US" altLang="zh-CN" baseline="-25000">
                <a:solidFill>
                  <a:srgbClr val="0000FF"/>
                </a:solidFill>
                <a:ea typeface="华文楷体" panose="02010600040101010101" pitchFamily="2" charset="-122"/>
                <a:cs typeface="楷体" panose="02010609060101010101" pitchFamily="49" charset="-122"/>
              </a:rPr>
              <a:t>3</a:t>
            </a:r>
            <a:r>
              <a:rPr lang="zh-CN" altLang="en-US">
                <a:ea typeface="华文楷体" panose="02010600040101010101" pitchFamily="2" charset="-122"/>
                <a:cs typeface="楷体" panose="02010609060101010101" pitchFamily="49" charset="-122"/>
              </a:rPr>
              <a:t>＞</a:t>
            </a:r>
            <a:r>
              <a:rPr lang="en-US" altLang="zh-CN">
                <a:ea typeface="华文楷体" panose="02010600040101010101" pitchFamily="2" charset="-122"/>
                <a:cs typeface="楷体" panose="02010609060101010101" pitchFamily="49" charset="-122"/>
              </a:rPr>
              <a:t>H</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TeO</a:t>
            </a:r>
            <a:r>
              <a:rPr lang="en-US" altLang="zh-CN" baseline="-25000">
                <a:ea typeface="华文楷体" panose="02010600040101010101" pitchFamily="2" charset="-122"/>
                <a:cs typeface="楷体" panose="02010609060101010101" pitchFamily="49" charset="-122"/>
              </a:rPr>
              <a:t>3</a:t>
            </a:r>
            <a:r>
              <a:rPr lang="en-US" altLang="zh-CN">
                <a:ea typeface="华文楷体" panose="02010600040101010101" pitchFamily="2" charset="-122"/>
                <a:cs typeface="楷体" panose="02010609060101010101" pitchFamily="49" charset="-122"/>
              </a:rPr>
              <a:t>  </a:t>
            </a:r>
            <a:endParaRPr lang="en-US" altLang="zh-CN">
              <a:ea typeface="华文楷体" panose="02010600040101010101" pitchFamily="2" charset="-122"/>
              <a:cs typeface="楷体" panose="02010609060101010101" pitchFamily="49" charset="-122"/>
            </a:endParaRPr>
          </a:p>
          <a:p>
            <a:pPr eaLnBrk="0" hangingPunct="0">
              <a:lnSpc>
                <a:spcPct val="150000"/>
              </a:lnSpc>
              <a:spcBef>
                <a:spcPct val="20000"/>
              </a:spcBef>
              <a:spcAft>
                <a:spcPct val="20000"/>
              </a:spcAft>
            </a:pPr>
            <a:r>
              <a:rPr lang="en-US" altLang="zh-CN">
                <a:ea typeface="华文楷体" panose="02010600040101010101" pitchFamily="2" charset="-122"/>
                <a:cs typeface="楷体" panose="02010609060101010101" pitchFamily="49" charset="-122"/>
              </a:rPr>
              <a:t>      H</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SO</a:t>
            </a:r>
            <a:r>
              <a:rPr lang="en-US" altLang="zh-CN" baseline="-25000">
                <a:ea typeface="华文楷体" panose="02010600040101010101" pitchFamily="2" charset="-122"/>
                <a:cs typeface="楷体" panose="02010609060101010101" pitchFamily="49" charset="-122"/>
              </a:rPr>
              <a:t>4</a:t>
            </a:r>
            <a:r>
              <a:rPr lang="en-US" altLang="zh-CN">
                <a:ea typeface="华文楷体" panose="02010600040101010101" pitchFamily="2" charset="-122"/>
                <a:cs typeface="楷体" panose="02010609060101010101" pitchFamily="49" charset="-122"/>
              </a:rPr>
              <a:t>《 </a:t>
            </a:r>
            <a:r>
              <a:rPr lang="en-US" altLang="zh-CN">
                <a:solidFill>
                  <a:srgbClr val="0000FF"/>
                </a:solidFill>
                <a:ea typeface="华文楷体" panose="02010600040101010101" pitchFamily="2" charset="-122"/>
                <a:cs typeface="楷体" panose="02010609060101010101" pitchFamily="49" charset="-122"/>
              </a:rPr>
              <a:t>H</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SeO</a:t>
            </a:r>
            <a:r>
              <a:rPr lang="en-US" altLang="zh-CN" baseline="-25000">
                <a:solidFill>
                  <a:srgbClr val="0000FF"/>
                </a:solidFill>
                <a:ea typeface="华文楷体" panose="02010600040101010101" pitchFamily="2" charset="-122"/>
                <a:cs typeface="楷体" panose="02010609060101010101" pitchFamily="49" charset="-122"/>
              </a:rPr>
              <a:t>4</a:t>
            </a:r>
            <a:r>
              <a:rPr lang="zh-CN" altLang="en-US">
                <a:ea typeface="华文楷体" panose="02010600040101010101" pitchFamily="2" charset="-122"/>
                <a:cs typeface="楷体" panose="02010609060101010101" pitchFamily="49" charset="-122"/>
              </a:rPr>
              <a:t>＞</a:t>
            </a:r>
            <a:r>
              <a:rPr lang="en-US" altLang="zh-CN">
                <a:ea typeface="华文楷体" panose="02010600040101010101" pitchFamily="2" charset="-122"/>
                <a:cs typeface="楷体" panose="02010609060101010101" pitchFamily="49" charset="-122"/>
              </a:rPr>
              <a:t>H</a:t>
            </a:r>
            <a:r>
              <a:rPr lang="en-US" altLang="zh-CN" baseline="-25000">
                <a:ea typeface="华文楷体" panose="02010600040101010101" pitchFamily="2" charset="-122"/>
                <a:cs typeface="楷体" panose="02010609060101010101" pitchFamily="49" charset="-122"/>
              </a:rPr>
              <a:t>6</a:t>
            </a:r>
            <a:r>
              <a:rPr lang="en-US" altLang="zh-CN">
                <a:ea typeface="华文楷体" panose="02010600040101010101" pitchFamily="2" charset="-122"/>
                <a:cs typeface="楷体" panose="02010609060101010101" pitchFamily="49" charset="-122"/>
              </a:rPr>
              <a:t>TeO</a:t>
            </a:r>
            <a:r>
              <a:rPr lang="en-US" altLang="zh-CN" baseline="-25000">
                <a:ea typeface="华文楷体" panose="02010600040101010101" pitchFamily="2" charset="-122"/>
                <a:cs typeface="楷体" panose="02010609060101010101" pitchFamily="49" charset="-122"/>
              </a:rPr>
              <a:t>6</a:t>
            </a:r>
            <a:endParaRPr lang="en-US" altLang="zh-CN" baseline="-25000">
              <a:ea typeface="华文楷体" panose="02010600040101010101" pitchFamily="2" charset="-122"/>
              <a:cs typeface="楷体" panose="02010609060101010101" pitchFamily="49" charset="-122"/>
            </a:endParaRPr>
          </a:p>
        </p:txBody>
      </p:sp>
      <p:sp>
        <p:nvSpPr>
          <p:cNvPr id="334851" name="Rectangle 6"/>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4A57E17-9590-4B26-9C2B-D5AB79F4544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334852"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847725" y="25400"/>
            <a:ext cx="6877050" cy="701675"/>
          </a:xfrm>
          <a:prstGeom prst="rect">
            <a:avLst/>
          </a:prstGeom>
          <a:noFill/>
          <a:ln>
            <a:noFill/>
          </a:ln>
          <a:effectLst/>
        </p:spPr>
        <p:txBody>
          <a:bodyPr anchor="ctr">
            <a:spAutoFit/>
          </a:bodyPr>
          <a:lstStyle/>
          <a:p>
            <a:pPr>
              <a:defRPr/>
            </a:pPr>
            <a:r>
              <a:rPr lang="en-US" altLang="zh-CN" sz="4000" dirty="0">
                <a:solidFill>
                  <a:srgbClr val="0000FF"/>
                </a:solidFill>
                <a:latin typeface="+mn-lt"/>
                <a:ea typeface="+mn-ea"/>
              </a:rPr>
              <a:t>8.7.4 </a:t>
            </a:r>
            <a:r>
              <a:rPr lang="zh-CN" altLang="en-US" sz="4000" dirty="0">
                <a:solidFill>
                  <a:srgbClr val="0000FF"/>
                </a:solidFill>
                <a:latin typeface="+mn-lt"/>
                <a:ea typeface="+mn-ea"/>
              </a:rPr>
              <a:t>硫的其它含氧酸及其盐</a:t>
            </a:r>
            <a:endParaRPr lang="zh-CN" altLang="en-US" sz="4000" dirty="0">
              <a:solidFill>
                <a:srgbClr val="0000FF"/>
              </a:solidFill>
              <a:latin typeface="+mn-lt"/>
              <a:ea typeface="+mn-ea"/>
            </a:endParaRPr>
          </a:p>
        </p:txBody>
      </p:sp>
      <p:sp>
        <p:nvSpPr>
          <p:cNvPr id="5" name="Rectangle 7"/>
          <p:cNvSpPr>
            <a:spLocks noChangeArrowheads="1"/>
          </p:cNvSpPr>
          <p:nvPr/>
        </p:nvSpPr>
        <p:spPr bwMode="auto">
          <a:xfrm>
            <a:off x="1087438" y="836613"/>
            <a:ext cx="3878262" cy="631825"/>
          </a:xfrm>
          <a:prstGeom prst="rect">
            <a:avLst/>
          </a:prstGeom>
          <a:noFill/>
          <a:ln>
            <a:noFill/>
          </a:ln>
          <a:effectLst/>
        </p:spPr>
        <p:txBody>
          <a:bodyPr wrap="none" tIns="76176" bIns="0" anchor="ctr">
            <a:spAutoFit/>
          </a:bodyPr>
          <a:lstStyle/>
          <a:p>
            <a:pPr>
              <a:defRPr/>
            </a:pPr>
            <a:r>
              <a:rPr lang="en-US" altLang="zh-CN" sz="3600" dirty="0">
                <a:latin typeface="+mn-lt"/>
                <a:ea typeface="+mn-ea"/>
              </a:rPr>
              <a:t>1. </a:t>
            </a:r>
            <a:r>
              <a:rPr lang="zh-CN" altLang="en-US" sz="3600" dirty="0">
                <a:latin typeface="+mn-lt"/>
                <a:ea typeface="+mn-ea"/>
              </a:rPr>
              <a:t>硫代硫酸及其盐</a:t>
            </a:r>
            <a:endParaRPr lang="zh-CN" altLang="en-US" sz="3600" b="0" dirty="0">
              <a:latin typeface="+mn-lt"/>
              <a:ea typeface="+mn-ea"/>
            </a:endParaRPr>
          </a:p>
        </p:txBody>
      </p:sp>
      <p:sp>
        <p:nvSpPr>
          <p:cNvPr id="335875" name="Text Box 4"/>
          <p:cNvSpPr txBox="1">
            <a:spLocks noChangeArrowheads="1"/>
          </p:cNvSpPr>
          <p:nvPr/>
        </p:nvSpPr>
        <p:spPr bwMode="auto">
          <a:xfrm>
            <a:off x="1100138" y="1628775"/>
            <a:ext cx="77882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10000"/>
              </a:lnSpc>
              <a:spcBef>
                <a:spcPct val="50000"/>
              </a:spcBef>
            </a:pP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硫代硫酸根看成</a:t>
            </a:r>
            <a:r>
              <a:rPr lang="en-US" altLang="zh-CN">
                <a:ea typeface="华文楷体" panose="02010600040101010101" pitchFamily="2" charset="-122"/>
                <a:cs typeface="楷体" panose="02010609060101010101" pitchFamily="49" charset="-122"/>
              </a:rPr>
              <a:t>SO</a:t>
            </a:r>
            <a:r>
              <a:rPr lang="en-US" altLang="zh-CN" baseline="-25000">
                <a:ea typeface="华文楷体" panose="02010600040101010101" pitchFamily="2" charset="-122"/>
                <a:cs typeface="楷体" panose="02010609060101010101" pitchFamily="49" charset="-122"/>
              </a:rPr>
              <a:t>4</a:t>
            </a:r>
            <a:r>
              <a:rPr lang="en-US" altLang="zh-CN" baseline="30000">
                <a:ea typeface="华文楷体" panose="02010600040101010101" pitchFamily="2" charset="-122"/>
                <a:cs typeface="楷体" panose="02010609060101010101" pitchFamily="49" charset="-122"/>
              </a:rPr>
              <a:t>2-</a:t>
            </a:r>
            <a:r>
              <a:rPr lang="zh-CN" altLang="en-US">
                <a:ea typeface="华文楷体" panose="02010600040101010101" pitchFamily="2" charset="-122"/>
                <a:cs typeface="楷体" panose="02010609060101010101" pitchFamily="49" charset="-122"/>
              </a:rPr>
              <a:t>中的一个氧原子被硫原子代替，四面体结构</a:t>
            </a: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 </a:t>
            </a:r>
            <a:r>
              <a:rPr lang="en-US" altLang="zh-CN">
                <a:ea typeface="华文楷体" panose="02010600040101010101" pitchFamily="2" charset="-122"/>
                <a:cs typeface="楷体" panose="02010609060101010101" pitchFamily="49" charset="-122"/>
              </a:rPr>
              <a:t>S</a:t>
            </a:r>
            <a:r>
              <a:rPr lang="zh-CN" altLang="en-US">
                <a:ea typeface="华文楷体" panose="02010600040101010101" pitchFamily="2" charset="-122"/>
                <a:cs typeface="楷体" panose="02010609060101010101" pitchFamily="49" charset="-122"/>
              </a:rPr>
              <a:t>的平均氧化态为＋</a:t>
            </a:r>
            <a:r>
              <a:rPr lang="en-US" altLang="zh-CN">
                <a:ea typeface="华文楷体" panose="02010600040101010101" pitchFamily="2" charset="-122"/>
                <a:cs typeface="楷体" panose="02010609060101010101" pitchFamily="49" charset="-122"/>
              </a:rPr>
              <a:t>2</a:t>
            </a:r>
            <a:r>
              <a:rPr lang="zh-CN" altLang="en-US">
                <a:ea typeface="华文楷体" panose="02010600040101010101" pitchFamily="2" charset="-122"/>
                <a:cs typeface="楷体" panose="02010609060101010101" pitchFamily="49" charset="-122"/>
              </a:rPr>
              <a:t>，但</a:t>
            </a:r>
            <a:r>
              <a:rPr lang="zh-CN" altLang="en-US">
                <a:solidFill>
                  <a:srgbClr val="FF0000"/>
                </a:solidFill>
                <a:ea typeface="华文楷体" panose="02010600040101010101" pitchFamily="2" charset="-122"/>
                <a:cs typeface="楷体" panose="02010609060101010101" pitchFamily="49" charset="-122"/>
              </a:rPr>
              <a:t>两个硫原子具有不同的化学环境</a:t>
            </a:r>
            <a:endParaRPr lang="en-US" altLang="zh-CN" b="0">
              <a:ea typeface="华文楷体" panose="02010600040101010101" pitchFamily="2" charset="-122"/>
              <a:cs typeface="楷体" panose="02010609060101010101" pitchFamily="49" charset="-122"/>
            </a:endParaRPr>
          </a:p>
        </p:txBody>
      </p:sp>
      <p:pic>
        <p:nvPicPr>
          <p:cNvPr id="8"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95963" y="3573463"/>
            <a:ext cx="24653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7" name="Rectangle 6"/>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D7E9C0F-606D-467B-9DE0-ABFC641D30AC}"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33587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258888" y="3644900"/>
            <a:ext cx="2519362" cy="2709863"/>
          </a:xfrm>
        </p:spPr>
      </p:pic>
      <p:sp>
        <p:nvSpPr>
          <p:cNvPr id="335879" name="AutoShape 9"/>
          <p:cNvSpPr>
            <a:spLocks noChangeArrowheads="1"/>
          </p:cNvSpPr>
          <p:nvPr/>
        </p:nvSpPr>
        <p:spPr bwMode="auto">
          <a:xfrm>
            <a:off x="3851275" y="4581525"/>
            <a:ext cx="187325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ln>
          <a:effectLst>
            <a:prstShdw prst="shdw13" dist="53882" dir="13500000">
              <a:schemeClr val="bg2">
                <a:alpha val="50000"/>
              </a:schemeClr>
            </a:prstShdw>
          </a:effectLst>
        </p:spPr>
        <p:txBody>
          <a:bodyPr wrap="none" anchor="ctr"/>
          <a:lstStyle/>
          <a:p>
            <a:endParaRPr lang="zh-CN" alt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矩形 3"/>
          <p:cNvSpPr>
            <a:spLocks noChangeArrowheads="1"/>
          </p:cNvSpPr>
          <p:nvPr/>
        </p:nvSpPr>
        <p:spPr bwMode="auto">
          <a:xfrm>
            <a:off x="995363" y="333375"/>
            <a:ext cx="79216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zh-CN" altLang="en-US">
                <a:ea typeface="华文楷体" panose="02010600040101010101" pitchFamily="2" charset="-122"/>
              </a:rPr>
              <a:t>硫代硫酸：</a:t>
            </a:r>
            <a:r>
              <a:rPr lang="zh-CN" altLang="en-US">
                <a:solidFill>
                  <a:srgbClr val="FF0000"/>
                </a:solidFill>
                <a:ea typeface="华文楷体" panose="02010600040101010101" pitchFamily="2" charset="-122"/>
              </a:rPr>
              <a:t>不稳定，遇水迅速分解</a:t>
            </a:r>
            <a:r>
              <a:rPr lang="zh-CN" altLang="en-US">
                <a:ea typeface="华文楷体" panose="02010600040101010101" pitchFamily="2" charset="-122"/>
              </a:rPr>
              <a:t>，分解过程和产物复杂，不能用常规方法从</a:t>
            </a:r>
            <a:r>
              <a:rPr lang="zh-CN" altLang="en-US">
                <a:solidFill>
                  <a:srgbClr val="0000CC"/>
                </a:solidFill>
                <a:ea typeface="华文楷体" panose="02010600040101010101" pitchFamily="2" charset="-122"/>
              </a:rPr>
              <a:t>硫代硫酸盐</a:t>
            </a:r>
            <a:r>
              <a:rPr lang="zh-CN" altLang="en-US">
                <a:ea typeface="华文楷体" panose="02010600040101010101" pitchFamily="2" charset="-122"/>
              </a:rPr>
              <a:t>制备</a:t>
            </a:r>
            <a:r>
              <a:rPr lang="zh-CN" altLang="en-US">
                <a:solidFill>
                  <a:srgbClr val="0000CC"/>
                </a:solidFill>
                <a:ea typeface="华文楷体" panose="02010600040101010101" pitchFamily="2" charset="-122"/>
              </a:rPr>
              <a:t>硫代硫酸。</a:t>
            </a:r>
            <a:endParaRPr lang="zh-CN" altLang="en-US">
              <a:solidFill>
                <a:srgbClr val="0000CC"/>
              </a:solidFill>
              <a:ea typeface="华文楷体" panose="02010600040101010101" pitchFamily="2" charset="-122"/>
            </a:endParaRPr>
          </a:p>
          <a:p>
            <a:pPr>
              <a:lnSpc>
                <a:spcPct val="150000"/>
              </a:lnSpc>
            </a:pPr>
            <a:r>
              <a:rPr lang="zh-CN" altLang="en-US">
                <a:solidFill>
                  <a:srgbClr val="000099"/>
                </a:solidFill>
                <a:ea typeface="华文楷体" panose="02010600040101010101" pitchFamily="2" charset="-122"/>
              </a:rPr>
              <a:t>硫代硫酸盐的制备</a:t>
            </a:r>
            <a:r>
              <a:rPr lang="zh-CN" altLang="en-US">
                <a:ea typeface="华文楷体" panose="02010600040101010101" pitchFamily="2" charset="-122"/>
              </a:rPr>
              <a:t>：</a:t>
            </a:r>
            <a:endParaRPr lang="zh-CN" altLang="en-US">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(i)  H</a:t>
            </a:r>
            <a:r>
              <a:rPr lang="en-US" altLang="zh-CN" baseline="-25000">
                <a:ea typeface="华文楷体" panose="02010600040101010101" pitchFamily="2" charset="-122"/>
              </a:rPr>
              <a:t>2</a:t>
            </a:r>
            <a:r>
              <a:rPr lang="en-US" altLang="zh-CN">
                <a:ea typeface="华文楷体" panose="02010600040101010101" pitchFamily="2" charset="-122"/>
              </a:rPr>
              <a:t>S + HSO</a:t>
            </a:r>
            <a:r>
              <a:rPr lang="en-US" altLang="zh-CN" baseline="-25000">
                <a:ea typeface="华文楷体" panose="02010600040101010101" pitchFamily="2" charset="-122"/>
              </a:rPr>
              <a:t>3</a:t>
            </a:r>
            <a:r>
              <a:rPr lang="zh-CN" altLang="en-US" baseline="30000">
                <a:ea typeface="华文楷体" panose="02010600040101010101" pitchFamily="2" charset="-122"/>
              </a:rPr>
              <a:t>－</a:t>
            </a:r>
            <a:r>
              <a:rPr lang="zh-CN" altLang="en-US">
                <a:ea typeface="华文楷体" panose="02010600040101010101" pitchFamily="2" charset="-122"/>
              </a:rPr>
              <a:t> </a:t>
            </a:r>
            <a:r>
              <a:rPr lang="zh-CN" altLang="en-US">
                <a:ea typeface="华文楷体" panose="02010600040101010101" pitchFamily="2" charset="-122"/>
                <a:sym typeface="Symbol" panose="05050102010706020507" pitchFamily="18" charset="2"/>
              </a:rPr>
              <a:t></a:t>
            </a:r>
            <a:r>
              <a:rPr lang="zh-CN" altLang="en-US">
                <a:ea typeface="华文楷体" panose="02010600040101010101" pitchFamily="2" charset="-122"/>
              </a:rPr>
              <a:t>  </a:t>
            </a:r>
            <a:r>
              <a:rPr lang="en-US" altLang="zh-CN">
                <a:ea typeface="华文楷体" panose="02010600040101010101" pitchFamily="2" charset="-122"/>
              </a:rPr>
              <a:t>S</a:t>
            </a:r>
            <a:r>
              <a:rPr lang="en-US" altLang="zh-CN" baseline="-25000">
                <a:ea typeface="华文楷体" panose="02010600040101010101" pitchFamily="2" charset="-122"/>
              </a:rPr>
              <a:t>2</a:t>
            </a:r>
            <a:r>
              <a:rPr lang="en-US" altLang="zh-CN">
                <a:ea typeface="华文楷体" panose="02010600040101010101" pitchFamily="2" charset="-122"/>
              </a:rPr>
              <a:t>O</a:t>
            </a:r>
            <a:r>
              <a:rPr lang="en-US" altLang="zh-CN" baseline="-25000">
                <a:ea typeface="华文楷体" panose="02010600040101010101" pitchFamily="2" charset="-122"/>
              </a:rPr>
              <a:t>3</a:t>
            </a:r>
            <a:r>
              <a:rPr lang="en-US" altLang="zh-CN" baseline="30000">
                <a:ea typeface="华文楷体" panose="02010600040101010101" pitchFamily="2" charset="-122"/>
              </a:rPr>
              <a:t>2</a:t>
            </a:r>
            <a:r>
              <a:rPr lang="zh-CN" altLang="en-US" baseline="30000">
                <a:ea typeface="华文楷体" panose="02010600040101010101" pitchFamily="2" charset="-122"/>
              </a:rPr>
              <a:t>－</a:t>
            </a:r>
            <a:endParaRPr lang="zh-CN" altLang="en-US" baseline="30000">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(ii)  </a:t>
            </a:r>
            <a:r>
              <a:rPr lang="en-US" altLang="zh-CN">
                <a:solidFill>
                  <a:srgbClr val="0000FF"/>
                </a:solidFill>
                <a:ea typeface="华文楷体" panose="02010600040101010101" pitchFamily="2" charset="-122"/>
              </a:rPr>
              <a:t>Na</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SO</a:t>
            </a:r>
            <a:r>
              <a:rPr lang="en-US" altLang="zh-CN" baseline="-25000">
                <a:solidFill>
                  <a:srgbClr val="0000FF"/>
                </a:solidFill>
                <a:ea typeface="华文楷体" panose="02010600040101010101" pitchFamily="2" charset="-122"/>
              </a:rPr>
              <a:t>3</a:t>
            </a:r>
            <a:r>
              <a:rPr lang="en-US" altLang="zh-CN">
                <a:solidFill>
                  <a:srgbClr val="0000FF"/>
                </a:solidFill>
                <a:ea typeface="华文楷体" panose="02010600040101010101" pitchFamily="2" charset="-122"/>
              </a:rPr>
              <a:t> +  S </a:t>
            </a:r>
            <a:r>
              <a:rPr lang="en-US" altLang="zh-CN">
                <a:solidFill>
                  <a:srgbClr val="0000FF"/>
                </a:solidFill>
                <a:ea typeface="华文楷体" panose="02010600040101010101" pitchFamily="2" charset="-122"/>
                <a:sym typeface="Symbol" panose="05050102010706020507" pitchFamily="18" charset="2"/>
              </a:rPr>
              <a:t> </a:t>
            </a:r>
            <a:r>
              <a:rPr lang="en-US" altLang="zh-CN">
                <a:solidFill>
                  <a:srgbClr val="0000FF"/>
                </a:solidFill>
                <a:ea typeface="华文楷体" panose="02010600040101010101" pitchFamily="2" charset="-122"/>
              </a:rPr>
              <a:t>S</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O</a:t>
            </a:r>
            <a:r>
              <a:rPr lang="en-US" altLang="zh-CN" baseline="-25000">
                <a:solidFill>
                  <a:srgbClr val="0000FF"/>
                </a:solidFill>
                <a:ea typeface="华文楷体" panose="02010600040101010101" pitchFamily="2" charset="-122"/>
              </a:rPr>
              <a:t>3</a:t>
            </a:r>
            <a:r>
              <a:rPr lang="en-US" altLang="zh-CN" baseline="30000">
                <a:solidFill>
                  <a:srgbClr val="0000FF"/>
                </a:solidFill>
                <a:ea typeface="华文楷体" panose="02010600040101010101" pitchFamily="2" charset="-122"/>
              </a:rPr>
              <a:t>2</a:t>
            </a:r>
            <a:r>
              <a:rPr lang="zh-CN" altLang="en-US" baseline="30000">
                <a:solidFill>
                  <a:srgbClr val="0000FF"/>
                </a:solidFill>
                <a:ea typeface="华文楷体" panose="02010600040101010101" pitchFamily="2" charset="-122"/>
              </a:rPr>
              <a:t>－</a:t>
            </a:r>
            <a:endParaRPr lang="zh-CN" altLang="en-US" baseline="30000">
              <a:solidFill>
                <a:srgbClr val="0000FF"/>
              </a:solidFill>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(iii) Na</a:t>
            </a:r>
            <a:r>
              <a:rPr lang="en-US" altLang="zh-CN" baseline="-25000">
                <a:ea typeface="华文楷体" panose="02010600040101010101" pitchFamily="2" charset="-122"/>
              </a:rPr>
              <a:t>2</a:t>
            </a:r>
            <a:r>
              <a:rPr lang="en-US" altLang="zh-CN">
                <a:ea typeface="华文楷体" panose="02010600040101010101" pitchFamily="2" charset="-122"/>
              </a:rPr>
              <a:t>S + Na</a:t>
            </a:r>
            <a:r>
              <a:rPr lang="en-US" altLang="zh-CN" baseline="-25000">
                <a:ea typeface="华文楷体" panose="02010600040101010101" pitchFamily="2" charset="-122"/>
              </a:rPr>
              <a:t>2</a:t>
            </a:r>
            <a:r>
              <a:rPr lang="en-US" altLang="zh-CN">
                <a:ea typeface="华文楷体" panose="02010600040101010101" pitchFamily="2" charset="-122"/>
              </a:rPr>
              <a:t>CO</a:t>
            </a:r>
            <a:r>
              <a:rPr lang="en-US" altLang="zh-CN" baseline="-25000">
                <a:ea typeface="华文楷体" panose="02010600040101010101" pitchFamily="2" charset="-122"/>
              </a:rPr>
              <a:t>3</a:t>
            </a:r>
            <a:r>
              <a:rPr lang="en-US" altLang="zh-CN">
                <a:ea typeface="华文楷体" panose="02010600040101010101" pitchFamily="2" charset="-122"/>
              </a:rPr>
              <a:t> + SO</a:t>
            </a:r>
            <a:r>
              <a:rPr lang="en-US" altLang="zh-CN" baseline="-25000">
                <a:ea typeface="华文楷体" panose="02010600040101010101" pitchFamily="2" charset="-122"/>
              </a:rPr>
              <a:t>2</a:t>
            </a:r>
            <a:r>
              <a:rPr lang="en-US" altLang="zh-CN">
                <a:ea typeface="华文楷体" panose="02010600040101010101" pitchFamily="2" charset="-122"/>
              </a:rPr>
              <a:t> </a:t>
            </a:r>
            <a:r>
              <a:rPr lang="en-US" altLang="zh-CN">
                <a:ea typeface="华文楷体" panose="02010600040101010101" pitchFamily="2" charset="-122"/>
                <a:sym typeface="Symbol" panose="05050102010706020507" pitchFamily="18" charset="2"/>
              </a:rPr>
              <a:t>  </a:t>
            </a:r>
            <a:r>
              <a:rPr lang="en-US" altLang="zh-CN">
                <a:ea typeface="华文楷体" panose="02010600040101010101" pitchFamily="2" charset="-122"/>
              </a:rPr>
              <a:t>S</a:t>
            </a:r>
            <a:r>
              <a:rPr lang="en-US" altLang="zh-CN" baseline="-25000">
                <a:ea typeface="华文楷体" panose="02010600040101010101" pitchFamily="2" charset="-122"/>
              </a:rPr>
              <a:t>2</a:t>
            </a:r>
            <a:r>
              <a:rPr lang="en-US" altLang="zh-CN">
                <a:ea typeface="华文楷体" panose="02010600040101010101" pitchFamily="2" charset="-122"/>
              </a:rPr>
              <a:t>O</a:t>
            </a:r>
            <a:r>
              <a:rPr lang="en-US" altLang="zh-CN" baseline="-25000">
                <a:ea typeface="华文楷体" panose="02010600040101010101" pitchFamily="2" charset="-122"/>
              </a:rPr>
              <a:t>3</a:t>
            </a:r>
            <a:r>
              <a:rPr lang="en-US" altLang="zh-CN" baseline="30000">
                <a:ea typeface="华文楷体" panose="02010600040101010101" pitchFamily="2" charset="-122"/>
              </a:rPr>
              <a:t>2</a:t>
            </a:r>
            <a:r>
              <a:rPr lang="zh-CN" altLang="en-US" baseline="30000">
                <a:ea typeface="华文楷体" panose="02010600040101010101" pitchFamily="2" charset="-122"/>
              </a:rPr>
              <a:t>－</a:t>
            </a:r>
            <a:endParaRPr lang="zh-CN" altLang="en-US">
              <a:solidFill>
                <a:srgbClr val="FF0000"/>
              </a:solidFill>
              <a:ea typeface="华文楷体" panose="02010600040101010101" pitchFamily="2" charset="-122"/>
            </a:endParaRPr>
          </a:p>
        </p:txBody>
      </p:sp>
      <p:sp>
        <p:nvSpPr>
          <p:cNvPr id="336898" name="Rectangle 6"/>
          <p:cNvSpPr>
            <a:spLocks noChangeArrowheads="1"/>
          </p:cNvSpPr>
          <p:nvPr/>
        </p:nvSpPr>
        <p:spPr bwMode="auto">
          <a:xfrm>
            <a:off x="8172450" y="6308725"/>
            <a:ext cx="77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6CEED3C-E3FC-416C-B8D2-8726D5ABBD4B}"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ChangeArrowheads="1"/>
          </p:cNvSpPr>
          <p:nvPr/>
        </p:nvSpPr>
        <p:spPr bwMode="auto">
          <a:xfrm>
            <a:off x="806450" y="260350"/>
            <a:ext cx="833755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sz="3000" dirty="0">
                <a:solidFill>
                  <a:srgbClr val="0000FF"/>
                </a:solidFill>
                <a:ea typeface="华文楷体" panose="02010600040101010101" pitchFamily="2" charset="-122"/>
              </a:rPr>
              <a:t>(3) </a:t>
            </a:r>
            <a:r>
              <a:rPr kumimoji="1" lang="zh-CN" altLang="en-US" sz="3000" dirty="0">
                <a:solidFill>
                  <a:srgbClr val="0000FF"/>
                </a:solidFill>
                <a:ea typeface="华文楷体" panose="02010600040101010101" pitchFamily="2" charset="-122"/>
              </a:rPr>
              <a:t>与氧化性酸作用</a:t>
            </a:r>
            <a:r>
              <a:rPr kumimoji="1" lang="zh-CN" altLang="en-US" sz="3000" dirty="0">
                <a:ea typeface="华文楷体" panose="02010600040101010101" pitchFamily="2" charset="-122"/>
              </a:rPr>
              <a:t>：被硝酸、硫酸、王水氧化；         </a:t>
            </a:r>
            <a:endParaRPr kumimoji="1" lang="en-US" altLang="zh-CN" sz="3000" dirty="0">
              <a:ea typeface="华文楷体" panose="02010600040101010101" pitchFamily="2" charset="-122"/>
            </a:endParaRPr>
          </a:p>
          <a:p>
            <a:pPr>
              <a:lnSpc>
                <a:spcPct val="130000"/>
              </a:lnSpc>
            </a:pPr>
            <a:r>
              <a:rPr kumimoji="1" lang="en-US" altLang="zh-CN" sz="3000" dirty="0">
                <a:ea typeface="华文楷体" panose="02010600040101010101" pitchFamily="2" charset="-122"/>
              </a:rPr>
              <a:t>        B+3 HNO</a:t>
            </a:r>
            <a:r>
              <a:rPr kumimoji="1" lang="en-US" altLang="zh-CN" sz="3000" baseline="-25000" dirty="0">
                <a:ea typeface="华文楷体" panose="02010600040101010101" pitchFamily="2" charset="-122"/>
              </a:rPr>
              <a:t>3</a:t>
            </a:r>
            <a:r>
              <a:rPr kumimoji="1" lang="zh-CN" altLang="en-US" sz="3000" dirty="0">
                <a:ea typeface="华文楷体" panose="02010600040101010101" pitchFamily="2" charset="-122"/>
              </a:rPr>
              <a:t>＝ </a:t>
            </a:r>
            <a:r>
              <a:rPr kumimoji="1" lang="en-US" altLang="zh-CN" sz="3000" dirty="0">
                <a:solidFill>
                  <a:srgbClr val="0000FF"/>
                </a:solidFill>
                <a:ea typeface="华文楷体" panose="02010600040101010101" pitchFamily="2" charset="-122"/>
              </a:rPr>
              <a:t>H</a:t>
            </a:r>
            <a:r>
              <a:rPr kumimoji="1" lang="en-US" altLang="zh-CN" sz="3000" baseline="-25000" dirty="0">
                <a:solidFill>
                  <a:srgbClr val="0000FF"/>
                </a:solidFill>
                <a:ea typeface="华文楷体" panose="02010600040101010101" pitchFamily="2" charset="-122"/>
              </a:rPr>
              <a:t>3</a:t>
            </a:r>
            <a:r>
              <a:rPr kumimoji="1" lang="en-US" altLang="zh-CN" sz="3000" dirty="0">
                <a:solidFill>
                  <a:srgbClr val="0000FF"/>
                </a:solidFill>
                <a:ea typeface="华文楷体" panose="02010600040101010101" pitchFamily="2" charset="-122"/>
              </a:rPr>
              <a:t>BO</a:t>
            </a:r>
            <a:r>
              <a:rPr kumimoji="1" lang="en-US" altLang="zh-CN" sz="3000" baseline="-25000" dirty="0">
                <a:solidFill>
                  <a:srgbClr val="0000FF"/>
                </a:solidFill>
                <a:ea typeface="华文楷体" panose="02010600040101010101" pitchFamily="2" charset="-122"/>
              </a:rPr>
              <a:t>3</a:t>
            </a:r>
            <a:r>
              <a:rPr kumimoji="1" lang="en-US" altLang="zh-CN" sz="3000" dirty="0">
                <a:ea typeface="华文楷体" panose="02010600040101010101" pitchFamily="2" charset="-122"/>
              </a:rPr>
              <a:t>+3 NO</a:t>
            </a:r>
            <a:r>
              <a:rPr kumimoji="1" lang="en-US" altLang="zh-CN" sz="3000" baseline="-25000" dirty="0">
                <a:ea typeface="华文楷体" panose="02010600040101010101" pitchFamily="2" charset="-122"/>
              </a:rPr>
              <a:t>2</a:t>
            </a:r>
            <a:r>
              <a:rPr kumimoji="1" lang="en-US" altLang="zh-CN" sz="3000" dirty="0">
                <a:ea typeface="华文楷体" panose="02010600040101010101" pitchFamily="2" charset="-122"/>
              </a:rPr>
              <a:t>↑</a:t>
            </a:r>
            <a:endParaRPr kumimoji="1" lang="en-US" altLang="zh-CN" sz="3000" dirty="0">
              <a:ea typeface="华文楷体" panose="02010600040101010101" pitchFamily="2" charset="-122"/>
            </a:endParaRPr>
          </a:p>
          <a:p>
            <a:pPr>
              <a:lnSpc>
                <a:spcPct val="130000"/>
              </a:lnSpc>
            </a:pPr>
            <a:r>
              <a:rPr kumimoji="1" lang="en-US" altLang="zh-CN" sz="3000" dirty="0">
                <a:ea typeface="华文楷体" panose="02010600040101010101" pitchFamily="2" charset="-122"/>
              </a:rPr>
              <a:t>        2B+3 H</a:t>
            </a:r>
            <a:r>
              <a:rPr kumimoji="1" lang="en-US" altLang="zh-CN" sz="3000" baseline="-25000" dirty="0">
                <a:ea typeface="华文楷体" panose="02010600040101010101" pitchFamily="2" charset="-122"/>
              </a:rPr>
              <a:t>2</a:t>
            </a:r>
            <a:r>
              <a:rPr kumimoji="1" lang="en-US" altLang="zh-CN" sz="3000" dirty="0">
                <a:ea typeface="华文楷体" panose="02010600040101010101" pitchFamily="2" charset="-122"/>
              </a:rPr>
              <a:t>SO</a:t>
            </a:r>
            <a:r>
              <a:rPr kumimoji="1" lang="en-US" altLang="zh-CN" sz="3000" baseline="-25000" dirty="0">
                <a:ea typeface="华文楷体" panose="02010600040101010101" pitchFamily="2" charset="-122"/>
              </a:rPr>
              <a:t>4 </a:t>
            </a:r>
            <a:r>
              <a:rPr kumimoji="1" lang="zh-CN" altLang="en-US" sz="3000" dirty="0">
                <a:ea typeface="华文楷体" panose="02010600040101010101" pitchFamily="2" charset="-122"/>
              </a:rPr>
              <a:t>＝</a:t>
            </a:r>
            <a:r>
              <a:rPr kumimoji="1" lang="en-US" altLang="zh-CN" sz="3000" dirty="0">
                <a:solidFill>
                  <a:srgbClr val="0000FF"/>
                </a:solidFill>
                <a:ea typeface="华文楷体" panose="02010600040101010101" pitchFamily="2" charset="-122"/>
              </a:rPr>
              <a:t>2 H</a:t>
            </a:r>
            <a:r>
              <a:rPr kumimoji="1" lang="en-US" altLang="zh-CN" sz="3000" baseline="-25000" dirty="0">
                <a:solidFill>
                  <a:srgbClr val="0000FF"/>
                </a:solidFill>
                <a:ea typeface="华文楷体" panose="02010600040101010101" pitchFamily="2" charset="-122"/>
              </a:rPr>
              <a:t>3</a:t>
            </a:r>
            <a:r>
              <a:rPr kumimoji="1" lang="en-US" altLang="zh-CN" sz="3000" dirty="0">
                <a:solidFill>
                  <a:srgbClr val="0000FF"/>
                </a:solidFill>
                <a:ea typeface="华文楷体" panose="02010600040101010101" pitchFamily="2" charset="-122"/>
              </a:rPr>
              <a:t>BO</a:t>
            </a:r>
            <a:r>
              <a:rPr kumimoji="1" lang="en-US" altLang="zh-CN" sz="3000" baseline="-25000" dirty="0">
                <a:solidFill>
                  <a:srgbClr val="0000FF"/>
                </a:solidFill>
                <a:ea typeface="华文楷体" panose="02010600040101010101" pitchFamily="2" charset="-122"/>
              </a:rPr>
              <a:t>3</a:t>
            </a:r>
            <a:r>
              <a:rPr kumimoji="1" lang="en-US" altLang="zh-CN" sz="3000" dirty="0">
                <a:ea typeface="华文楷体" panose="02010600040101010101" pitchFamily="2" charset="-122"/>
              </a:rPr>
              <a:t>+3 SO</a:t>
            </a:r>
            <a:r>
              <a:rPr kumimoji="1" lang="en-US" altLang="zh-CN" sz="3000" baseline="-25000" dirty="0">
                <a:ea typeface="华文楷体" panose="02010600040101010101" pitchFamily="2" charset="-122"/>
              </a:rPr>
              <a:t>2</a:t>
            </a:r>
            <a:r>
              <a:rPr kumimoji="1" lang="en-US" altLang="zh-CN" sz="3000" dirty="0">
                <a:ea typeface="华文楷体" panose="02010600040101010101" pitchFamily="2" charset="-122"/>
              </a:rPr>
              <a:t>↑</a:t>
            </a:r>
            <a:endParaRPr kumimoji="1" lang="en-US" altLang="zh-CN" sz="3000" dirty="0">
              <a:ea typeface="华文楷体" panose="02010600040101010101" pitchFamily="2" charset="-122"/>
            </a:endParaRPr>
          </a:p>
          <a:p>
            <a:pPr>
              <a:lnSpc>
                <a:spcPct val="130000"/>
              </a:lnSpc>
            </a:pPr>
            <a:r>
              <a:rPr kumimoji="1" lang="en-US" altLang="zh-CN" sz="3000" dirty="0">
                <a:solidFill>
                  <a:srgbClr val="0000FF"/>
                </a:solidFill>
                <a:ea typeface="华文楷体" panose="02010600040101010101" pitchFamily="2" charset="-122"/>
              </a:rPr>
              <a:t>(4) </a:t>
            </a:r>
            <a:r>
              <a:rPr kumimoji="1" lang="zh-CN" altLang="en-US" sz="3000" dirty="0">
                <a:solidFill>
                  <a:srgbClr val="0000FF"/>
                </a:solidFill>
                <a:ea typeface="华文楷体" panose="02010600040101010101" pitchFamily="2" charset="-122"/>
              </a:rPr>
              <a:t>与强碱作用</a:t>
            </a:r>
            <a:r>
              <a:rPr kumimoji="1" lang="zh-CN" altLang="en-US" sz="3000" dirty="0">
                <a:ea typeface="华文楷体" panose="02010600040101010101" pitchFamily="2" charset="-122"/>
              </a:rPr>
              <a:t>：准金属性，与硅相似。</a:t>
            </a:r>
            <a:endParaRPr kumimoji="1" lang="zh-CN" altLang="en-US" sz="3000" dirty="0">
              <a:ea typeface="华文楷体" panose="02010600040101010101" pitchFamily="2" charset="-122"/>
            </a:endParaRPr>
          </a:p>
          <a:p>
            <a:pPr>
              <a:lnSpc>
                <a:spcPct val="130000"/>
              </a:lnSpc>
            </a:pPr>
            <a:r>
              <a:rPr kumimoji="1" lang="en-US" altLang="zh-CN" sz="3000" dirty="0">
                <a:ea typeface="华文楷体" panose="02010600040101010101" pitchFamily="2" charset="-122"/>
              </a:rPr>
              <a:t>   2B</a:t>
            </a:r>
            <a:r>
              <a:rPr kumimoji="1" lang="zh-CN" altLang="en-US" sz="3000" dirty="0">
                <a:ea typeface="华文楷体" panose="02010600040101010101" pitchFamily="2" charset="-122"/>
              </a:rPr>
              <a:t>＋</a:t>
            </a:r>
            <a:r>
              <a:rPr kumimoji="1" lang="en-US" altLang="zh-CN" sz="3000" dirty="0">
                <a:ea typeface="华文楷体" panose="02010600040101010101" pitchFamily="2" charset="-122"/>
              </a:rPr>
              <a:t>2 </a:t>
            </a:r>
            <a:r>
              <a:rPr kumimoji="1" lang="en-US" altLang="zh-CN" sz="3000" dirty="0" err="1">
                <a:ea typeface="华文楷体" panose="02010600040101010101" pitchFamily="2" charset="-122"/>
              </a:rPr>
              <a:t>NaOH</a:t>
            </a:r>
            <a:r>
              <a:rPr kumimoji="1" lang="zh-CN" altLang="en-US" sz="3000" dirty="0">
                <a:ea typeface="华文楷体" panose="02010600040101010101" pitchFamily="2" charset="-122"/>
              </a:rPr>
              <a:t>＋</a:t>
            </a:r>
            <a:r>
              <a:rPr kumimoji="1" lang="en-US" altLang="zh-CN" sz="3000" dirty="0">
                <a:ea typeface="华文楷体" panose="02010600040101010101" pitchFamily="2" charset="-122"/>
              </a:rPr>
              <a:t>2 H</a:t>
            </a:r>
            <a:r>
              <a:rPr kumimoji="1" lang="en-US" altLang="zh-CN" sz="3000" baseline="-25000" dirty="0">
                <a:ea typeface="华文楷体" panose="02010600040101010101" pitchFamily="2" charset="-122"/>
              </a:rPr>
              <a:t>2</a:t>
            </a:r>
            <a:r>
              <a:rPr kumimoji="1" lang="en-US" altLang="zh-CN" sz="3000" dirty="0">
                <a:ea typeface="华文楷体" panose="02010600040101010101" pitchFamily="2" charset="-122"/>
              </a:rPr>
              <a:t>O =2 NaBO</a:t>
            </a:r>
            <a:r>
              <a:rPr kumimoji="1" lang="en-US" altLang="zh-CN" sz="3000" baseline="-25000" dirty="0">
                <a:ea typeface="华文楷体" panose="02010600040101010101" pitchFamily="2" charset="-122"/>
              </a:rPr>
              <a:t>2</a:t>
            </a:r>
            <a:r>
              <a:rPr kumimoji="1" lang="zh-CN" altLang="en-US" sz="3000" dirty="0">
                <a:ea typeface="华文楷体" panose="02010600040101010101" pitchFamily="2" charset="-122"/>
              </a:rPr>
              <a:t>＋</a:t>
            </a:r>
            <a:r>
              <a:rPr kumimoji="1" lang="en-US" altLang="zh-CN" sz="3000" dirty="0">
                <a:ea typeface="华文楷体" panose="02010600040101010101" pitchFamily="2" charset="-122"/>
              </a:rPr>
              <a:t>3 H</a:t>
            </a:r>
            <a:r>
              <a:rPr kumimoji="1" lang="en-US" altLang="zh-CN" sz="3000" baseline="-25000" dirty="0">
                <a:ea typeface="华文楷体" panose="02010600040101010101" pitchFamily="2" charset="-122"/>
              </a:rPr>
              <a:t>2</a:t>
            </a:r>
            <a:r>
              <a:rPr kumimoji="1" lang="en-US" altLang="zh-CN" sz="3000" dirty="0">
                <a:ea typeface="华文楷体" panose="02010600040101010101" pitchFamily="2" charset="-122"/>
              </a:rPr>
              <a:t>↑</a:t>
            </a:r>
            <a:endParaRPr kumimoji="1" lang="en-US" altLang="zh-CN" sz="3000" dirty="0">
              <a:ea typeface="华文楷体" panose="02010600040101010101" pitchFamily="2" charset="-122"/>
            </a:endParaRPr>
          </a:p>
          <a:p>
            <a:pPr>
              <a:lnSpc>
                <a:spcPct val="130000"/>
              </a:lnSpc>
            </a:pPr>
            <a:r>
              <a:rPr kumimoji="1" lang="en-US" altLang="zh-CN" sz="3000" dirty="0">
                <a:ea typeface="华文楷体" panose="02010600040101010101" pitchFamily="2" charset="-122"/>
              </a:rPr>
              <a:t>   2B</a:t>
            </a:r>
            <a:r>
              <a:rPr kumimoji="1" lang="zh-CN" altLang="en-US" sz="3000" dirty="0">
                <a:ea typeface="华文楷体" panose="02010600040101010101" pitchFamily="2" charset="-122"/>
              </a:rPr>
              <a:t>＋</a:t>
            </a:r>
            <a:r>
              <a:rPr kumimoji="1" lang="en-US" altLang="zh-CN" sz="3000" dirty="0">
                <a:ea typeface="华文楷体" panose="02010600040101010101" pitchFamily="2" charset="-122"/>
              </a:rPr>
              <a:t>2 </a:t>
            </a:r>
            <a:r>
              <a:rPr kumimoji="1" lang="en-US" altLang="zh-CN" sz="3000" dirty="0" err="1">
                <a:ea typeface="华文楷体" panose="02010600040101010101" pitchFamily="2" charset="-122"/>
              </a:rPr>
              <a:t>NaOH</a:t>
            </a:r>
            <a:r>
              <a:rPr kumimoji="1" lang="zh-CN" altLang="en-US" sz="3000" dirty="0">
                <a:ea typeface="华文楷体" panose="02010600040101010101" pitchFamily="2" charset="-122"/>
              </a:rPr>
              <a:t>＋</a:t>
            </a:r>
            <a:r>
              <a:rPr kumimoji="1" lang="en-US" altLang="zh-CN" sz="3000" dirty="0">
                <a:ea typeface="华文楷体" panose="02010600040101010101" pitchFamily="2" charset="-122"/>
              </a:rPr>
              <a:t>3 KNO</a:t>
            </a:r>
            <a:r>
              <a:rPr kumimoji="1" lang="en-US" altLang="zh-CN" sz="3000" baseline="-25000" dirty="0">
                <a:ea typeface="华文楷体" panose="02010600040101010101" pitchFamily="2" charset="-122"/>
              </a:rPr>
              <a:t>3</a:t>
            </a:r>
            <a:endParaRPr kumimoji="1" lang="en-US" altLang="zh-CN" sz="3000" baseline="-25000" dirty="0">
              <a:ea typeface="华文楷体" panose="02010600040101010101" pitchFamily="2" charset="-122"/>
            </a:endParaRPr>
          </a:p>
          <a:p>
            <a:pPr>
              <a:lnSpc>
                <a:spcPct val="130000"/>
              </a:lnSpc>
            </a:pPr>
            <a:r>
              <a:rPr kumimoji="1" lang="en-US" altLang="zh-CN" sz="3000" baseline="-25000" dirty="0">
                <a:ea typeface="华文楷体" panose="02010600040101010101" pitchFamily="2" charset="-122"/>
              </a:rPr>
              <a:t>                                      </a:t>
            </a:r>
            <a:r>
              <a:rPr kumimoji="1" lang="zh-CN" altLang="en-US" sz="3000" dirty="0">
                <a:ea typeface="华文楷体" panose="02010600040101010101" pitchFamily="2" charset="-122"/>
              </a:rPr>
              <a:t>＝ </a:t>
            </a:r>
            <a:r>
              <a:rPr kumimoji="1" lang="en-US" altLang="zh-CN" sz="3000" dirty="0">
                <a:ea typeface="华文楷体" panose="02010600040101010101" pitchFamily="2" charset="-122"/>
              </a:rPr>
              <a:t>2NaBO</a:t>
            </a:r>
            <a:r>
              <a:rPr kumimoji="1" lang="en-US" altLang="zh-CN" sz="3000" baseline="-25000" dirty="0">
                <a:ea typeface="华文楷体" panose="02010600040101010101" pitchFamily="2" charset="-122"/>
              </a:rPr>
              <a:t>2</a:t>
            </a:r>
            <a:r>
              <a:rPr kumimoji="1" lang="zh-CN" altLang="en-US" sz="3000" dirty="0">
                <a:ea typeface="华文楷体" panose="02010600040101010101" pitchFamily="2" charset="-122"/>
              </a:rPr>
              <a:t>＋</a:t>
            </a:r>
            <a:r>
              <a:rPr kumimoji="1" lang="en-US" altLang="zh-CN" sz="3000" dirty="0">
                <a:ea typeface="华文楷体" panose="02010600040101010101" pitchFamily="2" charset="-122"/>
              </a:rPr>
              <a:t>3 KNO</a:t>
            </a:r>
            <a:r>
              <a:rPr kumimoji="1" lang="en-US" altLang="zh-CN" sz="3000" baseline="-25000" dirty="0">
                <a:ea typeface="华文楷体" panose="02010600040101010101" pitchFamily="2" charset="-122"/>
              </a:rPr>
              <a:t>2</a:t>
            </a:r>
            <a:r>
              <a:rPr kumimoji="1" lang="zh-CN" altLang="en-US" sz="3000" dirty="0">
                <a:ea typeface="华文楷体" panose="02010600040101010101" pitchFamily="2" charset="-122"/>
              </a:rPr>
              <a:t>＋</a:t>
            </a:r>
            <a:r>
              <a:rPr kumimoji="1" lang="en-US" altLang="zh-CN" sz="3000" dirty="0">
                <a:ea typeface="华文楷体" panose="02010600040101010101" pitchFamily="2" charset="-122"/>
              </a:rPr>
              <a:t>H</a:t>
            </a:r>
            <a:r>
              <a:rPr kumimoji="1" lang="en-US" altLang="zh-CN" sz="3000" baseline="-25000" dirty="0">
                <a:ea typeface="华文楷体" panose="02010600040101010101" pitchFamily="2" charset="-122"/>
              </a:rPr>
              <a:t>2</a:t>
            </a:r>
            <a:r>
              <a:rPr kumimoji="1" lang="en-US" altLang="zh-CN" sz="3000" dirty="0">
                <a:ea typeface="华文楷体" panose="02010600040101010101" pitchFamily="2" charset="-122"/>
              </a:rPr>
              <a:t>O</a:t>
            </a:r>
            <a:endParaRPr kumimoji="1" lang="en-US" altLang="zh-CN" sz="3000" dirty="0">
              <a:ea typeface="华文楷体" panose="02010600040101010101" pitchFamily="2" charset="-122"/>
            </a:endParaRPr>
          </a:p>
          <a:p>
            <a:pPr>
              <a:lnSpc>
                <a:spcPct val="130000"/>
              </a:lnSpc>
            </a:pPr>
            <a:r>
              <a:rPr kumimoji="1" lang="en-US" altLang="zh-CN" sz="3000" dirty="0">
                <a:solidFill>
                  <a:srgbClr val="0000FF"/>
                </a:solidFill>
                <a:ea typeface="华文楷体" panose="02010600040101010101" pitchFamily="2" charset="-122"/>
              </a:rPr>
              <a:t>(5) </a:t>
            </a:r>
            <a:r>
              <a:rPr kumimoji="1" lang="zh-CN" altLang="en-US" sz="3000" dirty="0">
                <a:solidFill>
                  <a:srgbClr val="0000FF"/>
                </a:solidFill>
                <a:ea typeface="华文楷体" panose="02010600040101010101" pitchFamily="2" charset="-122"/>
              </a:rPr>
              <a:t>与金属作用</a:t>
            </a:r>
            <a:r>
              <a:rPr kumimoji="1" lang="zh-CN" altLang="en-US" sz="3000" dirty="0">
                <a:ea typeface="华文楷体" panose="02010600040101010101" pitchFamily="2" charset="-122"/>
              </a:rPr>
              <a:t>：生成金属硼化物，如</a:t>
            </a:r>
            <a:r>
              <a:rPr kumimoji="1" lang="en-US" altLang="zh-CN" sz="3000" dirty="0">
                <a:ea typeface="华文楷体" panose="02010600040101010101" pitchFamily="2" charset="-122"/>
              </a:rPr>
              <a:t>MgB</a:t>
            </a:r>
            <a:r>
              <a:rPr kumimoji="1" lang="en-US" altLang="zh-CN" sz="3000" baseline="-25000" dirty="0">
                <a:ea typeface="华文楷体" panose="02010600040101010101" pitchFamily="2" charset="-122"/>
              </a:rPr>
              <a:t>3</a:t>
            </a:r>
            <a:r>
              <a:rPr kumimoji="1" lang="zh-CN" altLang="en-US" sz="3000" dirty="0">
                <a:ea typeface="华文楷体" panose="02010600040101010101" pitchFamily="2" charset="-122"/>
              </a:rPr>
              <a:t>等</a:t>
            </a:r>
            <a:endParaRPr kumimoji="1" lang="zh-CN" altLang="en-US" sz="3000" dirty="0">
              <a:ea typeface="华文楷体" panose="02010600040101010101" pitchFamily="2" charset="-122"/>
            </a:endParaRPr>
          </a:p>
          <a:p>
            <a:pPr>
              <a:lnSpc>
                <a:spcPct val="130000"/>
              </a:lnSpc>
            </a:pPr>
            <a:r>
              <a:rPr kumimoji="1" lang="zh-CN" altLang="en-US" sz="3000" dirty="0">
                <a:ea typeface="华文楷体" panose="02010600040101010101" pitchFamily="2" charset="-122"/>
              </a:rPr>
              <a:t>              作为耐高温和超硬制材料</a:t>
            </a:r>
            <a:endParaRPr kumimoji="1" lang="zh-CN" altLang="en-US" sz="3000" dirty="0">
              <a:ea typeface="华文楷体" panose="02010600040101010101" pitchFamily="2" charset="-122"/>
            </a:endParaRPr>
          </a:p>
        </p:txBody>
      </p:sp>
      <p:sp>
        <p:nvSpPr>
          <p:cNvPr id="56322"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6ADE36F-2975-4B01-B8BE-1A704E85999C}" type="slidenum">
              <a:rPr kumimoji="1" lang="en-US" altLang="zh-CN" sz="1600">
                <a:ea typeface="ˎ̥"/>
                <a:cs typeface="ˎ̥"/>
              </a:rPr>
            </a:fld>
            <a:r>
              <a:rPr kumimoji="1" lang="en-US" altLang="zh-CN" sz="1600" b="0"/>
              <a:t> </a:t>
            </a:r>
            <a:endParaRPr kumimoji="1" lang="en-US" altLang="zh-CN" sz="1600" b="0">
              <a:ea typeface="ˎ̥"/>
              <a:cs typeface="ˎ̥"/>
            </a:endParaRPr>
          </a:p>
        </p:txBody>
      </p:sp>
      <p:pic>
        <p:nvPicPr>
          <p:cNvPr id="56323" name="Picture 6" descr="b16">
            <a:hlinkClick r:id="rId1" action="ppaction://hlinksldjump"/>
          </p:cNvPr>
          <p:cNvPicPr>
            <a:picLocks noChangeAspect="1" noChangeArrowheads="1" noCrop="1"/>
          </p:cNvPicPr>
          <p:nvPr/>
        </p:nvPicPr>
        <p:blipFill>
          <a:blip r:embed="rId2"/>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935038" y="1125538"/>
            <a:ext cx="8208962"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5000"/>
              </a:lnSpc>
            </a:pPr>
            <a:r>
              <a:rPr lang="zh-CN" altLang="en-US" sz="3600" dirty="0">
                <a:solidFill>
                  <a:srgbClr val="FF0000"/>
                </a:solidFill>
                <a:ea typeface="华文楷体" panose="02010600040101010101" pitchFamily="2" charset="-122"/>
              </a:rPr>
              <a:t>其化学性质：</a:t>
            </a:r>
            <a:endParaRPr lang="zh-CN" altLang="en-US" sz="3600" dirty="0">
              <a:solidFill>
                <a:srgbClr val="FF0000"/>
              </a:solidFill>
              <a:ea typeface="华文楷体" panose="02010600040101010101" pitchFamily="2" charset="-122"/>
            </a:endParaRPr>
          </a:p>
          <a:p>
            <a:pPr>
              <a:lnSpc>
                <a:spcPct val="135000"/>
              </a:lnSpc>
            </a:pPr>
            <a:r>
              <a:rPr lang="zh-CN" altLang="en-US" dirty="0">
                <a:ea typeface="华文楷体" panose="02010600040101010101" pitchFamily="2" charset="-122"/>
              </a:rPr>
              <a:t> </a:t>
            </a:r>
            <a:r>
              <a:rPr lang="en-US" altLang="zh-CN" dirty="0">
                <a:ea typeface="华文楷体" panose="02010600040101010101" pitchFamily="2" charset="-122"/>
              </a:rPr>
              <a:t>(1) </a:t>
            </a:r>
            <a:r>
              <a:rPr lang="zh-CN" altLang="en-US" dirty="0">
                <a:ea typeface="华文楷体" panose="02010600040101010101" pitchFamily="2" charset="-122"/>
              </a:rPr>
              <a:t>易溶于水，水溶液呈弱碱性</a:t>
            </a:r>
            <a:endParaRPr lang="zh-CN" altLang="en-US" dirty="0">
              <a:ea typeface="华文楷体" panose="02010600040101010101" pitchFamily="2" charset="-122"/>
            </a:endParaRPr>
          </a:p>
          <a:p>
            <a:pPr>
              <a:lnSpc>
                <a:spcPct val="135000"/>
              </a:lnSpc>
            </a:pPr>
            <a:r>
              <a:rPr lang="zh-CN" altLang="en-US" dirty="0">
                <a:ea typeface="华文楷体" panose="02010600040101010101" pitchFamily="2" charset="-122"/>
              </a:rPr>
              <a:t> </a:t>
            </a:r>
            <a:r>
              <a:rPr lang="en-US" altLang="zh-CN" dirty="0">
                <a:ea typeface="华文楷体" panose="02010600040101010101" pitchFamily="2" charset="-122"/>
              </a:rPr>
              <a:t>(2) </a:t>
            </a:r>
            <a:r>
              <a:rPr lang="zh-CN" altLang="en-US" dirty="0">
                <a:solidFill>
                  <a:srgbClr val="0000CC"/>
                </a:solidFill>
                <a:ea typeface="华文楷体" panose="02010600040101010101" pitchFamily="2" charset="-122"/>
              </a:rPr>
              <a:t>不稳定</a:t>
            </a:r>
            <a:r>
              <a:rPr lang="zh-CN" altLang="en-US" dirty="0">
                <a:ea typeface="华文楷体" panose="02010600040101010101" pitchFamily="2" charset="-122"/>
              </a:rPr>
              <a:t>，易被酸分解</a:t>
            </a:r>
            <a:endParaRPr lang="zh-CN" altLang="en-US" dirty="0">
              <a:ea typeface="华文楷体" panose="02010600040101010101" pitchFamily="2" charset="-122"/>
            </a:endParaRPr>
          </a:p>
          <a:p>
            <a:pPr>
              <a:lnSpc>
                <a:spcPct val="135000"/>
              </a:lnSpc>
            </a:pPr>
            <a:r>
              <a:rPr lang="zh-CN" altLang="en-US" dirty="0">
                <a:ea typeface="华文楷体" panose="02010600040101010101" pitchFamily="2" charset="-122"/>
              </a:rPr>
              <a:t> </a:t>
            </a:r>
            <a:r>
              <a:rPr lang="en-US" altLang="zh-CN" dirty="0">
                <a:ea typeface="华文楷体" panose="02010600040101010101" pitchFamily="2" charset="-122"/>
              </a:rPr>
              <a:t>(3) </a:t>
            </a:r>
            <a:r>
              <a:rPr lang="zh-CN" altLang="en-US" dirty="0">
                <a:ea typeface="华文楷体" panose="02010600040101010101" pitchFamily="2" charset="-122"/>
              </a:rPr>
              <a:t>中强的重要</a:t>
            </a:r>
            <a:r>
              <a:rPr lang="zh-CN" altLang="en-US" dirty="0">
                <a:solidFill>
                  <a:srgbClr val="0000CC"/>
                </a:solidFill>
                <a:ea typeface="华文楷体" panose="02010600040101010101" pitchFamily="2" charset="-122"/>
              </a:rPr>
              <a:t>还原剂</a:t>
            </a:r>
            <a:r>
              <a:rPr lang="en-US" altLang="zh-CN" dirty="0">
                <a:ea typeface="华文楷体" panose="02010600040101010101" pitchFamily="2" charset="-122"/>
              </a:rPr>
              <a:t>:  </a:t>
            </a:r>
            <a:r>
              <a:rPr lang="en-US" altLang="zh-CN" dirty="0">
                <a:solidFill>
                  <a:srgbClr val="0000CC"/>
                </a:solidFill>
                <a:ea typeface="华文楷体" panose="02010600040101010101" pitchFamily="2" charset="-122"/>
              </a:rPr>
              <a:t>S</a:t>
            </a:r>
            <a:r>
              <a:rPr lang="en-US" altLang="zh-CN" baseline="-25000" dirty="0">
                <a:solidFill>
                  <a:srgbClr val="0000CC"/>
                </a:solidFill>
                <a:ea typeface="华文楷体" panose="02010600040101010101" pitchFamily="2" charset="-122"/>
              </a:rPr>
              <a:t>2</a:t>
            </a:r>
            <a:r>
              <a:rPr lang="en-US" altLang="zh-CN" dirty="0">
                <a:solidFill>
                  <a:srgbClr val="0000CC"/>
                </a:solidFill>
                <a:ea typeface="华文楷体" panose="02010600040101010101" pitchFamily="2" charset="-122"/>
              </a:rPr>
              <a:t>O</a:t>
            </a:r>
            <a:r>
              <a:rPr lang="en-US" altLang="zh-CN" baseline="-25000" dirty="0">
                <a:solidFill>
                  <a:srgbClr val="0000CC"/>
                </a:solidFill>
                <a:ea typeface="华文楷体" panose="02010600040101010101" pitchFamily="2" charset="-122"/>
              </a:rPr>
              <a:t>3</a:t>
            </a:r>
            <a:r>
              <a:rPr lang="en-US" altLang="zh-CN" baseline="30000" dirty="0">
                <a:solidFill>
                  <a:srgbClr val="0000CC"/>
                </a:solidFill>
                <a:ea typeface="华文楷体" panose="02010600040101010101" pitchFamily="2" charset="-122"/>
              </a:rPr>
              <a:t>2-</a:t>
            </a:r>
            <a:r>
              <a:rPr lang="zh-CN" altLang="en-US" dirty="0">
                <a:solidFill>
                  <a:srgbClr val="0000CC"/>
                </a:solidFill>
                <a:ea typeface="华文楷体" panose="02010600040101010101" pitchFamily="2" charset="-122"/>
              </a:rPr>
              <a:t>与不同强度的氧化剂反应得到不同的产物</a:t>
            </a:r>
            <a:r>
              <a:rPr lang="zh-CN" altLang="en-US" dirty="0">
                <a:solidFill>
                  <a:schemeClr val="bg1"/>
                </a:solidFill>
                <a:ea typeface="华文楷体" panose="02010600040101010101" pitchFamily="2" charset="-122"/>
              </a:rPr>
              <a:t>    </a:t>
            </a:r>
            <a:endParaRPr lang="zh-CN" altLang="en-US" dirty="0">
              <a:solidFill>
                <a:schemeClr val="bg1"/>
              </a:solidFill>
              <a:ea typeface="华文楷体" panose="02010600040101010101" pitchFamily="2" charset="-122"/>
            </a:endParaRPr>
          </a:p>
          <a:p>
            <a:pPr>
              <a:lnSpc>
                <a:spcPct val="135000"/>
              </a:lnSpc>
            </a:pPr>
            <a:r>
              <a:rPr lang="en-US" altLang="zh-CN" dirty="0">
                <a:ea typeface="华文楷体" panose="02010600040101010101" pitchFamily="2" charset="-122"/>
              </a:rPr>
              <a:t>2 S</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3</a:t>
            </a:r>
            <a:r>
              <a:rPr lang="en-US" altLang="zh-CN" baseline="30000" dirty="0">
                <a:ea typeface="华文楷体" panose="02010600040101010101" pitchFamily="2" charset="-122"/>
              </a:rPr>
              <a:t>2</a:t>
            </a:r>
            <a:r>
              <a:rPr lang="zh-CN" altLang="en-US" baseline="30000" dirty="0">
                <a:ea typeface="华文楷体" panose="02010600040101010101" pitchFamily="2" charset="-122"/>
              </a:rPr>
              <a:t>－</a:t>
            </a:r>
            <a:r>
              <a:rPr lang="en-US" altLang="zh-CN" dirty="0">
                <a:ea typeface="华文楷体" panose="02010600040101010101" pitchFamily="2" charset="-122"/>
              </a:rPr>
              <a:t>+</a:t>
            </a:r>
            <a:r>
              <a:rPr lang="en-US" altLang="zh-CN" dirty="0">
                <a:solidFill>
                  <a:srgbClr val="FF0000"/>
                </a:solidFill>
                <a:ea typeface="华文楷体" panose="02010600040101010101" pitchFamily="2" charset="-122"/>
              </a:rPr>
              <a:t>I</a:t>
            </a:r>
            <a:r>
              <a:rPr lang="en-US" altLang="zh-CN" baseline="-25000" dirty="0">
                <a:solidFill>
                  <a:srgbClr val="FF0000"/>
                </a:solidFill>
                <a:ea typeface="华文楷体" panose="02010600040101010101" pitchFamily="2" charset="-122"/>
              </a:rPr>
              <a:t>2</a:t>
            </a:r>
            <a:r>
              <a:rPr lang="en-US" altLang="zh-CN" dirty="0">
                <a:ea typeface="华文楷体" panose="02010600040101010101" pitchFamily="2" charset="-122"/>
              </a:rPr>
              <a:t> </a:t>
            </a:r>
            <a:r>
              <a:rPr lang="en-US" altLang="zh-CN" dirty="0">
                <a:ea typeface="华文楷体" panose="02010600040101010101" pitchFamily="2" charset="-122"/>
                <a:sym typeface="Wingdings" panose="05000000000000000000" pitchFamily="2" charset="2"/>
              </a:rPr>
              <a:t></a:t>
            </a:r>
            <a:r>
              <a:rPr lang="en-US" altLang="zh-CN" dirty="0">
                <a:ea typeface="华文楷体" panose="02010600040101010101" pitchFamily="2" charset="-122"/>
              </a:rPr>
              <a:t> 2  I</a:t>
            </a:r>
            <a:r>
              <a:rPr lang="zh-CN" altLang="en-US" baseline="30000" dirty="0">
                <a:ea typeface="华文楷体" panose="02010600040101010101" pitchFamily="2" charset="-122"/>
              </a:rPr>
              <a:t>－</a:t>
            </a:r>
            <a:r>
              <a:rPr lang="en-US" altLang="zh-CN" dirty="0">
                <a:ea typeface="华文楷体" panose="02010600040101010101" pitchFamily="2" charset="-122"/>
              </a:rPr>
              <a:t>+ </a:t>
            </a:r>
            <a:r>
              <a:rPr lang="en-US" altLang="zh-CN" dirty="0">
                <a:solidFill>
                  <a:srgbClr val="FF0000"/>
                </a:solidFill>
                <a:ea typeface="华文楷体" panose="02010600040101010101" pitchFamily="2" charset="-122"/>
              </a:rPr>
              <a:t>S</a:t>
            </a:r>
            <a:r>
              <a:rPr lang="en-US" altLang="zh-CN" baseline="-25000" dirty="0">
                <a:solidFill>
                  <a:srgbClr val="FF0000"/>
                </a:solidFill>
                <a:ea typeface="华文楷体" panose="02010600040101010101" pitchFamily="2" charset="-122"/>
              </a:rPr>
              <a:t>4</a:t>
            </a: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6</a:t>
            </a:r>
            <a:r>
              <a:rPr lang="en-US" altLang="zh-CN" baseline="30000" dirty="0">
                <a:solidFill>
                  <a:srgbClr val="FF0000"/>
                </a:solidFill>
                <a:ea typeface="华文楷体" panose="02010600040101010101" pitchFamily="2" charset="-122"/>
              </a:rPr>
              <a:t>2</a:t>
            </a:r>
            <a:r>
              <a:rPr lang="zh-CN" altLang="en-US" baseline="30000" dirty="0">
                <a:solidFill>
                  <a:srgbClr val="FF0000"/>
                </a:solidFill>
                <a:ea typeface="华文楷体" panose="02010600040101010101" pitchFamily="2" charset="-122"/>
              </a:rPr>
              <a:t>－</a:t>
            </a:r>
            <a:r>
              <a:rPr lang="zh-CN" altLang="en-US" baseline="30000" dirty="0">
                <a:ea typeface="华文楷体" panose="02010600040101010101" pitchFamily="2" charset="-122"/>
              </a:rPr>
              <a:t> </a:t>
            </a:r>
            <a:r>
              <a:rPr lang="en-US" altLang="zh-CN" dirty="0">
                <a:ea typeface="华文楷体" panose="02010600040101010101" pitchFamily="2" charset="-122"/>
              </a:rPr>
              <a:t>(</a:t>
            </a:r>
            <a:r>
              <a:rPr lang="zh-CN" altLang="en-US" dirty="0">
                <a:ea typeface="华文楷体" panose="02010600040101010101" pitchFamily="2" charset="-122"/>
              </a:rPr>
              <a:t>碘量法基础</a:t>
            </a:r>
            <a:r>
              <a:rPr lang="en-US" altLang="zh-CN" dirty="0">
                <a:ea typeface="华文楷体" panose="02010600040101010101" pitchFamily="2" charset="-122"/>
              </a:rPr>
              <a:t>)</a:t>
            </a:r>
            <a:endParaRPr lang="en-US" altLang="zh-CN" dirty="0">
              <a:ea typeface="华文楷体" panose="02010600040101010101" pitchFamily="2" charset="-122"/>
            </a:endParaRPr>
          </a:p>
          <a:p>
            <a:pPr>
              <a:lnSpc>
                <a:spcPct val="135000"/>
              </a:lnSpc>
            </a:pPr>
            <a:r>
              <a:rPr lang="en-US" altLang="zh-CN" sz="2800" dirty="0">
                <a:ea typeface="华文楷体" panose="02010600040101010101" pitchFamily="2" charset="-122"/>
              </a:rPr>
              <a:t>S</a:t>
            </a:r>
            <a:r>
              <a:rPr lang="en-US" altLang="zh-CN" sz="2800" baseline="-25000" dirty="0">
                <a:ea typeface="华文楷体" panose="02010600040101010101" pitchFamily="2" charset="-122"/>
              </a:rPr>
              <a:t>2</a:t>
            </a:r>
            <a:r>
              <a:rPr lang="en-US" altLang="zh-CN" sz="2800" dirty="0">
                <a:ea typeface="华文楷体" panose="02010600040101010101" pitchFamily="2" charset="-122"/>
              </a:rPr>
              <a:t>O</a:t>
            </a:r>
            <a:r>
              <a:rPr lang="en-US" altLang="zh-CN" sz="2800" baseline="-25000" dirty="0">
                <a:ea typeface="华文楷体" panose="02010600040101010101" pitchFamily="2" charset="-122"/>
              </a:rPr>
              <a:t>3</a:t>
            </a:r>
            <a:r>
              <a:rPr lang="en-US" altLang="zh-CN" sz="2800" baseline="30000" dirty="0">
                <a:ea typeface="华文楷体" panose="02010600040101010101" pitchFamily="2" charset="-122"/>
              </a:rPr>
              <a:t>2</a:t>
            </a:r>
            <a:r>
              <a:rPr lang="zh-CN" altLang="en-US" sz="2800" baseline="30000" dirty="0">
                <a:ea typeface="华文楷体" panose="02010600040101010101" pitchFamily="2" charset="-122"/>
              </a:rPr>
              <a:t>－</a:t>
            </a:r>
            <a:r>
              <a:rPr lang="en-US" altLang="zh-CN" sz="2800" dirty="0">
                <a:ea typeface="华文楷体" panose="02010600040101010101" pitchFamily="2" charset="-122"/>
              </a:rPr>
              <a:t>+ 4 </a:t>
            </a:r>
            <a:r>
              <a:rPr lang="en-US" altLang="zh-CN" sz="2800" dirty="0">
                <a:solidFill>
                  <a:srgbClr val="FF0000"/>
                </a:solidFill>
                <a:ea typeface="华文楷体" panose="02010600040101010101" pitchFamily="2" charset="-122"/>
              </a:rPr>
              <a:t>Cl</a:t>
            </a:r>
            <a:r>
              <a:rPr lang="en-US" altLang="zh-CN" sz="2800" baseline="-25000" dirty="0">
                <a:ea typeface="华文楷体" panose="02010600040101010101" pitchFamily="2" charset="-122"/>
              </a:rPr>
              <a:t>2 </a:t>
            </a:r>
            <a:r>
              <a:rPr lang="en-US" altLang="zh-CN" sz="2800" dirty="0">
                <a:ea typeface="华文楷体" panose="02010600040101010101" pitchFamily="2" charset="-122"/>
              </a:rPr>
              <a:t>+ 5 H</a:t>
            </a:r>
            <a:r>
              <a:rPr lang="en-US" altLang="zh-CN" sz="2800" baseline="-25000" dirty="0">
                <a:ea typeface="华文楷体" panose="02010600040101010101" pitchFamily="2" charset="-122"/>
              </a:rPr>
              <a:t>2</a:t>
            </a:r>
            <a:r>
              <a:rPr lang="en-US" altLang="zh-CN" sz="2800" dirty="0">
                <a:ea typeface="华文楷体" panose="02010600040101010101" pitchFamily="2" charset="-122"/>
              </a:rPr>
              <a:t>O </a:t>
            </a:r>
            <a:r>
              <a:rPr lang="en-US" altLang="zh-CN" sz="2800" dirty="0">
                <a:ea typeface="华文楷体" panose="02010600040101010101" pitchFamily="2" charset="-122"/>
                <a:sym typeface="Wingdings" panose="05000000000000000000" pitchFamily="2" charset="2"/>
              </a:rPr>
              <a:t> </a:t>
            </a:r>
            <a:r>
              <a:rPr lang="en-US" altLang="zh-CN" sz="2800" dirty="0">
                <a:ea typeface="华文楷体" panose="02010600040101010101" pitchFamily="2" charset="-122"/>
              </a:rPr>
              <a:t>8Cl</a:t>
            </a:r>
            <a:r>
              <a:rPr lang="zh-CN" altLang="en-US" sz="2800" baseline="30000" dirty="0">
                <a:ea typeface="华文楷体" panose="02010600040101010101" pitchFamily="2" charset="-122"/>
              </a:rPr>
              <a:t>－</a:t>
            </a:r>
            <a:r>
              <a:rPr lang="en-US" altLang="zh-CN" sz="2800" dirty="0">
                <a:ea typeface="华文楷体" panose="02010600040101010101" pitchFamily="2" charset="-122"/>
              </a:rPr>
              <a:t>+ </a:t>
            </a:r>
            <a:r>
              <a:rPr lang="en-US" altLang="zh-CN" sz="2800" dirty="0">
                <a:solidFill>
                  <a:srgbClr val="FF0000"/>
                </a:solidFill>
                <a:ea typeface="华文楷体" panose="02010600040101010101" pitchFamily="2" charset="-122"/>
              </a:rPr>
              <a:t>2 HSO</a:t>
            </a:r>
            <a:r>
              <a:rPr lang="en-US" altLang="zh-CN" sz="2800" baseline="-25000" dirty="0">
                <a:solidFill>
                  <a:srgbClr val="FF0000"/>
                </a:solidFill>
                <a:ea typeface="华文楷体" panose="02010600040101010101" pitchFamily="2" charset="-122"/>
              </a:rPr>
              <a:t>4</a:t>
            </a:r>
            <a:r>
              <a:rPr lang="zh-CN" altLang="en-US" sz="2800" baseline="30000" dirty="0">
                <a:solidFill>
                  <a:srgbClr val="FF0000"/>
                </a:solidFill>
                <a:ea typeface="华文楷体" panose="02010600040101010101" pitchFamily="2" charset="-122"/>
              </a:rPr>
              <a:t>－</a:t>
            </a:r>
            <a:r>
              <a:rPr lang="en-US" altLang="zh-CN" sz="2800" dirty="0">
                <a:ea typeface="华文楷体" panose="02010600040101010101" pitchFamily="2" charset="-122"/>
              </a:rPr>
              <a:t>+ 8 H</a:t>
            </a:r>
            <a:r>
              <a:rPr lang="zh-CN" altLang="en-US" sz="2800" baseline="30000" dirty="0">
                <a:ea typeface="华文楷体" panose="02010600040101010101" pitchFamily="2" charset="-122"/>
              </a:rPr>
              <a:t>＋ </a:t>
            </a:r>
            <a:endParaRPr lang="zh-CN" altLang="en-US" sz="2800" dirty="0">
              <a:solidFill>
                <a:schemeClr val="bg1"/>
              </a:solidFill>
              <a:ea typeface="华文楷体" panose="02010600040101010101" pitchFamily="2" charset="-122"/>
            </a:endParaRPr>
          </a:p>
        </p:txBody>
      </p:sp>
      <p:sp>
        <p:nvSpPr>
          <p:cNvPr id="337922" name="Rectangle 14"/>
          <p:cNvSpPr>
            <a:spLocks noChangeArrowheads="1"/>
          </p:cNvSpPr>
          <p:nvPr/>
        </p:nvSpPr>
        <p:spPr bwMode="auto">
          <a:xfrm>
            <a:off x="8101013" y="63087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B4302BC-5284-42EB-AC9A-160C7BC28E73}"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337923" name="矩形 1"/>
          <p:cNvSpPr>
            <a:spLocks noChangeArrowheads="1"/>
          </p:cNvSpPr>
          <p:nvPr/>
        </p:nvSpPr>
        <p:spPr bwMode="auto">
          <a:xfrm>
            <a:off x="971550" y="333375"/>
            <a:ext cx="79756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dirty="0">
                <a:solidFill>
                  <a:srgbClr val="FF0000"/>
                </a:solidFill>
                <a:ea typeface="华文楷体" panose="02010600040101010101" pitchFamily="2" charset="-122"/>
              </a:rPr>
              <a:t>硫代硫酸钠</a:t>
            </a:r>
            <a:r>
              <a:rPr lang="en-US" altLang="zh-CN" dirty="0">
                <a:solidFill>
                  <a:srgbClr val="FF0000"/>
                </a:solidFill>
                <a:ea typeface="华文楷体" panose="02010600040101010101" pitchFamily="2" charset="-122"/>
              </a:rPr>
              <a:t>(Na</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S</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3</a:t>
            </a:r>
            <a:r>
              <a:rPr lang="en-US" altLang="zh-CN" baseline="30000" dirty="0">
                <a:solidFill>
                  <a:srgbClr val="FF0000"/>
                </a:solidFill>
                <a:ea typeface="华文楷体" panose="02010600040101010101" pitchFamily="2" charset="-122"/>
              </a:rPr>
              <a:t>.</a:t>
            </a:r>
            <a:r>
              <a:rPr lang="en-US" altLang="zh-CN" dirty="0">
                <a:solidFill>
                  <a:srgbClr val="FF0000"/>
                </a:solidFill>
                <a:ea typeface="华文楷体" panose="02010600040101010101" pitchFamily="2" charset="-122"/>
              </a:rPr>
              <a:t>5H</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O)</a:t>
            </a:r>
            <a:r>
              <a:rPr lang="zh-CN" altLang="en-US" dirty="0">
                <a:solidFill>
                  <a:srgbClr val="FF0000"/>
                </a:solidFill>
                <a:ea typeface="华文楷体" panose="02010600040101010101" pitchFamily="2" charset="-122"/>
              </a:rPr>
              <a:t>：</a:t>
            </a:r>
            <a:r>
              <a:rPr lang="zh-CN" altLang="en-US" dirty="0">
                <a:solidFill>
                  <a:srgbClr val="0000FF"/>
                </a:solidFill>
                <a:ea typeface="华文楷体" panose="02010600040101010101" pitchFamily="2" charset="-122"/>
              </a:rPr>
              <a:t>海波或大苏打</a:t>
            </a:r>
            <a:endParaRPr lang="zh-CN" altLang="en-US" dirty="0">
              <a:solidFill>
                <a:srgbClr val="0000FF"/>
              </a:solidFill>
              <a:ea typeface="华文楷体" panose="02010600040101010101" pitchFamily="2" charset="-122"/>
            </a:endParaRPr>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738188" y="404813"/>
            <a:ext cx="73818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zh-CN" altLang="en-US">
                <a:ea typeface="华文楷体" panose="02010600040101010101" pitchFamily="2" charset="-122"/>
              </a:rPr>
              <a:t> </a:t>
            </a:r>
            <a:r>
              <a:rPr lang="en-US" altLang="zh-CN">
                <a:solidFill>
                  <a:srgbClr val="0000CC"/>
                </a:solidFill>
                <a:ea typeface="华文楷体" panose="02010600040101010101" pitchFamily="2" charset="-122"/>
              </a:rPr>
              <a:t>(4) </a:t>
            </a:r>
            <a:r>
              <a:rPr lang="zh-CN" altLang="en-US">
                <a:solidFill>
                  <a:srgbClr val="0000CC"/>
                </a:solidFill>
                <a:ea typeface="华文楷体" panose="02010600040101010101" pitchFamily="2" charset="-122"/>
              </a:rPr>
              <a:t>强的配位体</a:t>
            </a:r>
            <a:r>
              <a:rPr lang="zh-CN" altLang="en-US">
                <a:ea typeface="华文楷体" panose="02010600040101010101" pitchFamily="2" charset="-122"/>
              </a:rPr>
              <a:t>：通过</a:t>
            </a:r>
            <a:r>
              <a:rPr lang="en-US" altLang="zh-CN">
                <a:ea typeface="华文楷体" panose="02010600040101010101" pitchFamily="2" charset="-122"/>
              </a:rPr>
              <a:t>S/O</a:t>
            </a:r>
            <a:r>
              <a:rPr lang="zh-CN" altLang="en-US">
                <a:ea typeface="华文楷体" panose="02010600040101010101" pitchFamily="2" charset="-122"/>
              </a:rPr>
              <a:t>与</a:t>
            </a:r>
            <a:r>
              <a:rPr lang="en-US" altLang="zh-CN">
                <a:ea typeface="华文楷体" panose="02010600040101010101" pitchFamily="2" charset="-122"/>
              </a:rPr>
              <a:t>M</a:t>
            </a:r>
            <a:r>
              <a:rPr lang="en-US" altLang="zh-CN" baseline="30000">
                <a:ea typeface="华文楷体" panose="02010600040101010101" pitchFamily="2" charset="-122"/>
              </a:rPr>
              <a:t>n+</a:t>
            </a:r>
            <a:r>
              <a:rPr lang="zh-CN" altLang="en-US">
                <a:ea typeface="华文楷体" panose="02010600040101010101" pitchFamily="2" charset="-122"/>
              </a:rPr>
              <a:t>配位</a:t>
            </a:r>
            <a:endParaRPr lang="zh-CN" altLang="en-US">
              <a:ea typeface="华文楷体" panose="02010600040101010101" pitchFamily="2" charset="-122"/>
            </a:endParaRPr>
          </a:p>
        </p:txBody>
      </p:sp>
      <p:sp>
        <p:nvSpPr>
          <p:cNvPr id="338946" name="Text Box 4"/>
          <p:cNvSpPr txBox="1">
            <a:spLocks noChangeArrowheads="1"/>
          </p:cNvSpPr>
          <p:nvPr/>
        </p:nvSpPr>
        <p:spPr bwMode="auto">
          <a:xfrm>
            <a:off x="1187450" y="1331913"/>
            <a:ext cx="7618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dirty="0" err="1">
                <a:ea typeface="华文楷体" panose="02010600040101010101" pitchFamily="2" charset="-122"/>
              </a:rPr>
              <a:t>AgBr</a:t>
            </a:r>
            <a:r>
              <a:rPr lang="en-US" altLang="zh-CN" dirty="0">
                <a:ea typeface="华文楷体" panose="02010600040101010101" pitchFamily="2" charset="-122"/>
              </a:rPr>
              <a:t> + 2 S</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3</a:t>
            </a:r>
            <a:r>
              <a:rPr lang="en-US" altLang="zh-CN" baseline="30000" dirty="0">
                <a:ea typeface="华文楷体" panose="02010600040101010101" pitchFamily="2" charset="-122"/>
              </a:rPr>
              <a:t>2</a:t>
            </a:r>
            <a:r>
              <a:rPr lang="zh-CN" altLang="en-US" baseline="30000" dirty="0">
                <a:ea typeface="华文楷体" panose="02010600040101010101" pitchFamily="2" charset="-122"/>
              </a:rPr>
              <a:t>－</a:t>
            </a:r>
            <a:r>
              <a:rPr lang="zh-CN" altLang="en-US" dirty="0">
                <a:ea typeface="华文楷体" panose="02010600040101010101" pitchFamily="2" charset="-122"/>
              </a:rPr>
              <a:t> </a:t>
            </a:r>
            <a:r>
              <a:rPr lang="zh-CN" altLang="en-US" dirty="0" smtClean="0">
                <a:ea typeface="华文楷体" panose="02010600040101010101" pitchFamily="2" charset="-122"/>
              </a:rPr>
              <a:t>      </a:t>
            </a:r>
            <a:r>
              <a:rPr lang="en-US" altLang="zh-CN" dirty="0" smtClean="0">
                <a:ea typeface="华文楷体" panose="02010600040101010101" pitchFamily="2" charset="-122"/>
              </a:rPr>
              <a:t>[</a:t>
            </a:r>
            <a:r>
              <a:rPr lang="en-US" altLang="zh-CN" dirty="0">
                <a:ea typeface="华文楷体" panose="02010600040101010101" pitchFamily="2" charset="-122"/>
              </a:rPr>
              <a:t>Ag(S</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3</a:t>
            </a:r>
            <a:r>
              <a:rPr lang="en-US" altLang="zh-CN" dirty="0">
                <a:ea typeface="华文楷体" panose="02010600040101010101" pitchFamily="2" charset="-122"/>
              </a:rPr>
              <a:t>)</a:t>
            </a:r>
            <a:r>
              <a:rPr lang="en-US" altLang="zh-CN" baseline="-25000" dirty="0">
                <a:ea typeface="华文楷体" panose="02010600040101010101" pitchFamily="2" charset="-122"/>
              </a:rPr>
              <a:t>2</a:t>
            </a:r>
            <a:r>
              <a:rPr lang="en-US" altLang="zh-CN" dirty="0">
                <a:ea typeface="华文楷体" panose="02010600040101010101" pitchFamily="2" charset="-122"/>
              </a:rPr>
              <a:t>]</a:t>
            </a:r>
            <a:r>
              <a:rPr lang="en-US" altLang="zh-CN" baseline="30000" dirty="0">
                <a:ea typeface="华文楷体" panose="02010600040101010101" pitchFamily="2" charset="-122"/>
              </a:rPr>
              <a:t>3</a:t>
            </a:r>
            <a:r>
              <a:rPr lang="zh-CN" altLang="en-US" baseline="30000" dirty="0">
                <a:ea typeface="华文楷体" panose="02010600040101010101" pitchFamily="2" charset="-122"/>
              </a:rPr>
              <a:t>－</a:t>
            </a:r>
            <a:r>
              <a:rPr lang="zh-CN" altLang="en-US" dirty="0">
                <a:ea typeface="华文楷体" panose="02010600040101010101" pitchFamily="2" charset="-122"/>
              </a:rPr>
              <a:t> </a:t>
            </a:r>
            <a:r>
              <a:rPr lang="en-US" altLang="zh-CN" dirty="0">
                <a:ea typeface="华文楷体" panose="02010600040101010101" pitchFamily="2" charset="-122"/>
              </a:rPr>
              <a:t>+  Br</a:t>
            </a:r>
            <a:r>
              <a:rPr lang="zh-CN" altLang="en-US" baseline="30000" dirty="0">
                <a:ea typeface="华文楷体" panose="02010600040101010101" pitchFamily="2" charset="-122"/>
              </a:rPr>
              <a:t>－</a:t>
            </a:r>
            <a:endParaRPr lang="zh-CN" altLang="en-US" baseline="30000" dirty="0">
              <a:ea typeface="华文楷体" panose="02010600040101010101" pitchFamily="2" charset="-122"/>
            </a:endParaRPr>
          </a:p>
        </p:txBody>
      </p:sp>
      <p:grpSp>
        <p:nvGrpSpPr>
          <p:cNvPr id="338947" name="Group 17"/>
          <p:cNvGrpSpPr/>
          <p:nvPr/>
        </p:nvGrpSpPr>
        <p:grpSpPr bwMode="auto">
          <a:xfrm>
            <a:off x="4429125" y="1654175"/>
            <a:ext cx="304800" cy="76200"/>
            <a:chOff x="3456" y="1776"/>
            <a:chExt cx="192" cy="48"/>
          </a:xfrm>
        </p:grpSpPr>
        <p:sp>
          <p:nvSpPr>
            <p:cNvPr id="338950" name="Line 18"/>
            <p:cNvSpPr>
              <a:spLocks noChangeShapeType="1"/>
            </p:cNvSpPr>
            <p:nvPr/>
          </p:nvSpPr>
          <p:spPr bwMode="auto">
            <a:xfrm>
              <a:off x="3456" y="1776"/>
              <a:ext cx="192"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38951" name="Line 19"/>
            <p:cNvSpPr>
              <a:spLocks noChangeShapeType="1"/>
            </p:cNvSpPr>
            <p:nvPr/>
          </p:nvSpPr>
          <p:spPr bwMode="auto">
            <a:xfrm>
              <a:off x="3456" y="1824"/>
              <a:ext cx="192"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
        <p:nvSpPr>
          <p:cNvPr id="184340" name="Rectangle 20"/>
          <p:cNvSpPr>
            <a:spLocks noChangeArrowheads="1"/>
          </p:cNvSpPr>
          <p:nvPr/>
        </p:nvSpPr>
        <p:spPr bwMode="auto">
          <a:xfrm>
            <a:off x="1476375" y="2170113"/>
            <a:ext cx="74882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a:solidFill>
                  <a:srgbClr val="0000FF"/>
                </a:solidFill>
                <a:ea typeface="华文楷体" panose="02010600040101010101" pitchFamily="2" charset="-122"/>
              </a:rPr>
              <a:t>2S</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O</a:t>
            </a:r>
            <a:r>
              <a:rPr kumimoji="1" lang="en-US" altLang="zh-CN" baseline="-25000">
                <a:solidFill>
                  <a:srgbClr val="0000FF"/>
                </a:solidFill>
                <a:ea typeface="华文楷体" panose="02010600040101010101" pitchFamily="2" charset="-122"/>
              </a:rPr>
              <a:t>3</a:t>
            </a:r>
            <a:r>
              <a:rPr kumimoji="1" lang="en-US" altLang="zh-CN" baseline="30000">
                <a:solidFill>
                  <a:srgbClr val="0000FF"/>
                </a:solidFill>
                <a:ea typeface="华文楷体" panose="02010600040101010101" pitchFamily="2" charset="-122"/>
              </a:rPr>
              <a:t>2- </a:t>
            </a:r>
            <a:r>
              <a:rPr kumimoji="1" lang="en-US" altLang="zh-CN">
                <a:solidFill>
                  <a:srgbClr val="0000FF"/>
                </a:solidFill>
                <a:ea typeface="华文楷体" panose="02010600040101010101" pitchFamily="2" charset="-122"/>
              </a:rPr>
              <a:t>+ Ag</a:t>
            </a:r>
            <a:r>
              <a:rPr kumimoji="1" lang="en-US" altLang="zh-CN" baseline="30000">
                <a:solidFill>
                  <a:srgbClr val="0000FF"/>
                </a:solidFill>
                <a:ea typeface="华文楷体" panose="02010600040101010101" pitchFamily="2" charset="-122"/>
              </a:rPr>
              <a:t>+</a:t>
            </a:r>
            <a:r>
              <a:rPr kumimoji="1" lang="en-US" altLang="zh-CN">
                <a:solidFill>
                  <a:srgbClr val="0000FF"/>
                </a:solidFill>
                <a:ea typeface="华文楷体" panose="02010600040101010101" pitchFamily="2" charset="-122"/>
              </a:rPr>
              <a:t>  </a:t>
            </a:r>
            <a:r>
              <a:rPr kumimoji="1" lang="zh-CN" altLang="en-US">
                <a:solidFill>
                  <a:srgbClr val="0000FF"/>
                </a:solidFill>
                <a:ea typeface="华文楷体" panose="02010600040101010101" pitchFamily="2" charset="-122"/>
              </a:rPr>
              <a:t>＝   </a:t>
            </a:r>
            <a:r>
              <a:rPr kumimoji="1" lang="en-US" altLang="zh-CN">
                <a:solidFill>
                  <a:srgbClr val="0000FF"/>
                </a:solidFill>
                <a:ea typeface="华文楷体" panose="02010600040101010101" pitchFamily="2" charset="-122"/>
              </a:rPr>
              <a:t>[Ag(S</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O</a:t>
            </a:r>
            <a:r>
              <a:rPr kumimoji="1" lang="en-US" altLang="zh-CN" baseline="-25000">
                <a:solidFill>
                  <a:srgbClr val="0000FF"/>
                </a:solidFill>
                <a:ea typeface="华文楷体" panose="02010600040101010101" pitchFamily="2" charset="-122"/>
              </a:rPr>
              <a:t>3</a:t>
            </a:r>
            <a:r>
              <a:rPr kumimoji="1" lang="en-US" altLang="zh-CN">
                <a:solidFill>
                  <a:srgbClr val="0000FF"/>
                </a:solidFill>
                <a:ea typeface="华文楷体" panose="02010600040101010101" pitchFamily="2" charset="-122"/>
              </a:rPr>
              <a:t>)</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a:t>
            </a:r>
            <a:r>
              <a:rPr kumimoji="1" lang="en-US" altLang="zh-CN" baseline="30000">
                <a:solidFill>
                  <a:srgbClr val="0000FF"/>
                </a:solidFill>
                <a:ea typeface="华文楷体" panose="02010600040101010101" pitchFamily="2" charset="-122"/>
              </a:rPr>
              <a:t>3-</a:t>
            </a:r>
            <a:endParaRPr kumimoji="1" lang="en-US" altLang="zh-CN" baseline="30000">
              <a:solidFill>
                <a:srgbClr val="0000FF"/>
              </a:solidFill>
              <a:ea typeface="华文楷体" panose="02010600040101010101" pitchFamily="2" charset="-122"/>
            </a:endParaRPr>
          </a:p>
          <a:p>
            <a:pPr>
              <a:lnSpc>
                <a:spcPct val="140000"/>
              </a:lnSpc>
            </a:pPr>
            <a:r>
              <a:rPr kumimoji="1" lang="zh-CN" altLang="en-US">
                <a:ea typeface="华文楷体" panose="02010600040101010101" pitchFamily="2" charset="-122"/>
              </a:rPr>
              <a:t>或  </a:t>
            </a:r>
            <a:r>
              <a:rPr kumimoji="1" lang="en-US" altLang="zh-CN">
                <a:ea typeface="华文楷体" panose="02010600040101010101" pitchFamily="2" charset="-122"/>
              </a:rPr>
              <a:t>S</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a:t>
            </a:r>
            <a:r>
              <a:rPr kumimoji="1" lang="en-US" altLang="zh-CN" baseline="30000">
                <a:ea typeface="华文楷体" panose="02010600040101010101" pitchFamily="2" charset="-122"/>
              </a:rPr>
              <a:t>2- </a:t>
            </a:r>
            <a:r>
              <a:rPr kumimoji="1" lang="en-US" altLang="zh-CN">
                <a:ea typeface="华文楷体" panose="02010600040101010101" pitchFamily="2" charset="-122"/>
              </a:rPr>
              <a:t>+ 2Ag</a:t>
            </a:r>
            <a:r>
              <a:rPr kumimoji="1" lang="en-US" altLang="zh-CN" baseline="30000">
                <a:ea typeface="华文楷体" panose="02010600040101010101" pitchFamily="2" charset="-122"/>
              </a:rPr>
              <a:t>+  </a:t>
            </a:r>
            <a:r>
              <a:rPr kumimoji="1" lang="zh-CN" altLang="en-US">
                <a:ea typeface="华文楷体" panose="02010600040101010101" pitchFamily="2" charset="-122"/>
              </a:rPr>
              <a:t>＝ </a:t>
            </a:r>
            <a:r>
              <a:rPr kumimoji="1" lang="en-US" altLang="zh-CN">
                <a:ea typeface="华文楷体" panose="02010600040101010101" pitchFamily="2" charset="-122"/>
              </a:rPr>
              <a:t>Ag</a:t>
            </a:r>
            <a:r>
              <a:rPr kumimoji="1" lang="en-US" altLang="zh-CN" baseline="-25000">
                <a:ea typeface="华文楷体" panose="02010600040101010101" pitchFamily="2" charset="-122"/>
              </a:rPr>
              <a:t>2</a:t>
            </a:r>
            <a:r>
              <a:rPr kumimoji="1" lang="en-US" altLang="zh-CN">
                <a:ea typeface="华文楷体" panose="02010600040101010101" pitchFamily="2" charset="-122"/>
              </a:rPr>
              <a:t>S</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a:t>
            </a:r>
            <a:r>
              <a:rPr kumimoji="1" lang="en-US" altLang="zh-CN">
                <a:ea typeface="华文楷体" panose="02010600040101010101" pitchFamily="2" charset="-122"/>
              </a:rPr>
              <a:t>↓</a:t>
            </a:r>
            <a:r>
              <a:rPr kumimoji="1" lang="zh-CN" altLang="en-US">
                <a:ea typeface="华文楷体" panose="02010600040101010101" pitchFamily="2" charset="-122"/>
              </a:rPr>
              <a:t>（白色）</a:t>
            </a:r>
            <a:endParaRPr kumimoji="1" lang="zh-CN" altLang="en-US">
              <a:ea typeface="华文楷体" panose="02010600040101010101" pitchFamily="2" charset="-122"/>
            </a:endParaRPr>
          </a:p>
          <a:p>
            <a:pPr>
              <a:lnSpc>
                <a:spcPct val="140000"/>
              </a:lnSpc>
            </a:pPr>
            <a:r>
              <a:rPr kumimoji="1" lang="en-US" altLang="zh-CN">
                <a:ea typeface="华文楷体" panose="02010600040101010101" pitchFamily="2" charset="-122"/>
              </a:rPr>
              <a:t>     Ag</a:t>
            </a:r>
            <a:r>
              <a:rPr kumimoji="1" lang="en-US" altLang="zh-CN" baseline="-25000">
                <a:ea typeface="华文楷体" panose="02010600040101010101" pitchFamily="2" charset="-122"/>
              </a:rPr>
              <a:t>2</a:t>
            </a:r>
            <a:r>
              <a:rPr kumimoji="1" lang="en-US" altLang="zh-CN">
                <a:ea typeface="华文楷体" panose="02010600040101010101" pitchFamily="2" charset="-122"/>
              </a:rPr>
              <a:t>S</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 </a:t>
            </a:r>
            <a:r>
              <a:rPr kumimoji="1" lang="en-US" altLang="zh-CN">
                <a:ea typeface="华文楷体" panose="02010600040101010101" pitchFamily="2" charset="-122"/>
              </a:rPr>
              <a:t>+ 3S</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a:t>
            </a:r>
            <a:r>
              <a:rPr kumimoji="1" lang="en-US" altLang="zh-CN" baseline="30000">
                <a:ea typeface="华文楷体" panose="02010600040101010101" pitchFamily="2" charset="-122"/>
              </a:rPr>
              <a:t>2-   </a:t>
            </a:r>
            <a:r>
              <a:rPr kumimoji="1" lang="zh-CN" altLang="en-US">
                <a:ea typeface="华文楷体" panose="02010600040101010101" pitchFamily="2" charset="-122"/>
              </a:rPr>
              <a:t>＝ </a:t>
            </a:r>
            <a:r>
              <a:rPr kumimoji="1" lang="en-US" altLang="zh-CN">
                <a:ea typeface="华文楷体" panose="02010600040101010101" pitchFamily="2" charset="-122"/>
              </a:rPr>
              <a:t>2[Ag(S</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a:t>
            </a:r>
            <a:r>
              <a:rPr kumimoji="1" lang="en-US" altLang="zh-CN">
                <a:ea typeface="华文楷体" panose="02010600040101010101" pitchFamily="2" charset="-122"/>
              </a:rPr>
              <a:t>)</a:t>
            </a:r>
            <a:r>
              <a:rPr kumimoji="1" lang="en-US" altLang="zh-CN" baseline="-25000">
                <a:ea typeface="华文楷体" panose="02010600040101010101" pitchFamily="2" charset="-122"/>
              </a:rPr>
              <a:t>2</a:t>
            </a:r>
            <a:r>
              <a:rPr kumimoji="1" lang="en-US" altLang="zh-CN">
                <a:ea typeface="华文楷体" panose="02010600040101010101" pitchFamily="2" charset="-122"/>
              </a:rPr>
              <a:t>]</a:t>
            </a:r>
            <a:r>
              <a:rPr kumimoji="1" lang="en-US" altLang="zh-CN" baseline="30000">
                <a:ea typeface="华文楷体" panose="02010600040101010101" pitchFamily="2" charset="-122"/>
              </a:rPr>
              <a:t>3-</a:t>
            </a:r>
            <a:endParaRPr kumimoji="1" lang="en-US" altLang="zh-CN" baseline="30000">
              <a:ea typeface="华文楷体" panose="02010600040101010101" pitchFamily="2" charset="-122"/>
            </a:endParaRPr>
          </a:p>
          <a:p>
            <a:pPr>
              <a:lnSpc>
                <a:spcPct val="140000"/>
              </a:lnSpc>
            </a:pPr>
            <a:r>
              <a:rPr kumimoji="1" lang="en-US" altLang="zh-CN">
                <a:ea typeface="华文楷体" panose="02010600040101010101" pitchFamily="2" charset="-122"/>
              </a:rPr>
              <a:t>( </a:t>
            </a:r>
            <a:r>
              <a:rPr kumimoji="1" lang="zh-CN" altLang="en-US">
                <a:solidFill>
                  <a:srgbClr val="FF0000"/>
                </a:solidFill>
                <a:ea typeface="华文楷体" panose="02010600040101010101" pitchFamily="2" charset="-122"/>
              </a:rPr>
              <a:t>鉴定</a:t>
            </a:r>
            <a:r>
              <a:rPr kumimoji="1" lang="en-US" altLang="zh-CN">
                <a:solidFill>
                  <a:srgbClr val="FF0000"/>
                </a:solidFill>
                <a:ea typeface="华文楷体" panose="02010600040101010101" pitchFamily="2" charset="-122"/>
              </a:rPr>
              <a:t>S</a:t>
            </a:r>
            <a:r>
              <a:rPr kumimoji="1" lang="en-US" altLang="zh-CN" baseline="-25000">
                <a:solidFill>
                  <a:srgbClr val="FF0000"/>
                </a:solidFill>
                <a:ea typeface="华文楷体" panose="02010600040101010101" pitchFamily="2" charset="-122"/>
              </a:rPr>
              <a:t>2</a:t>
            </a:r>
            <a:r>
              <a:rPr kumimoji="1" lang="en-US" altLang="zh-CN">
                <a:solidFill>
                  <a:srgbClr val="FF0000"/>
                </a:solidFill>
                <a:ea typeface="华文楷体" panose="02010600040101010101" pitchFamily="2" charset="-122"/>
              </a:rPr>
              <a:t>O</a:t>
            </a:r>
            <a:r>
              <a:rPr kumimoji="1" lang="en-US" altLang="zh-CN" baseline="-25000">
                <a:solidFill>
                  <a:srgbClr val="FF0000"/>
                </a:solidFill>
                <a:ea typeface="华文楷体" panose="02010600040101010101" pitchFamily="2" charset="-122"/>
              </a:rPr>
              <a:t>3</a:t>
            </a:r>
            <a:r>
              <a:rPr kumimoji="1" lang="en-US" altLang="zh-CN" baseline="30000">
                <a:solidFill>
                  <a:srgbClr val="FF0000"/>
                </a:solidFill>
                <a:ea typeface="华文楷体" panose="02010600040101010101" pitchFamily="2" charset="-122"/>
              </a:rPr>
              <a:t>2</a:t>
            </a:r>
            <a:r>
              <a:rPr kumimoji="1" lang="zh-CN" altLang="en-US" baseline="30000">
                <a:solidFill>
                  <a:srgbClr val="FF0000"/>
                </a:solidFill>
                <a:ea typeface="华文楷体" panose="02010600040101010101" pitchFamily="2" charset="-122"/>
              </a:rPr>
              <a:t>－</a:t>
            </a:r>
            <a:r>
              <a:rPr kumimoji="1" lang="zh-CN" altLang="en-US">
                <a:solidFill>
                  <a:srgbClr val="FF0000"/>
                </a:solidFill>
                <a:ea typeface="华文楷体" panose="02010600040101010101" pitchFamily="2" charset="-122"/>
              </a:rPr>
              <a:t>，由白→黄→ 棕→黑</a:t>
            </a:r>
            <a:r>
              <a:rPr kumimoji="1" lang="zh-CN" altLang="en-US">
                <a:ea typeface="华文楷体" panose="02010600040101010101" pitchFamily="2" charset="-122"/>
              </a:rPr>
              <a:t> </a:t>
            </a:r>
            <a:r>
              <a:rPr kumimoji="1" lang="en-US" altLang="zh-CN">
                <a:ea typeface="华文楷体" panose="02010600040101010101" pitchFamily="2" charset="-122"/>
              </a:rPr>
              <a:t>) </a:t>
            </a:r>
            <a:endParaRPr kumimoji="1" lang="en-US" altLang="zh-CN">
              <a:ea typeface="华文楷体" panose="02010600040101010101" pitchFamily="2" charset="-122"/>
            </a:endParaRPr>
          </a:p>
          <a:p>
            <a:pPr>
              <a:lnSpc>
                <a:spcPct val="140000"/>
              </a:lnSpc>
            </a:pPr>
            <a:r>
              <a:rPr kumimoji="1" lang="en-US" altLang="zh-CN">
                <a:solidFill>
                  <a:srgbClr val="0000FF"/>
                </a:solidFill>
                <a:ea typeface="华文楷体" panose="02010600040101010101" pitchFamily="2" charset="-122"/>
              </a:rPr>
              <a:t>Ag</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S</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O</a:t>
            </a:r>
            <a:r>
              <a:rPr kumimoji="1" lang="en-US" altLang="zh-CN" baseline="-25000">
                <a:solidFill>
                  <a:srgbClr val="0000FF"/>
                </a:solidFill>
                <a:ea typeface="华文楷体" panose="02010600040101010101" pitchFamily="2" charset="-122"/>
              </a:rPr>
              <a:t>3 </a:t>
            </a:r>
            <a:r>
              <a:rPr kumimoji="1" lang="en-US" altLang="zh-CN">
                <a:solidFill>
                  <a:srgbClr val="0000FF"/>
                </a:solidFill>
                <a:ea typeface="华文楷体" panose="02010600040101010101" pitchFamily="2" charset="-122"/>
              </a:rPr>
              <a:t>+ H</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O</a:t>
            </a:r>
            <a:r>
              <a:rPr kumimoji="1" lang="en-US" altLang="zh-CN" baseline="30000">
                <a:solidFill>
                  <a:srgbClr val="0000FF"/>
                </a:solidFill>
                <a:ea typeface="华文楷体" panose="02010600040101010101" pitchFamily="2" charset="-122"/>
              </a:rPr>
              <a:t>  </a:t>
            </a:r>
            <a:r>
              <a:rPr kumimoji="1" lang="zh-CN" altLang="en-US">
                <a:solidFill>
                  <a:srgbClr val="0000FF"/>
                </a:solidFill>
                <a:ea typeface="华文楷体" panose="02010600040101010101" pitchFamily="2" charset="-122"/>
              </a:rPr>
              <a:t>＝ </a:t>
            </a:r>
            <a:r>
              <a:rPr kumimoji="1" lang="en-US" altLang="zh-CN" baseline="30000">
                <a:solidFill>
                  <a:srgbClr val="0000FF"/>
                </a:solidFill>
                <a:ea typeface="华文楷体" panose="02010600040101010101" pitchFamily="2" charset="-122"/>
              </a:rPr>
              <a:t> </a:t>
            </a:r>
            <a:r>
              <a:rPr kumimoji="1" lang="en-US" altLang="zh-CN">
                <a:solidFill>
                  <a:srgbClr val="0000FF"/>
                </a:solidFill>
                <a:ea typeface="华文楷体" panose="02010600040101010101" pitchFamily="2" charset="-122"/>
              </a:rPr>
              <a:t>Ag</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S ↓ + H</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SO</a:t>
            </a:r>
            <a:r>
              <a:rPr kumimoji="1" lang="en-US" altLang="zh-CN" baseline="-25000">
                <a:solidFill>
                  <a:srgbClr val="0000FF"/>
                </a:solidFill>
                <a:ea typeface="华文楷体" panose="02010600040101010101" pitchFamily="2" charset="-122"/>
              </a:rPr>
              <a:t>4</a:t>
            </a:r>
            <a:endParaRPr kumimoji="1" lang="en-US" altLang="zh-CN" baseline="-25000">
              <a:solidFill>
                <a:srgbClr val="0000FF"/>
              </a:solidFill>
              <a:ea typeface="华文楷体" panose="02010600040101010101" pitchFamily="2" charset="-122"/>
            </a:endParaRPr>
          </a:p>
        </p:txBody>
      </p:sp>
      <p:sp>
        <p:nvSpPr>
          <p:cNvPr id="338949" name="Rectangle 21"/>
          <p:cNvSpPr>
            <a:spLocks noChangeArrowheads="1"/>
          </p:cNvSpPr>
          <p:nvPr/>
        </p:nvSpPr>
        <p:spPr bwMode="auto">
          <a:xfrm>
            <a:off x="8027988" y="6308725"/>
            <a:ext cx="91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2805F4B-F52E-42F2-A2C4-C0719B6CFCA8}"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4340"/>
                                        </p:tgtEl>
                                        <p:attrNameLst>
                                          <p:attrName>style.visibility</p:attrName>
                                        </p:attrNameLst>
                                      </p:cBhvr>
                                      <p:to>
                                        <p:strVal val="visible"/>
                                      </p:to>
                                    </p:set>
                                    <p:animEffect transition="in" filter="slide(fromBottom)">
                                      <p:cBhvr>
                                        <p:cTn id="7" dur="500"/>
                                        <p:tgtEl>
                                          <p:spTgt spid="18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0"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072" y="0"/>
            <a:ext cx="8352928" cy="1077218"/>
          </a:xfrm>
          <a:prstGeom prst="rect">
            <a:avLst/>
          </a:prstGeom>
          <a:noFill/>
        </p:spPr>
        <p:txBody>
          <a:bodyPr wrap="square" rtlCol="0">
            <a:spAutoFit/>
          </a:bodyPr>
          <a:lstStyle/>
          <a:p>
            <a:r>
              <a:rPr lang="zh-CN" altLang="en-US" dirty="0" smtClean="0">
                <a:ea typeface="楷体" panose="02010609060101010101" pitchFamily="49" charset="-122"/>
              </a:rPr>
              <a:t>用简单的方法来区分</a:t>
            </a:r>
            <a:r>
              <a:rPr lang="en-US" altLang="zh-CN" dirty="0" smtClean="0">
                <a:ea typeface="楷体" panose="02010609060101010101" pitchFamily="49" charset="-122"/>
              </a:rPr>
              <a:t>Na</a:t>
            </a:r>
            <a:r>
              <a:rPr lang="en-US" altLang="zh-CN" baseline="-25000" dirty="0" smtClean="0">
                <a:ea typeface="楷体" panose="02010609060101010101" pitchFamily="49" charset="-122"/>
              </a:rPr>
              <a:t>2</a:t>
            </a:r>
            <a:r>
              <a:rPr lang="en-US" altLang="zh-CN" dirty="0" smtClean="0">
                <a:ea typeface="楷体" panose="02010609060101010101" pitchFamily="49" charset="-122"/>
              </a:rPr>
              <a:t>S,Na</a:t>
            </a:r>
            <a:r>
              <a:rPr lang="en-US" altLang="zh-CN" baseline="-25000" dirty="0" smtClean="0">
                <a:ea typeface="楷体" panose="02010609060101010101" pitchFamily="49" charset="-122"/>
              </a:rPr>
              <a:t>2</a:t>
            </a:r>
            <a:r>
              <a:rPr lang="en-US" altLang="zh-CN" dirty="0" smtClean="0">
                <a:ea typeface="楷体" panose="02010609060101010101" pitchFamily="49" charset="-122"/>
              </a:rPr>
              <a:t>S</a:t>
            </a:r>
            <a:r>
              <a:rPr lang="en-US" altLang="zh-CN" baseline="-25000" dirty="0" smtClean="0">
                <a:ea typeface="楷体" panose="02010609060101010101" pitchFamily="49" charset="-122"/>
              </a:rPr>
              <a:t>2</a:t>
            </a:r>
            <a:r>
              <a:rPr lang="en-US" altLang="zh-CN" dirty="0" smtClean="0">
                <a:ea typeface="楷体" panose="02010609060101010101" pitchFamily="49" charset="-122"/>
              </a:rPr>
              <a:t>,Na</a:t>
            </a:r>
            <a:r>
              <a:rPr lang="en-US" altLang="zh-CN" baseline="-25000" dirty="0" smtClean="0">
                <a:ea typeface="楷体" panose="02010609060101010101" pitchFamily="49" charset="-122"/>
              </a:rPr>
              <a:t>2</a:t>
            </a:r>
            <a:r>
              <a:rPr lang="en-US" altLang="zh-CN" dirty="0" smtClean="0">
                <a:ea typeface="楷体" panose="02010609060101010101" pitchFamily="49" charset="-122"/>
              </a:rPr>
              <a:t>SO</a:t>
            </a:r>
            <a:r>
              <a:rPr lang="en-US" altLang="zh-CN" baseline="-25000" dirty="0" smtClean="0">
                <a:ea typeface="楷体" panose="02010609060101010101" pitchFamily="49" charset="-122"/>
              </a:rPr>
              <a:t>3</a:t>
            </a:r>
            <a:r>
              <a:rPr lang="en-US" altLang="zh-CN" dirty="0" smtClean="0">
                <a:ea typeface="楷体" panose="02010609060101010101" pitchFamily="49" charset="-122"/>
              </a:rPr>
              <a:t>,</a:t>
            </a:r>
            <a:br>
              <a:rPr lang="en-US" altLang="zh-CN" dirty="0" smtClean="0">
                <a:ea typeface="楷体" panose="02010609060101010101" pitchFamily="49" charset="-122"/>
              </a:rPr>
            </a:br>
            <a:r>
              <a:rPr lang="en-US" altLang="zh-CN" dirty="0" smtClean="0">
                <a:ea typeface="楷体" panose="02010609060101010101" pitchFamily="49" charset="-122"/>
              </a:rPr>
              <a:t>Na</a:t>
            </a:r>
            <a:r>
              <a:rPr lang="en-US" altLang="zh-CN" baseline="-25000" dirty="0" smtClean="0">
                <a:ea typeface="楷体" panose="02010609060101010101" pitchFamily="49" charset="-122"/>
              </a:rPr>
              <a:t>2</a:t>
            </a:r>
            <a:r>
              <a:rPr lang="en-US" altLang="zh-CN" dirty="0" smtClean="0">
                <a:ea typeface="楷体" panose="02010609060101010101" pitchFamily="49" charset="-122"/>
              </a:rPr>
              <a:t>SO</a:t>
            </a:r>
            <a:r>
              <a:rPr lang="en-US" altLang="zh-CN" baseline="-25000" dirty="0" smtClean="0">
                <a:ea typeface="楷体" panose="02010609060101010101" pitchFamily="49" charset="-122"/>
              </a:rPr>
              <a:t>4</a:t>
            </a:r>
            <a:r>
              <a:rPr lang="en-US" altLang="zh-CN" dirty="0" smtClean="0">
                <a:ea typeface="楷体" panose="02010609060101010101" pitchFamily="49" charset="-122"/>
              </a:rPr>
              <a:t>,Na</a:t>
            </a:r>
            <a:r>
              <a:rPr lang="en-US" altLang="zh-CN" baseline="-25000" dirty="0" smtClean="0">
                <a:ea typeface="楷体" panose="02010609060101010101" pitchFamily="49" charset="-122"/>
              </a:rPr>
              <a:t>2</a:t>
            </a:r>
            <a:r>
              <a:rPr lang="en-US" altLang="zh-CN" dirty="0" smtClean="0">
                <a:ea typeface="楷体" panose="02010609060101010101" pitchFamily="49" charset="-122"/>
              </a:rPr>
              <a:t>S</a:t>
            </a:r>
            <a:r>
              <a:rPr lang="en-US" altLang="zh-CN" baseline="-25000" dirty="0" smtClean="0">
                <a:ea typeface="楷体" panose="02010609060101010101" pitchFamily="49" charset="-122"/>
              </a:rPr>
              <a:t>2</a:t>
            </a:r>
            <a:r>
              <a:rPr lang="en-US" altLang="zh-CN" dirty="0" smtClean="0">
                <a:ea typeface="楷体" panose="02010609060101010101" pitchFamily="49" charset="-122"/>
              </a:rPr>
              <a:t>O</a:t>
            </a:r>
            <a:r>
              <a:rPr lang="en-US" altLang="zh-CN" baseline="-25000" dirty="0" smtClean="0">
                <a:ea typeface="楷体" panose="02010609060101010101" pitchFamily="49" charset="-122"/>
              </a:rPr>
              <a:t>3</a:t>
            </a:r>
            <a:r>
              <a:rPr lang="zh-CN" altLang="en-US" dirty="0" smtClean="0">
                <a:ea typeface="楷体" panose="02010609060101010101" pitchFamily="49" charset="-122"/>
              </a:rPr>
              <a:t>等固体盐</a:t>
            </a:r>
            <a:r>
              <a:rPr lang="en-US" altLang="zh-CN" dirty="0" smtClean="0">
                <a:ea typeface="楷体" panose="02010609060101010101" pitchFamily="49" charset="-122"/>
              </a:rPr>
              <a:t>,</a:t>
            </a:r>
            <a:r>
              <a:rPr lang="zh-CN" altLang="en-US" dirty="0" smtClean="0">
                <a:ea typeface="楷体" panose="02010609060101010101" pitchFamily="49" charset="-122"/>
              </a:rPr>
              <a:t>并写出方程式</a:t>
            </a:r>
            <a:r>
              <a:rPr lang="en-US" altLang="zh-CN" dirty="0" smtClean="0">
                <a:ea typeface="楷体" panose="02010609060101010101" pitchFamily="49" charset="-122"/>
              </a:rPr>
              <a:t>.</a:t>
            </a:r>
            <a:endParaRPr lang="zh-CN" altLang="en-US" dirty="0"/>
          </a:p>
        </p:txBody>
      </p:sp>
      <p:sp>
        <p:nvSpPr>
          <p:cNvPr id="3" name="TextBox 2"/>
          <p:cNvSpPr txBox="1"/>
          <p:nvPr/>
        </p:nvSpPr>
        <p:spPr>
          <a:xfrm>
            <a:off x="827584" y="1196065"/>
            <a:ext cx="7776864" cy="5661935"/>
          </a:xfrm>
          <a:prstGeom prst="rect">
            <a:avLst/>
          </a:prstGeom>
          <a:noFill/>
        </p:spPr>
        <p:txBody>
          <a:bodyPr wrap="square" rtlCol="0">
            <a:spAutoFit/>
          </a:bodyPr>
          <a:lstStyle/>
          <a:p>
            <a:pPr>
              <a:lnSpc>
                <a:spcPct val="110000"/>
              </a:lnSpc>
              <a:spcBef>
                <a:spcPct val="15000"/>
              </a:spcBef>
              <a:spcAft>
                <a:spcPct val="15000"/>
              </a:spcAft>
            </a:pPr>
            <a:r>
              <a:rPr lang="zh-CN" altLang="en-US" dirty="0" smtClean="0">
                <a:ea typeface="楷体" panose="02010609060101010101" pitchFamily="49" charset="-122"/>
              </a:rPr>
              <a:t>解</a:t>
            </a:r>
            <a:r>
              <a:rPr lang="en-US" altLang="zh-CN" dirty="0" smtClean="0">
                <a:ea typeface="楷体" panose="02010609060101010101" pitchFamily="49" charset="-122"/>
              </a:rPr>
              <a:t>:</a:t>
            </a:r>
            <a:r>
              <a:rPr lang="zh-CN" altLang="en-US" dirty="0" smtClean="0">
                <a:ea typeface="楷体" panose="02010609060101010101" pitchFamily="49" charset="-122"/>
              </a:rPr>
              <a:t>用稀</a:t>
            </a:r>
            <a:r>
              <a:rPr lang="en-US" altLang="zh-CN" dirty="0" err="1" smtClean="0">
                <a:ea typeface="楷体" panose="02010609060101010101" pitchFamily="49" charset="-122"/>
              </a:rPr>
              <a:t>HCl</a:t>
            </a:r>
            <a:r>
              <a:rPr lang="en-US" altLang="zh-CN" dirty="0" smtClean="0">
                <a:ea typeface="楷体" panose="02010609060101010101" pitchFamily="49" charset="-122"/>
              </a:rPr>
              <a:t>.</a:t>
            </a:r>
            <a:endParaRPr lang="en-US" altLang="zh-CN" dirty="0" smtClean="0">
              <a:ea typeface="楷体" panose="02010609060101010101" pitchFamily="49" charset="-122"/>
            </a:endParaRPr>
          </a:p>
          <a:p>
            <a:pPr>
              <a:lnSpc>
                <a:spcPct val="110000"/>
              </a:lnSpc>
              <a:spcBef>
                <a:spcPct val="15000"/>
              </a:spcBef>
              <a:spcAft>
                <a:spcPct val="15000"/>
              </a:spcAft>
            </a:pPr>
            <a:r>
              <a:rPr lang="en-US" altLang="zh-CN" dirty="0" smtClean="0">
                <a:ea typeface="楷体" panose="02010609060101010101" pitchFamily="49" charset="-122"/>
              </a:rPr>
              <a:t>    S</a:t>
            </a:r>
            <a:r>
              <a:rPr lang="en-US" altLang="zh-CN" baseline="30000" dirty="0" smtClean="0">
                <a:ea typeface="楷体" panose="02010609060101010101" pitchFamily="49" charset="-122"/>
              </a:rPr>
              <a:t>2-</a:t>
            </a:r>
            <a:r>
              <a:rPr lang="en-US" altLang="zh-CN" dirty="0" smtClean="0">
                <a:ea typeface="楷体" panose="02010609060101010101" pitchFamily="49" charset="-122"/>
              </a:rPr>
              <a:t>+2H</a:t>
            </a:r>
            <a:r>
              <a:rPr lang="en-US" altLang="zh-CN" baseline="30000" dirty="0" smtClean="0">
                <a:ea typeface="楷体" panose="02010609060101010101" pitchFamily="49" charset="-122"/>
              </a:rPr>
              <a:t>+</a:t>
            </a:r>
            <a:r>
              <a:rPr lang="en-US" altLang="zh-CN" dirty="0" smtClean="0">
                <a:ea typeface="楷体" panose="02010609060101010101" pitchFamily="49" charset="-122"/>
              </a:rPr>
              <a:t>==H</a:t>
            </a:r>
            <a:r>
              <a:rPr lang="en-US" altLang="zh-CN" baseline="-25000" dirty="0" smtClean="0">
                <a:ea typeface="楷体" panose="02010609060101010101" pitchFamily="49" charset="-122"/>
              </a:rPr>
              <a:t>2</a:t>
            </a:r>
            <a:r>
              <a:rPr lang="en-US" altLang="zh-CN" dirty="0" smtClean="0">
                <a:ea typeface="楷体" panose="02010609060101010101" pitchFamily="49" charset="-122"/>
              </a:rPr>
              <a:t>S↑(</a:t>
            </a:r>
            <a:r>
              <a:rPr lang="zh-CN" altLang="en-US" dirty="0" smtClean="0">
                <a:ea typeface="楷体" panose="02010609060101010101" pitchFamily="49" charset="-122"/>
              </a:rPr>
              <a:t>气体使</a:t>
            </a:r>
            <a:r>
              <a:rPr lang="en-US" altLang="zh-CN" dirty="0" err="1" smtClean="0">
                <a:ea typeface="楷体" panose="02010609060101010101" pitchFamily="49" charset="-122"/>
              </a:rPr>
              <a:t>PbI</a:t>
            </a:r>
            <a:r>
              <a:rPr lang="zh-CN" altLang="en-US" dirty="0" smtClean="0">
                <a:ea typeface="楷体" panose="02010609060101010101" pitchFamily="49" charset="-122"/>
              </a:rPr>
              <a:t>试纸变黑</a:t>
            </a:r>
            <a:r>
              <a:rPr lang="en-US" altLang="zh-CN" dirty="0" smtClean="0">
                <a:ea typeface="楷体" panose="02010609060101010101" pitchFamily="49" charset="-122"/>
              </a:rPr>
              <a:t>)</a:t>
            </a:r>
            <a:endParaRPr lang="en-US" altLang="zh-CN" dirty="0" smtClean="0">
              <a:ea typeface="楷体" panose="02010609060101010101" pitchFamily="49" charset="-122"/>
            </a:endParaRPr>
          </a:p>
          <a:p>
            <a:pPr>
              <a:lnSpc>
                <a:spcPct val="110000"/>
              </a:lnSpc>
              <a:spcBef>
                <a:spcPct val="15000"/>
              </a:spcBef>
              <a:spcAft>
                <a:spcPct val="15000"/>
              </a:spcAft>
            </a:pPr>
            <a:r>
              <a:rPr lang="en-US" altLang="zh-CN" dirty="0" smtClean="0">
                <a:ea typeface="楷体" panose="02010609060101010101" pitchFamily="49" charset="-122"/>
              </a:rPr>
              <a:t>    S</a:t>
            </a:r>
            <a:r>
              <a:rPr lang="en-US" altLang="zh-CN" baseline="-25000" dirty="0" smtClean="0">
                <a:ea typeface="楷体" panose="02010609060101010101" pitchFamily="49" charset="-122"/>
              </a:rPr>
              <a:t>2</a:t>
            </a:r>
            <a:r>
              <a:rPr lang="en-US" altLang="zh-CN" baseline="30000" dirty="0" smtClean="0">
                <a:ea typeface="楷体" panose="02010609060101010101" pitchFamily="49" charset="-122"/>
              </a:rPr>
              <a:t>2-</a:t>
            </a:r>
            <a:r>
              <a:rPr lang="en-US" altLang="zh-CN" dirty="0" smtClean="0">
                <a:ea typeface="楷体" panose="02010609060101010101" pitchFamily="49" charset="-122"/>
              </a:rPr>
              <a:t>+2H</a:t>
            </a:r>
            <a:r>
              <a:rPr lang="en-US" altLang="zh-CN" baseline="30000" dirty="0" smtClean="0">
                <a:ea typeface="楷体" panose="02010609060101010101" pitchFamily="49" charset="-122"/>
              </a:rPr>
              <a:t>+</a:t>
            </a:r>
            <a:r>
              <a:rPr lang="en-US" altLang="zh-CN" dirty="0" smtClean="0">
                <a:ea typeface="楷体" panose="02010609060101010101" pitchFamily="49" charset="-122"/>
              </a:rPr>
              <a:t>==S↓+H</a:t>
            </a:r>
            <a:r>
              <a:rPr lang="en-US" altLang="zh-CN" baseline="-25000" dirty="0" smtClean="0">
                <a:ea typeface="楷体" panose="02010609060101010101" pitchFamily="49" charset="-122"/>
              </a:rPr>
              <a:t>2</a:t>
            </a:r>
            <a:r>
              <a:rPr lang="en-US" altLang="zh-CN" dirty="0" smtClean="0">
                <a:ea typeface="楷体" panose="02010609060101010101" pitchFamily="49" charset="-122"/>
              </a:rPr>
              <a:t>S↑(</a:t>
            </a:r>
            <a:r>
              <a:rPr lang="zh-CN" altLang="en-US" dirty="0" smtClean="0">
                <a:ea typeface="楷体" panose="02010609060101010101" pitchFamily="49" charset="-122"/>
              </a:rPr>
              <a:t>有白或淡黄沉淀</a:t>
            </a:r>
            <a:r>
              <a:rPr lang="en-US" altLang="zh-CN" dirty="0" smtClean="0">
                <a:ea typeface="楷体" panose="02010609060101010101" pitchFamily="49" charset="-122"/>
              </a:rPr>
              <a:t>,</a:t>
            </a:r>
            <a:r>
              <a:rPr lang="zh-CN" altLang="en-US" dirty="0" smtClean="0">
                <a:ea typeface="楷体" panose="02010609060101010101" pitchFamily="49" charset="-122"/>
              </a:rPr>
              <a:t>气体使</a:t>
            </a:r>
            <a:r>
              <a:rPr lang="en-US" altLang="zh-CN" dirty="0" err="1" smtClean="0">
                <a:ea typeface="楷体" panose="02010609060101010101" pitchFamily="49" charset="-122"/>
              </a:rPr>
              <a:t>PbI</a:t>
            </a:r>
            <a:r>
              <a:rPr lang="zh-CN" altLang="en-US" dirty="0" smtClean="0">
                <a:ea typeface="楷体" panose="02010609060101010101" pitchFamily="49" charset="-122"/>
              </a:rPr>
              <a:t>试纸变黑</a:t>
            </a:r>
            <a:r>
              <a:rPr lang="en-US" altLang="zh-CN" dirty="0" smtClean="0">
                <a:ea typeface="楷体" panose="02010609060101010101" pitchFamily="49" charset="-122"/>
              </a:rPr>
              <a:t>)</a:t>
            </a:r>
            <a:endParaRPr lang="en-US" altLang="zh-CN" dirty="0" smtClean="0">
              <a:ea typeface="楷体" panose="02010609060101010101" pitchFamily="49" charset="-122"/>
            </a:endParaRPr>
          </a:p>
          <a:p>
            <a:pPr>
              <a:lnSpc>
                <a:spcPct val="110000"/>
              </a:lnSpc>
              <a:spcBef>
                <a:spcPct val="15000"/>
              </a:spcBef>
              <a:spcAft>
                <a:spcPct val="15000"/>
              </a:spcAft>
            </a:pPr>
            <a:r>
              <a:rPr lang="en-US" altLang="zh-CN" dirty="0" smtClean="0">
                <a:ea typeface="楷体" panose="02010609060101010101" pitchFamily="49" charset="-122"/>
              </a:rPr>
              <a:t>    SO</a:t>
            </a:r>
            <a:r>
              <a:rPr lang="en-US" altLang="zh-CN" baseline="-25000" dirty="0" smtClean="0">
                <a:ea typeface="楷体" panose="02010609060101010101" pitchFamily="49" charset="-122"/>
              </a:rPr>
              <a:t>3</a:t>
            </a:r>
            <a:r>
              <a:rPr lang="en-US" altLang="zh-CN" baseline="30000" dirty="0" smtClean="0">
                <a:ea typeface="楷体" panose="02010609060101010101" pitchFamily="49" charset="-122"/>
              </a:rPr>
              <a:t>2-</a:t>
            </a:r>
            <a:r>
              <a:rPr lang="en-US" altLang="zh-CN" dirty="0" smtClean="0">
                <a:ea typeface="楷体" panose="02010609060101010101" pitchFamily="49" charset="-122"/>
              </a:rPr>
              <a:t>+2H</a:t>
            </a:r>
            <a:r>
              <a:rPr lang="en-US" altLang="zh-CN" baseline="30000" dirty="0" smtClean="0">
                <a:ea typeface="楷体" panose="02010609060101010101" pitchFamily="49" charset="-122"/>
              </a:rPr>
              <a:t>+</a:t>
            </a:r>
            <a:r>
              <a:rPr lang="en-US" altLang="zh-CN" dirty="0" smtClean="0">
                <a:ea typeface="楷体" panose="02010609060101010101" pitchFamily="49" charset="-122"/>
              </a:rPr>
              <a:t>==H</a:t>
            </a:r>
            <a:r>
              <a:rPr lang="en-US" altLang="zh-CN" baseline="-25000" dirty="0" smtClean="0">
                <a:ea typeface="楷体" panose="02010609060101010101" pitchFamily="49" charset="-122"/>
              </a:rPr>
              <a:t>2</a:t>
            </a:r>
            <a:r>
              <a:rPr lang="en-US" altLang="zh-CN" dirty="0" smtClean="0">
                <a:ea typeface="楷体" panose="02010609060101010101" pitchFamily="49" charset="-122"/>
              </a:rPr>
              <a:t>O+SO</a:t>
            </a:r>
            <a:r>
              <a:rPr lang="en-US" altLang="zh-CN" baseline="-25000" dirty="0" smtClean="0">
                <a:ea typeface="楷体" panose="02010609060101010101" pitchFamily="49" charset="-122"/>
              </a:rPr>
              <a:t>2</a:t>
            </a:r>
            <a:r>
              <a:rPr lang="en-US" altLang="zh-CN" dirty="0" smtClean="0">
                <a:ea typeface="楷体" panose="02010609060101010101" pitchFamily="49" charset="-122"/>
              </a:rPr>
              <a:t>↑(</a:t>
            </a:r>
            <a:r>
              <a:rPr lang="zh-CN" altLang="en-US" dirty="0" smtClean="0">
                <a:ea typeface="楷体" panose="02010609060101010101" pitchFamily="49" charset="-122"/>
              </a:rPr>
              <a:t>气体使湿润的红色布条褪色</a:t>
            </a:r>
            <a:r>
              <a:rPr lang="en-US" altLang="zh-CN" dirty="0" smtClean="0">
                <a:ea typeface="楷体" panose="02010609060101010101" pitchFamily="49" charset="-122"/>
              </a:rPr>
              <a:t>)</a:t>
            </a:r>
            <a:endParaRPr lang="en-US" altLang="zh-CN" dirty="0" smtClean="0">
              <a:ea typeface="楷体" panose="02010609060101010101" pitchFamily="49" charset="-122"/>
            </a:endParaRPr>
          </a:p>
          <a:p>
            <a:pPr>
              <a:lnSpc>
                <a:spcPct val="110000"/>
              </a:lnSpc>
              <a:spcBef>
                <a:spcPct val="15000"/>
              </a:spcBef>
              <a:spcAft>
                <a:spcPct val="15000"/>
              </a:spcAft>
            </a:pPr>
            <a:r>
              <a:rPr lang="en-US" altLang="zh-CN" dirty="0" smtClean="0">
                <a:ea typeface="楷体" panose="02010609060101010101" pitchFamily="49" charset="-122"/>
              </a:rPr>
              <a:t>    S</a:t>
            </a:r>
            <a:r>
              <a:rPr lang="en-US" altLang="zh-CN" baseline="-25000" dirty="0" smtClean="0">
                <a:ea typeface="楷体" panose="02010609060101010101" pitchFamily="49" charset="-122"/>
              </a:rPr>
              <a:t>2</a:t>
            </a:r>
            <a:r>
              <a:rPr lang="en-US" altLang="zh-CN" dirty="0" smtClean="0">
                <a:ea typeface="楷体" panose="02010609060101010101" pitchFamily="49" charset="-122"/>
              </a:rPr>
              <a:t>O</a:t>
            </a:r>
            <a:r>
              <a:rPr lang="en-US" altLang="zh-CN" baseline="-25000" dirty="0" smtClean="0">
                <a:ea typeface="楷体" panose="02010609060101010101" pitchFamily="49" charset="-122"/>
              </a:rPr>
              <a:t>3</a:t>
            </a:r>
            <a:r>
              <a:rPr lang="en-US" altLang="zh-CN" baseline="30000" dirty="0" smtClean="0">
                <a:ea typeface="楷体" panose="02010609060101010101" pitchFamily="49" charset="-122"/>
              </a:rPr>
              <a:t>2-</a:t>
            </a:r>
            <a:r>
              <a:rPr lang="en-US" altLang="zh-CN" dirty="0" smtClean="0">
                <a:ea typeface="楷体" panose="02010609060101010101" pitchFamily="49" charset="-122"/>
              </a:rPr>
              <a:t>+2H</a:t>
            </a:r>
            <a:r>
              <a:rPr lang="en-US" altLang="zh-CN" baseline="30000" dirty="0" smtClean="0">
                <a:ea typeface="楷体" panose="02010609060101010101" pitchFamily="49" charset="-122"/>
              </a:rPr>
              <a:t>+</a:t>
            </a:r>
            <a:r>
              <a:rPr lang="en-US" altLang="zh-CN" dirty="0" smtClean="0">
                <a:ea typeface="楷体" panose="02010609060101010101" pitchFamily="49" charset="-122"/>
              </a:rPr>
              <a:t>==H</a:t>
            </a:r>
            <a:r>
              <a:rPr lang="en-US" altLang="zh-CN" baseline="-25000" dirty="0" smtClean="0">
                <a:ea typeface="楷体" panose="02010609060101010101" pitchFamily="49" charset="-122"/>
              </a:rPr>
              <a:t>2</a:t>
            </a:r>
            <a:r>
              <a:rPr lang="en-US" altLang="zh-CN" dirty="0" smtClean="0">
                <a:ea typeface="楷体" panose="02010609060101010101" pitchFamily="49" charset="-122"/>
              </a:rPr>
              <a:t>O+S+SO</a:t>
            </a:r>
            <a:r>
              <a:rPr lang="en-US" altLang="zh-CN" baseline="-25000" dirty="0" smtClean="0">
                <a:ea typeface="楷体" panose="02010609060101010101" pitchFamily="49" charset="-122"/>
              </a:rPr>
              <a:t>2</a:t>
            </a:r>
            <a:r>
              <a:rPr lang="en-US" altLang="zh-CN" dirty="0" smtClean="0">
                <a:ea typeface="楷体" panose="02010609060101010101" pitchFamily="49" charset="-122"/>
              </a:rPr>
              <a:t>↑(</a:t>
            </a:r>
            <a:r>
              <a:rPr lang="zh-CN" altLang="en-US" dirty="0" smtClean="0">
                <a:ea typeface="楷体" panose="02010609060101010101" pitchFamily="49" charset="-122"/>
              </a:rPr>
              <a:t>有沉淀</a:t>
            </a:r>
            <a:r>
              <a:rPr lang="en-US" altLang="zh-CN" dirty="0" smtClean="0">
                <a:ea typeface="楷体" panose="02010609060101010101" pitchFamily="49" charset="-122"/>
              </a:rPr>
              <a:t>,</a:t>
            </a:r>
            <a:r>
              <a:rPr lang="zh-CN" altLang="en-US" dirty="0" smtClean="0">
                <a:ea typeface="楷体" panose="02010609060101010101" pitchFamily="49" charset="-122"/>
              </a:rPr>
              <a:t>且气体使湿润红色布条褪色</a:t>
            </a:r>
            <a:r>
              <a:rPr lang="en-US" altLang="zh-CN" dirty="0" smtClean="0">
                <a:ea typeface="楷体" panose="02010609060101010101" pitchFamily="49" charset="-122"/>
              </a:rPr>
              <a:t>)</a:t>
            </a:r>
            <a:endParaRPr lang="en-US" altLang="zh-CN" dirty="0" smtClean="0">
              <a:ea typeface="楷体" panose="02010609060101010101" pitchFamily="49" charset="-122"/>
            </a:endParaRPr>
          </a:p>
          <a:p>
            <a:pPr>
              <a:lnSpc>
                <a:spcPct val="110000"/>
              </a:lnSpc>
              <a:spcBef>
                <a:spcPct val="15000"/>
              </a:spcBef>
              <a:spcAft>
                <a:spcPct val="15000"/>
              </a:spcAft>
            </a:pPr>
            <a:r>
              <a:rPr lang="en-US" altLang="zh-CN" dirty="0" smtClean="0">
                <a:ea typeface="楷体" panose="02010609060101010101" pitchFamily="49" charset="-122"/>
              </a:rPr>
              <a:t>  Na</a:t>
            </a:r>
            <a:r>
              <a:rPr lang="en-US" altLang="zh-CN" baseline="-25000" dirty="0" smtClean="0">
                <a:ea typeface="楷体" panose="02010609060101010101" pitchFamily="49" charset="-122"/>
              </a:rPr>
              <a:t>2</a:t>
            </a:r>
            <a:r>
              <a:rPr lang="en-US" altLang="zh-CN" dirty="0" smtClean="0">
                <a:ea typeface="楷体" panose="02010609060101010101" pitchFamily="49" charset="-122"/>
              </a:rPr>
              <a:t>SO</a:t>
            </a:r>
            <a:r>
              <a:rPr lang="en-US" altLang="zh-CN" baseline="-25000" dirty="0" smtClean="0">
                <a:ea typeface="楷体" panose="02010609060101010101" pitchFamily="49" charset="-122"/>
              </a:rPr>
              <a:t>4</a:t>
            </a:r>
            <a:r>
              <a:rPr lang="zh-CN" altLang="en-US" dirty="0" smtClean="0">
                <a:ea typeface="楷体" panose="02010609060101010101" pitchFamily="49" charset="-122"/>
              </a:rPr>
              <a:t>无任何现象</a:t>
            </a:r>
            <a:r>
              <a:rPr lang="en-US" altLang="zh-CN" dirty="0" smtClean="0">
                <a:ea typeface="楷体" panose="02010609060101010101" pitchFamily="49" charset="-122"/>
              </a:rPr>
              <a:t>.</a:t>
            </a:r>
            <a:r>
              <a:rPr lang="en-US" altLang="zh-CN" b="0" dirty="0" smtClean="0">
                <a:ea typeface="楷体" panose="02010609060101010101" pitchFamily="49" charset="-122"/>
              </a:rPr>
              <a:t> </a:t>
            </a:r>
            <a:endParaRPr lang="zh-CN" altLang="en-US" dirty="0"/>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854075" y="2333625"/>
            <a:ext cx="7850188"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zh-CN" altLang="en-US" dirty="0">
                <a:ea typeface="华文楷体" panose="02010600040101010101" pitchFamily="2" charset="-122"/>
              </a:rPr>
              <a:t>在碱性溶液中为</a:t>
            </a:r>
            <a:r>
              <a:rPr lang="zh-CN" altLang="en-US" dirty="0">
                <a:solidFill>
                  <a:srgbClr val="0000CC"/>
                </a:solidFill>
                <a:ea typeface="华文楷体" panose="02010600040101010101" pitchFamily="2" charset="-122"/>
              </a:rPr>
              <a:t>强还原剂</a:t>
            </a:r>
            <a:r>
              <a:rPr lang="zh-CN" altLang="en-US" dirty="0">
                <a:ea typeface="华文楷体" panose="02010600040101010101" pitchFamily="2" charset="-122"/>
              </a:rPr>
              <a:t>。</a:t>
            </a:r>
            <a:endParaRPr lang="zh-CN" altLang="en-US" dirty="0">
              <a:ea typeface="华文楷体" panose="02010600040101010101" pitchFamily="2" charset="-122"/>
            </a:endParaRPr>
          </a:p>
          <a:p>
            <a:pPr>
              <a:lnSpc>
                <a:spcPct val="130000"/>
              </a:lnSpc>
            </a:pPr>
            <a:r>
              <a:rPr lang="zh-CN" altLang="en-US" dirty="0">
                <a:ea typeface="华文楷体" panose="02010600040101010101" pitchFamily="2" charset="-122"/>
              </a:rPr>
              <a:t>在催化剂催化下，其水溶液被</a:t>
            </a:r>
            <a:r>
              <a:rPr lang="en-US" altLang="zh-CN" dirty="0">
                <a:solidFill>
                  <a:srgbClr val="0000CC"/>
                </a:solidFill>
                <a:ea typeface="华文楷体" panose="02010600040101010101" pitchFamily="2" charset="-122"/>
              </a:rPr>
              <a:t>O</a:t>
            </a:r>
            <a:r>
              <a:rPr lang="en-US" altLang="zh-CN" baseline="-25000" dirty="0">
                <a:solidFill>
                  <a:srgbClr val="0000CC"/>
                </a:solidFill>
                <a:ea typeface="华文楷体" panose="02010600040101010101" pitchFamily="2" charset="-122"/>
              </a:rPr>
              <a:t>2</a:t>
            </a:r>
            <a:r>
              <a:rPr lang="zh-CN" altLang="en-US" dirty="0">
                <a:solidFill>
                  <a:srgbClr val="0000CC"/>
                </a:solidFill>
                <a:ea typeface="华文楷体" panose="02010600040101010101" pitchFamily="2" charset="-122"/>
              </a:rPr>
              <a:t>氧化</a:t>
            </a:r>
            <a:r>
              <a:rPr lang="zh-CN" altLang="en-US" dirty="0">
                <a:ea typeface="华文楷体" panose="02010600040101010101" pitchFamily="2" charset="-122"/>
              </a:rPr>
              <a:t>，</a:t>
            </a:r>
            <a:endParaRPr lang="zh-CN" altLang="en-US" dirty="0">
              <a:ea typeface="华文楷体" panose="02010600040101010101" pitchFamily="2" charset="-122"/>
            </a:endParaRPr>
          </a:p>
          <a:p>
            <a:pPr>
              <a:lnSpc>
                <a:spcPct val="130000"/>
              </a:lnSpc>
            </a:pPr>
            <a:r>
              <a:rPr lang="zh-CN" altLang="en-US" dirty="0">
                <a:ea typeface="华文楷体" panose="02010600040101010101" pitchFamily="2" charset="-122"/>
              </a:rPr>
              <a:t>         </a:t>
            </a:r>
            <a:r>
              <a:rPr lang="en-US" altLang="zh-CN" dirty="0">
                <a:ea typeface="华文楷体" panose="02010600040101010101" pitchFamily="2" charset="-122"/>
              </a:rPr>
              <a:t>(</a:t>
            </a:r>
            <a:r>
              <a:rPr lang="en-US" altLang="zh-CN" dirty="0" err="1">
                <a:ea typeface="华文楷体" panose="02010600040101010101" pitchFamily="2" charset="-122"/>
              </a:rPr>
              <a:t>i</a:t>
            </a:r>
            <a:r>
              <a:rPr lang="en-US" altLang="zh-CN" dirty="0">
                <a:ea typeface="华文楷体" panose="02010600040101010101" pitchFamily="2" charset="-122"/>
              </a:rPr>
              <a:t>) </a:t>
            </a:r>
            <a:r>
              <a:rPr lang="zh-CN" altLang="en-US" dirty="0">
                <a:ea typeface="华文楷体" panose="02010600040101010101" pitchFamily="2" charset="-122"/>
              </a:rPr>
              <a:t>用于气体分析吸收</a:t>
            </a:r>
            <a:r>
              <a:rPr lang="en-US" altLang="zh-CN" dirty="0">
                <a:ea typeface="华文楷体" panose="02010600040101010101" pitchFamily="2" charset="-122"/>
              </a:rPr>
              <a:t>O</a:t>
            </a:r>
            <a:r>
              <a:rPr lang="en-US" altLang="zh-CN" baseline="-25000" dirty="0">
                <a:ea typeface="华文楷体" panose="02010600040101010101" pitchFamily="2" charset="-122"/>
              </a:rPr>
              <a:t>2 </a:t>
            </a:r>
            <a:r>
              <a:rPr lang="zh-CN" altLang="en-US" dirty="0">
                <a:ea typeface="华文楷体" panose="02010600040101010101" pitchFamily="2" charset="-122"/>
              </a:rPr>
              <a:t>；</a:t>
            </a:r>
            <a:endParaRPr lang="zh-CN" altLang="en-US" dirty="0">
              <a:ea typeface="华文楷体" panose="02010600040101010101" pitchFamily="2" charset="-122"/>
            </a:endParaRPr>
          </a:p>
          <a:p>
            <a:pPr>
              <a:lnSpc>
                <a:spcPct val="130000"/>
              </a:lnSpc>
            </a:pPr>
            <a:r>
              <a:rPr lang="zh-CN" altLang="en-US" dirty="0">
                <a:ea typeface="华文楷体" panose="02010600040101010101" pitchFamily="2" charset="-122"/>
              </a:rPr>
              <a:t>         </a:t>
            </a:r>
            <a:r>
              <a:rPr lang="en-US" altLang="zh-CN" dirty="0">
                <a:ea typeface="华文楷体" panose="02010600040101010101" pitchFamily="2" charset="-122"/>
              </a:rPr>
              <a:t>(ii) </a:t>
            </a:r>
            <a:r>
              <a:rPr lang="zh-CN" altLang="en-US" dirty="0">
                <a:ea typeface="华文楷体" panose="02010600040101010101" pitchFamily="2" charset="-122"/>
              </a:rPr>
              <a:t>除去</a:t>
            </a:r>
            <a:r>
              <a:rPr lang="en-US" altLang="zh-CN" dirty="0">
                <a:ea typeface="华文楷体" panose="02010600040101010101" pitchFamily="2" charset="-122"/>
              </a:rPr>
              <a:t>O</a:t>
            </a:r>
            <a:r>
              <a:rPr lang="en-US" altLang="zh-CN" baseline="-25000" dirty="0">
                <a:ea typeface="华文楷体" panose="02010600040101010101" pitchFamily="2" charset="-122"/>
              </a:rPr>
              <a:t>2  </a:t>
            </a:r>
            <a:r>
              <a:rPr lang="zh-CN" altLang="en-US" dirty="0">
                <a:ea typeface="华文楷体" panose="02010600040101010101" pitchFamily="2" charset="-122"/>
              </a:rPr>
              <a:t>：</a:t>
            </a:r>
            <a:endParaRPr lang="zh-CN" altLang="en-US" dirty="0">
              <a:ea typeface="华文楷体" panose="02010600040101010101" pitchFamily="2" charset="-122"/>
            </a:endParaRPr>
          </a:p>
        </p:txBody>
      </p:sp>
      <p:sp>
        <p:nvSpPr>
          <p:cNvPr id="251934" name="Rectangle 3"/>
          <p:cNvSpPr>
            <a:spLocks noChangeArrowheads="1"/>
          </p:cNvSpPr>
          <p:nvPr/>
        </p:nvSpPr>
        <p:spPr bwMode="auto">
          <a:xfrm>
            <a:off x="1187450" y="188913"/>
            <a:ext cx="6337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99"/>
                </a:solidFill>
                <a:ea typeface="华文楷体" panose="02010600040101010101" pitchFamily="2" charset="-122"/>
              </a:rPr>
              <a:t>2. </a:t>
            </a:r>
            <a:r>
              <a:rPr lang="zh-CN" altLang="en-US" sz="3600">
                <a:solidFill>
                  <a:srgbClr val="000099"/>
                </a:solidFill>
                <a:ea typeface="华文楷体" panose="02010600040101010101" pitchFamily="2" charset="-122"/>
              </a:rPr>
              <a:t>连二亚硫酸钠 </a:t>
            </a:r>
            <a:r>
              <a:rPr lang="en-US" altLang="zh-CN" sz="3600">
                <a:solidFill>
                  <a:srgbClr val="FF0000"/>
                </a:solidFill>
                <a:ea typeface="华文楷体" panose="02010600040101010101" pitchFamily="2" charset="-122"/>
              </a:rPr>
              <a:t>(</a:t>
            </a:r>
            <a:r>
              <a:rPr lang="zh-CN" altLang="en-US" sz="3600">
                <a:solidFill>
                  <a:srgbClr val="FF0000"/>
                </a:solidFill>
                <a:ea typeface="华文楷体" panose="02010600040101010101" pitchFamily="2" charset="-122"/>
              </a:rPr>
              <a:t>保险粉</a:t>
            </a:r>
            <a:r>
              <a:rPr lang="en-US" altLang="zh-CN" sz="3600">
                <a:solidFill>
                  <a:srgbClr val="FF0000"/>
                </a:solidFill>
                <a:ea typeface="华文楷体" panose="02010600040101010101" pitchFamily="2" charset="-122"/>
              </a:rPr>
              <a:t>)</a:t>
            </a:r>
            <a:r>
              <a:rPr lang="en-US" altLang="zh-CN" sz="3600">
                <a:solidFill>
                  <a:srgbClr val="000099"/>
                </a:solidFill>
                <a:ea typeface="华文楷体" panose="02010600040101010101" pitchFamily="2" charset="-122"/>
              </a:rPr>
              <a:t> </a:t>
            </a:r>
            <a:endParaRPr lang="en-US" altLang="zh-CN" sz="3600">
              <a:solidFill>
                <a:srgbClr val="000099"/>
              </a:solidFill>
              <a:ea typeface="华文楷体" panose="02010600040101010101" pitchFamily="2" charset="-122"/>
            </a:endParaRPr>
          </a:p>
        </p:txBody>
      </p:sp>
      <p:sp>
        <p:nvSpPr>
          <p:cNvPr id="186372" name="Text Box 4"/>
          <p:cNvSpPr txBox="1">
            <a:spLocks noChangeArrowheads="1"/>
          </p:cNvSpPr>
          <p:nvPr/>
        </p:nvSpPr>
        <p:spPr bwMode="auto">
          <a:xfrm>
            <a:off x="955675" y="4997450"/>
            <a:ext cx="800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Na</a:t>
            </a:r>
            <a:r>
              <a:rPr lang="en-US" altLang="zh-CN" baseline="-25000">
                <a:ea typeface="华文楷体" panose="02010600040101010101" pitchFamily="2" charset="-122"/>
              </a:rPr>
              <a:t>2</a:t>
            </a:r>
            <a:r>
              <a:rPr lang="en-US" altLang="zh-CN">
                <a:ea typeface="华文楷体" panose="02010600040101010101" pitchFamily="2" charset="-122"/>
              </a:rPr>
              <a:t>S</a:t>
            </a:r>
            <a:r>
              <a:rPr lang="en-US" altLang="zh-CN" baseline="-25000">
                <a:ea typeface="华文楷体" panose="02010600040101010101" pitchFamily="2" charset="-122"/>
              </a:rPr>
              <a:t>2</a:t>
            </a:r>
            <a:r>
              <a:rPr lang="en-US" altLang="zh-CN">
                <a:ea typeface="华文楷体" panose="02010600040101010101" pitchFamily="2" charset="-122"/>
              </a:rPr>
              <a:t>O</a:t>
            </a:r>
            <a:r>
              <a:rPr lang="en-US" altLang="zh-CN" baseline="-25000">
                <a:ea typeface="华文楷体" panose="02010600040101010101" pitchFamily="2" charset="-122"/>
              </a:rPr>
              <a:t>4</a:t>
            </a:r>
            <a:r>
              <a:rPr lang="en-US" altLang="zh-CN">
                <a:ea typeface="华文楷体" panose="02010600040101010101" pitchFamily="2" charset="-122"/>
              </a:rPr>
              <a:t> + O</a:t>
            </a:r>
            <a:r>
              <a:rPr lang="en-US" altLang="zh-CN" baseline="-25000">
                <a:ea typeface="华文楷体" panose="02010600040101010101" pitchFamily="2" charset="-122"/>
              </a:rPr>
              <a:t>2</a:t>
            </a:r>
            <a:r>
              <a:rPr lang="en-US" altLang="zh-CN">
                <a:ea typeface="华文楷体" panose="02010600040101010101" pitchFamily="2" charset="-122"/>
              </a:rPr>
              <a:t> + H</a:t>
            </a:r>
            <a:r>
              <a:rPr lang="en-US" altLang="zh-CN" baseline="-25000">
                <a:ea typeface="华文楷体" panose="02010600040101010101" pitchFamily="2" charset="-122"/>
              </a:rPr>
              <a:t>2</a:t>
            </a:r>
            <a:r>
              <a:rPr lang="en-US" altLang="zh-CN">
                <a:ea typeface="华文楷体" panose="02010600040101010101" pitchFamily="2" charset="-122"/>
              </a:rPr>
              <a:t>O  </a:t>
            </a:r>
            <a:r>
              <a:rPr lang="en-US" altLang="zh-CN">
                <a:ea typeface="华文楷体" panose="02010600040101010101" pitchFamily="2" charset="-122"/>
                <a:sym typeface="Wingdings" panose="05000000000000000000" pitchFamily="2" charset="2"/>
              </a:rPr>
              <a:t> </a:t>
            </a:r>
            <a:r>
              <a:rPr lang="en-US" altLang="zh-CN">
                <a:ea typeface="华文楷体" panose="02010600040101010101" pitchFamily="2" charset="-122"/>
              </a:rPr>
              <a:t> NaHSO</a:t>
            </a:r>
            <a:r>
              <a:rPr lang="en-US" altLang="zh-CN" baseline="-25000">
                <a:ea typeface="华文楷体" panose="02010600040101010101" pitchFamily="2" charset="-122"/>
              </a:rPr>
              <a:t>3</a:t>
            </a:r>
            <a:r>
              <a:rPr lang="en-US" altLang="zh-CN">
                <a:ea typeface="华文楷体" panose="02010600040101010101" pitchFamily="2" charset="-122"/>
              </a:rPr>
              <a:t> + NaHSO</a:t>
            </a:r>
            <a:r>
              <a:rPr lang="en-US" altLang="zh-CN" baseline="-25000">
                <a:ea typeface="华文楷体" panose="02010600040101010101" pitchFamily="2" charset="-122"/>
              </a:rPr>
              <a:t>4</a:t>
            </a:r>
            <a:endParaRPr lang="en-US" altLang="zh-CN" baseline="-25000">
              <a:ea typeface="华文楷体" panose="02010600040101010101" pitchFamily="2" charset="-122"/>
            </a:endParaRPr>
          </a:p>
        </p:txBody>
      </p:sp>
      <p:graphicFrame>
        <p:nvGraphicFramePr>
          <p:cNvPr id="186374" name="Object 28"/>
          <p:cNvGraphicFramePr>
            <a:graphicFrameLocks noChangeAspect="1"/>
          </p:cNvGraphicFramePr>
          <p:nvPr/>
        </p:nvGraphicFramePr>
        <p:xfrm>
          <a:off x="2198688" y="5715000"/>
          <a:ext cx="4535487" cy="673100"/>
        </p:xfrm>
        <a:graphic>
          <a:graphicData uri="http://schemas.openxmlformats.org/presentationml/2006/ole">
            <mc:AlternateContent xmlns:mc="http://schemas.openxmlformats.org/markup-compatibility/2006">
              <mc:Choice xmlns:v="urn:schemas-microsoft-com:vml" Requires="v">
                <p:oleObj spid="_x0000_s252005" name="公式" r:id="rId1" imgW="1651000" imgH="241300" progId="Equation.3">
                  <p:embed/>
                </p:oleObj>
              </mc:Choice>
              <mc:Fallback>
                <p:oleObj name="公式" r:id="rId1" imgW="1651000" imgH="241300" progId="Equation.3">
                  <p:embed/>
                  <p:pic>
                    <p:nvPicPr>
                      <p:cNvPr id="0" name="Picture 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688" y="5715000"/>
                        <a:ext cx="4535487"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1936" name="Text Box 7"/>
          <p:cNvSpPr txBox="1">
            <a:spLocks noChangeArrowheads="1"/>
          </p:cNvSpPr>
          <p:nvPr/>
        </p:nvSpPr>
        <p:spPr bwMode="auto">
          <a:xfrm>
            <a:off x="827584" y="1124744"/>
            <a:ext cx="7902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dirty="0">
                <a:ea typeface="华文楷体" panose="02010600040101010101" pitchFamily="2" charset="-122"/>
              </a:rPr>
              <a:t>在缺氧条件下，用锌粉还原</a:t>
            </a:r>
            <a:r>
              <a:rPr lang="en-US" altLang="zh-CN" dirty="0">
                <a:ea typeface="华文楷体" panose="02010600040101010101" pitchFamily="2" charset="-122"/>
              </a:rPr>
              <a:t>NaHSO</a:t>
            </a:r>
            <a:r>
              <a:rPr lang="en-US" altLang="zh-CN" baseline="-25000" dirty="0">
                <a:ea typeface="华文楷体" panose="02010600040101010101" pitchFamily="2" charset="-122"/>
              </a:rPr>
              <a:t>3</a:t>
            </a:r>
            <a:r>
              <a:rPr lang="zh-CN" altLang="en-US" dirty="0">
                <a:ea typeface="华文楷体" panose="02010600040101010101" pitchFamily="2" charset="-122"/>
              </a:rPr>
              <a:t>可得：</a:t>
            </a:r>
            <a:endParaRPr lang="zh-CN" altLang="en-US" dirty="0">
              <a:ea typeface="华文楷体" panose="02010600040101010101" pitchFamily="2" charset="-122"/>
            </a:endParaRPr>
          </a:p>
          <a:p>
            <a:pPr>
              <a:spcBef>
                <a:spcPct val="50000"/>
              </a:spcBef>
            </a:pPr>
            <a:r>
              <a:rPr lang="zh-CN" altLang="en-US" dirty="0">
                <a:ea typeface="华文楷体" panose="02010600040101010101" pitchFamily="2" charset="-122"/>
              </a:rPr>
              <a:t>       </a:t>
            </a:r>
            <a:r>
              <a:rPr lang="en-US" altLang="zh-CN" dirty="0">
                <a:ea typeface="华文楷体" panose="02010600040101010101" pitchFamily="2" charset="-122"/>
              </a:rPr>
              <a:t>2NaHSO</a:t>
            </a:r>
            <a:r>
              <a:rPr lang="en-US" altLang="zh-CN" baseline="-25000" dirty="0">
                <a:ea typeface="华文楷体" panose="02010600040101010101" pitchFamily="2" charset="-122"/>
              </a:rPr>
              <a:t>3</a:t>
            </a:r>
            <a:r>
              <a:rPr lang="en-US" altLang="zh-CN" dirty="0">
                <a:ea typeface="华文楷体" panose="02010600040101010101" pitchFamily="2" charset="-122"/>
              </a:rPr>
              <a:t> + Zn =  </a:t>
            </a:r>
            <a:r>
              <a:rPr lang="en-US" altLang="zh-CN" dirty="0">
                <a:solidFill>
                  <a:srgbClr val="FF0000"/>
                </a:solidFill>
                <a:ea typeface="华文楷体" panose="02010600040101010101" pitchFamily="2" charset="-122"/>
              </a:rPr>
              <a:t>Na</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S</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4</a:t>
            </a:r>
            <a:r>
              <a:rPr lang="en-US" altLang="zh-CN" dirty="0">
                <a:ea typeface="华文楷体" panose="02010600040101010101" pitchFamily="2" charset="-122"/>
              </a:rPr>
              <a:t> + Zn(OH)</a:t>
            </a:r>
            <a:r>
              <a:rPr lang="en-US" altLang="zh-CN" baseline="-25000" dirty="0">
                <a:ea typeface="华文楷体" panose="02010600040101010101" pitchFamily="2" charset="-122"/>
              </a:rPr>
              <a:t>2</a:t>
            </a:r>
            <a:endParaRPr lang="en-US" altLang="zh-CN" baseline="-25000" dirty="0">
              <a:ea typeface="华文楷体" panose="02010600040101010101" pitchFamily="2" charset="-122"/>
            </a:endParaRPr>
          </a:p>
        </p:txBody>
      </p:sp>
      <p:sp>
        <p:nvSpPr>
          <p:cNvPr id="251937" name="Rectangle 9"/>
          <p:cNvSpPr>
            <a:spLocks noChangeArrowheads="1"/>
          </p:cNvSpPr>
          <p:nvPr/>
        </p:nvSpPr>
        <p:spPr bwMode="auto">
          <a:xfrm>
            <a:off x="8101013" y="63087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CC04652-CD9C-4C2E-82CB-2FE4F8FC9A38}"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9" name="Picture 4" descr="H2S2O4"/>
          <p:cNvPicPr>
            <a:picLocks noChangeAspect="1" noChangeArrowheads="1"/>
          </p:cNvPicPr>
          <p:nvPr/>
        </p:nvPicPr>
        <p:blipFill>
          <a:blip r:embed="rId3" cstate="print"/>
          <a:srcRect l="7317" t="7442" r="8682" b="7442"/>
          <a:stretch>
            <a:fillRect/>
          </a:stretch>
        </p:blipFill>
        <p:spPr bwMode="auto">
          <a:xfrm>
            <a:off x="6925809" y="19405"/>
            <a:ext cx="2016125" cy="19843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6370"/>
                                        </p:tgtEl>
                                        <p:attrNameLst>
                                          <p:attrName>style.visibility</p:attrName>
                                        </p:attrNameLst>
                                      </p:cBhvr>
                                      <p:to>
                                        <p:strVal val="visible"/>
                                      </p:to>
                                    </p:set>
                                    <p:animEffect transition="in" filter="randombar(horizontal)">
                                      <p:cBhvr>
                                        <p:cTn id="13" dur="500"/>
                                        <p:tgtEl>
                                          <p:spTgt spid="186370"/>
                                        </p:tgtEl>
                                      </p:cBhvr>
                                    </p:animEffect>
                                  </p:childTnLst>
                                </p:cTn>
                              </p:par>
                              <p:par>
                                <p:cTn id="14" presetID="14" presetClass="entr" presetSubtype="10" fill="hold" nodeType="withEffect">
                                  <p:stCondLst>
                                    <p:cond delay="0"/>
                                  </p:stCondLst>
                                  <p:childTnLst>
                                    <p:set>
                                      <p:cBhvr>
                                        <p:cTn id="15" dur="1" fill="hold">
                                          <p:stCondLst>
                                            <p:cond delay="0"/>
                                          </p:stCondLst>
                                        </p:cTn>
                                        <p:tgtEl>
                                          <p:spTgt spid="186374"/>
                                        </p:tgtEl>
                                        <p:attrNameLst>
                                          <p:attrName>style.visibility</p:attrName>
                                        </p:attrNameLst>
                                      </p:cBhvr>
                                      <p:to>
                                        <p:strVal val="visible"/>
                                      </p:to>
                                    </p:set>
                                    <p:animEffect transition="in" filter="randombar(horizontal)">
                                      <p:cBhvr>
                                        <p:cTn id="16" dur="500"/>
                                        <p:tgtEl>
                                          <p:spTgt spid="1863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6372"/>
                                        </p:tgtEl>
                                        <p:attrNameLst>
                                          <p:attrName>style.visibility</p:attrName>
                                        </p:attrNameLst>
                                      </p:cBhvr>
                                      <p:to>
                                        <p:strVal val="visible"/>
                                      </p:to>
                                    </p:set>
                                    <p:animEffect transition="in" filter="randombar(horizontal)">
                                      <p:cBhvr>
                                        <p:cTn id="19" dur="500"/>
                                        <p:tgtEl>
                                          <p:spTgt spid="186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2"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906463" y="3159125"/>
            <a:ext cx="7913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buFont typeface="Wingdings" panose="05000000000000000000" pitchFamily="2" charset="2"/>
              <a:buChar char="l"/>
            </a:pPr>
            <a:r>
              <a:rPr lang="zh-CN" altLang="en-US">
                <a:solidFill>
                  <a:srgbClr val="0000CC"/>
                </a:solidFill>
                <a:ea typeface="华文楷体" panose="02010600040101010101" pitchFamily="2" charset="-122"/>
              </a:rPr>
              <a:t>加热固体碱金属酸式硫酸盐得到</a:t>
            </a:r>
            <a:r>
              <a:rPr lang="zh-CN" altLang="en-US">
                <a:solidFill>
                  <a:srgbClr val="FF0000"/>
                </a:solidFill>
                <a:ea typeface="华文楷体" panose="02010600040101010101" pitchFamily="2" charset="-122"/>
              </a:rPr>
              <a:t>焦硫酸盐</a:t>
            </a:r>
            <a:endParaRPr lang="zh-CN" altLang="en-US">
              <a:solidFill>
                <a:srgbClr val="0000CC"/>
              </a:solidFill>
              <a:ea typeface="华文楷体" panose="02010600040101010101" pitchFamily="2" charset="-122"/>
            </a:endParaRPr>
          </a:p>
        </p:txBody>
      </p:sp>
      <p:grpSp>
        <p:nvGrpSpPr>
          <p:cNvPr id="181256" name="Group 8"/>
          <p:cNvGrpSpPr/>
          <p:nvPr/>
        </p:nvGrpSpPr>
        <p:grpSpPr bwMode="auto">
          <a:xfrm>
            <a:off x="4038600" y="3881438"/>
            <a:ext cx="533400" cy="57150"/>
            <a:chOff x="3024" y="336"/>
            <a:chExt cx="336" cy="36"/>
          </a:xfrm>
        </p:grpSpPr>
        <p:sp>
          <p:nvSpPr>
            <p:cNvPr id="342033" name="Line 9"/>
            <p:cNvSpPr>
              <a:spLocks noChangeShapeType="1"/>
            </p:cNvSpPr>
            <p:nvPr/>
          </p:nvSpPr>
          <p:spPr bwMode="auto">
            <a:xfrm>
              <a:off x="3024" y="336"/>
              <a:ext cx="336"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42034" name="Line 10"/>
            <p:cNvSpPr>
              <a:spLocks noChangeShapeType="1"/>
            </p:cNvSpPr>
            <p:nvPr/>
          </p:nvSpPr>
          <p:spPr bwMode="auto">
            <a:xfrm>
              <a:off x="3024" y="372"/>
              <a:ext cx="336"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181259" name="Group 11"/>
          <p:cNvGrpSpPr/>
          <p:nvPr/>
        </p:nvGrpSpPr>
        <p:grpSpPr bwMode="auto">
          <a:xfrm>
            <a:off x="4305300" y="5986463"/>
            <a:ext cx="533400" cy="57150"/>
            <a:chOff x="3024" y="336"/>
            <a:chExt cx="336" cy="36"/>
          </a:xfrm>
        </p:grpSpPr>
        <p:sp>
          <p:nvSpPr>
            <p:cNvPr id="342031" name="Line 12"/>
            <p:cNvSpPr>
              <a:spLocks noChangeShapeType="1"/>
            </p:cNvSpPr>
            <p:nvPr/>
          </p:nvSpPr>
          <p:spPr bwMode="auto">
            <a:xfrm>
              <a:off x="3024" y="336"/>
              <a:ext cx="336" cy="0"/>
            </a:xfrm>
            <a:prstGeom prst="line">
              <a:avLst/>
            </a:prstGeom>
            <a:noFill/>
            <a:ln w="381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42032" name="Line 13"/>
            <p:cNvSpPr>
              <a:spLocks noChangeShapeType="1"/>
            </p:cNvSpPr>
            <p:nvPr/>
          </p:nvSpPr>
          <p:spPr bwMode="auto">
            <a:xfrm>
              <a:off x="3024" y="372"/>
              <a:ext cx="336" cy="0"/>
            </a:xfrm>
            <a:prstGeom prst="line">
              <a:avLst/>
            </a:prstGeom>
            <a:noFill/>
            <a:ln w="381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
        <p:nvSpPr>
          <p:cNvPr id="342020" name="Rectangle 20"/>
          <p:cNvSpPr>
            <a:spLocks noChangeArrowheads="1"/>
          </p:cNvSpPr>
          <p:nvPr/>
        </p:nvSpPr>
        <p:spPr bwMode="auto">
          <a:xfrm>
            <a:off x="900113" y="98425"/>
            <a:ext cx="59055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en-US" altLang="zh-CN">
                <a:solidFill>
                  <a:srgbClr val="000099"/>
                </a:solidFill>
                <a:ea typeface="华文楷体" panose="02010600040101010101" pitchFamily="2" charset="-122"/>
              </a:rPr>
              <a:t>3. </a:t>
            </a:r>
            <a:r>
              <a:rPr kumimoji="1" lang="zh-CN" altLang="en-US">
                <a:solidFill>
                  <a:srgbClr val="000099"/>
                </a:solidFill>
                <a:ea typeface="华文楷体" panose="02010600040101010101" pitchFamily="2" charset="-122"/>
              </a:rPr>
              <a:t>焦硫酸 </a:t>
            </a:r>
            <a:r>
              <a:rPr kumimoji="1" lang="en-US" altLang="zh-CN">
                <a:solidFill>
                  <a:srgbClr val="000099"/>
                </a:solidFill>
                <a:ea typeface="华文楷体" panose="02010600040101010101" pitchFamily="2" charset="-122"/>
              </a:rPr>
              <a:t>(H</a:t>
            </a:r>
            <a:r>
              <a:rPr kumimoji="1" lang="en-US" altLang="zh-CN" baseline="-25000">
                <a:solidFill>
                  <a:srgbClr val="000099"/>
                </a:solidFill>
                <a:ea typeface="华文楷体" panose="02010600040101010101" pitchFamily="2" charset="-122"/>
              </a:rPr>
              <a:t>2</a:t>
            </a:r>
            <a:r>
              <a:rPr kumimoji="1" lang="en-US" altLang="zh-CN">
                <a:solidFill>
                  <a:srgbClr val="000099"/>
                </a:solidFill>
                <a:ea typeface="华文楷体" panose="02010600040101010101" pitchFamily="2" charset="-122"/>
              </a:rPr>
              <a:t>S</a:t>
            </a:r>
            <a:r>
              <a:rPr kumimoji="1" lang="en-US" altLang="zh-CN" baseline="-25000">
                <a:solidFill>
                  <a:srgbClr val="000099"/>
                </a:solidFill>
                <a:ea typeface="华文楷体" panose="02010600040101010101" pitchFamily="2" charset="-122"/>
              </a:rPr>
              <a:t>2</a:t>
            </a:r>
            <a:r>
              <a:rPr kumimoji="1" lang="en-US" altLang="zh-CN">
                <a:solidFill>
                  <a:srgbClr val="000099"/>
                </a:solidFill>
                <a:ea typeface="华文楷体" panose="02010600040101010101" pitchFamily="2" charset="-122"/>
              </a:rPr>
              <a:t>O</a:t>
            </a:r>
            <a:r>
              <a:rPr kumimoji="1" lang="en-US" altLang="zh-CN" baseline="-25000">
                <a:solidFill>
                  <a:srgbClr val="000099"/>
                </a:solidFill>
                <a:ea typeface="华文楷体" panose="02010600040101010101" pitchFamily="2" charset="-122"/>
              </a:rPr>
              <a:t>7</a:t>
            </a:r>
            <a:r>
              <a:rPr kumimoji="1" lang="en-US" altLang="zh-CN">
                <a:solidFill>
                  <a:srgbClr val="000099"/>
                </a:solidFill>
                <a:ea typeface="华文楷体" panose="02010600040101010101" pitchFamily="2" charset="-122"/>
              </a:rPr>
              <a:t>)</a:t>
            </a:r>
            <a:r>
              <a:rPr kumimoji="1" lang="zh-CN" altLang="en-US">
                <a:solidFill>
                  <a:srgbClr val="000099"/>
                </a:solidFill>
                <a:ea typeface="华文楷体" panose="02010600040101010101" pitchFamily="2" charset="-122"/>
              </a:rPr>
              <a:t>及盐</a:t>
            </a:r>
            <a:endParaRPr kumimoji="1" lang="zh-CN" altLang="en-US">
              <a:solidFill>
                <a:srgbClr val="000099"/>
              </a:solidFill>
              <a:ea typeface="华文楷体" panose="02010600040101010101" pitchFamily="2" charset="-122"/>
            </a:endParaRPr>
          </a:p>
        </p:txBody>
      </p:sp>
      <p:sp>
        <p:nvSpPr>
          <p:cNvPr id="342021" name="Text Box 21"/>
          <p:cNvSpPr txBox="1">
            <a:spLocks noChangeArrowheads="1"/>
          </p:cNvSpPr>
          <p:nvPr/>
        </p:nvSpPr>
        <p:spPr bwMode="auto">
          <a:xfrm>
            <a:off x="827088" y="981075"/>
            <a:ext cx="76327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buFont typeface="Wingdings" panose="05000000000000000000" pitchFamily="2" charset="2"/>
              <a:buChar char="l"/>
            </a:pPr>
            <a:r>
              <a:rPr lang="zh-CN" altLang="en-US">
                <a:ea typeface="华文楷体" panose="02010600040101010101" pitchFamily="2" charset="-122"/>
              </a:rPr>
              <a:t>焦酸 是两分子</a:t>
            </a:r>
            <a:r>
              <a:rPr lang="zh-CN" altLang="en-US">
                <a:solidFill>
                  <a:srgbClr val="FF0000"/>
                </a:solidFill>
                <a:ea typeface="华文楷体" panose="02010600040101010101" pitchFamily="2" charset="-122"/>
              </a:rPr>
              <a:t>正酸脱去水</a:t>
            </a:r>
            <a:r>
              <a:rPr lang="zh-CN" altLang="en-US">
                <a:ea typeface="华文楷体" panose="02010600040101010101" pitchFamily="2" charset="-122"/>
              </a:rPr>
              <a:t>的产物。</a:t>
            </a:r>
            <a:endParaRPr lang="zh-CN" altLang="en-US">
              <a:ea typeface="华文楷体" panose="02010600040101010101" pitchFamily="2" charset="-122"/>
            </a:endParaRPr>
          </a:p>
          <a:p>
            <a:pPr>
              <a:spcBef>
                <a:spcPct val="20000"/>
              </a:spcBef>
              <a:buFont typeface="Wingdings" panose="05000000000000000000" pitchFamily="2" charset="2"/>
              <a:buChar char="l"/>
            </a:pPr>
            <a:r>
              <a:rPr lang="zh-CN" altLang="en-US">
                <a:ea typeface="华文楷体" panose="02010600040101010101" pitchFamily="2" charset="-122"/>
              </a:rPr>
              <a:t>焦硫酸具有比浓硫酸更强的</a:t>
            </a:r>
            <a:r>
              <a:rPr lang="zh-CN" altLang="en-US">
                <a:solidFill>
                  <a:srgbClr val="FF0000"/>
                </a:solidFill>
                <a:ea typeface="华文楷体" panose="02010600040101010101" pitchFamily="2" charset="-122"/>
              </a:rPr>
              <a:t>氧化、吸水性和腐蚀性</a:t>
            </a:r>
            <a:r>
              <a:rPr lang="zh-CN" altLang="en-US">
                <a:ea typeface="华文楷体" panose="02010600040101010101" pitchFamily="2" charset="-122"/>
              </a:rPr>
              <a:t>， 应用于染料、炸药和有机物的磺化过程中。</a:t>
            </a:r>
            <a:endParaRPr lang="zh-CN" altLang="en-US">
              <a:ea typeface="华文楷体" panose="02010600040101010101" pitchFamily="2" charset="-122"/>
            </a:endParaRPr>
          </a:p>
        </p:txBody>
      </p:sp>
      <p:sp>
        <p:nvSpPr>
          <p:cNvPr id="342022" name="Rectangle 23"/>
          <p:cNvSpPr>
            <a:spLocks noChangeArrowheads="1"/>
          </p:cNvSpPr>
          <p:nvPr/>
        </p:nvSpPr>
        <p:spPr bwMode="auto">
          <a:xfrm>
            <a:off x="8027988" y="6308725"/>
            <a:ext cx="91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0F72475-4930-4C63-9DDC-E463D3547A2C}"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23"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85925" y="3881438"/>
            <a:ext cx="634206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4"/>
          <p:cNvGrpSpPr/>
          <p:nvPr/>
        </p:nvGrpSpPr>
        <p:grpSpPr bwMode="auto">
          <a:xfrm>
            <a:off x="3132138" y="5600700"/>
            <a:ext cx="4165600" cy="1016000"/>
            <a:chOff x="1456" y="2229"/>
            <a:chExt cx="2624" cy="640"/>
          </a:xfrm>
        </p:grpSpPr>
        <p:sp>
          <p:nvSpPr>
            <p:cNvPr id="342028" name="Rectangle 5"/>
            <p:cNvSpPr>
              <a:spLocks noChangeArrowheads="1"/>
            </p:cNvSpPr>
            <p:nvPr/>
          </p:nvSpPr>
          <p:spPr bwMode="auto">
            <a:xfrm>
              <a:off x="1456" y="2229"/>
              <a:ext cx="26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sz="2000">
                  <a:ea typeface="华文楷体" panose="02010600040101010101" pitchFamily="2" charset="-122"/>
                </a:rPr>
                <a:t>2 NaHSO</a:t>
              </a:r>
              <a:r>
                <a:rPr lang="en-US" altLang="zh-CN" sz="2000" baseline="-25000">
                  <a:ea typeface="华文楷体" panose="02010600040101010101" pitchFamily="2" charset="-122"/>
                </a:rPr>
                <a:t>4</a:t>
              </a:r>
              <a:r>
                <a:rPr lang="en-US" altLang="zh-CN" sz="2000">
                  <a:ea typeface="华文楷体" panose="02010600040101010101" pitchFamily="2" charset="-122"/>
                </a:rPr>
                <a:t>         Na</a:t>
              </a:r>
              <a:r>
                <a:rPr lang="en-US" altLang="zh-CN" sz="2000" baseline="-25000">
                  <a:ea typeface="华文楷体" panose="02010600040101010101" pitchFamily="2" charset="-122"/>
                </a:rPr>
                <a:t>2</a:t>
              </a:r>
              <a:r>
                <a:rPr lang="en-US" altLang="zh-CN" sz="2000">
                  <a:ea typeface="华文楷体" panose="02010600040101010101" pitchFamily="2" charset="-122"/>
                </a:rPr>
                <a:t>S</a:t>
              </a:r>
              <a:r>
                <a:rPr lang="en-US" altLang="zh-CN" sz="2000" baseline="-25000">
                  <a:ea typeface="华文楷体" panose="02010600040101010101" pitchFamily="2" charset="-122"/>
                </a:rPr>
                <a:t>2</a:t>
              </a:r>
              <a:r>
                <a:rPr lang="en-US" altLang="zh-CN" sz="2000">
                  <a:ea typeface="华文楷体" panose="02010600040101010101" pitchFamily="2" charset="-122"/>
                </a:rPr>
                <a:t>O</a:t>
              </a:r>
              <a:r>
                <a:rPr lang="en-US" altLang="zh-CN" sz="2000" baseline="-25000">
                  <a:ea typeface="华文楷体" panose="02010600040101010101" pitchFamily="2" charset="-122"/>
                </a:rPr>
                <a:t>7</a:t>
              </a:r>
              <a:r>
                <a:rPr lang="en-US" altLang="zh-CN" sz="2000">
                  <a:ea typeface="华文楷体" panose="02010600040101010101" pitchFamily="2" charset="-122"/>
                </a:rPr>
                <a:t> + H</a:t>
              </a:r>
              <a:r>
                <a:rPr lang="en-US" altLang="zh-CN" sz="2000" baseline="-25000">
                  <a:ea typeface="华文楷体" panose="02010600040101010101" pitchFamily="2" charset="-122"/>
                </a:rPr>
                <a:t>2</a:t>
              </a:r>
              <a:r>
                <a:rPr lang="en-US" altLang="zh-CN" sz="2000">
                  <a:ea typeface="华文楷体" panose="02010600040101010101" pitchFamily="2" charset="-122"/>
                </a:rPr>
                <a:t>O</a:t>
              </a:r>
              <a:endParaRPr lang="en-US" altLang="zh-CN" sz="2000">
                <a:ea typeface="华文楷体" panose="02010600040101010101" pitchFamily="2" charset="-122"/>
              </a:endParaRPr>
            </a:p>
            <a:p>
              <a:pPr>
                <a:lnSpc>
                  <a:spcPct val="150000"/>
                </a:lnSpc>
              </a:pPr>
              <a:r>
                <a:rPr lang="en-US" altLang="zh-CN" sz="2000">
                  <a:ea typeface="华文楷体" panose="02010600040101010101" pitchFamily="2" charset="-122"/>
                </a:rPr>
                <a:t>2 KHSO</a:t>
              </a:r>
              <a:r>
                <a:rPr lang="en-US" altLang="zh-CN" sz="2000" baseline="-25000">
                  <a:ea typeface="华文楷体" panose="02010600040101010101" pitchFamily="2" charset="-122"/>
                </a:rPr>
                <a:t>4</a:t>
              </a:r>
              <a:r>
                <a:rPr lang="en-US" altLang="zh-CN" sz="2000">
                  <a:ea typeface="华文楷体" panose="02010600040101010101" pitchFamily="2" charset="-122"/>
                </a:rPr>
                <a:t>           K</a:t>
              </a:r>
              <a:r>
                <a:rPr lang="en-US" altLang="zh-CN" sz="2000" baseline="-25000">
                  <a:ea typeface="华文楷体" panose="02010600040101010101" pitchFamily="2" charset="-122"/>
                </a:rPr>
                <a:t>2</a:t>
              </a:r>
              <a:r>
                <a:rPr lang="en-US" altLang="zh-CN" sz="2000">
                  <a:ea typeface="华文楷体" panose="02010600040101010101" pitchFamily="2" charset="-122"/>
                </a:rPr>
                <a:t>S</a:t>
              </a:r>
              <a:r>
                <a:rPr lang="en-US" altLang="zh-CN" sz="2000" baseline="-25000">
                  <a:ea typeface="华文楷体" panose="02010600040101010101" pitchFamily="2" charset="-122"/>
                </a:rPr>
                <a:t>2</a:t>
              </a:r>
              <a:r>
                <a:rPr lang="en-US" altLang="zh-CN" sz="2000">
                  <a:ea typeface="华文楷体" panose="02010600040101010101" pitchFamily="2" charset="-122"/>
                </a:rPr>
                <a:t>O</a:t>
              </a:r>
              <a:r>
                <a:rPr lang="en-US" altLang="zh-CN" sz="2000" baseline="-25000">
                  <a:ea typeface="华文楷体" panose="02010600040101010101" pitchFamily="2" charset="-122"/>
                </a:rPr>
                <a:t>7</a:t>
              </a:r>
              <a:r>
                <a:rPr lang="en-US" altLang="zh-CN" sz="2000">
                  <a:ea typeface="华文楷体" panose="02010600040101010101" pitchFamily="2" charset="-122"/>
                </a:rPr>
                <a:t> + H</a:t>
              </a:r>
              <a:r>
                <a:rPr lang="en-US" altLang="zh-CN" sz="2000" baseline="-25000">
                  <a:ea typeface="华文楷体" panose="02010600040101010101" pitchFamily="2" charset="-122"/>
                </a:rPr>
                <a:t>2</a:t>
              </a:r>
              <a:r>
                <a:rPr lang="en-US" altLang="zh-CN" sz="2000">
                  <a:ea typeface="华文楷体" panose="02010600040101010101" pitchFamily="2" charset="-122"/>
                </a:rPr>
                <a:t>O</a:t>
              </a:r>
              <a:endParaRPr lang="en-US" altLang="zh-CN" sz="2000">
                <a:ea typeface="华文楷体" panose="02010600040101010101" pitchFamily="2" charset="-122"/>
              </a:endParaRPr>
            </a:p>
          </p:txBody>
        </p:sp>
        <p:sp>
          <p:nvSpPr>
            <p:cNvPr id="342029" name="Rectangle 6"/>
            <p:cNvSpPr>
              <a:spLocks noChangeArrowheads="1"/>
            </p:cNvSpPr>
            <p:nvPr/>
          </p:nvSpPr>
          <p:spPr bwMode="auto">
            <a:xfrm>
              <a:off x="2214" y="2229"/>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a:solidFill>
                    <a:srgbClr val="FF0000"/>
                  </a:solidFill>
                  <a:ea typeface="华文楷体" panose="02010600040101010101" pitchFamily="2" charset="-122"/>
                </a:rPr>
                <a:t>△</a:t>
              </a:r>
              <a:endParaRPr lang="en-US" altLang="zh-CN" sz="2400">
                <a:solidFill>
                  <a:srgbClr val="FF0000"/>
                </a:solidFill>
                <a:ea typeface="华文楷体" panose="02010600040101010101" pitchFamily="2" charset="-122"/>
              </a:endParaRPr>
            </a:p>
          </p:txBody>
        </p:sp>
        <p:sp>
          <p:nvSpPr>
            <p:cNvPr id="342030" name="Rectangle 7"/>
            <p:cNvSpPr>
              <a:spLocks noChangeArrowheads="1"/>
            </p:cNvSpPr>
            <p:nvPr/>
          </p:nvSpPr>
          <p:spPr bwMode="auto">
            <a:xfrm>
              <a:off x="2215" y="251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a:solidFill>
                    <a:srgbClr val="FF0000"/>
                  </a:solidFill>
                  <a:ea typeface="华文楷体" panose="02010600040101010101" pitchFamily="2" charset="-122"/>
                </a:rPr>
                <a:t>△</a:t>
              </a:r>
              <a:endParaRPr lang="en-US" altLang="zh-CN" sz="2400">
                <a:solidFill>
                  <a:srgbClr val="FF0000"/>
                </a:solidFill>
                <a:ea typeface="华文楷体" panose="02010600040101010101" pitchFamily="2" charset="-122"/>
              </a:endParaRPr>
            </a:p>
          </p:txBody>
        </p:sp>
      </p:grpSp>
      <p:grpSp>
        <p:nvGrpSpPr>
          <p:cNvPr id="17" name="Group 11"/>
          <p:cNvGrpSpPr/>
          <p:nvPr/>
        </p:nvGrpSpPr>
        <p:grpSpPr bwMode="auto">
          <a:xfrm>
            <a:off x="4356100" y="6419850"/>
            <a:ext cx="533400" cy="57150"/>
            <a:chOff x="3024" y="336"/>
            <a:chExt cx="336" cy="36"/>
          </a:xfrm>
        </p:grpSpPr>
        <p:sp>
          <p:nvSpPr>
            <p:cNvPr id="342026" name="Line 12"/>
            <p:cNvSpPr>
              <a:spLocks noChangeShapeType="1"/>
            </p:cNvSpPr>
            <p:nvPr/>
          </p:nvSpPr>
          <p:spPr bwMode="auto">
            <a:xfrm>
              <a:off x="3024" y="336"/>
              <a:ext cx="336" cy="0"/>
            </a:xfrm>
            <a:prstGeom prst="line">
              <a:avLst/>
            </a:prstGeom>
            <a:noFill/>
            <a:ln w="381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42027" name="Line 13"/>
            <p:cNvSpPr>
              <a:spLocks noChangeShapeType="1"/>
            </p:cNvSpPr>
            <p:nvPr/>
          </p:nvSpPr>
          <p:spPr bwMode="auto">
            <a:xfrm>
              <a:off x="3024" y="372"/>
              <a:ext cx="336" cy="0"/>
            </a:xfrm>
            <a:prstGeom prst="line">
              <a:avLst/>
            </a:prstGeom>
            <a:noFill/>
            <a:ln w="381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1256"/>
                                        </p:tgtEl>
                                        <p:attrNameLst>
                                          <p:attrName>style.visibility</p:attrName>
                                        </p:attrNameLst>
                                      </p:cBhvr>
                                      <p:to>
                                        <p:strVal val="visible"/>
                                      </p:to>
                                    </p:set>
                                    <p:anim calcmode="lin" valueType="num">
                                      <p:cBhvr additive="base">
                                        <p:cTn id="7" dur="500" fill="hold"/>
                                        <p:tgtEl>
                                          <p:spTgt spid="181256"/>
                                        </p:tgtEl>
                                        <p:attrNameLst>
                                          <p:attrName>ppt_x</p:attrName>
                                        </p:attrNameLst>
                                      </p:cBhvr>
                                      <p:tavLst>
                                        <p:tav tm="0">
                                          <p:val>
                                            <p:strVal val="#ppt_x"/>
                                          </p:val>
                                        </p:tav>
                                        <p:tav tm="100000">
                                          <p:val>
                                            <p:strVal val="#ppt_x"/>
                                          </p:val>
                                        </p:tav>
                                      </p:tavLst>
                                    </p:anim>
                                    <p:anim calcmode="lin" valueType="num">
                                      <p:cBhvr additive="base">
                                        <p:cTn id="8" dur="500" fill="hold"/>
                                        <p:tgtEl>
                                          <p:spTgt spid="18125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1259"/>
                                        </p:tgtEl>
                                        <p:attrNameLst>
                                          <p:attrName>style.visibility</p:attrName>
                                        </p:attrNameLst>
                                      </p:cBhvr>
                                      <p:to>
                                        <p:strVal val="visible"/>
                                      </p:to>
                                    </p:set>
                                    <p:anim calcmode="lin" valueType="num">
                                      <p:cBhvr additive="base">
                                        <p:cTn id="11" dur="500" fill="hold"/>
                                        <p:tgtEl>
                                          <p:spTgt spid="181259"/>
                                        </p:tgtEl>
                                        <p:attrNameLst>
                                          <p:attrName>ppt_x</p:attrName>
                                        </p:attrNameLst>
                                      </p:cBhvr>
                                      <p:tavLst>
                                        <p:tav tm="0">
                                          <p:val>
                                            <p:strVal val="#ppt_x"/>
                                          </p:val>
                                        </p:tav>
                                        <p:tav tm="100000">
                                          <p:val>
                                            <p:strVal val="#ppt_x"/>
                                          </p:val>
                                        </p:tav>
                                      </p:tavLst>
                                    </p:anim>
                                    <p:anim calcmode="lin" valueType="num">
                                      <p:cBhvr additive="base">
                                        <p:cTn id="12" dur="500" fill="hold"/>
                                        <p:tgtEl>
                                          <p:spTgt spid="1812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1250"/>
                                        </p:tgtEl>
                                        <p:attrNameLst>
                                          <p:attrName>style.visibility</p:attrName>
                                        </p:attrNameLst>
                                      </p:cBhvr>
                                      <p:to>
                                        <p:strVal val="visible"/>
                                      </p:to>
                                    </p:set>
                                    <p:anim calcmode="lin" valueType="num">
                                      <p:cBhvr additive="base">
                                        <p:cTn id="15" dur="500" fill="hold"/>
                                        <p:tgtEl>
                                          <p:spTgt spid="181250"/>
                                        </p:tgtEl>
                                        <p:attrNameLst>
                                          <p:attrName>ppt_x</p:attrName>
                                        </p:attrNameLst>
                                      </p:cBhvr>
                                      <p:tavLst>
                                        <p:tav tm="0">
                                          <p:val>
                                            <p:strVal val="#ppt_x"/>
                                          </p:val>
                                        </p:tav>
                                        <p:tav tm="100000">
                                          <p:val>
                                            <p:strVal val="#ppt_x"/>
                                          </p:val>
                                        </p:tav>
                                      </p:tavLst>
                                    </p:anim>
                                    <p:anim calcmode="lin" valueType="num">
                                      <p:cBhvr additive="base">
                                        <p:cTn id="16" dur="500" fill="hold"/>
                                        <p:tgtEl>
                                          <p:spTgt spid="1812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044575" y="333375"/>
            <a:ext cx="777557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200000"/>
              </a:lnSpc>
              <a:spcBef>
                <a:spcPct val="20000"/>
              </a:spcBef>
              <a:spcAft>
                <a:spcPct val="20000"/>
              </a:spcAft>
            </a:pPr>
            <a:r>
              <a:rPr lang="en-US" altLang="zh-CN">
                <a:ea typeface="华文楷体" panose="02010600040101010101" pitchFamily="2" charset="-122"/>
                <a:cs typeface="楷体" panose="02010609060101010101" pitchFamily="49" charset="-122"/>
              </a:rPr>
              <a:t>  </a:t>
            </a:r>
            <a:r>
              <a:rPr lang="zh-CN" altLang="en-US">
                <a:ea typeface="华文楷体" panose="02010600040101010101" pitchFamily="2" charset="-122"/>
                <a:cs typeface="楷体" panose="02010609060101010101" pitchFamily="49" charset="-122"/>
              </a:rPr>
              <a:t>在无机合成中，焦硫酸盐与一些</a:t>
            </a:r>
            <a:r>
              <a:rPr lang="zh-CN" altLang="en-US">
                <a:solidFill>
                  <a:srgbClr val="0000FF"/>
                </a:solidFill>
                <a:ea typeface="华文楷体" panose="02010600040101010101" pitchFamily="2" charset="-122"/>
                <a:cs typeface="楷体" panose="02010609060101010101" pitchFamily="49" charset="-122"/>
              </a:rPr>
              <a:t>难熔的金属氧化物</a:t>
            </a:r>
            <a:r>
              <a:rPr lang="en-US" altLang="zh-CN">
                <a:ea typeface="华文楷体" panose="02010600040101010101" pitchFamily="2" charset="-122"/>
                <a:cs typeface="楷体" panose="02010609060101010101" pitchFamily="49" charset="-122"/>
              </a:rPr>
              <a:t>(</a:t>
            </a:r>
            <a:r>
              <a:rPr lang="zh-CN" altLang="en-US">
                <a:ea typeface="华文楷体" panose="02010600040101010101" pitchFamily="2" charset="-122"/>
                <a:cs typeface="楷体" panose="02010609060101010101" pitchFamily="49" charset="-122"/>
              </a:rPr>
              <a:t>如</a:t>
            </a:r>
            <a:r>
              <a:rPr lang="en-US" altLang="zh-CN">
                <a:ea typeface="华文楷体" panose="02010600040101010101" pitchFamily="2" charset="-122"/>
                <a:cs typeface="楷体" panose="02010609060101010101" pitchFamily="49" charset="-122"/>
              </a:rPr>
              <a:t>Fe</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O</a:t>
            </a:r>
            <a:r>
              <a:rPr lang="en-US" altLang="zh-CN" baseline="-25000">
                <a:ea typeface="华文楷体" panose="02010600040101010101" pitchFamily="2" charset="-122"/>
                <a:cs typeface="楷体" panose="02010609060101010101" pitchFamily="49" charset="-122"/>
              </a:rPr>
              <a:t>3</a:t>
            </a:r>
            <a:r>
              <a:rPr lang="en-US" altLang="zh-CN">
                <a:ea typeface="华文楷体" panose="02010600040101010101" pitchFamily="2" charset="-122"/>
                <a:cs typeface="楷体" panose="02010609060101010101" pitchFamily="49" charset="-122"/>
              </a:rPr>
              <a:t>/Al</a:t>
            </a:r>
            <a:r>
              <a:rPr lang="en-US" altLang="zh-CN" baseline="-25000">
                <a:ea typeface="华文楷体" panose="02010600040101010101" pitchFamily="2" charset="-122"/>
                <a:cs typeface="楷体" panose="02010609060101010101" pitchFamily="49" charset="-122"/>
              </a:rPr>
              <a:t>2</a:t>
            </a:r>
            <a:r>
              <a:rPr lang="en-US" altLang="zh-CN">
                <a:ea typeface="华文楷体" panose="02010600040101010101" pitchFamily="2" charset="-122"/>
                <a:cs typeface="楷体" panose="02010609060101010101" pitchFamily="49" charset="-122"/>
              </a:rPr>
              <a:t>O</a:t>
            </a:r>
            <a:r>
              <a:rPr lang="en-US" altLang="zh-CN" baseline="-25000">
                <a:ea typeface="华文楷体" panose="02010600040101010101" pitchFamily="2" charset="-122"/>
                <a:cs typeface="楷体" panose="02010609060101010101" pitchFamily="49" charset="-122"/>
              </a:rPr>
              <a:t>3</a:t>
            </a:r>
            <a:r>
              <a:rPr lang="en-US" altLang="zh-CN">
                <a:ea typeface="华文楷体" panose="02010600040101010101" pitchFamily="2" charset="-122"/>
                <a:cs typeface="楷体" panose="02010609060101010101" pitchFamily="49" charset="-122"/>
              </a:rPr>
              <a:t>/TiO</a:t>
            </a:r>
            <a:r>
              <a:rPr lang="en-US" altLang="zh-CN" baseline="-25000">
                <a:ea typeface="华文楷体" panose="02010600040101010101" pitchFamily="2" charset="-122"/>
                <a:cs typeface="楷体" panose="02010609060101010101" pitchFamily="49" charset="-122"/>
              </a:rPr>
              <a:t>2</a:t>
            </a:r>
            <a:r>
              <a:rPr lang="zh-CN" altLang="en-US">
                <a:ea typeface="华文楷体" panose="02010600040101010101" pitchFamily="2" charset="-122"/>
                <a:cs typeface="楷体" panose="02010609060101010101" pitchFamily="49" charset="-122"/>
              </a:rPr>
              <a:t>等</a:t>
            </a:r>
            <a:r>
              <a:rPr lang="en-US" altLang="zh-CN">
                <a:ea typeface="华文楷体" panose="02010600040101010101" pitchFamily="2" charset="-122"/>
                <a:cs typeface="楷体" panose="02010609060101010101" pitchFamily="49" charset="-122"/>
              </a:rPr>
              <a:t>)</a:t>
            </a:r>
            <a:r>
              <a:rPr lang="zh-CN" altLang="en-US">
                <a:ea typeface="华文楷体" panose="02010600040101010101" pitchFamily="2" charset="-122"/>
                <a:cs typeface="楷体" panose="02010609060101010101" pitchFamily="49" charset="-122"/>
              </a:rPr>
              <a:t>共熔，生成可溶性的硫酸盐。</a:t>
            </a:r>
            <a:endParaRPr lang="en-US" altLang="zh-CN">
              <a:ea typeface="华文楷体" panose="02010600040101010101" pitchFamily="2" charset="-122"/>
              <a:cs typeface="楷体" panose="02010609060101010101" pitchFamily="49" charset="-122"/>
            </a:endParaRPr>
          </a:p>
          <a:p>
            <a:pPr eaLnBrk="0" hangingPunct="0">
              <a:lnSpc>
                <a:spcPct val="200000"/>
              </a:lnSpc>
              <a:spcBef>
                <a:spcPct val="20000"/>
              </a:spcBef>
              <a:spcAft>
                <a:spcPct val="20000"/>
              </a:spcAft>
            </a:pPr>
            <a:r>
              <a:rPr lang="en-US" altLang="zh-CN">
                <a:solidFill>
                  <a:srgbClr val="0000FF"/>
                </a:solidFill>
                <a:ea typeface="华文楷体" panose="02010600040101010101" pitchFamily="2" charset="-122"/>
                <a:cs typeface="楷体" panose="02010609060101010101" pitchFamily="49" charset="-122"/>
              </a:rPr>
              <a:t>      Fe</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O</a:t>
            </a:r>
            <a:r>
              <a:rPr lang="en-US" altLang="zh-CN" baseline="-25000">
                <a:solidFill>
                  <a:srgbClr val="0000FF"/>
                </a:solidFill>
                <a:ea typeface="华文楷体" panose="02010600040101010101" pitchFamily="2" charset="-122"/>
                <a:cs typeface="楷体" panose="02010609060101010101" pitchFamily="49" charset="-122"/>
              </a:rPr>
              <a:t>3</a:t>
            </a:r>
            <a:r>
              <a:rPr lang="en-US" altLang="zh-CN">
                <a:solidFill>
                  <a:srgbClr val="0000FF"/>
                </a:solidFill>
                <a:ea typeface="华文楷体" panose="02010600040101010101" pitchFamily="2" charset="-122"/>
                <a:cs typeface="楷体" panose="02010609060101010101" pitchFamily="49" charset="-122"/>
              </a:rPr>
              <a:t> + 3K</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O</a:t>
            </a:r>
            <a:r>
              <a:rPr lang="en-US" altLang="zh-CN" baseline="-25000">
                <a:solidFill>
                  <a:srgbClr val="0000FF"/>
                </a:solidFill>
                <a:ea typeface="华文楷体" panose="02010600040101010101" pitchFamily="2" charset="-122"/>
                <a:cs typeface="楷体" panose="02010609060101010101" pitchFamily="49" charset="-122"/>
              </a:rPr>
              <a:t>7</a:t>
            </a:r>
            <a:r>
              <a:rPr lang="en-US" altLang="zh-CN">
                <a:solidFill>
                  <a:srgbClr val="0000FF"/>
                </a:solidFill>
                <a:ea typeface="华文楷体" panose="02010600040101010101" pitchFamily="2" charset="-122"/>
                <a:cs typeface="楷体" panose="02010609060101010101" pitchFamily="49" charset="-122"/>
              </a:rPr>
              <a:t>==Fe</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(SO</a:t>
            </a:r>
            <a:r>
              <a:rPr lang="en-US" altLang="zh-CN" baseline="-25000">
                <a:solidFill>
                  <a:srgbClr val="0000FF"/>
                </a:solidFill>
                <a:ea typeface="华文楷体" panose="02010600040101010101" pitchFamily="2" charset="-122"/>
                <a:cs typeface="楷体" panose="02010609060101010101" pitchFamily="49" charset="-122"/>
              </a:rPr>
              <a:t>4</a:t>
            </a:r>
            <a:r>
              <a:rPr lang="en-US" altLang="zh-CN">
                <a:solidFill>
                  <a:srgbClr val="0000FF"/>
                </a:solidFill>
                <a:ea typeface="华文楷体" panose="02010600040101010101" pitchFamily="2" charset="-122"/>
                <a:cs typeface="楷体" panose="02010609060101010101" pitchFamily="49" charset="-122"/>
              </a:rPr>
              <a:t>)</a:t>
            </a:r>
            <a:r>
              <a:rPr lang="en-US" altLang="zh-CN" baseline="-25000">
                <a:solidFill>
                  <a:srgbClr val="0000FF"/>
                </a:solidFill>
                <a:ea typeface="华文楷体" panose="02010600040101010101" pitchFamily="2" charset="-122"/>
                <a:cs typeface="楷体" panose="02010609060101010101" pitchFamily="49" charset="-122"/>
              </a:rPr>
              <a:t>3</a:t>
            </a:r>
            <a:r>
              <a:rPr lang="en-US" altLang="zh-CN">
                <a:solidFill>
                  <a:srgbClr val="0000FF"/>
                </a:solidFill>
                <a:ea typeface="华文楷体" panose="02010600040101010101" pitchFamily="2" charset="-122"/>
                <a:cs typeface="楷体" panose="02010609060101010101" pitchFamily="49" charset="-122"/>
              </a:rPr>
              <a:t> + 3K</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SO</a:t>
            </a:r>
            <a:r>
              <a:rPr lang="en-US" altLang="zh-CN" baseline="-25000">
                <a:solidFill>
                  <a:srgbClr val="0000FF"/>
                </a:solidFill>
                <a:ea typeface="华文楷体" panose="02010600040101010101" pitchFamily="2" charset="-122"/>
                <a:cs typeface="楷体" panose="02010609060101010101" pitchFamily="49" charset="-122"/>
              </a:rPr>
              <a:t>4</a:t>
            </a:r>
            <a:endParaRPr lang="en-US" altLang="zh-CN" baseline="-25000">
              <a:solidFill>
                <a:srgbClr val="0000FF"/>
              </a:solidFill>
              <a:ea typeface="华文楷体" panose="02010600040101010101" pitchFamily="2" charset="-122"/>
              <a:cs typeface="楷体" panose="02010609060101010101" pitchFamily="49" charset="-122"/>
            </a:endParaRPr>
          </a:p>
          <a:p>
            <a:pPr eaLnBrk="0" hangingPunct="0">
              <a:lnSpc>
                <a:spcPct val="200000"/>
              </a:lnSpc>
              <a:spcBef>
                <a:spcPct val="20000"/>
              </a:spcBef>
              <a:spcAft>
                <a:spcPct val="20000"/>
              </a:spcAft>
            </a:pPr>
            <a:r>
              <a:rPr lang="en-US" altLang="zh-CN">
                <a:solidFill>
                  <a:srgbClr val="0000FF"/>
                </a:solidFill>
                <a:ea typeface="华文楷体" panose="02010600040101010101" pitchFamily="2" charset="-122"/>
                <a:cs typeface="楷体" panose="02010609060101010101" pitchFamily="49" charset="-122"/>
              </a:rPr>
              <a:t>      Al</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O</a:t>
            </a:r>
            <a:r>
              <a:rPr lang="en-US" altLang="zh-CN" baseline="-25000">
                <a:solidFill>
                  <a:srgbClr val="0000FF"/>
                </a:solidFill>
                <a:ea typeface="华文楷体" panose="02010600040101010101" pitchFamily="2" charset="-122"/>
                <a:cs typeface="楷体" panose="02010609060101010101" pitchFamily="49" charset="-122"/>
              </a:rPr>
              <a:t>3</a:t>
            </a:r>
            <a:r>
              <a:rPr lang="en-US" altLang="zh-CN">
                <a:solidFill>
                  <a:srgbClr val="0000FF"/>
                </a:solidFill>
                <a:ea typeface="华文楷体" panose="02010600040101010101" pitchFamily="2" charset="-122"/>
                <a:cs typeface="楷体" panose="02010609060101010101" pitchFamily="49" charset="-122"/>
              </a:rPr>
              <a:t> + 3K</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O</a:t>
            </a:r>
            <a:r>
              <a:rPr lang="en-US" altLang="zh-CN" baseline="-25000">
                <a:solidFill>
                  <a:srgbClr val="0000FF"/>
                </a:solidFill>
                <a:ea typeface="华文楷体" panose="02010600040101010101" pitchFamily="2" charset="-122"/>
                <a:cs typeface="楷体" panose="02010609060101010101" pitchFamily="49" charset="-122"/>
              </a:rPr>
              <a:t>7</a:t>
            </a:r>
            <a:r>
              <a:rPr lang="en-US" altLang="zh-CN">
                <a:solidFill>
                  <a:srgbClr val="0000FF"/>
                </a:solidFill>
                <a:ea typeface="华文楷体" panose="02010600040101010101" pitchFamily="2" charset="-122"/>
                <a:cs typeface="楷体" panose="02010609060101010101" pitchFamily="49" charset="-122"/>
              </a:rPr>
              <a:t>==Al</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(SO</a:t>
            </a:r>
            <a:r>
              <a:rPr lang="en-US" altLang="zh-CN" baseline="-25000">
                <a:solidFill>
                  <a:srgbClr val="0000FF"/>
                </a:solidFill>
                <a:ea typeface="华文楷体" panose="02010600040101010101" pitchFamily="2" charset="-122"/>
                <a:cs typeface="楷体" panose="02010609060101010101" pitchFamily="49" charset="-122"/>
              </a:rPr>
              <a:t>4</a:t>
            </a:r>
            <a:r>
              <a:rPr lang="en-US" altLang="zh-CN">
                <a:solidFill>
                  <a:srgbClr val="0000FF"/>
                </a:solidFill>
                <a:ea typeface="华文楷体" panose="02010600040101010101" pitchFamily="2" charset="-122"/>
                <a:cs typeface="楷体" panose="02010609060101010101" pitchFamily="49" charset="-122"/>
              </a:rPr>
              <a:t>)</a:t>
            </a:r>
            <a:r>
              <a:rPr lang="en-US" altLang="zh-CN" baseline="-25000">
                <a:solidFill>
                  <a:srgbClr val="0000FF"/>
                </a:solidFill>
                <a:ea typeface="华文楷体" panose="02010600040101010101" pitchFamily="2" charset="-122"/>
                <a:cs typeface="楷体" panose="02010609060101010101" pitchFamily="49" charset="-122"/>
              </a:rPr>
              <a:t>3</a:t>
            </a:r>
            <a:r>
              <a:rPr lang="en-US" altLang="zh-CN">
                <a:solidFill>
                  <a:srgbClr val="0000FF"/>
                </a:solidFill>
                <a:ea typeface="华文楷体" panose="02010600040101010101" pitchFamily="2" charset="-122"/>
                <a:cs typeface="楷体" panose="02010609060101010101" pitchFamily="49" charset="-122"/>
              </a:rPr>
              <a:t> + 3K</a:t>
            </a:r>
            <a:r>
              <a:rPr lang="en-US" altLang="zh-CN" baseline="-25000">
                <a:solidFill>
                  <a:srgbClr val="0000FF"/>
                </a:solidFill>
                <a:ea typeface="华文楷体" panose="02010600040101010101" pitchFamily="2" charset="-122"/>
                <a:cs typeface="楷体" panose="02010609060101010101" pitchFamily="49" charset="-122"/>
              </a:rPr>
              <a:t>2</a:t>
            </a:r>
            <a:r>
              <a:rPr lang="en-US" altLang="zh-CN">
                <a:solidFill>
                  <a:srgbClr val="0000FF"/>
                </a:solidFill>
                <a:ea typeface="华文楷体" panose="02010600040101010101" pitchFamily="2" charset="-122"/>
                <a:cs typeface="楷体" panose="02010609060101010101" pitchFamily="49" charset="-122"/>
              </a:rPr>
              <a:t>SO</a:t>
            </a:r>
            <a:r>
              <a:rPr lang="en-US" altLang="zh-CN" baseline="-25000">
                <a:solidFill>
                  <a:srgbClr val="0000FF"/>
                </a:solidFill>
                <a:ea typeface="华文楷体" panose="02010600040101010101" pitchFamily="2" charset="-122"/>
                <a:cs typeface="楷体" panose="02010609060101010101" pitchFamily="49" charset="-122"/>
              </a:rPr>
              <a:t>4</a:t>
            </a:r>
            <a:r>
              <a:rPr lang="en-US" altLang="zh-CN" b="0">
                <a:solidFill>
                  <a:srgbClr val="0000FF"/>
                </a:solidFill>
                <a:ea typeface="华文楷体" panose="02010600040101010101" pitchFamily="2" charset="-122"/>
                <a:cs typeface="楷体" panose="02010609060101010101" pitchFamily="49" charset="-122"/>
              </a:rPr>
              <a:t> </a:t>
            </a:r>
            <a:endParaRPr lang="en-US" altLang="zh-CN" b="0">
              <a:solidFill>
                <a:srgbClr val="0000FF"/>
              </a:solidFill>
              <a:ea typeface="华文楷体" panose="02010600040101010101" pitchFamily="2" charset="-122"/>
              <a:cs typeface="楷体" panose="02010609060101010101" pitchFamily="49" charset="-122"/>
            </a:endParaRPr>
          </a:p>
        </p:txBody>
      </p:sp>
      <p:sp>
        <p:nvSpPr>
          <p:cNvPr id="343042" name="Rectangle 17"/>
          <p:cNvSpPr>
            <a:spLocks noChangeArrowheads="1"/>
          </p:cNvSpPr>
          <p:nvPr/>
        </p:nvSpPr>
        <p:spPr bwMode="auto">
          <a:xfrm>
            <a:off x="7667625" y="6165850"/>
            <a:ext cx="113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7A2E4BE-3E25-43CC-8071-100E3355E4F9}"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left)">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250825" y="5502275"/>
            <a:ext cx="277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ea typeface="华文楷体" panose="02010600040101010101" pitchFamily="2" charset="-122"/>
              </a:rPr>
              <a:t> ●  </a:t>
            </a:r>
            <a:r>
              <a:rPr lang="zh-CN" altLang="en-US" sz="2800">
                <a:solidFill>
                  <a:srgbClr val="0000CC"/>
                </a:solidFill>
                <a:ea typeface="华文楷体" panose="02010600040101010101" pitchFamily="2" charset="-122"/>
              </a:rPr>
              <a:t>稳定性差</a:t>
            </a:r>
            <a:endParaRPr lang="zh-CN" altLang="en-US" sz="2800">
              <a:solidFill>
                <a:srgbClr val="0000CC"/>
              </a:solidFill>
              <a:ea typeface="华文楷体" panose="02010600040101010101" pitchFamily="2" charset="-122"/>
            </a:endParaRPr>
          </a:p>
        </p:txBody>
      </p:sp>
      <p:sp>
        <p:nvSpPr>
          <p:cNvPr id="255033" name="Rectangle 3"/>
          <p:cNvSpPr>
            <a:spLocks noChangeArrowheads="1"/>
          </p:cNvSpPr>
          <p:nvPr/>
        </p:nvSpPr>
        <p:spPr bwMode="auto">
          <a:xfrm>
            <a:off x="1052513" y="188913"/>
            <a:ext cx="5113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99"/>
                </a:solidFill>
                <a:ea typeface="华文楷体" panose="02010600040101010101" pitchFamily="2" charset="-122"/>
              </a:rPr>
              <a:t>4. </a:t>
            </a:r>
            <a:r>
              <a:rPr lang="zh-CN" altLang="en-US" sz="3600">
                <a:solidFill>
                  <a:srgbClr val="000099"/>
                </a:solidFill>
                <a:ea typeface="华文楷体" panose="02010600040101010101" pitchFamily="2" charset="-122"/>
              </a:rPr>
              <a:t>过硫酸及其盐  </a:t>
            </a:r>
            <a:r>
              <a:rPr lang="en-US" altLang="zh-CN" sz="3600">
                <a:solidFill>
                  <a:srgbClr val="000099"/>
                </a:solidFill>
                <a:ea typeface="华文楷体" panose="02010600040101010101" pitchFamily="2" charset="-122"/>
              </a:rPr>
              <a:t>(S</a:t>
            </a:r>
            <a:r>
              <a:rPr lang="en-US" altLang="zh-CN" sz="3600" baseline="-25000">
                <a:solidFill>
                  <a:srgbClr val="000099"/>
                </a:solidFill>
                <a:ea typeface="华文楷体" panose="02010600040101010101" pitchFamily="2" charset="-122"/>
              </a:rPr>
              <a:t>2</a:t>
            </a:r>
            <a:r>
              <a:rPr lang="en-US" altLang="zh-CN" sz="3600">
                <a:solidFill>
                  <a:srgbClr val="000099"/>
                </a:solidFill>
                <a:ea typeface="华文楷体" panose="02010600040101010101" pitchFamily="2" charset="-122"/>
              </a:rPr>
              <a:t>O</a:t>
            </a:r>
            <a:r>
              <a:rPr lang="en-US" altLang="zh-CN" sz="3600" baseline="-25000">
                <a:solidFill>
                  <a:srgbClr val="000099"/>
                </a:solidFill>
                <a:ea typeface="华文楷体" panose="02010600040101010101" pitchFamily="2" charset="-122"/>
              </a:rPr>
              <a:t>8</a:t>
            </a:r>
            <a:r>
              <a:rPr lang="en-US" altLang="zh-CN" sz="3600" baseline="30000">
                <a:solidFill>
                  <a:srgbClr val="000099"/>
                </a:solidFill>
                <a:ea typeface="华文楷体" panose="02010600040101010101" pitchFamily="2" charset="-122"/>
              </a:rPr>
              <a:t>2-</a:t>
            </a:r>
            <a:r>
              <a:rPr lang="en-US" altLang="zh-CN" sz="3600">
                <a:solidFill>
                  <a:srgbClr val="000099"/>
                </a:solidFill>
                <a:ea typeface="华文楷体" panose="02010600040101010101" pitchFamily="2" charset="-122"/>
              </a:rPr>
              <a:t>)</a:t>
            </a:r>
            <a:endParaRPr lang="en-US" altLang="zh-CN" sz="3600">
              <a:solidFill>
                <a:srgbClr val="000099"/>
              </a:solidFill>
              <a:ea typeface="华文楷体" panose="02010600040101010101" pitchFamily="2" charset="-122"/>
            </a:endParaRPr>
          </a:p>
        </p:txBody>
      </p:sp>
      <p:sp>
        <p:nvSpPr>
          <p:cNvPr id="187396" name="Rectangle 4"/>
          <p:cNvSpPr>
            <a:spLocks noChangeArrowheads="1"/>
          </p:cNvSpPr>
          <p:nvPr/>
        </p:nvSpPr>
        <p:spPr bwMode="auto">
          <a:xfrm>
            <a:off x="1096963" y="2755900"/>
            <a:ext cx="764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  </a:t>
            </a:r>
            <a:r>
              <a:rPr lang="zh-CN" altLang="en-US">
                <a:ea typeface="华文楷体" panose="02010600040101010101" pitchFamily="2" charset="-122"/>
              </a:rPr>
              <a:t>过二硫酸盐</a:t>
            </a:r>
            <a:r>
              <a:rPr lang="en-US" altLang="zh-CN">
                <a:ea typeface="华文楷体" panose="02010600040101010101" pitchFamily="2" charset="-122"/>
              </a:rPr>
              <a:t>: </a:t>
            </a:r>
            <a:r>
              <a:rPr lang="zh-CN" altLang="en-US">
                <a:ea typeface="华文楷体" panose="02010600040101010101" pitchFamily="2" charset="-122"/>
              </a:rPr>
              <a:t>钾盐</a:t>
            </a:r>
            <a:r>
              <a:rPr lang="en-US" altLang="zh-CN">
                <a:ea typeface="华文楷体" panose="02010600040101010101" pitchFamily="2" charset="-122"/>
              </a:rPr>
              <a:t>/</a:t>
            </a:r>
            <a:r>
              <a:rPr lang="zh-CN" altLang="en-US">
                <a:ea typeface="华文楷体" panose="02010600040101010101" pitchFamily="2" charset="-122"/>
              </a:rPr>
              <a:t>铵盐，表现</a:t>
            </a:r>
            <a:r>
              <a:rPr lang="zh-CN" altLang="en-US">
                <a:solidFill>
                  <a:srgbClr val="0000CC"/>
                </a:solidFill>
                <a:ea typeface="华文楷体" panose="02010600040101010101" pitchFamily="2" charset="-122"/>
              </a:rPr>
              <a:t>强氧化性</a:t>
            </a:r>
            <a:endParaRPr lang="zh-CN" altLang="en-US">
              <a:solidFill>
                <a:srgbClr val="0000CC"/>
              </a:solidFill>
              <a:ea typeface="华文楷体" panose="02010600040101010101" pitchFamily="2" charset="-122"/>
            </a:endParaRPr>
          </a:p>
        </p:txBody>
      </p:sp>
      <p:graphicFrame>
        <p:nvGraphicFramePr>
          <p:cNvPr id="187397" name="Object 54"/>
          <p:cNvGraphicFramePr>
            <a:graphicFrameLocks noChangeAspect="1"/>
          </p:cNvGraphicFramePr>
          <p:nvPr/>
        </p:nvGraphicFramePr>
        <p:xfrm>
          <a:off x="1374775" y="3602038"/>
          <a:ext cx="4500563" cy="717550"/>
        </p:xfrm>
        <a:graphic>
          <a:graphicData uri="http://schemas.openxmlformats.org/presentationml/2006/ole">
            <mc:AlternateContent xmlns:mc="http://schemas.openxmlformats.org/markup-compatibility/2006">
              <mc:Choice xmlns:v="urn:schemas-microsoft-com:vml" Requires="v">
                <p:oleObj spid="_x0000_s255170" name="公式" r:id="rId1" imgW="1536700" imgH="241300" progId="Equation.3">
                  <p:embed/>
                </p:oleObj>
              </mc:Choice>
              <mc:Fallback>
                <p:oleObj name="公式" r:id="rId1" imgW="1536700" imgH="241300" progId="Equation.3">
                  <p:embed/>
                  <p:pic>
                    <p:nvPicPr>
                      <p:cNvPr id="0" name="Picture 1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602038"/>
                        <a:ext cx="4500563"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398" name="Text Box 6"/>
          <p:cNvSpPr txBox="1">
            <a:spLocks noChangeArrowheads="1"/>
          </p:cNvSpPr>
          <p:nvPr/>
        </p:nvSpPr>
        <p:spPr bwMode="auto">
          <a:xfrm>
            <a:off x="900113" y="4827588"/>
            <a:ext cx="7866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a:ea typeface="华文楷体" panose="02010600040101010101" pitchFamily="2" charset="-122"/>
              </a:rPr>
              <a:t>2 Mn</a:t>
            </a:r>
            <a:r>
              <a:rPr lang="en-US" altLang="zh-CN" sz="2400" baseline="30000">
                <a:ea typeface="华文楷体" panose="02010600040101010101" pitchFamily="2" charset="-122"/>
              </a:rPr>
              <a:t>2+</a:t>
            </a:r>
            <a:r>
              <a:rPr lang="en-US" altLang="zh-CN" sz="2400">
                <a:ea typeface="华文楷体" panose="02010600040101010101" pitchFamily="2" charset="-122"/>
              </a:rPr>
              <a:t> + 5 S</a:t>
            </a:r>
            <a:r>
              <a:rPr lang="en-US" altLang="zh-CN" sz="2400" baseline="-25000">
                <a:ea typeface="华文楷体" panose="02010600040101010101" pitchFamily="2" charset="-122"/>
              </a:rPr>
              <a:t>2</a:t>
            </a:r>
            <a:r>
              <a:rPr lang="en-US" altLang="zh-CN" sz="2400">
                <a:ea typeface="华文楷体" panose="02010600040101010101" pitchFamily="2" charset="-122"/>
              </a:rPr>
              <a:t>O</a:t>
            </a:r>
            <a:r>
              <a:rPr lang="en-US" altLang="zh-CN" sz="2400" baseline="-25000">
                <a:ea typeface="华文楷体" panose="02010600040101010101" pitchFamily="2" charset="-122"/>
              </a:rPr>
              <a:t>8</a:t>
            </a:r>
            <a:r>
              <a:rPr lang="en-US" altLang="zh-CN" sz="2400" baseline="30000">
                <a:ea typeface="华文楷体" panose="02010600040101010101" pitchFamily="2" charset="-122"/>
              </a:rPr>
              <a:t>2-</a:t>
            </a:r>
            <a:r>
              <a:rPr lang="en-US" altLang="zh-CN" sz="2400">
                <a:ea typeface="华文楷体" panose="02010600040101010101" pitchFamily="2" charset="-122"/>
              </a:rPr>
              <a:t> + 8 H</a:t>
            </a:r>
            <a:r>
              <a:rPr lang="en-US" altLang="zh-CN" sz="2400" baseline="-25000">
                <a:ea typeface="华文楷体" panose="02010600040101010101" pitchFamily="2" charset="-122"/>
              </a:rPr>
              <a:t>2</a:t>
            </a:r>
            <a:r>
              <a:rPr lang="en-US" altLang="zh-CN" sz="2400">
                <a:ea typeface="华文楷体" panose="02010600040101010101" pitchFamily="2" charset="-122"/>
              </a:rPr>
              <a:t>O </a:t>
            </a:r>
            <a:r>
              <a:rPr lang="en-US" altLang="zh-CN" sz="2400">
                <a:ea typeface="华文楷体" panose="02010600040101010101" pitchFamily="2" charset="-122"/>
                <a:sym typeface="Wingdings" panose="05000000000000000000" pitchFamily="2" charset="2"/>
              </a:rPr>
              <a:t> </a:t>
            </a:r>
            <a:r>
              <a:rPr lang="en-US" altLang="zh-CN" sz="2400">
                <a:ea typeface="华文楷体" panose="02010600040101010101" pitchFamily="2" charset="-122"/>
              </a:rPr>
              <a:t> 2 </a:t>
            </a:r>
            <a:r>
              <a:rPr lang="en-US" altLang="zh-CN" sz="2400">
                <a:solidFill>
                  <a:srgbClr val="FF0000"/>
                </a:solidFill>
                <a:ea typeface="华文楷体" panose="02010600040101010101" pitchFamily="2" charset="-122"/>
              </a:rPr>
              <a:t>MnO</a:t>
            </a:r>
            <a:r>
              <a:rPr lang="en-US" altLang="zh-CN" sz="2400" baseline="-25000">
                <a:solidFill>
                  <a:srgbClr val="FF0000"/>
                </a:solidFill>
                <a:ea typeface="华文楷体" panose="02010600040101010101" pitchFamily="2" charset="-122"/>
              </a:rPr>
              <a:t>4</a:t>
            </a:r>
            <a:r>
              <a:rPr lang="en-US" altLang="zh-CN" sz="2400" baseline="30000">
                <a:ea typeface="华文楷体" panose="02010600040101010101" pitchFamily="2" charset="-122"/>
              </a:rPr>
              <a:t>-</a:t>
            </a:r>
            <a:r>
              <a:rPr lang="en-US" altLang="zh-CN" sz="2400">
                <a:ea typeface="华文楷体" panose="02010600040101010101" pitchFamily="2" charset="-122"/>
              </a:rPr>
              <a:t> + 10 SO</a:t>
            </a:r>
            <a:r>
              <a:rPr lang="en-US" altLang="zh-CN" sz="2400" baseline="-25000">
                <a:ea typeface="华文楷体" panose="02010600040101010101" pitchFamily="2" charset="-122"/>
              </a:rPr>
              <a:t>4</a:t>
            </a:r>
            <a:r>
              <a:rPr lang="en-US" altLang="zh-CN" sz="2400" baseline="30000">
                <a:ea typeface="华文楷体" panose="02010600040101010101" pitchFamily="2" charset="-122"/>
              </a:rPr>
              <a:t>2-</a:t>
            </a:r>
            <a:r>
              <a:rPr lang="en-US" altLang="zh-CN" sz="2400">
                <a:ea typeface="华文楷体" panose="02010600040101010101" pitchFamily="2" charset="-122"/>
              </a:rPr>
              <a:t> + 16 H</a:t>
            </a:r>
            <a:r>
              <a:rPr lang="en-US" altLang="zh-CN" sz="2400" baseline="30000">
                <a:ea typeface="华文楷体" panose="02010600040101010101" pitchFamily="2" charset="-122"/>
              </a:rPr>
              <a:t>+     </a:t>
            </a:r>
            <a:endParaRPr lang="en-US" altLang="zh-CN" sz="2400" baseline="30000">
              <a:ea typeface="华文楷体" panose="02010600040101010101" pitchFamily="2" charset="-122"/>
            </a:endParaRPr>
          </a:p>
        </p:txBody>
      </p:sp>
      <p:sp>
        <p:nvSpPr>
          <p:cNvPr id="187400" name="Text Box 8"/>
          <p:cNvSpPr txBox="1">
            <a:spLocks noChangeArrowheads="1"/>
          </p:cNvSpPr>
          <p:nvPr/>
        </p:nvSpPr>
        <p:spPr bwMode="auto">
          <a:xfrm>
            <a:off x="4139952" y="4581128"/>
            <a:ext cx="678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dirty="0">
                <a:ea typeface="华文楷体" panose="02010600040101010101" pitchFamily="2" charset="-122"/>
              </a:rPr>
              <a:t>Ag</a:t>
            </a:r>
            <a:r>
              <a:rPr lang="en-US" altLang="zh-CN" sz="2400" baseline="30000" dirty="0">
                <a:ea typeface="华文楷体" panose="02010600040101010101" pitchFamily="2" charset="-122"/>
              </a:rPr>
              <a:t>+</a:t>
            </a:r>
            <a:endParaRPr lang="en-US" altLang="zh-CN" sz="2400" baseline="30000" dirty="0">
              <a:ea typeface="华文楷体" panose="02010600040101010101" pitchFamily="2" charset="-122"/>
            </a:endParaRPr>
          </a:p>
        </p:txBody>
      </p:sp>
      <p:grpSp>
        <p:nvGrpSpPr>
          <p:cNvPr id="187401" name="Group 9"/>
          <p:cNvGrpSpPr/>
          <p:nvPr/>
        </p:nvGrpSpPr>
        <p:grpSpPr bwMode="auto">
          <a:xfrm>
            <a:off x="3132138" y="5291138"/>
            <a:ext cx="5122862" cy="695325"/>
            <a:chOff x="1973" y="3015"/>
            <a:chExt cx="3227" cy="438"/>
          </a:xfrm>
        </p:grpSpPr>
        <p:sp>
          <p:nvSpPr>
            <p:cNvPr id="255040" name="Text Box 10"/>
            <p:cNvSpPr txBox="1">
              <a:spLocks noChangeArrowheads="1"/>
            </p:cNvSpPr>
            <p:nvPr/>
          </p:nvSpPr>
          <p:spPr bwMode="auto">
            <a:xfrm>
              <a:off x="1973" y="3162"/>
              <a:ext cx="3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a:ea typeface="华文楷体" panose="02010600040101010101" pitchFamily="2" charset="-122"/>
                </a:rPr>
                <a:t>2 K</a:t>
              </a:r>
              <a:r>
                <a:rPr lang="en-US" altLang="zh-CN" sz="2400" baseline="-25000">
                  <a:ea typeface="华文楷体" panose="02010600040101010101" pitchFamily="2" charset="-122"/>
                </a:rPr>
                <a:t>2</a:t>
              </a:r>
              <a:r>
                <a:rPr lang="en-US" altLang="zh-CN" sz="2400">
                  <a:ea typeface="华文楷体" panose="02010600040101010101" pitchFamily="2" charset="-122"/>
                </a:rPr>
                <a:t>S</a:t>
              </a:r>
              <a:r>
                <a:rPr lang="en-US" altLang="zh-CN" sz="2400" baseline="-25000">
                  <a:ea typeface="华文楷体" panose="02010600040101010101" pitchFamily="2" charset="-122"/>
                </a:rPr>
                <a:t>2</a:t>
              </a:r>
              <a:r>
                <a:rPr lang="en-US" altLang="zh-CN" sz="2400">
                  <a:ea typeface="华文楷体" panose="02010600040101010101" pitchFamily="2" charset="-122"/>
                </a:rPr>
                <a:t>O</a:t>
              </a:r>
              <a:r>
                <a:rPr lang="en-US" altLang="zh-CN" sz="2400" baseline="-25000">
                  <a:ea typeface="华文楷体" panose="02010600040101010101" pitchFamily="2" charset="-122"/>
                </a:rPr>
                <a:t>8</a:t>
              </a:r>
              <a:r>
                <a:rPr lang="en-US" altLang="zh-CN" sz="2400">
                  <a:ea typeface="华文楷体" panose="02010600040101010101" pitchFamily="2" charset="-122"/>
                  <a:sym typeface="Wingdings" panose="05000000000000000000" pitchFamily="2" charset="2"/>
                </a:rPr>
                <a:t> </a:t>
              </a:r>
              <a:r>
                <a:rPr lang="en-US" altLang="zh-CN" sz="2400" baseline="-25000">
                  <a:ea typeface="华文楷体" panose="02010600040101010101" pitchFamily="2" charset="-122"/>
                </a:rPr>
                <a:t>      </a:t>
              </a:r>
              <a:r>
                <a:rPr lang="en-US" altLang="zh-CN" sz="2400">
                  <a:ea typeface="华文楷体" panose="02010600040101010101" pitchFamily="2" charset="-122"/>
                </a:rPr>
                <a:t>       2 K</a:t>
              </a:r>
              <a:r>
                <a:rPr lang="en-US" altLang="zh-CN" sz="2400" baseline="-25000">
                  <a:ea typeface="华文楷体" panose="02010600040101010101" pitchFamily="2" charset="-122"/>
                </a:rPr>
                <a:t>2</a:t>
              </a:r>
              <a:r>
                <a:rPr lang="en-US" altLang="zh-CN" sz="2400">
                  <a:ea typeface="华文楷体" panose="02010600040101010101" pitchFamily="2" charset="-122"/>
                </a:rPr>
                <a:t>SO</a:t>
              </a:r>
              <a:r>
                <a:rPr lang="en-US" altLang="zh-CN" sz="2400" baseline="-25000">
                  <a:ea typeface="华文楷体" panose="02010600040101010101" pitchFamily="2" charset="-122"/>
                </a:rPr>
                <a:t>4</a:t>
              </a:r>
              <a:r>
                <a:rPr lang="en-US" altLang="zh-CN" sz="2400">
                  <a:ea typeface="华文楷体" panose="02010600040101010101" pitchFamily="2" charset="-122"/>
                </a:rPr>
                <a:t> + 2 SO</a:t>
              </a:r>
              <a:r>
                <a:rPr lang="en-US" altLang="zh-CN" sz="2400" baseline="-25000">
                  <a:ea typeface="华文楷体" panose="02010600040101010101" pitchFamily="2" charset="-122"/>
                </a:rPr>
                <a:t>3</a:t>
              </a:r>
              <a:r>
                <a:rPr lang="en-US" altLang="zh-CN" sz="2400">
                  <a:ea typeface="华文楷体" panose="02010600040101010101" pitchFamily="2" charset="-122"/>
                </a:rPr>
                <a:t> + O</a:t>
              </a:r>
              <a:r>
                <a:rPr lang="en-US" altLang="zh-CN" sz="2400" baseline="-25000">
                  <a:ea typeface="华文楷体" panose="02010600040101010101" pitchFamily="2" charset="-122"/>
                </a:rPr>
                <a:t>2</a:t>
              </a:r>
              <a:endParaRPr lang="en-US" altLang="zh-CN" sz="2400" baseline="-25000">
                <a:ea typeface="华文楷体" panose="02010600040101010101" pitchFamily="2" charset="-122"/>
              </a:endParaRPr>
            </a:p>
          </p:txBody>
        </p:sp>
        <p:sp>
          <p:nvSpPr>
            <p:cNvPr id="255041" name="Line 11"/>
            <p:cNvSpPr>
              <a:spLocks noChangeShapeType="1"/>
            </p:cNvSpPr>
            <p:nvPr/>
          </p:nvSpPr>
          <p:spPr bwMode="auto">
            <a:xfrm>
              <a:off x="2865" y="3332"/>
              <a:ext cx="378" cy="7"/>
            </a:xfrm>
            <a:prstGeom prst="line">
              <a:avLst/>
            </a:prstGeom>
            <a:noFill/>
            <a:ln w="31750" cap="sq">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255042" name="Text Box 12"/>
            <p:cNvSpPr txBox="1">
              <a:spLocks noChangeArrowheads="1"/>
            </p:cNvSpPr>
            <p:nvPr/>
          </p:nvSpPr>
          <p:spPr bwMode="auto">
            <a:xfrm>
              <a:off x="2938" y="3015"/>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0">
                  <a:ea typeface="华文楷体" panose="02010600040101010101" pitchFamily="2" charset="-122"/>
                </a:rPr>
                <a:t>△</a:t>
              </a:r>
              <a:endParaRPr lang="en-US" altLang="zh-CN" b="0">
                <a:ea typeface="华文楷体" panose="02010600040101010101" pitchFamily="2" charset="-122"/>
              </a:endParaRPr>
            </a:p>
          </p:txBody>
        </p:sp>
      </p:grpSp>
      <p:graphicFrame>
        <p:nvGraphicFramePr>
          <p:cNvPr id="255031" name="Object 55"/>
          <p:cNvGraphicFramePr>
            <a:graphicFrameLocks noChangeAspect="1"/>
          </p:cNvGraphicFramePr>
          <p:nvPr/>
        </p:nvGraphicFramePr>
        <p:xfrm>
          <a:off x="1071563" y="1166813"/>
          <a:ext cx="5184775" cy="1320800"/>
        </p:xfrm>
        <a:graphic>
          <a:graphicData uri="http://schemas.openxmlformats.org/presentationml/2006/ole">
            <mc:AlternateContent xmlns:mc="http://schemas.openxmlformats.org/markup-compatibility/2006">
              <mc:Choice xmlns:v="urn:schemas-microsoft-com:vml" Requires="v">
                <p:oleObj spid="_x0000_s255171" name="CS ChemDraw Drawing" r:id="rId3" imgW="4320540" imgH="1099820" progId="ChemDraw.Document.6.0">
                  <p:embed/>
                </p:oleObj>
              </mc:Choice>
              <mc:Fallback>
                <p:oleObj name="CS ChemDraw Drawing" r:id="rId3" imgW="4320540" imgH="1099820" progId="ChemDraw.Document.6.0">
                  <p:embed/>
                  <p:pic>
                    <p:nvPicPr>
                      <p:cNvPr id="0" name="Picture 1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166813"/>
                        <a:ext cx="5184775"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5038" name="Picture 15" descr="S2O8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5113" y="862013"/>
            <a:ext cx="233203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039" name="Rectangle 17"/>
          <p:cNvSpPr>
            <a:spLocks noChangeArrowheads="1"/>
          </p:cNvSpPr>
          <p:nvPr/>
        </p:nvSpPr>
        <p:spPr bwMode="auto">
          <a:xfrm>
            <a:off x="8101013" y="6308725"/>
            <a:ext cx="84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448F538-0C58-464F-B3C4-EAE7118212D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87396"/>
                                        </p:tgtEl>
                                        <p:attrNameLst>
                                          <p:attrName>style.visibility</p:attrName>
                                        </p:attrNameLst>
                                      </p:cBhvr>
                                      <p:to>
                                        <p:strVal val="visible"/>
                                      </p:to>
                                    </p:set>
                                    <p:animEffect transition="in" filter="barn(inHorizontal)">
                                      <p:cBhvr>
                                        <p:cTn id="7" dur="500"/>
                                        <p:tgtEl>
                                          <p:spTgt spid="187396"/>
                                        </p:tgtEl>
                                      </p:cBhvr>
                                    </p:animEffect>
                                  </p:childTnLst>
                                </p:cTn>
                              </p:par>
                              <p:par>
                                <p:cTn id="8" presetID="16" presetClass="entr" presetSubtype="26" fill="hold" nodeType="withEffect">
                                  <p:stCondLst>
                                    <p:cond delay="0"/>
                                  </p:stCondLst>
                                  <p:childTnLst>
                                    <p:set>
                                      <p:cBhvr>
                                        <p:cTn id="9" dur="1" fill="hold">
                                          <p:stCondLst>
                                            <p:cond delay="0"/>
                                          </p:stCondLst>
                                        </p:cTn>
                                        <p:tgtEl>
                                          <p:spTgt spid="187397"/>
                                        </p:tgtEl>
                                        <p:attrNameLst>
                                          <p:attrName>style.visibility</p:attrName>
                                        </p:attrNameLst>
                                      </p:cBhvr>
                                      <p:to>
                                        <p:strVal val="visible"/>
                                      </p:to>
                                    </p:set>
                                    <p:animEffect transition="in" filter="barn(inHorizontal)">
                                      <p:cBhvr>
                                        <p:cTn id="10" dur="500"/>
                                        <p:tgtEl>
                                          <p:spTgt spid="187397"/>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87398"/>
                                        </p:tgtEl>
                                        <p:attrNameLst>
                                          <p:attrName>style.visibility</p:attrName>
                                        </p:attrNameLst>
                                      </p:cBhvr>
                                      <p:to>
                                        <p:strVal val="visible"/>
                                      </p:to>
                                    </p:set>
                                    <p:animEffect transition="in" filter="barn(inHorizontal)">
                                      <p:cBhvr>
                                        <p:cTn id="13" dur="500"/>
                                        <p:tgtEl>
                                          <p:spTgt spid="187398"/>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87400"/>
                                        </p:tgtEl>
                                        <p:attrNameLst>
                                          <p:attrName>style.visibility</p:attrName>
                                        </p:attrNameLst>
                                      </p:cBhvr>
                                      <p:to>
                                        <p:strVal val="visible"/>
                                      </p:to>
                                    </p:set>
                                    <p:animEffect transition="in" filter="barn(inHorizontal)">
                                      <p:cBhvr>
                                        <p:cTn id="16" dur="500"/>
                                        <p:tgtEl>
                                          <p:spTgt spid="187400"/>
                                        </p:tgtEl>
                                      </p:cBhvr>
                                    </p:animEffect>
                                  </p:childTnLst>
                                </p:cTn>
                              </p:par>
                              <p:par>
                                <p:cTn id="17" presetID="16" presetClass="entr" presetSubtype="26" fill="hold" nodeType="withEffect">
                                  <p:stCondLst>
                                    <p:cond delay="0"/>
                                  </p:stCondLst>
                                  <p:childTnLst>
                                    <p:set>
                                      <p:cBhvr>
                                        <p:cTn id="18" dur="1" fill="hold">
                                          <p:stCondLst>
                                            <p:cond delay="0"/>
                                          </p:stCondLst>
                                        </p:cTn>
                                        <p:tgtEl>
                                          <p:spTgt spid="187401"/>
                                        </p:tgtEl>
                                        <p:attrNameLst>
                                          <p:attrName>style.visibility</p:attrName>
                                        </p:attrNameLst>
                                      </p:cBhvr>
                                      <p:to>
                                        <p:strVal val="visible"/>
                                      </p:to>
                                    </p:set>
                                    <p:animEffect transition="in" filter="barn(inHorizontal)">
                                      <p:cBhvr>
                                        <p:cTn id="19" dur="500"/>
                                        <p:tgtEl>
                                          <p:spTgt spid="18740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87394"/>
                                        </p:tgtEl>
                                        <p:attrNameLst>
                                          <p:attrName>style.visibility</p:attrName>
                                        </p:attrNameLst>
                                      </p:cBhvr>
                                      <p:to>
                                        <p:strVal val="visible"/>
                                      </p:to>
                                    </p:set>
                                    <p:animEffect transition="in" filter="barn(inHorizontal)">
                                      <p:cBhvr>
                                        <p:cTn id="22" dur="500"/>
                                        <p:tgtEl>
                                          <p:spTgt spid="187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P spid="187396" grpId="0"/>
      <p:bldP spid="187398" grpId="0"/>
      <p:bldP spid="187400"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827088" y="336550"/>
            <a:ext cx="7877175" cy="1531938"/>
          </a:xfrm>
          <a:prstGeom prst="rect">
            <a:avLst/>
          </a:prstGeom>
          <a:noFill/>
          <a:ln>
            <a:noFill/>
          </a:ln>
          <a:effectLst/>
        </p:spPr>
        <p:txBody>
          <a:bodyPr>
            <a:spAutoFit/>
          </a:bodyPr>
          <a:lstStyle>
            <a:lvl1pPr marL="457200" indent="-457200" eaLnBrk="0" hangingPunct="0">
              <a:spcBef>
                <a:spcPct val="20000"/>
              </a:spcBef>
              <a:buClr>
                <a:schemeClr val="hlink"/>
              </a:buClr>
              <a:buSzPct val="65000"/>
              <a:buFont typeface="Wingdings" panose="05000000000000000000" pitchFamily="2" charset="2"/>
              <a:buChar char="n"/>
              <a:defRPr sz="3200">
                <a:solidFill>
                  <a:schemeClr val="tx1"/>
                </a:solidFill>
                <a:latin typeface="Times New Roman" panose="02020603050405020304" pitchFamily="18" charset="0"/>
                <a:ea typeface="华文楷体" panose="02010600040101010101" pitchFamily="2" charset="-122"/>
              </a:defRPr>
            </a:lvl1pPr>
            <a:lvl2pPr marL="742950" indent="-285750" eaLnBrk="0" hangingPunct="0">
              <a:spcBef>
                <a:spcPct val="20000"/>
              </a:spcBef>
              <a:buClr>
                <a:schemeClr val="tx1"/>
              </a:buClr>
              <a:buSzPct val="65000"/>
              <a:buFont typeface="Wingdings" panose="05000000000000000000" pitchFamily="2" charset="2"/>
              <a:buChar char="n"/>
              <a:defRPr sz="2800">
                <a:solidFill>
                  <a:schemeClr val="tx1"/>
                </a:solidFill>
                <a:latin typeface="Times New Roman" panose="02020603050405020304" pitchFamily="18" charset="0"/>
                <a:ea typeface="华文楷体" panose="02010600040101010101" pitchFamily="2" charset="-122"/>
              </a:defRPr>
            </a:lvl2pPr>
            <a:lvl3pPr marL="1143000" indent="-228600" eaLnBrk="0" hangingPunct="0">
              <a:spcBef>
                <a:spcPct val="20000"/>
              </a:spcBef>
              <a:buClr>
                <a:schemeClr val="accent2"/>
              </a:buClr>
              <a:buSzPct val="65000"/>
              <a:buFont typeface="Wingdings" panose="05000000000000000000" pitchFamily="2" charset="2"/>
              <a:buChar char="n"/>
              <a:defRPr sz="2400">
                <a:solidFill>
                  <a:schemeClr val="tx1"/>
                </a:solidFill>
                <a:latin typeface="Times New Roman" panose="02020603050405020304" pitchFamily="18" charset="0"/>
                <a:ea typeface="华文楷体" panose="02010600040101010101" pitchFamily="2" charset="-122"/>
              </a:defRPr>
            </a:lvl3pPr>
            <a:lvl4pPr marL="1600200" indent="-228600" eaLnBrk="0" hangingPunct="0">
              <a:spcBef>
                <a:spcPct val="20000"/>
              </a:spcBef>
              <a:buClr>
                <a:schemeClr val="tx1"/>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4pPr>
            <a:lvl5pPr marL="20574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9pPr>
          </a:lstStyle>
          <a:p>
            <a:pPr marL="0" indent="0" eaLnBrk="1" hangingPunct="1">
              <a:lnSpc>
                <a:spcPct val="130000"/>
              </a:lnSpc>
              <a:spcBef>
                <a:spcPct val="0"/>
              </a:spcBef>
              <a:buClrTx/>
              <a:buSzTx/>
              <a:buFont typeface="Wingdings" panose="05000000000000000000" pitchFamily="2" charset="2"/>
              <a:buNone/>
              <a:defRPr/>
            </a:pPr>
            <a:r>
              <a:rPr lang="en-US" altLang="zh-CN" sz="3600" dirty="0" smtClean="0">
                <a:solidFill>
                  <a:srgbClr val="000099"/>
                </a:solidFill>
              </a:rPr>
              <a:t>5. </a:t>
            </a:r>
            <a:r>
              <a:rPr lang="zh-CN" altLang="en-US" sz="3600" dirty="0" smtClean="0">
                <a:solidFill>
                  <a:srgbClr val="000099"/>
                </a:solidFill>
              </a:rPr>
              <a:t>连多</a:t>
            </a:r>
            <a:r>
              <a:rPr lang="zh-CN" altLang="en-US" sz="3600" dirty="0">
                <a:solidFill>
                  <a:srgbClr val="000099"/>
                </a:solidFill>
              </a:rPr>
              <a:t>硫酸  </a:t>
            </a:r>
            <a:r>
              <a:rPr lang="en-US" altLang="zh-CN" sz="3600" dirty="0" smtClean="0">
                <a:solidFill>
                  <a:srgbClr val="000099"/>
                </a:solidFill>
              </a:rPr>
              <a:t>(H</a:t>
            </a:r>
            <a:r>
              <a:rPr lang="en-US" altLang="zh-CN" sz="3600" baseline="-25000" dirty="0" smtClean="0">
                <a:solidFill>
                  <a:srgbClr val="000099"/>
                </a:solidFill>
              </a:rPr>
              <a:t>2</a:t>
            </a:r>
            <a:r>
              <a:rPr lang="en-US" altLang="zh-CN" sz="3600" dirty="0" smtClean="0">
                <a:solidFill>
                  <a:srgbClr val="000099"/>
                </a:solidFill>
              </a:rPr>
              <a:t>S</a:t>
            </a:r>
            <a:r>
              <a:rPr lang="en-US" altLang="zh-CN" sz="3600" baseline="-25000" dirty="0" smtClean="0">
                <a:solidFill>
                  <a:srgbClr val="000099"/>
                </a:solidFill>
              </a:rPr>
              <a:t>x</a:t>
            </a:r>
            <a:r>
              <a:rPr lang="en-US" altLang="zh-CN" sz="3600" dirty="0" smtClean="0">
                <a:solidFill>
                  <a:srgbClr val="000099"/>
                </a:solidFill>
              </a:rPr>
              <a:t>O</a:t>
            </a:r>
            <a:r>
              <a:rPr lang="en-US" altLang="zh-CN" sz="3600" baseline="-25000" dirty="0" smtClean="0">
                <a:solidFill>
                  <a:srgbClr val="000099"/>
                </a:solidFill>
              </a:rPr>
              <a:t>6</a:t>
            </a:r>
            <a:r>
              <a:rPr lang="en-US" altLang="zh-CN" sz="3600" dirty="0">
                <a:solidFill>
                  <a:srgbClr val="000099"/>
                </a:solidFill>
              </a:rPr>
              <a:t>)</a:t>
            </a:r>
            <a:endParaRPr lang="en-US" altLang="zh-CN" sz="3600" dirty="0">
              <a:solidFill>
                <a:srgbClr val="000099"/>
              </a:solidFill>
            </a:endParaRPr>
          </a:p>
          <a:p>
            <a:pPr eaLnBrk="1" hangingPunct="1">
              <a:lnSpc>
                <a:spcPct val="130000"/>
              </a:lnSpc>
              <a:spcBef>
                <a:spcPct val="0"/>
              </a:spcBef>
              <a:buClrTx/>
              <a:buSzTx/>
              <a:buFontTx/>
              <a:buNone/>
              <a:defRPr/>
            </a:pPr>
            <a:r>
              <a:rPr lang="en-US" altLang="zh-CN" sz="3600" dirty="0">
                <a:solidFill>
                  <a:srgbClr val="000000"/>
                </a:solidFill>
              </a:rPr>
              <a:t>    </a:t>
            </a:r>
            <a:r>
              <a:rPr lang="zh-CN" altLang="en-US" sz="3600" dirty="0">
                <a:solidFill>
                  <a:srgbClr val="000000"/>
                </a:solidFill>
              </a:rPr>
              <a:t>阴离子： </a:t>
            </a:r>
            <a:r>
              <a:rPr lang="en-US" altLang="zh-CN" sz="3600" dirty="0">
                <a:solidFill>
                  <a:srgbClr val="000000"/>
                </a:solidFill>
              </a:rPr>
              <a:t>[O</a:t>
            </a:r>
            <a:r>
              <a:rPr lang="en-US" altLang="zh-CN" sz="3600" baseline="-25000" dirty="0">
                <a:solidFill>
                  <a:srgbClr val="000000"/>
                </a:solidFill>
              </a:rPr>
              <a:t>3</a:t>
            </a:r>
            <a:r>
              <a:rPr lang="en-US" altLang="zh-CN" sz="3600" dirty="0">
                <a:solidFill>
                  <a:srgbClr val="000000"/>
                </a:solidFill>
              </a:rPr>
              <a:t>S-S</a:t>
            </a:r>
            <a:r>
              <a:rPr lang="en-US" altLang="zh-CN" sz="3600" baseline="-25000" dirty="0">
                <a:solidFill>
                  <a:srgbClr val="000000"/>
                </a:solidFill>
              </a:rPr>
              <a:t>y </a:t>
            </a:r>
            <a:r>
              <a:rPr lang="en-US" altLang="zh-CN" sz="3600" dirty="0">
                <a:solidFill>
                  <a:srgbClr val="000000"/>
                </a:solidFill>
              </a:rPr>
              <a:t>- SO</a:t>
            </a:r>
            <a:r>
              <a:rPr lang="en-US" altLang="zh-CN" sz="3600" baseline="-25000" dirty="0">
                <a:solidFill>
                  <a:srgbClr val="000000"/>
                </a:solidFill>
              </a:rPr>
              <a:t>3</a:t>
            </a:r>
            <a:r>
              <a:rPr lang="en-US" altLang="zh-CN" sz="3600" dirty="0">
                <a:solidFill>
                  <a:srgbClr val="000000"/>
                </a:solidFill>
              </a:rPr>
              <a:t>]</a:t>
            </a:r>
            <a:r>
              <a:rPr lang="en-US" altLang="zh-CN" sz="3600" baseline="30000" dirty="0">
                <a:solidFill>
                  <a:srgbClr val="000000"/>
                </a:solidFill>
              </a:rPr>
              <a:t>2-   </a:t>
            </a:r>
            <a:r>
              <a:rPr lang="en-US" altLang="zh-CN" sz="3600" dirty="0">
                <a:solidFill>
                  <a:srgbClr val="000000"/>
                </a:solidFill>
              </a:rPr>
              <a:t>[ y = 1~ 4 ]</a:t>
            </a:r>
            <a:endParaRPr lang="en-US" altLang="zh-CN" sz="3600" dirty="0">
              <a:solidFill>
                <a:srgbClr val="000000"/>
              </a:solidFill>
            </a:endParaRPr>
          </a:p>
        </p:txBody>
      </p:sp>
      <p:sp>
        <p:nvSpPr>
          <p:cNvPr id="346114" name="Text Box 3"/>
          <p:cNvSpPr txBox="1">
            <a:spLocks noChangeArrowheads="1"/>
          </p:cNvSpPr>
          <p:nvPr/>
        </p:nvSpPr>
        <p:spPr bwMode="auto">
          <a:xfrm>
            <a:off x="1617663" y="2033588"/>
            <a:ext cx="60499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a:ea typeface="华文楷体" panose="02010600040101010101" pitchFamily="2" charset="-122"/>
              </a:rPr>
              <a:t>    </a:t>
            </a:r>
            <a:r>
              <a:rPr lang="en-US" altLang="zh-CN">
                <a:solidFill>
                  <a:srgbClr val="FF0000"/>
                </a:solidFill>
                <a:ea typeface="华文楷体" panose="02010600040101010101" pitchFamily="2" charset="-122"/>
              </a:rPr>
              <a:t>S</a:t>
            </a:r>
            <a:r>
              <a:rPr lang="en-US" altLang="zh-CN" baseline="-25000">
                <a:solidFill>
                  <a:srgbClr val="FF0000"/>
                </a:solidFill>
                <a:ea typeface="华文楷体" panose="02010600040101010101" pitchFamily="2" charset="-122"/>
              </a:rPr>
              <a:t>4</a:t>
            </a:r>
            <a:r>
              <a:rPr lang="en-US" altLang="zh-CN">
                <a:solidFill>
                  <a:srgbClr val="FF0000"/>
                </a:solidFill>
                <a:ea typeface="华文楷体" panose="02010600040101010101" pitchFamily="2" charset="-122"/>
              </a:rPr>
              <a:t>O</a:t>
            </a:r>
            <a:r>
              <a:rPr lang="en-US" altLang="zh-CN" baseline="-25000">
                <a:solidFill>
                  <a:srgbClr val="FF0000"/>
                </a:solidFill>
                <a:ea typeface="华文楷体" panose="02010600040101010101" pitchFamily="2" charset="-122"/>
              </a:rPr>
              <a:t>6</a:t>
            </a:r>
            <a:r>
              <a:rPr lang="en-US" altLang="zh-CN" baseline="30000">
                <a:solidFill>
                  <a:srgbClr val="FF0000"/>
                </a:solidFill>
                <a:ea typeface="华文楷体" panose="02010600040101010101" pitchFamily="2" charset="-122"/>
              </a:rPr>
              <a:t>2-      </a:t>
            </a:r>
            <a:r>
              <a:rPr lang="zh-CN" altLang="en-US">
                <a:solidFill>
                  <a:srgbClr val="FF0000"/>
                </a:solidFill>
                <a:ea typeface="华文楷体" panose="02010600040101010101" pitchFamily="2" charset="-122"/>
              </a:rPr>
              <a:t>连四硫酸根</a:t>
            </a:r>
            <a:endParaRPr lang="zh-CN" altLang="en-US">
              <a:solidFill>
                <a:srgbClr val="FF0000"/>
              </a:solidFill>
              <a:ea typeface="华文楷体" panose="02010600040101010101" pitchFamily="2" charset="-122"/>
            </a:endParaRPr>
          </a:p>
          <a:p>
            <a:pPr>
              <a:spcBef>
                <a:spcPct val="50000"/>
              </a:spcBef>
            </a:pPr>
            <a:r>
              <a:rPr lang="zh-CN" altLang="en-US">
                <a:ea typeface="华文楷体" panose="02010600040101010101" pitchFamily="2" charset="-122"/>
              </a:rPr>
              <a:t>    </a:t>
            </a:r>
            <a:r>
              <a:rPr lang="en-US" altLang="zh-CN">
                <a:ea typeface="华文楷体" panose="02010600040101010101" pitchFamily="2" charset="-122"/>
              </a:rPr>
              <a:t>S</a:t>
            </a:r>
            <a:r>
              <a:rPr lang="en-US" altLang="zh-CN" baseline="-25000">
                <a:ea typeface="华文楷体" panose="02010600040101010101" pitchFamily="2" charset="-122"/>
              </a:rPr>
              <a:t>3</a:t>
            </a:r>
            <a:r>
              <a:rPr lang="en-US" altLang="zh-CN">
                <a:ea typeface="华文楷体" panose="02010600040101010101" pitchFamily="2" charset="-122"/>
              </a:rPr>
              <a:t>O</a:t>
            </a:r>
            <a:r>
              <a:rPr lang="en-US" altLang="zh-CN" baseline="-25000">
                <a:ea typeface="华文楷体" panose="02010600040101010101" pitchFamily="2" charset="-122"/>
              </a:rPr>
              <a:t>6</a:t>
            </a:r>
            <a:r>
              <a:rPr lang="en-US" altLang="zh-CN" baseline="30000">
                <a:ea typeface="华文楷体" panose="02010600040101010101" pitchFamily="2" charset="-122"/>
              </a:rPr>
              <a:t>2</a:t>
            </a:r>
            <a:r>
              <a:rPr lang="zh-CN" altLang="en-US" baseline="30000">
                <a:ea typeface="华文楷体" panose="02010600040101010101" pitchFamily="2" charset="-122"/>
              </a:rPr>
              <a:t>－   </a:t>
            </a:r>
            <a:r>
              <a:rPr lang="zh-CN" altLang="en-US">
                <a:ea typeface="华文楷体" panose="02010600040101010101" pitchFamily="2" charset="-122"/>
              </a:rPr>
              <a:t>连三硫酸根</a:t>
            </a:r>
            <a:endParaRPr lang="zh-CN" altLang="en-US">
              <a:ea typeface="华文楷体" panose="02010600040101010101" pitchFamily="2" charset="-122"/>
            </a:endParaRPr>
          </a:p>
        </p:txBody>
      </p:sp>
      <p:sp>
        <p:nvSpPr>
          <p:cNvPr id="188420" name="Text Box 4"/>
          <p:cNvSpPr txBox="1">
            <a:spLocks noChangeArrowheads="1"/>
          </p:cNvSpPr>
          <p:nvPr/>
        </p:nvSpPr>
        <p:spPr bwMode="auto">
          <a:xfrm>
            <a:off x="1116013" y="3573463"/>
            <a:ext cx="7704137"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solidFill>
                  <a:srgbClr val="0000FF"/>
                </a:solidFill>
                <a:ea typeface="华文楷体" panose="02010600040101010101" pitchFamily="2" charset="-122"/>
              </a:rPr>
              <a:t>性质：酸性、不稳定性、还原性</a:t>
            </a:r>
            <a:endParaRPr lang="zh-CN" altLang="en-US">
              <a:solidFill>
                <a:srgbClr val="0000FF"/>
              </a:solidFill>
              <a:ea typeface="华文楷体" panose="02010600040101010101" pitchFamily="2" charset="-122"/>
            </a:endParaRPr>
          </a:p>
          <a:p>
            <a:pPr>
              <a:spcBef>
                <a:spcPct val="50000"/>
              </a:spcBef>
            </a:pPr>
            <a:r>
              <a:rPr lang="zh-CN" altLang="en-US">
                <a:ea typeface="华文楷体" panose="02010600040101010101" pitchFamily="2" charset="-122"/>
              </a:rPr>
              <a:t>硫原子相连形成长硫链：  </a:t>
            </a:r>
            <a:endParaRPr lang="zh-CN" altLang="en-US">
              <a:ea typeface="华文楷体" panose="02010600040101010101" pitchFamily="2" charset="-122"/>
            </a:endParaRPr>
          </a:p>
          <a:p>
            <a:pPr>
              <a:spcBef>
                <a:spcPct val="50000"/>
              </a:spcBef>
            </a:pPr>
            <a:r>
              <a:rPr lang="zh-CN" altLang="en-US">
                <a:ea typeface="华文楷体" panose="02010600040101010101" pitchFamily="2" charset="-122"/>
              </a:rPr>
              <a:t>               </a:t>
            </a:r>
            <a:r>
              <a:rPr lang="en-US" altLang="zh-CN">
                <a:ea typeface="华文楷体" panose="02010600040101010101" pitchFamily="2" charset="-122"/>
              </a:rPr>
              <a:t>S</a:t>
            </a:r>
            <a:r>
              <a:rPr lang="en-US" altLang="zh-CN" baseline="-25000">
                <a:ea typeface="华文楷体" panose="02010600040101010101" pitchFamily="2" charset="-122"/>
              </a:rPr>
              <a:t>8</a:t>
            </a:r>
            <a:r>
              <a:rPr lang="en-US" altLang="zh-CN">
                <a:ea typeface="华文楷体" panose="02010600040101010101" pitchFamily="2" charset="-122"/>
              </a:rPr>
              <a:t>,  H</a:t>
            </a:r>
            <a:r>
              <a:rPr lang="en-US" altLang="zh-CN" baseline="-25000">
                <a:ea typeface="华文楷体" panose="02010600040101010101" pitchFamily="2" charset="-122"/>
              </a:rPr>
              <a:t>2</a:t>
            </a:r>
            <a:r>
              <a:rPr lang="en-US" altLang="zh-CN">
                <a:ea typeface="华文楷体" panose="02010600040101010101" pitchFamily="2" charset="-122"/>
              </a:rPr>
              <a:t>S</a:t>
            </a:r>
            <a:r>
              <a:rPr lang="en-US" altLang="zh-CN" baseline="-25000">
                <a:ea typeface="华文楷体" panose="02010600040101010101" pitchFamily="2" charset="-122"/>
              </a:rPr>
              <a:t>x</a:t>
            </a:r>
            <a:r>
              <a:rPr lang="en-US" altLang="zh-CN">
                <a:ea typeface="华文楷体" panose="02010600040101010101" pitchFamily="2" charset="-122"/>
              </a:rPr>
              <a:t>,   M</a:t>
            </a:r>
            <a:r>
              <a:rPr lang="en-US" altLang="zh-CN" baseline="-25000">
                <a:ea typeface="华文楷体" panose="02010600040101010101" pitchFamily="2" charset="-122"/>
              </a:rPr>
              <a:t>2</a:t>
            </a:r>
            <a:r>
              <a:rPr lang="en-US" altLang="zh-CN">
                <a:ea typeface="华文楷体" panose="02010600040101010101" pitchFamily="2" charset="-122"/>
              </a:rPr>
              <a:t>S</a:t>
            </a:r>
            <a:r>
              <a:rPr lang="en-US" altLang="zh-CN" baseline="-25000">
                <a:ea typeface="华文楷体" panose="02010600040101010101" pitchFamily="2" charset="-122"/>
              </a:rPr>
              <a:t>x</a:t>
            </a:r>
            <a:r>
              <a:rPr lang="en-US" altLang="zh-CN">
                <a:ea typeface="华文楷体" panose="02010600040101010101" pitchFamily="2" charset="-122"/>
              </a:rPr>
              <a:t>,  H</a:t>
            </a:r>
            <a:r>
              <a:rPr lang="en-US" altLang="zh-CN" baseline="-25000">
                <a:ea typeface="华文楷体" panose="02010600040101010101" pitchFamily="2" charset="-122"/>
              </a:rPr>
              <a:t>2</a:t>
            </a:r>
            <a:r>
              <a:rPr lang="en-US" altLang="zh-CN">
                <a:ea typeface="华文楷体" panose="02010600040101010101" pitchFamily="2" charset="-122"/>
              </a:rPr>
              <a:t>S</a:t>
            </a:r>
            <a:r>
              <a:rPr lang="en-US" altLang="zh-CN" baseline="-25000">
                <a:ea typeface="华文楷体" panose="02010600040101010101" pitchFamily="2" charset="-122"/>
              </a:rPr>
              <a:t>x</a:t>
            </a:r>
            <a:r>
              <a:rPr lang="en-US" altLang="zh-CN">
                <a:ea typeface="华文楷体" panose="02010600040101010101" pitchFamily="2" charset="-122"/>
              </a:rPr>
              <a:t>O</a:t>
            </a:r>
            <a:r>
              <a:rPr lang="en-US" altLang="zh-CN" baseline="-25000">
                <a:ea typeface="华文楷体" panose="02010600040101010101" pitchFamily="2" charset="-122"/>
              </a:rPr>
              <a:t>6</a:t>
            </a:r>
            <a:endParaRPr lang="en-US" altLang="zh-CN" baseline="-25000">
              <a:ea typeface="华文楷体" panose="02010600040101010101" pitchFamily="2" charset="-122"/>
            </a:endParaRPr>
          </a:p>
        </p:txBody>
      </p:sp>
      <p:sp>
        <p:nvSpPr>
          <p:cNvPr id="346116" name="Rectangle 17"/>
          <p:cNvSpPr>
            <a:spLocks noChangeArrowheads="1"/>
          </p:cNvSpPr>
          <p:nvPr/>
        </p:nvSpPr>
        <p:spPr bwMode="auto">
          <a:xfrm>
            <a:off x="8243888" y="6237288"/>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81484D0-6716-4EE4-AAA0-B04D1F606F3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pic>
        <p:nvPicPr>
          <p:cNvPr id="346117"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cstate="print"/>
          <a:srcRect/>
          <a:stretch>
            <a:fillRect/>
          </a:stretch>
        </p:blipFill>
        <p:spPr bwMode="auto">
          <a:xfrm>
            <a:off x="7020272" y="2852936"/>
            <a:ext cx="1362413" cy="108012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5724128" y="1844824"/>
            <a:ext cx="1440160" cy="101013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420"/>
                                        </p:tgtEl>
                                        <p:attrNameLst>
                                          <p:attrName>style.visibility</p:attrName>
                                        </p:attrNameLst>
                                      </p:cBhvr>
                                      <p:to>
                                        <p:strVal val="visible"/>
                                      </p:to>
                                    </p:set>
                                    <p:anim calcmode="lin" valueType="num">
                                      <p:cBhvr additive="base">
                                        <p:cTn id="7" dur="500" fill="hold"/>
                                        <p:tgtEl>
                                          <p:spTgt spid="188420"/>
                                        </p:tgtEl>
                                        <p:attrNameLst>
                                          <p:attrName>ppt_x</p:attrName>
                                        </p:attrNameLst>
                                      </p:cBhvr>
                                      <p:tavLst>
                                        <p:tav tm="0">
                                          <p:val>
                                            <p:strVal val="#ppt_x"/>
                                          </p:val>
                                        </p:tav>
                                        <p:tav tm="100000">
                                          <p:val>
                                            <p:strVal val="#ppt_x"/>
                                          </p:val>
                                        </p:tav>
                                      </p:tavLst>
                                    </p:anim>
                                    <p:anim calcmode="lin" valueType="num">
                                      <p:cBhvr additive="base">
                                        <p:cTn id="8" dur="500" fill="hold"/>
                                        <p:tgtEl>
                                          <p:spTgt spid="1884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0"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1"/>
          <p:cNvSpPr>
            <a:spLocks noChangeArrowheads="1"/>
          </p:cNvSpPr>
          <p:nvPr/>
        </p:nvSpPr>
        <p:spPr bwMode="auto">
          <a:xfrm>
            <a:off x="7667625" y="6356350"/>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6DAAEDD-FE20-45D0-AE6C-C6DBA9D74924}"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14" name="Rectangle 2"/>
          <p:cNvSpPr txBox="1">
            <a:spLocks noChangeArrowheads="1"/>
          </p:cNvSpPr>
          <p:nvPr/>
        </p:nvSpPr>
        <p:spPr bwMode="auto">
          <a:xfrm>
            <a:off x="673100" y="115888"/>
            <a:ext cx="7772400" cy="1143000"/>
          </a:xfrm>
          <a:prstGeom prst="rect">
            <a:avLst/>
          </a:prstGeom>
          <a:noFill/>
          <a:ln>
            <a:noFill/>
          </a:ln>
          <a:effectLst/>
        </p:spPr>
        <p:txBody>
          <a:bodyPr anchor="b" anchorCtr="1"/>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a:defRPr/>
            </a:pPr>
            <a:r>
              <a:rPr lang="en-US" altLang="zh-CN" dirty="0" smtClean="0">
                <a:solidFill>
                  <a:srgbClr val="0033CC"/>
                </a:solidFill>
                <a:effectLst/>
                <a:latin typeface="+mn-lt"/>
                <a:ea typeface="+mn-ea"/>
              </a:rPr>
              <a:t>8.8 </a:t>
            </a:r>
            <a:r>
              <a:rPr lang="zh-CN" altLang="en-US" dirty="0" smtClean="0">
                <a:solidFill>
                  <a:srgbClr val="0033CC"/>
                </a:solidFill>
                <a:effectLst/>
                <a:latin typeface="+mn-lt"/>
                <a:ea typeface="+mn-ea"/>
              </a:rPr>
              <a:t>卤素</a:t>
            </a:r>
            <a:r>
              <a:rPr lang="en-US" altLang="zh-CN" dirty="0" smtClean="0">
                <a:solidFill>
                  <a:srgbClr val="0033CC"/>
                </a:solidFill>
                <a:effectLst/>
                <a:latin typeface="+mn-lt"/>
                <a:ea typeface="+mn-ea"/>
              </a:rPr>
              <a:t>(Halogen)</a:t>
            </a:r>
            <a:r>
              <a:rPr lang="zh-CN" altLang="en-US" dirty="0" smtClean="0">
                <a:solidFill>
                  <a:srgbClr val="0033CC"/>
                </a:solidFill>
                <a:effectLst/>
                <a:latin typeface="+mn-lt"/>
                <a:ea typeface="+mn-ea"/>
              </a:rPr>
              <a:t> </a:t>
            </a:r>
            <a:endParaRPr lang="zh-CN" altLang="en-US" dirty="0">
              <a:solidFill>
                <a:srgbClr val="0033CC"/>
              </a:solidFill>
              <a:effectLst/>
              <a:latin typeface="+mn-lt"/>
              <a:ea typeface="+mn-ea"/>
            </a:endParaRPr>
          </a:p>
        </p:txBody>
      </p:sp>
      <p:sp>
        <p:nvSpPr>
          <p:cNvPr id="15" name="Rectangle 4"/>
          <p:cNvSpPr>
            <a:spLocks noChangeArrowheads="1"/>
          </p:cNvSpPr>
          <p:nvPr/>
        </p:nvSpPr>
        <p:spPr bwMode="auto">
          <a:xfrm>
            <a:off x="2051050" y="1735138"/>
            <a:ext cx="5956300" cy="646112"/>
          </a:xfrm>
          <a:prstGeom prst="rect">
            <a:avLst/>
          </a:prstGeom>
          <a:noFill/>
          <a:ln>
            <a:noFill/>
          </a:ln>
          <a:effectLst/>
        </p:spPr>
        <p:txBody>
          <a:bodyPr wrap="none" anchor="ctr">
            <a:spAutoFit/>
          </a:bodyPr>
          <a:lstStyle/>
          <a:p>
            <a:pPr>
              <a:defRPr/>
            </a:pPr>
            <a:r>
              <a:rPr lang="en-US" altLang="zh-CN" sz="3600" dirty="0">
                <a:latin typeface="+mn-lt"/>
                <a:ea typeface="+mn-ea"/>
              </a:rPr>
              <a:t>8.8.1 </a:t>
            </a:r>
            <a:r>
              <a:rPr lang="zh-CN" altLang="en-US" sz="3600" dirty="0">
                <a:latin typeface="+mn-lt"/>
                <a:ea typeface="+mn-ea"/>
              </a:rPr>
              <a:t>卤素的成键特征和单质 </a:t>
            </a:r>
            <a:endParaRPr lang="zh-CN" altLang="en-US" sz="3600" dirty="0">
              <a:latin typeface="+mn-lt"/>
              <a:ea typeface="+mn-ea"/>
            </a:endParaRPr>
          </a:p>
        </p:txBody>
      </p:sp>
      <p:sp>
        <p:nvSpPr>
          <p:cNvPr id="16" name="Rectangle 5"/>
          <p:cNvSpPr>
            <a:spLocks noChangeArrowheads="1"/>
          </p:cNvSpPr>
          <p:nvPr/>
        </p:nvSpPr>
        <p:spPr bwMode="auto">
          <a:xfrm>
            <a:off x="2051050" y="2647950"/>
            <a:ext cx="3646488" cy="647700"/>
          </a:xfrm>
          <a:prstGeom prst="rect">
            <a:avLst/>
          </a:prstGeom>
          <a:noFill/>
          <a:ln>
            <a:noFill/>
          </a:ln>
          <a:effectLst/>
        </p:spPr>
        <p:txBody>
          <a:bodyPr wrap="none" anchor="ctr">
            <a:spAutoFit/>
          </a:bodyPr>
          <a:lstStyle/>
          <a:p>
            <a:pPr>
              <a:defRPr/>
            </a:pPr>
            <a:r>
              <a:rPr lang="en-US" altLang="zh-CN" sz="3600" dirty="0">
                <a:latin typeface="+mn-lt"/>
                <a:ea typeface="+mn-ea"/>
              </a:rPr>
              <a:t>8.8.2 </a:t>
            </a:r>
            <a:r>
              <a:rPr lang="zh-CN" altLang="en-US" sz="3600" dirty="0">
                <a:latin typeface="+mn-lt"/>
                <a:ea typeface="+mn-ea"/>
              </a:rPr>
              <a:t>卤素氢化物 </a:t>
            </a:r>
            <a:endParaRPr lang="zh-CN" altLang="en-US" sz="3600" dirty="0">
              <a:latin typeface="+mn-lt"/>
              <a:ea typeface="+mn-ea"/>
            </a:endParaRPr>
          </a:p>
        </p:txBody>
      </p:sp>
      <p:sp>
        <p:nvSpPr>
          <p:cNvPr id="17" name="Rectangle 6"/>
          <p:cNvSpPr>
            <a:spLocks noChangeArrowheads="1"/>
          </p:cNvSpPr>
          <p:nvPr/>
        </p:nvSpPr>
        <p:spPr bwMode="auto">
          <a:xfrm>
            <a:off x="2051050" y="3487738"/>
            <a:ext cx="5378450" cy="1200150"/>
          </a:xfrm>
          <a:prstGeom prst="rect">
            <a:avLst/>
          </a:prstGeom>
          <a:noFill/>
          <a:ln>
            <a:noFill/>
          </a:ln>
          <a:effectLst/>
        </p:spPr>
        <p:txBody>
          <a:bodyPr wrap="none" anchor="ctr">
            <a:spAutoFit/>
          </a:bodyPr>
          <a:lstStyle/>
          <a:p>
            <a:pPr>
              <a:defRPr/>
            </a:pPr>
            <a:r>
              <a:rPr lang="en-US" altLang="zh-CN" sz="3600" dirty="0">
                <a:latin typeface="+mn-lt"/>
                <a:ea typeface="+mn-ea"/>
              </a:rPr>
              <a:t>8.8.3 </a:t>
            </a:r>
            <a:r>
              <a:rPr lang="zh-CN" altLang="en-US" sz="3600" dirty="0">
                <a:latin typeface="+mn-lt"/>
                <a:ea typeface="+mn-ea"/>
              </a:rPr>
              <a:t>卤化物、卤素互化物</a:t>
            </a:r>
            <a:endParaRPr lang="en-US" altLang="zh-CN" sz="3600" dirty="0">
              <a:latin typeface="+mn-lt"/>
              <a:ea typeface="+mn-ea"/>
            </a:endParaRPr>
          </a:p>
          <a:p>
            <a:pPr>
              <a:defRPr/>
            </a:pPr>
            <a:r>
              <a:rPr lang="zh-CN" altLang="en-US" sz="3600" dirty="0">
                <a:latin typeface="+mn-lt"/>
                <a:ea typeface="+mn-ea"/>
              </a:rPr>
              <a:t>和多卤化合物 </a:t>
            </a:r>
            <a:endParaRPr lang="zh-CN" altLang="en-US" sz="3600" dirty="0">
              <a:latin typeface="+mn-lt"/>
              <a:ea typeface="+mn-ea"/>
            </a:endParaRPr>
          </a:p>
        </p:txBody>
      </p:sp>
      <p:sp>
        <p:nvSpPr>
          <p:cNvPr id="29" name="Rectangle 7"/>
          <p:cNvSpPr>
            <a:spLocks noChangeArrowheads="1"/>
          </p:cNvSpPr>
          <p:nvPr/>
        </p:nvSpPr>
        <p:spPr bwMode="auto">
          <a:xfrm>
            <a:off x="2060575" y="4875213"/>
            <a:ext cx="4997450" cy="641350"/>
          </a:xfrm>
          <a:prstGeom prst="rect">
            <a:avLst/>
          </a:prstGeom>
          <a:noFill/>
          <a:ln>
            <a:noFill/>
          </a:ln>
          <a:effectLst/>
        </p:spPr>
        <p:txBody>
          <a:bodyPr wrap="none" anchor="ctr">
            <a:spAutoFit/>
          </a:bodyPr>
          <a:lstStyle/>
          <a:p>
            <a:pPr>
              <a:defRPr/>
            </a:pPr>
            <a:r>
              <a:rPr lang="en-US" altLang="zh-CN" sz="3600" dirty="0">
                <a:latin typeface="+mn-lt"/>
                <a:ea typeface="+mn-ea"/>
              </a:rPr>
              <a:t>8.8.4 </a:t>
            </a:r>
            <a:r>
              <a:rPr lang="zh-CN" altLang="en-US" sz="3600" dirty="0">
                <a:latin typeface="+mn-lt"/>
                <a:ea typeface="+mn-ea"/>
              </a:rPr>
              <a:t>卤素的含氧化合物 </a:t>
            </a:r>
            <a:endParaRPr lang="zh-CN" altLang="en-US" sz="3600" dirty="0">
              <a:latin typeface="+mn-lt"/>
              <a:ea typeface="+mn-ea"/>
            </a:endParaRPr>
          </a:p>
        </p:txBody>
      </p:sp>
      <p:pic>
        <p:nvPicPr>
          <p:cNvPr id="347143" name="Picture 8"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76388" y="18684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4" name="Picture 9"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98613" y="27813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5" name="Picture 10"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98613" y="37163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6" name="Picture 11" descr="_16889762220338502556[1]"/>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76388" y="50053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61" name="Group 2"/>
          <p:cNvGrpSpPr/>
          <p:nvPr/>
        </p:nvGrpSpPr>
        <p:grpSpPr bwMode="auto">
          <a:xfrm>
            <a:off x="5146675" y="476250"/>
            <a:ext cx="3654425" cy="5616575"/>
            <a:chOff x="3303" y="72"/>
            <a:chExt cx="2302" cy="4176"/>
          </a:xfrm>
        </p:grpSpPr>
        <p:pic>
          <p:nvPicPr>
            <p:cNvPr id="348171" name="Picture 3" descr="周期表p区"/>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03" y="72"/>
              <a:ext cx="2302"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72" name="Text Box 4"/>
            <p:cNvSpPr txBox="1">
              <a:spLocks noChangeArrowheads="1"/>
            </p:cNvSpPr>
            <p:nvPr/>
          </p:nvSpPr>
          <p:spPr bwMode="auto">
            <a:xfrm>
              <a:off x="4512" y="72"/>
              <a:ext cx="105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endParaRPr lang="en-US" altLang="zh-CN">
                <a:ea typeface="华文楷体" panose="02010600040101010101" pitchFamily="2" charset="-122"/>
              </a:endParaRPr>
            </a:p>
            <a:p>
              <a:pPr>
                <a:spcBef>
                  <a:spcPct val="50000"/>
                </a:spcBef>
              </a:pPr>
              <a:endParaRPr lang="en-US" altLang="zh-CN">
                <a:ea typeface="华文楷体" panose="02010600040101010101" pitchFamily="2" charset="-122"/>
              </a:endParaRPr>
            </a:p>
            <a:p>
              <a:pPr>
                <a:spcBef>
                  <a:spcPct val="50000"/>
                </a:spcBef>
              </a:pPr>
              <a:endParaRPr lang="en-US" altLang="zh-CN">
                <a:ea typeface="华文楷体" panose="02010600040101010101" pitchFamily="2" charset="-122"/>
              </a:endParaRPr>
            </a:p>
            <a:p>
              <a:pPr>
                <a:spcBef>
                  <a:spcPct val="50000"/>
                </a:spcBef>
              </a:pPr>
              <a:endParaRPr lang="en-US" altLang="zh-CN">
                <a:ea typeface="华文楷体" panose="02010600040101010101" pitchFamily="2" charset="-122"/>
              </a:endParaRPr>
            </a:p>
            <a:p>
              <a:pPr>
                <a:spcBef>
                  <a:spcPct val="50000"/>
                </a:spcBef>
              </a:pPr>
              <a:endParaRPr lang="en-US" altLang="zh-CN">
                <a:ea typeface="华文楷体" panose="02010600040101010101" pitchFamily="2" charset="-122"/>
              </a:endParaRPr>
            </a:p>
            <a:p>
              <a:pPr>
                <a:spcBef>
                  <a:spcPct val="50000"/>
                </a:spcBef>
              </a:pPr>
              <a:endParaRPr lang="en-US" altLang="zh-CN">
                <a:ea typeface="华文楷体" panose="02010600040101010101" pitchFamily="2" charset="-122"/>
              </a:endParaRPr>
            </a:p>
            <a:p>
              <a:pPr>
                <a:spcBef>
                  <a:spcPct val="50000"/>
                </a:spcBef>
              </a:pPr>
              <a:endParaRPr lang="en-US" altLang="zh-CN">
                <a:ea typeface="华文楷体" panose="02010600040101010101" pitchFamily="2" charset="-122"/>
              </a:endParaRPr>
            </a:p>
          </p:txBody>
        </p:sp>
      </p:grpSp>
      <p:grpSp>
        <p:nvGrpSpPr>
          <p:cNvPr id="348162" name="Group 5"/>
          <p:cNvGrpSpPr/>
          <p:nvPr/>
        </p:nvGrpSpPr>
        <p:grpSpPr bwMode="auto">
          <a:xfrm>
            <a:off x="828675" y="333375"/>
            <a:ext cx="4103688" cy="2735263"/>
            <a:chOff x="672" y="624"/>
            <a:chExt cx="4592" cy="3392"/>
          </a:xfrm>
        </p:grpSpPr>
        <p:pic>
          <p:nvPicPr>
            <p:cNvPr id="348169" name="Picture 6" descr="周期表"/>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 y="624"/>
              <a:ext cx="4592" cy="3392"/>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8170" name="Rectangle 7"/>
            <p:cNvSpPr>
              <a:spLocks noChangeArrowheads="1"/>
            </p:cNvSpPr>
            <p:nvPr/>
          </p:nvSpPr>
          <p:spPr bwMode="auto">
            <a:xfrm>
              <a:off x="2659" y="768"/>
              <a:ext cx="2328" cy="112"/>
            </a:xfrm>
            <a:prstGeom prst="rect">
              <a:avLst/>
            </a:prstGeom>
            <a:solidFill>
              <a:srgbClr val="C0C0C0">
                <a:alpha val="50195"/>
              </a:srgbClr>
            </a:solidFill>
            <a:ln w="12700" cap="sq">
              <a:solidFill>
                <a:schemeClr val="bg1"/>
              </a:solidFill>
              <a:miter lim="800000"/>
              <a:headEnd type="none" w="sm" len="sm"/>
              <a:tailEnd type="none" w="sm" len="sm"/>
            </a:ln>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348163" name="Rectangle 8"/>
          <p:cNvSpPr>
            <a:spLocks noChangeArrowheads="1"/>
          </p:cNvSpPr>
          <p:nvPr/>
        </p:nvSpPr>
        <p:spPr bwMode="auto">
          <a:xfrm>
            <a:off x="4500563" y="692150"/>
            <a:ext cx="215900" cy="1225550"/>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60425" name="AutoShape 9"/>
          <p:cNvSpPr>
            <a:spLocks noChangeArrowheads="1"/>
          </p:cNvSpPr>
          <p:nvPr/>
        </p:nvSpPr>
        <p:spPr bwMode="auto">
          <a:xfrm>
            <a:off x="5164138" y="1993900"/>
            <a:ext cx="2743200" cy="1143000"/>
          </a:xfrm>
          <a:prstGeom prst="lightningBolt">
            <a:avLst/>
          </a:prstGeom>
          <a:gradFill rotWithShape="0">
            <a:gsLst>
              <a:gs pos="0">
                <a:schemeClr val="accent1"/>
              </a:gs>
              <a:gs pos="100000">
                <a:schemeClr val="accent1">
                  <a:gamma/>
                  <a:shade val="46275"/>
                  <a:invGamma/>
                </a:schemeClr>
              </a:gs>
            </a:gsLst>
            <a:path path="rect">
              <a:fillToRect l="100000" t="100000"/>
            </a:path>
          </a:gradFill>
          <a:ln>
            <a:noFill/>
          </a:ln>
          <a:effectLst/>
        </p:spPr>
        <p:txBody>
          <a:bodyPr wrap="none" anchor="ctr"/>
          <a:lstStyle/>
          <a:p>
            <a:pPr>
              <a:defRPr/>
            </a:pPr>
            <a:endParaRPr lang="zh-CN" altLang="en-US">
              <a:ea typeface="华文楷体" panose="02010600040101010101" pitchFamily="2" charset="-122"/>
            </a:endParaRPr>
          </a:p>
        </p:txBody>
      </p:sp>
      <p:sp>
        <p:nvSpPr>
          <p:cNvPr id="348165" name="Rectangle 10"/>
          <p:cNvSpPr>
            <a:spLocks noChangeArrowheads="1"/>
          </p:cNvSpPr>
          <p:nvPr/>
        </p:nvSpPr>
        <p:spPr bwMode="auto">
          <a:xfrm>
            <a:off x="1116013" y="3887788"/>
            <a:ext cx="388302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85000"/>
              </a:lnSpc>
              <a:spcBef>
                <a:spcPct val="50000"/>
              </a:spcBef>
            </a:pPr>
            <a:r>
              <a:rPr lang="zh-CN" altLang="en-US" sz="4000">
                <a:solidFill>
                  <a:srgbClr val="0000CC"/>
                </a:solidFill>
                <a:latin typeface="华文楷体" panose="02010600040101010101" pitchFamily="2" charset="-122"/>
                <a:ea typeface="华文楷体" panose="02010600040101010101" pitchFamily="2" charset="-122"/>
              </a:rPr>
              <a:t>卤素在周期表中</a:t>
            </a:r>
            <a:endParaRPr lang="en-US" altLang="zh-CN" sz="4000">
              <a:solidFill>
                <a:srgbClr val="FFFF00"/>
              </a:solidFill>
              <a:latin typeface="华文楷体" panose="02010600040101010101" pitchFamily="2" charset="-122"/>
              <a:ea typeface="华文楷体" panose="02010600040101010101" pitchFamily="2" charset="-122"/>
            </a:endParaRPr>
          </a:p>
          <a:p>
            <a:pPr>
              <a:lnSpc>
                <a:spcPct val="85000"/>
              </a:lnSpc>
              <a:spcBef>
                <a:spcPct val="50000"/>
              </a:spcBef>
            </a:pPr>
            <a:r>
              <a:rPr lang="en-US" altLang="zh-CN" sz="4000">
                <a:ea typeface="华文楷体" panose="02010600040101010101" pitchFamily="2" charset="-122"/>
              </a:rPr>
              <a:t>p</a:t>
            </a:r>
            <a:r>
              <a:rPr lang="zh-CN" altLang="en-US" sz="4000">
                <a:ea typeface="华文楷体" panose="02010600040101010101" pitchFamily="2" charset="-122"/>
              </a:rPr>
              <a:t>区</a:t>
            </a:r>
            <a:r>
              <a:rPr lang="en-US" altLang="zh-CN" sz="4000">
                <a:ea typeface="华文楷体" panose="02010600040101010101" pitchFamily="2" charset="-122"/>
              </a:rPr>
              <a:t>VIIA</a:t>
            </a:r>
            <a:r>
              <a:rPr lang="zh-CN" altLang="en-US" sz="4000">
                <a:ea typeface="华文楷体" panose="02010600040101010101" pitchFamily="2" charset="-122"/>
              </a:rPr>
              <a:t>族</a:t>
            </a:r>
            <a:endParaRPr lang="en-US" altLang="zh-CN" sz="4000">
              <a:ea typeface="华文楷体" panose="02010600040101010101" pitchFamily="2" charset="-122"/>
            </a:endParaRPr>
          </a:p>
          <a:p>
            <a:pPr>
              <a:lnSpc>
                <a:spcPct val="85000"/>
              </a:lnSpc>
              <a:spcBef>
                <a:spcPct val="50000"/>
              </a:spcBef>
            </a:pPr>
            <a:r>
              <a:rPr lang="en-US" altLang="zh-CN" sz="4000">
                <a:ea typeface="华文楷体" panose="02010600040101010101" pitchFamily="2" charset="-122"/>
              </a:rPr>
              <a:t>  ns</a:t>
            </a:r>
            <a:r>
              <a:rPr lang="en-US" altLang="zh-CN" sz="4000" baseline="30000">
                <a:ea typeface="华文楷体" panose="02010600040101010101" pitchFamily="2" charset="-122"/>
              </a:rPr>
              <a:t>2</a:t>
            </a:r>
            <a:r>
              <a:rPr lang="en-US" altLang="zh-CN" sz="4000">
                <a:ea typeface="华文楷体" panose="02010600040101010101" pitchFamily="2" charset="-122"/>
              </a:rPr>
              <a:t>np</a:t>
            </a:r>
            <a:r>
              <a:rPr lang="en-US" altLang="zh-CN" sz="4000" baseline="30000">
                <a:ea typeface="华文楷体" panose="02010600040101010101" pitchFamily="2" charset="-122"/>
              </a:rPr>
              <a:t>5</a:t>
            </a:r>
            <a:endParaRPr lang="zh-CN" altLang="en-US" sz="4000" baseline="30000">
              <a:ea typeface="华文楷体" panose="02010600040101010101" pitchFamily="2" charset="-122"/>
            </a:endParaRPr>
          </a:p>
        </p:txBody>
      </p:sp>
      <p:sp>
        <p:nvSpPr>
          <p:cNvPr id="60427" name="AutoShape 11"/>
          <p:cNvSpPr>
            <a:spLocks noChangeArrowheads="1"/>
          </p:cNvSpPr>
          <p:nvPr/>
        </p:nvSpPr>
        <p:spPr bwMode="auto">
          <a:xfrm>
            <a:off x="4608513" y="1917700"/>
            <a:ext cx="936625" cy="304800"/>
          </a:xfrm>
          <a:prstGeom prst="lightningBolt">
            <a:avLst/>
          </a:prstGeom>
          <a:gradFill rotWithShape="0">
            <a:gsLst>
              <a:gs pos="0">
                <a:schemeClr val="accent1"/>
              </a:gs>
              <a:gs pos="100000">
                <a:schemeClr val="accent1">
                  <a:gamma/>
                  <a:shade val="46275"/>
                  <a:invGamma/>
                </a:schemeClr>
              </a:gs>
            </a:gsLst>
            <a:path path="rect">
              <a:fillToRect l="100000" t="100000"/>
            </a:path>
          </a:gradFill>
          <a:ln>
            <a:noFill/>
          </a:ln>
          <a:effectLst/>
        </p:spPr>
        <p:txBody>
          <a:bodyPr wrap="none" anchor="ctr"/>
          <a:lstStyle/>
          <a:p>
            <a:pPr>
              <a:defRPr/>
            </a:pPr>
            <a:endParaRPr lang="zh-CN" altLang="en-US">
              <a:ea typeface="华文楷体" panose="02010600040101010101" pitchFamily="2" charset="-122"/>
            </a:endParaRPr>
          </a:p>
        </p:txBody>
      </p:sp>
      <p:sp>
        <p:nvSpPr>
          <p:cNvPr id="348167" name="Rectangle 12"/>
          <p:cNvSpPr>
            <a:spLocks noChangeArrowheads="1"/>
          </p:cNvSpPr>
          <p:nvPr/>
        </p:nvSpPr>
        <p:spPr bwMode="auto">
          <a:xfrm>
            <a:off x="7596188" y="1268413"/>
            <a:ext cx="576262" cy="3457575"/>
          </a:xfrm>
          <a:prstGeom prst="rect">
            <a:avLst/>
          </a:prstGeom>
          <a:noFill/>
          <a:ln w="762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48168" name="Rectangle 13"/>
          <p:cNvSpPr>
            <a:spLocks noChangeArrowheads="1"/>
          </p:cNvSpPr>
          <p:nvPr/>
        </p:nvSpPr>
        <p:spPr bwMode="auto">
          <a:xfrm>
            <a:off x="7956550"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B84CBAD-C499-4245-887A-117E7A8A0D46}"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DC61080-2D5C-47EE-86DC-00294580F24F}"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57346" name="Rectangle 6"/>
          <p:cNvSpPr>
            <a:spLocks noChangeArrowheads="1"/>
          </p:cNvSpPr>
          <p:nvPr/>
        </p:nvSpPr>
        <p:spPr bwMode="auto">
          <a:xfrm>
            <a:off x="898525" y="188913"/>
            <a:ext cx="7481888"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8.2.2 </a:t>
            </a:r>
            <a:r>
              <a:rPr lang="zh-CN" altLang="en-US" sz="4000">
                <a:solidFill>
                  <a:srgbClr val="0000FF"/>
                </a:solidFill>
                <a:ea typeface="华文楷体" panose="02010600040101010101" pitchFamily="2" charset="-122"/>
                <a:cs typeface="Times New Roman" panose="02020603050405020304" pitchFamily="18" charset="0"/>
              </a:rPr>
              <a:t>硼氢化物</a:t>
            </a:r>
            <a:r>
              <a:rPr lang="en-US" altLang="zh-CN" sz="4000">
                <a:solidFill>
                  <a:srgbClr val="0000FF"/>
                </a:solidFill>
                <a:ea typeface="华文楷体" panose="02010600040101010101" pitchFamily="2" charset="-122"/>
                <a:cs typeface="Times New Roman" panose="02020603050405020304" pitchFamily="18" charset="0"/>
              </a:rPr>
              <a:t>(</a:t>
            </a:r>
            <a:r>
              <a:rPr lang="zh-CN" altLang="en-US" sz="4000">
                <a:solidFill>
                  <a:srgbClr val="0000FF"/>
                </a:solidFill>
                <a:ea typeface="华文楷体" panose="02010600040101010101" pitchFamily="2" charset="-122"/>
                <a:cs typeface="Times New Roman" panose="02020603050405020304" pitchFamily="18" charset="0"/>
              </a:rPr>
              <a:t>硼烷</a:t>
            </a:r>
            <a:r>
              <a:rPr lang="en-US" altLang="zh-CN" sz="4000">
                <a:solidFill>
                  <a:srgbClr val="0000FF"/>
                </a:solidFill>
                <a:ea typeface="华文楷体" panose="02010600040101010101" pitchFamily="2" charset="-122"/>
                <a:cs typeface="Times New Roman" panose="02020603050405020304" pitchFamily="18" charset="0"/>
              </a:rPr>
              <a:t>)</a:t>
            </a:r>
            <a:r>
              <a:rPr lang="zh-CN" altLang="en-US" sz="4000">
                <a:solidFill>
                  <a:srgbClr val="0000FF"/>
                </a:solidFill>
                <a:ea typeface="华文楷体" panose="02010600040101010101" pitchFamily="2" charset="-122"/>
                <a:cs typeface="Times New Roman" panose="02020603050405020304" pitchFamily="18" charset="0"/>
              </a:rPr>
              <a:t>与卤化物</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7" name="Rectangle 3"/>
          <p:cNvSpPr>
            <a:spLocks noChangeArrowheads="1"/>
          </p:cNvSpPr>
          <p:nvPr/>
        </p:nvSpPr>
        <p:spPr bwMode="auto">
          <a:xfrm>
            <a:off x="1052513" y="1055688"/>
            <a:ext cx="4413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1  </a:t>
            </a:r>
            <a:r>
              <a:rPr lang="zh-CN" altLang="en-US" sz="3600">
                <a:ea typeface="华文楷体" panose="02010600040101010101" pitchFamily="2" charset="-122"/>
                <a:cs typeface="Times New Roman" panose="02020603050405020304" pitchFamily="18" charset="0"/>
              </a:rPr>
              <a:t>硼烷的结构和性质 </a:t>
            </a:r>
            <a:endParaRPr lang="zh-CN" altLang="en-US" sz="3600">
              <a:ea typeface="华文楷体" panose="02010600040101010101" pitchFamily="2" charset="-122"/>
              <a:cs typeface="Times New Roman" panose="02020603050405020304" pitchFamily="18" charset="0"/>
            </a:endParaRPr>
          </a:p>
        </p:txBody>
      </p:sp>
      <p:sp>
        <p:nvSpPr>
          <p:cNvPr id="8" name="Rectangle 3"/>
          <p:cNvSpPr>
            <a:spLocks noChangeArrowheads="1"/>
          </p:cNvSpPr>
          <p:nvPr/>
        </p:nvSpPr>
        <p:spPr bwMode="auto">
          <a:xfrm>
            <a:off x="982663" y="1773238"/>
            <a:ext cx="79216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lang="zh-CN" altLang="en-US">
                <a:ea typeface="华文楷体" panose="02010600040101010101" pitchFamily="2" charset="-122"/>
              </a:rPr>
              <a:t>按组成分为三类：</a:t>
            </a:r>
            <a:endParaRPr lang="zh-CN" altLang="en-US">
              <a:ea typeface="华文楷体" panose="02010600040101010101" pitchFamily="2" charset="-122"/>
            </a:endParaRPr>
          </a:p>
          <a:p>
            <a:pPr>
              <a:lnSpc>
                <a:spcPct val="140000"/>
              </a:lnSpc>
            </a:pPr>
            <a:r>
              <a:rPr lang="zh-CN" altLang="en-US">
                <a:ea typeface="华文楷体" panose="02010600040101010101" pitchFamily="2" charset="-122"/>
              </a:rPr>
              <a:t>      </a:t>
            </a:r>
            <a:r>
              <a:rPr lang="zh-CN" altLang="en-US">
                <a:solidFill>
                  <a:srgbClr val="0000FF"/>
                </a:solidFill>
                <a:ea typeface="华文楷体" panose="02010600040101010101" pitchFamily="2" charset="-122"/>
              </a:rPr>
              <a:t>少氢硼烷 </a:t>
            </a:r>
            <a:r>
              <a:rPr lang="en-US" altLang="zh-CN">
                <a:ea typeface="华文楷体" panose="02010600040101010101" pitchFamily="2" charset="-122"/>
              </a:rPr>
              <a:t>B</a:t>
            </a:r>
            <a:r>
              <a:rPr lang="en-US" altLang="zh-CN" baseline="-25000">
                <a:ea typeface="华文楷体" panose="02010600040101010101" pitchFamily="2" charset="-122"/>
              </a:rPr>
              <a:t>n</a:t>
            </a:r>
            <a:r>
              <a:rPr lang="en-US" altLang="zh-CN">
                <a:ea typeface="华文楷体" panose="02010600040101010101" pitchFamily="2" charset="-122"/>
              </a:rPr>
              <a:t>H</a:t>
            </a:r>
            <a:r>
              <a:rPr lang="en-US" altLang="zh-CN" baseline="-25000">
                <a:ea typeface="华文楷体" panose="02010600040101010101" pitchFamily="2" charset="-122"/>
              </a:rPr>
              <a:t>n+4</a:t>
            </a:r>
            <a:r>
              <a:rPr lang="zh-CN" altLang="en-US">
                <a:ea typeface="华文楷体" panose="02010600040101010101" pitchFamily="2" charset="-122"/>
              </a:rPr>
              <a:t>、</a:t>
            </a:r>
            <a:r>
              <a:rPr lang="zh-CN" altLang="en-US">
                <a:solidFill>
                  <a:srgbClr val="0000FF"/>
                </a:solidFill>
                <a:ea typeface="华文楷体" panose="02010600040101010101" pitchFamily="2" charset="-122"/>
              </a:rPr>
              <a:t>多氢硼烷  </a:t>
            </a:r>
            <a:r>
              <a:rPr lang="en-US" altLang="zh-CN">
                <a:ea typeface="华文楷体" panose="02010600040101010101" pitchFamily="2" charset="-122"/>
              </a:rPr>
              <a:t>B</a:t>
            </a:r>
            <a:r>
              <a:rPr lang="en-US" altLang="zh-CN" baseline="-25000">
                <a:ea typeface="华文楷体" panose="02010600040101010101" pitchFamily="2" charset="-122"/>
              </a:rPr>
              <a:t>n</a:t>
            </a:r>
            <a:r>
              <a:rPr lang="en-US" altLang="zh-CN">
                <a:ea typeface="华文楷体" panose="02010600040101010101" pitchFamily="2" charset="-122"/>
              </a:rPr>
              <a:t>H</a:t>
            </a:r>
            <a:r>
              <a:rPr lang="en-US" altLang="zh-CN" baseline="-25000">
                <a:ea typeface="华文楷体" panose="02010600040101010101" pitchFamily="2" charset="-122"/>
              </a:rPr>
              <a:t>n+6</a:t>
            </a:r>
            <a:r>
              <a:rPr lang="zh-CN" altLang="en-US">
                <a:ea typeface="华文楷体" panose="02010600040101010101" pitchFamily="2" charset="-122"/>
              </a:rPr>
              <a:t>和</a:t>
            </a:r>
            <a:endParaRPr lang="en-US" altLang="zh-CN">
              <a:ea typeface="华文楷体" panose="02010600040101010101" pitchFamily="2" charset="-122"/>
            </a:endParaRPr>
          </a:p>
          <a:p>
            <a:pPr>
              <a:lnSpc>
                <a:spcPct val="140000"/>
              </a:lnSpc>
            </a:pPr>
            <a:r>
              <a:rPr lang="en-US" altLang="zh-CN">
                <a:ea typeface="华文楷体" panose="02010600040101010101" pitchFamily="2" charset="-122"/>
              </a:rPr>
              <a:t>      </a:t>
            </a:r>
            <a:r>
              <a:rPr lang="zh-CN" altLang="en-US">
                <a:solidFill>
                  <a:srgbClr val="0000FF"/>
                </a:solidFill>
                <a:ea typeface="华文楷体" panose="02010600040101010101" pitchFamily="2" charset="-122"/>
              </a:rPr>
              <a:t>硼烷阴离子</a:t>
            </a:r>
            <a:endParaRPr lang="en-US" altLang="zh-CN">
              <a:solidFill>
                <a:srgbClr val="0000FF"/>
              </a:solidFill>
              <a:ea typeface="华文楷体" panose="02010600040101010101" pitchFamily="2" charset="-122"/>
            </a:endParaRPr>
          </a:p>
          <a:p>
            <a:pPr>
              <a:lnSpc>
                <a:spcPct val="140000"/>
              </a:lnSpc>
            </a:pPr>
            <a:r>
              <a:rPr lang="en-US" altLang="zh-CN">
                <a:ea typeface="华文楷体" panose="02010600040101010101" pitchFamily="2" charset="-122"/>
              </a:rPr>
              <a:t>       </a:t>
            </a:r>
            <a:r>
              <a:rPr lang="en-US" altLang="zh-CN">
                <a:solidFill>
                  <a:srgbClr val="FF0000"/>
                </a:solidFill>
                <a:ea typeface="华文楷体" panose="02010600040101010101" pitchFamily="2" charset="-122"/>
              </a:rPr>
              <a:t>B</a:t>
            </a:r>
            <a:r>
              <a:rPr lang="en-US" altLang="zh-CN" baseline="-25000">
                <a:solidFill>
                  <a:srgbClr val="FF0000"/>
                </a:solidFill>
                <a:ea typeface="华文楷体" panose="02010600040101010101" pitchFamily="2" charset="-122"/>
              </a:rPr>
              <a:t>5</a:t>
            </a:r>
            <a:r>
              <a:rPr lang="en-US" altLang="zh-CN">
                <a:solidFill>
                  <a:srgbClr val="FF0000"/>
                </a:solidFill>
                <a:ea typeface="华文楷体" panose="02010600040101010101" pitchFamily="2" charset="-122"/>
              </a:rPr>
              <a:t>H</a:t>
            </a:r>
            <a:r>
              <a:rPr lang="en-US" altLang="zh-CN" baseline="-25000">
                <a:solidFill>
                  <a:srgbClr val="FF0000"/>
                </a:solidFill>
                <a:ea typeface="华文楷体" panose="02010600040101010101" pitchFamily="2" charset="-122"/>
              </a:rPr>
              <a:t>9</a:t>
            </a:r>
            <a:r>
              <a:rPr lang="zh-CN" altLang="en-US">
                <a:solidFill>
                  <a:srgbClr val="FF0000"/>
                </a:solidFill>
                <a:ea typeface="华文楷体" panose="02010600040101010101" pitchFamily="2" charset="-122"/>
              </a:rPr>
              <a:t>，戊硼烷</a:t>
            </a:r>
            <a:r>
              <a:rPr lang="en-US" altLang="zh-CN">
                <a:solidFill>
                  <a:srgbClr val="FF0000"/>
                </a:solidFill>
                <a:ea typeface="华文楷体" panose="02010600040101010101" pitchFamily="2" charset="-122"/>
              </a:rPr>
              <a:t>(9),    </a:t>
            </a:r>
            <a:r>
              <a:rPr lang="en-US" altLang="zh-CN">
                <a:ea typeface="华文楷体" panose="02010600040101010101" pitchFamily="2" charset="-122"/>
              </a:rPr>
              <a:t>B</a:t>
            </a:r>
            <a:r>
              <a:rPr lang="en-US" altLang="zh-CN" baseline="-25000">
                <a:ea typeface="华文楷体" panose="02010600040101010101" pitchFamily="2" charset="-122"/>
              </a:rPr>
              <a:t>5</a:t>
            </a:r>
            <a:r>
              <a:rPr lang="en-US" altLang="zh-CN">
                <a:ea typeface="华文楷体" panose="02010600040101010101" pitchFamily="2" charset="-122"/>
              </a:rPr>
              <a:t>H</a:t>
            </a:r>
            <a:r>
              <a:rPr lang="en-US" altLang="zh-CN" baseline="-25000">
                <a:ea typeface="华文楷体" panose="02010600040101010101" pitchFamily="2" charset="-122"/>
              </a:rPr>
              <a:t>11 </a:t>
            </a:r>
            <a:r>
              <a:rPr lang="zh-CN" altLang="en-US">
                <a:ea typeface="华文楷体" panose="02010600040101010101" pitchFamily="2" charset="-122"/>
              </a:rPr>
              <a:t>戊硼烷</a:t>
            </a:r>
            <a:r>
              <a:rPr lang="en-US" altLang="zh-CN">
                <a:ea typeface="华文楷体" panose="02010600040101010101" pitchFamily="2" charset="-122"/>
              </a:rPr>
              <a:t>(11)</a:t>
            </a:r>
            <a:endParaRPr lang="en-US" altLang="zh-CN" baseline="-25000">
              <a:ea typeface="华文楷体" panose="02010600040101010101" pitchFamily="2" charset="-122"/>
            </a:endParaRPr>
          </a:p>
          <a:p>
            <a:pPr>
              <a:lnSpc>
                <a:spcPct val="140000"/>
              </a:lnSpc>
            </a:pPr>
            <a:r>
              <a:rPr lang="en-US" altLang="zh-CN">
                <a:ea typeface="华文楷体" panose="02010600040101010101" pitchFamily="2" charset="-122"/>
              </a:rPr>
              <a:t>       </a:t>
            </a:r>
            <a:r>
              <a:rPr lang="zh-CN" altLang="en-US">
                <a:ea typeface="华文楷体" panose="02010600040101010101" pitchFamily="2" charset="-122"/>
              </a:rPr>
              <a:t>命名</a:t>
            </a:r>
            <a:r>
              <a:rPr lang="en-US" altLang="zh-CN">
                <a:ea typeface="华文楷体" panose="02010600040101010101" pitchFamily="2" charset="-122"/>
              </a:rPr>
              <a:t>: </a:t>
            </a:r>
            <a:r>
              <a:rPr lang="zh-CN" altLang="en-US">
                <a:ea typeface="华文楷体" panose="02010600040101010101" pitchFamily="2" charset="-122"/>
              </a:rPr>
              <a:t>与烷烃类似 </a:t>
            </a:r>
            <a:r>
              <a:rPr lang="en-US" altLang="zh-CN">
                <a:ea typeface="华文楷体" panose="02010600040101010101" pitchFamily="2" charset="-122"/>
              </a:rPr>
              <a:t>(</a:t>
            </a:r>
            <a:r>
              <a:rPr lang="zh-CN" altLang="en-US">
                <a:solidFill>
                  <a:srgbClr val="0000FF"/>
                </a:solidFill>
                <a:ea typeface="华文楷体" panose="02010600040101010101" pitchFamily="2" charset="-122"/>
              </a:rPr>
              <a:t>乙、丙、丁、戊</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，并注明氢原子数和结构</a:t>
            </a:r>
            <a:r>
              <a:rPr lang="en-US" altLang="zh-CN">
                <a:ea typeface="华文楷体" panose="02010600040101010101" pitchFamily="2" charset="-122"/>
              </a:rPr>
              <a:t>)</a:t>
            </a:r>
            <a:endParaRPr lang="en-US" altLang="zh-CN">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042988" y="223838"/>
            <a:ext cx="7850187"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pt-BR" altLang="zh-CN" sz="4000">
                <a:solidFill>
                  <a:srgbClr val="0000FF"/>
                </a:solidFill>
                <a:ea typeface="华文楷体" panose="02010600040101010101" pitchFamily="2" charset="-122"/>
              </a:rPr>
              <a:t>8.8.1 </a:t>
            </a:r>
            <a:r>
              <a:rPr lang="zh-CN" altLang="pt-BR" sz="4000">
                <a:solidFill>
                  <a:srgbClr val="0000FF"/>
                </a:solidFill>
                <a:ea typeface="华文楷体" panose="02010600040101010101" pitchFamily="2" charset="-122"/>
              </a:rPr>
              <a:t>卤素的成键特征和单质</a:t>
            </a:r>
            <a:endParaRPr lang="zh-CN" altLang="en-US" sz="4000">
              <a:solidFill>
                <a:srgbClr val="0000FF"/>
              </a:solidFill>
              <a:ea typeface="华文楷体" panose="02010600040101010101" pitchFamily="2" charset="-122"/>
            </a:endParaRPr>
          </a:p>
          <a:p>
            <a:pPr>
              <a:lnSpc>
                <a:spcPct val="130000"/>
              </a:lnSpc>
            </a:pPr>
            <a:r>
              <a:rPr kumimoji="1" lang="en-US" altLang="zh-CN">
                <a:ea typeface="华文楷体" panose="02010600040101010101" pitchFamily="2" charset="-122"/>
              </a:rPr>
              <a:t>1. </a:t>
            </a:r>
            <a:r>
              <a:rPr kumimoji="1" lang="zh-CN" altLang="en-US">
                <a:ea typeface="华文楷体" panose="02010600040101010101" pitchFamily="2" charset="-122"/>
              </a:rPr>
              <a:t>卤素成键特征：</a:t>
            </a:r>
            <a:endParaRPr kumimoji="1" lang="en-US" altLang="zh-CN">
              <a:ea typeface="华文楷体" panose="02010600040101010101" pitchFamily="2" charset="-122"/>
            </a:endParaRPr>
          </a:p>
          <a:p>
            <a:pPr>
              <a:lnSpc>
                <a:spcPct val="130000"/>
              </a:lnSpc>
            </a:pPr>
            <a:r>
              <a:rPr kumimoji="1" lang="en-US" altLang="zh-CN">
                <a:ea typeface="华文楷体" panose="02010600040101010101" pitchFamily="2" charset="-122"/>
              </a:rPr>
              <a:t>1) </a:t>
            </a:r>
            <a:r>
              <a:rPr kumimoji="1" lang="zh-CN" altLang="en-US">
                <a:ea typeface="华文楷体" panose="02010600040101010101" pitchFamily="2" charset="-122"/>
              </a:rPr>
              <a:t>典型的非金属元素，性质非常活泼，以化合物存在于自然界</a:t>
            </a:r>
            <a:endParaRPr kumimoji="1" lang="zh-CN" altLang="en-US">
              <a:ea typeface="华文楷体" panose="02010600040101010101" pitchFamily="2" charset="-122"/>
            </a:endParaRPr>
          </a:p>
          <a:p>
            <a:pPr>
              <a:lnSpc>
                <a:spcPct val="130000"/>
              </a:lnSpc>
            </a:pPr>
            <a:r>
              <a:rPr kumimoji="1" lang="en-US" altLang="zh-CN">
                <a:ea typeface="华文楷体" panose="02010600040101010101" pitchFamily="2" charset="-122"/>
              </a:rPr>
              <a:t>2) </a:t>
            </a:r>
            <a:r>
              <a:rPr kumimoji="1" lang="zh-CN" altLang="en-US">
                <a:ea typeface="华文楷体" panose="02010600040101010101" pitchFamily="2" charset="-122"/>
              </a:rPr>
              <a:t>价电子组态</a:t>
            </a:r>
            <a:r>
              <a:rPr kumimoji="1" lang="en-US" altLang="zh-CN">
                <a:ea typeface="华文楷体" panose="02010600040101010101" pitchFamily="2" charset="-122"/>
              </a:rPr>
              <a:t>: </a:t>
            </a:r>
            <a:r>
              <a:rPr kumimoji="1" lang="en-US" altLang="zh-CN">
                <a:solidFill>
                  <a:srgbClr val="FF0000"/>
                </a:solidFill>
                <a:ea typeface="华文楷体" panose="02010600040101010101" pitchFamily="2" charset="-122"/>
              </a:rPr>
              <a:t>ns</a:t>
            </a:r>
            <a:r>
              <a:rPr kumimoji="1" lang="en-US" altLang="zh-CN" baseline="30000">
                <a:solidFill>
                  <a:srgbClr val="FF0000"/>
                </a:solidFill>
                <a:ea typeface="华文楷体" panose="02010600040101010101" pitchFamily="2" charset="-122"/>
              </a:rPr>
              <a:t>2</a:t>
            </a:r>
            <a:r>
              <a:rPr kumimoji="1" lang="en-US" altLang="zh-CN">
                <a:solidFill>
                  <a:srgbClr val="FF0000"/>
                </a:solidFill>
                <a:ea typeface="华文楷体" panose="02010600040101010101" pitchFamily="2" charset="-122"/>
              </a:rPr>
              <a:t>np</a:t>
            </a:r>
            <a:r>
              <a:rPr kumimoji="1" lang="en-US" altLang="zh-CN" baseline="30000">
                <a:solidFill>
                  <a:srgbClr val="FF0000"/>
                </a:solidFill>
                <a:ea typeface="华文楷体" panose="02010600040101010101" pitchFamily="2" charset="-122"/>
              </a:rPr>
              <a:t>5</a:t>
            </a:r>
            <a:r>
              <a:rPr kumimoji="1" lang="zh-CN" altLang="en-US">
                <a:ea typeface="华文楷体" panose="02010600040101010101" pitchFamily="2" charset="-122"/>
              </a:rPr>
              <a:t>，形成卤离子</a:t>
            </a:r>
            <a:r>
              <a:rPr kumimoji="1" lang="en-US" altLang="zh-CN">
                <a:solidFill>
                  <a:srgbClr val="FF0000"/>
                </a:solidFill>
                <a:ea typeface="华文楷体" panose="02010600040101010101" pitchFamily="2" charset="-122"/>
              </a:rPr>
              <a:t>(X</a:t>
            </a:r>
            <a:r>
              <a:rPr kumimoji="1" lang="zh-CN" altLang="en-US" baseline="30000">
                <a:solidFill>
                  <a:srgbClr val="FF0000"/>
                </a:solidFill>
                <a:ea typeface="华文楷体" panose="02010600040101010101" pitchFamily="2" charset="-122"/>
              </a:rPr>
              <a:t>－</a:t>
            </a:r>
            <a:r>
              <a:rPr kumimoji="1" lang="en-US" altLang="zh-CN">
                <a:solidFill>
                  <a:srgbClr val="FF0000"/>
                </a:solidFill>
                <a:ea typeface="华文楷体" panose="02010600040101010101" pitchFamily="2" charset="-122"/>
              </a:rPr>
              <a:t>)</a:t>
            </a:r>
            <a:r>
              <a:rPr kumimoji="1" lang="zh-CN" altLang="en-US">
                <a:ea typeface="华文楷体" panose="02010600040101010101" pitchFamily="2" charset="-122"/>
              </a:rPr>
              <a:t>或 形成</a:t>
            </a:r>
            <a:r>
              <a:rPr kumimoji="1" lang="zh-CN" altLang="en-US">
                <a:solidFill>
                  <a:srgbClr val="0000FF"/>
                </a:solidFill>
                <a:ea typeface="华文楷体" panose="02010600040101010101" pitchFamily="2" charset="-122"/>
              </a:rPr>
              <a:t>极性</a:t>
            </a:r>
            <a:r>
              <a:rPr kumimoji="1" lang="zh-CN" altLang="en-US">
                <a:ea typeface="华文楷体" panose="02010600040101010101" pitchFamily="2" charset="-122"/>
              </a:rPr>
              <a:t>或非极性的</a:t>
            </a:r>
            <a:r>
              <a:rPr kumimoji="1" lang="zh-CN" altLang="en-US">
                <a:solidFill>
                  <a:srgbClr val="0000CC"/>
                </a:solidFill>
                <a:ea typeface="华文楷体" panose="02010600040101010101" pitchFamily="2" charset="-122"/>
              </a:rPr>
              <a:t>共价键</a:t>
            </a:r>
            <a:endParaRPr kumimoji="1" lang="en-US" altLang="zh-CN">
              <a:ea typeface="华文楷体" panose="02010600040101010101" pitchFamily="2" charset="-122"/>
            </a:endParaRPr>
          </a:p>
          <a:p>
            <a:pPr>
              <a:lnSpc>
                <a:spcPct val="130000"/>
              </a:lnSpc>
            </a:pPr>
            <a:r>
              <a:rPr kumimoji="1" lang="en-US" altLang="zh-CN">
                <a:ea typeface="华文楷体" panose="02010600040101010101" pitchFamily="2" charset="-122"/>
              </a:rPr>
              <a:t>3)</a:t>
            </a:r>
            <a:r>
              <a:rPr kumimoji="1" lang="zh-CN" altLang="en-US">
                <a:solidFill>
                  <a:srgbClr val="0000FF"/>
                </a:solidFill>
                <a:ea typeface="华文楷体" panose="02010600040101010101" pitchFamily="2" charset="-122"/>
              </a:rPr>
              <a:t>除</a:t>
            </a:r>
            <a:r>
              <a:rPr kumimoji="1" lang="en-US" altLang="zh-CN">
                <a:solidFill>
                  <a:srgbClr val="0000FF"/>
                </a:solidFill>
                <a:ea typeface="华文楷体" panose="02010600040101010101" pitchFamily="2" charset="-122"/>
              </a:rPr>
              <a:t>F</a:t>
            </a:r>
            <a:r>
              <a:rPr kumimoji="1" lang="zh-CN" altLang="en-US">
                <a:solidFill>
                  <a:srgbClr val="0000FF"/>
                </a:solidFill>
                <a:ea typeface="华文楷体" panose="02010600040101010101" pitchFamily="2" charset="-122"/>
              </a:rPr>
              <a:t>外</a:t>
            </a:r>
            <a:r>
              <a:rPr kumimoji="1" lang="zh-CN" altLang="en-US">
                <a:ea typeface="华文楷体" panose="02010600040101010101" pitchFamily="2" charset="-122"/>
              </a:rPr>
              <a:t>，</a:t>
            </a:r>
            <a:r>
              <a:rPr kumimoji="1" lang="en-US" altLang="zh-CN">
                <a:ea typeface="华文楷体" panose="02010600040101010101" pitchFamily="2" charset="-122"/>
              </a:rPr>
              <a:t>Cl, Br</a:t>
            </a:r>
            <a:r>
              <a:rPr kumimoji="1" lang="zh-CN" altLang="en-US">
                <a:ea typeface="华文楷体" panose="02010600040101010101" pitchFamily="2" charset="-122"/>
              </a:rPr>
              <a:t>和</a:t>
            </a:r>
            <a:r>
              <a:rPr kumimoji="1" lang="en-US" altLang="zh-CN">
                <a:ea typeface="华文楷体" panose="02010600040101010101" pitchFamily="2" charset="-122"/>
              </a:rPr>
              <a:t>I</a:t>
            </a:r>
            <a:r>
              <a:rPr kumimoji="1" lang="zh-CN" altLang="en-US">
                <a:ea typeface="华文楷体" panose="02010600040101010101" pitchFamily="2" charset="-122"/>
              </a:rPr>
              <a:t>等元素表现多种正氧化态</a:t>
            </a:r>
            <a:r>
              <a:rPr kumimoji="1" lang="en-US" altLang="zh-CN">
                <a:solidFill>
                  <a:srgbClr val="0000CC"/>
                </a:solidFill>
                <a:ea typeface="华文楷体" panose="02010600040101010101" pitchFamily="2" charset="-122"/>
              </a:rPr>
              <a:t>(</a:t>
            </a:r>
            <a:r>
              <a:rPr kumimoji="1" lang="zh-CN" altLang="en-US">
                <a:solidFill>
                  <a:srgbClr val="0000CC"/>
                </a:solidFill>
                <a:ea typeface="华文楷体" panose="02010600040101010101" pitchFamily="2" charset="-122"/>
              </a:rPr>
              <a:t>如</a:t>
            </a:r>
            <a:r>
              <a:rPr kumimoji="1" lang="en-US" altLang="zh-CN">
                <a:solidFill>
                  <a:srgbClr val="FF0000"/>
                </a:solidFill>
                <a:ea typeface="华文楷体" panose="02010600040101010101" pitchFamily="2" charset="-122"/>
              </a:rPr>
              <a:t>+1, +3, +5, +7</a:t>
            </a:r>
            <a:r>
              <a:rPr kumimoji="1" lang="en-US" altLang="zh-CN">
                <a:solidFill>
                  <a:srgbClr val="0000CC"/>
                </a:solidFill>
                <a:ea typeface="华文楷体" panose="02010600040101010101" pitchFamily="2" charset="-122"/>
              </a:rPr>
              <a:t>)</a:t>
            </a:r>
            <a:r>
              <a:rPr kumimoji="1" lang="zh-CN" altLang="en-US">
                <a:solidFill>
                  <a:srgbClr val="0000CC"/>
                </a:solidFill>
                <a:ea typeface="华文楷体" panose="02010600040101010101" pitchFamily="2" charset="-122"/>
              </a:rPr>
              <a:t>，形成含氧酸、氧化物和卤素互化物等</a:t>
            </a:r>
            <a:endParaRPr kumimoji="1" lang="zh-CN" altLang="en-US">
              <a:solidFill>
                <a:srgbClr val="0000CC"/>
              </a:solidFill>
              <a:ea typeface="华文楷体" panose="02010600040101010101" pitchFamily="2" charset="-122"/>
            </a:endParaRPr>
          </a:p>
        </p:txBody>
      </p:sp>
      <p:sp>
        <p:nvSpPr>
          <p:cNvPr id="349186" name="Rectangle 3"/>
          <p:cNvSpPr>
            <a:spLocks noChangeArrowheads="1"/>
          </p:cNvSpPr>
          <p:nvPr/>
        </p:nvSpPr>
        <p:spPr bwMode="auto">
          <a:xfrm>
            <a:off x="78486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8529628-C091-469B-A578-5AA668DBE53E}"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3490">
                                            <p:txEl>
                                              <p:pRg st="4" end="4"/>
                                            </p:txEl>
                                          </p:spTgt>
                                        </p:tgtEl>
                                        <p:attrNameLst>
                                          <p:attrName>style.visibility</p:attrName>
                                        </p:attrNameLst>
                                      </p:cBhvr>
                                      <p:to>
                                        <p:strVal val="visible"/>
                                      </p:to>
                                    </p:set>
                                    <p:animEffect transition="in" filter="slide(fromBottom)">
                                      <p:cBhvr>
                                        <p:cTn id="7" dur="500"/>
                                        <p:tgtEl>
                                          <p:spTgt spid="634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bwMode="auto">
          <a:xfrm>
            <a:off x="5508625" y="1827213"/>
            <a:ext cx="3313113" cy="857250"/>
            <a:chOff x="3673" y="2069"/>
            <a:chExt cx="2087" cy="540"/>
          </a:xfrm>
        </p:grpSpPr>
        <p:grpSp>
          <p:nvGrpSpPr>
            <p:cNvPr id="350219" name="Group 38"/>
            <p:cNvGrpSpPr/>
            <p:nvPr/>
          </p:nvGrpSpPr>
          <p:grpSpPr bwMode="auto">
            <a:xfrm>
              <a:off x="3673" y="2069"/>
              <a:ext cx="2087" cy="540"/>
              <a:chOff x="3673" y="2069"/>
              <a:chExt cx="2087" cy="540"/>
            </a:xfrm>
          </p:grpSpPr>
          <p:sp>
            <p:nvSpPr>
              <p:cNvPr id="5" name="Text Box 15"/>
              <p:cNvSpPr txBox="1">
                <a:spLocks noChangeArrowheads="1"/>
              </p:cNvSpPr>
              <p:nvPr/>
            </p:nvSpPr>
            <p:spPr bwMode="auto">
              <a:xfrm>
                <a:off x="3673" y="2205"/>
                <a:ext cx="2087" cy="404"/>
              </a:xfrm>
              <a:prstGeom prst="rect">
                <a:avLst/>
              </a:prstGeom>
              <a:noFill/>
              <a:ln w="28575">
                <a:noFill/>
                <a:miter lim="800000"/>
                <a:headEnd type="none" w="sm" len="sm"/>
                <a:tailEnd type="none" w="sm" len="sm"/>
              </a:ln>
              <a:effectLst/>
            </p:spPr>
            <p:txBody>
              <a:bodyPr>
                <a:spAutoFit/>
              </a:bodyPr>
              <a:lstStyle/>
              <a:p>
                <a:pPr eaLnBrk="0" hangingPunct="0">
                  <a:spcBef>
                    <a:spcPct val="50000"/>
                  </a:spcBef>
                  <a:defRPr/>
                </a:pPr>
                <a:r>
                  <a:rPr lang="en-US" altLang="zh-CN" sz="3600" dirty="0">
                    <a:latin typeface="+mn-lt"/>
                    <a:ea typeface="+mn-ea"/>
                  </a:rPr>
                  <a:t>F</a:t>
                </a:r>
                <a:r>
                  <a:rPr lang="en-US" altLang="zh-CN" sz="3600" b="0" dirty="0">
                    <a:latin typeface="+mn-lt"/>
                    <a:ea typeface="+mn-ea"/>
                  </a:rPr>
                  <a:t>                     </a:t>
                </a:r>
                <a:r>
                  <a:rPr lang="en-US" altLang="zh-CN" sz="3600" dirty="0">
                    <a:latin typeface="+mn-lt"/>
                    <a:ea typeface="+mn-ea"/>
                  </a:rPr>
                  <a:t>I</a:t>
                </a:r>
                <a:endParaRPr lang="en-US" altLang="zh-CN" sz="3600" dirty="0">
                  <a:latin typeface="+mn-lt"/>
                  <a:ea typeface="+mn-ea"/>
                </a:endParaRPr>
              </a:p>
            </p:txBody>
          </p:sp>
          <p:sp>
            <p:nvSpPr>
              <p:cNvPr id="6" name="Rectangle 14"/>
              <p:cNvSpPr>
                <a:spLocks noChangeArrowheads="1"/>
              </p:cNvSpPr>
              <p:nvPr/>
            </p:nvSpPr>
            <p:spPr bwMode="auto">
              <a:xfrm>
                <a:off x="4059" y="2069"/>
                <a:ext cx="1294" cy="365"/>
              </a:xfrm>
              <a:prstGeom prst="rect">
                <a:avLst/>
              </a:prstGeom>
              <a:noFill/>
              <a:ln w="28575">
                <a:noFill/>
                <a:miter lim="800000"/>
                <a:headEnd type="none" w="sm" len="sm"/>
                <a:tailEnd type="none" w="sm" len="sm"/>
              </a:ln>
              <a:effectLst/>
            </p:spPr>
            <p:txBody>
              <a:bodyPr>
                <a:spAutoFit/>
              </a:bodyPr>
              <a:lstStyle/>
              <a:p>
                <a:pPr eaLnBrk="0" hangingPunct="0">
                  <a:defRPr/>
                </a:pPr>
                <a:r>
                  <a:rPr lang="zh-CN" altLang="en-US" dirty="0">
                    <a:latin typeface="+mn-lt"/>
                    <a:ea typeface="+mn-ea"/>
                  </a:rPr>
                  <a:t>依次减小</a:t>
                </a:r>
                <a:endParaRPr lang="zh-CN" altLang="en-US" dirty="0">
                  <a:latin typeface="+mn-lt"/>
                  <a:ea typeface="+mn-ea"/>
                </a:endParaRPr>
              </a:p>
            </p:txBody>
          </p:sp>
        </p:grpSp>
        <p:sp>
          <p:nvSpPr>
            <p:cNvPr id="4" name="Line 9"/>
            <p:cNvSpPr>
              <a:spLocks noChangeShapeType="1"/>
            </p:cNvSpPr>
            <p:nvPr/>
          </p:nvSpPr>
          <p:spPr bwMode="auto">
            <a:xfrm>
              <a:off x="3945" y="2432"/>
              <a:ext cx="1361" cy="0"/>
            </a:xfrm>
            <a:prstGeom prst="line">
              <a:avLst/>
            </a:prstGeom>
            <a:noFill/>
            <a:ln w="28575">
              <a:solidFill>
                <a:srgbClr val="0000FF"/>
              </a:solidFill>
              <a:miter lim="800000"/>
              <a:headEnd type="none" w="sm" len="sm"/>
              <a:tailEnd type="triangle" w="lg" len="lg"/>
            </a:ln>
            <a:effectLst/>
          </p:spPr>
          <p:txBody>
            <a:bodyPr wrap="none"/>
            <a:lstStyle/>
            <a:p>
              <a:pPr>
                <a:defRPr/>
              </a:pPr>
              <a:endParaRPr lang="zh-CN" altLang="en-US">
                <a:latin typeface="+mn-lt"/>
                <a:ea typeface="+mn-ea"/>
              </a:endParaRPr>
            </a:p>
          </p:txBody>
        </p:sp>
      </p:grpSp>
      <p:sp>
        <p:nvSpPr>
          <p:cNvPr id="7" name="Text Box 8"/>
          <p:cNvSpPr txBox="1">
            <a:spLocks noChangeArrowheads="1"/>
          </p:cNvSpPr>
          <p:nvPr/>
        </p:nvSpPr>
        <p:spPr bwMode="auto">
          <a:xfrm>
            <a:off x="1150938" y="3138488"/>
            <a:ext cx="2160587" cy="579437"/>
          </a:xfrm>
          <a:prstGeom prst="rect">
            <a:avLst/>
          </a:prstGeom>
          <a:noFill/>
          <a:ln>
            <a:noFill/>
          </a:ln>
          <a:effectLst/>
        </p:spPr>
        <p:txBody>
          <a:bodyPr>
            <a:spAutoFit/>
          </a:bodyPr>
          <a:lstStyle/>
          <a:p>
            <a:pPr eaLnBrk="0" hangingPunct="0">
              <a:spcBef>
                <a:spcPct val="50000"/>
              </a:spcBef>
              <a:defRPr/>
            </a:pPr>
            <a:r>
              <a:rPr lang="en-US" altLang="zh-CN" dirty="0">
                <a:solidFill>
                  <a:srgbClr val="0000FF"/>
                </a:solidFill>
                <a:latin typeface="+mn-lt"/>
                <a:ea typeface="+mn-ea"/>
              </a:rPr>
              <a:t>X</a:t>
            </a:r>
            <a:r>
              <a:rPr lang="en-US" altLang="zh-CN" baseline="30000" dirty="0">
                <a:solidFill>
                  <a:srgbClr val="0000FF"/>
                </a:solidFill>
                <a:latin typeface="+mn-lt"/>
                <a:ea typeface="+mn-ea"/>
              </a:rPr>
              <a:t>-</a:t>
            </a:r>
            <a:r>
              <a:rPr lang="zh-CN" altLang="en-US" dirty="0">
                <a:solidFill>
                  <a:srgbClr val="0000FF"/>
                </a:solidFill>
                <a:latin typeface="+mn-lt"/>
                <a:ea typeface="+mn-ea"/>
              </a:rPr>
              <a:t>水合能</a:t>
            </a:r>
            <a:endParaRPr lang="zh-CN" altLang="en-US" b="0" dirty="0">
              <a:solidFill>
                <a:srgbClr val="0000FF"/>
              </a:solidFill>
              <a:latin typeface="+mn-lt"/>
              <a:ea typeface="+mn-ea"/>
            </a:endParaRPr>
          </a:p>
        </p:txBody>
      </p:sp>
      <p:grpSp>
        <p:nvGrpSpPr>
          <p:cNvPr id="8" name="Group 40"/>
          <p:cNvGrpSpPr/>
          <p:nvPr/>
        </p:nvGrpSpPr>
        <p:grpSpPr bwMode="auto">
          <a:xfrm>
            <a:off x="3382963" y="2995613"/>
            <a:ext cx="3313112" cy="858837"/>
            <a:chOff x="2154" y="3067"/>
            <a:chExt cx="2087" cy="541"/>
          </a:xfrm>
        </p:grpSpPr>
        <p:sp>
          <p:nvSpPr>
            <p:cNvPr id="9" name="Text Box 18"/>
            <p:cNvSpPr txBox="1">
              <a:spLocks noChangeArrowheads="1"/>
            </p:cNvSpPr>
            <p:nvPr/>
          </p:nvSpPr>
          <p:spPr bwMode="auto">
            <a:xfrm>
              <a:off x="2154" y="3204"/>
              <a:ext cx="2087" cy="404"/>
            </a:xfrm>
            <a:prstGeom prst="rect">
              <a:avLst/>
            </a:prstGeom>
            <a:noFill/>
            <a:ln w="28575">
              <a:noFill/>
              <a:miter lim="800000"/>
              <a:headEnd type="none" w="sm" len="sm"/>
              <a:tailEnd type="none" w="sm" len="sm"/>
            </a:ln>
            <a:effectLst/>
          </p:spPr>
          <p:txBody>
            <a:bodyPr>
              <a:spAutoFit/>
            </a:bodyPr>
            <a:lstStyle/>
            <a:p>
              <a:pPr eaLnBrk="0" hangingPunct="0">
                <a:spcBef>
                  <a:spcPct val="50000"/>
                </a:spcBef>
                <a:defRPr/>
              </a:pPr>
              <a:r>
                <a:rPr lang="en-US" altLang="zh-CN" sz="3600" dirty="0">
                  <a:latin typeface="+mn-lt"/>
                  <a:ea typeface="+mn-ea"/>
                </a:rPr>
                <a:t>F</a:t>
              </a:r>
              <a:r>
                <a:rPr lang="en-US" altLang="zh-CN" sz="3600" b="0" dirty="0">
                  <a:latin typeface="+mn-lt"/>
                  <a:ea typeface="+mn-ea"/>
                </a:rPr>
                <a:t>                     </a:t>
              </a:r>
              <a:r>
                <a:rPr lang="en-US" altLang="zh-CN" sz="3600" dirty="0">
                  <a:latin typeface="+mn-lt"/>
                  <a:ea typeface="+mn-ea"/>
                </a:rPr>
                <a:t>I</a:t>
              </a:r>
              <a:endParaRPr lang="en-US" altLang="zh-CN" sz="3600" dirty="0">
                <a:latin typeface="+mn-lt"/>
                <a:ea typeface="+mn-ea"/>
              </a:endParaRPr>
            </a:p>
          </p:txBody>
        </p:sp>
        <p:sp>
          <p:nvSpPr>
            <p:cNvPr id="10" name="Rectangle 20"/>
            <p:cNvSpPr>
              <a:spLocks noChangeArrowheads="1"/>
            </p:cNvSpPr>
            <p:nvPr/>
          </p:nvSpPr>
          <p:spPr bwMode="auto">
            <a:xfrm>
              <a:off x="2426" y="3067"/>
              <a:ext cx="1361" cy="365"/>
            </a:xfrm>
            <a:prstGeom prst="rect">
              <a:avLst/>
            </a:prstGeom>
            <a:noFill/>
            <a:ln w="28575">
              <a:noFill/>
              <a:miter lim="800000"/>
              <a:headEnd type="none" w="sm" len="sm"/>
              <a:tailEnd type="none" w="sm" len="sm"/>
            </a:ln>
            <a:effectLst/>
          </p:spPr>
          <p:txBody>
            <a:bodyPr>
              <a:spAutoFit/>
            </a:bodyPr>
            <a:lstStyle/>
            <a:p>
              <a:pPr eaLnBrk="0" hangingPunct="0">
                <a:defRPr/>
              </a:pPr>
              <a:r>
                <a:rPr lang="zh-CN" altLang="en-US" dirty="0">
                  <a:latin typeface="+mn-lt"/>
                  <a:ea typeface="+mn-ea"/>
                </a:rPr>
                <a:t>依次增大</a:t>
              </a:r>
              <a:endParaRPr lang="zh-CN" altLang="en-US" dirty="0">
                <a:latin typeface="+mn-lt"/>
                <a:ea typeface="+mn-ea"/>
              </a:endParaRPr>
            </a:p>
          </p:txBody>
        </p:sp>
        <p:sp>
          <p:nvSpPr>
            <p:cNvPr id="11" name="Line 19"/>
            <p:cNvSpPr>
              <a:spLocks noChangeShapeType="1"/>
            </p:cNvSpPr>
            <p:nvPr/>
          </p:nvSpPr>
          <p:spPr bwMode="auto">
            <a:xfrm>
              <a:off x="2495" y="3431"/>
              <a:ext cx="1361" cy="0"/>
            </a:xfrm>
            <a:prstGeom prst="line">
              <a:avLst/>
            </a:prstGeom>
            <a:noFill/>
            <a:ln w="28575">
              <a:solidFill>
                <a:srgbClr val="0000FF"/>
              </a:solidFill>
              <a:miter lim="800000"/>
              <a:headEnd type="none" w="sm" len="sm"/>
              <a:tailEnd type="triangle" w="lg" len="lg"/>
            </a:ln>
            <a:effectLst/>
          </p:spPr>
          <p:txBody>
            <a:bodyPr wrap="none"/>
            <a:lstStyle/>
            <a:p>
              <a:pPr>
                <a:defRPr/>
              </a:pPr>
              <a:endParaRPr lang="zh-CN" altLang="en-US">
                <a:latin typeface="+mn-lt"/>
                <a:ea typeface="+mn-ea"/>
              </a:endParaRPr>
            </a:p>
          </p:txBody>
        </p:sp>
      </p:grpSp>
      <p:sp>
        <p:nvSpPr>
          <p:cNvPr id="12" name="Text Box 42"/>
          <p:cNvSpPr txBox="1">
            <a:spLocks noChangeArrowheads="1"/>
          </p:cNvSpPr>
          <p:nvPr/>
        </p:nvSpPr>
        <p:spPr bwMode="auto">
          <a:xfrm>
            <a:off x="1331913" y="4349750"/>
            <a:ext cx="5364162" cy="584200"/>
          </a:xfrm>
          <a:prstGeom prst="rect">
            <a:avLst/>
          </a:prstGeom>
          <a:noFill/>
          <a:ln>
            <a:noFill/>
          </a:ln>
          <a:effectLst/>
        </p:spPr>
        <p:txBody>
          <a:bodyPr>
            <a:spAutoFit/>
          </a:bodyPr>
          <a:lstStyle/>
          <a:p>
            <a:pPr>
              <a:spcBef>
                <a:spcPct val="50000"/>
              </a:spcBef>
              <a:defRPr/>
            </a:pPr>
            <a:r>
              <a:rPr lang="zh-CN" altLang="en-US" dirty="0">
                <a:solidFill>
                  <a:srgbClr val="0000FF"/>
                </a:solidFill>
                <a:latin typeface="+mn-lt"/>
                <a:ea typeface="+mn-ea"/>
              </a:rPr>
              <a:t>从</a:t>
            </a:r>
            <a:r>
              <a:rPr lang="en-US" altLang="zh-CN" dirty="0">
                <a:solidFill>
                  <a:srgbClr val="0000FF"/>
                </a:solidFill>
                <a:latin typeface="+mn-lt"/>
                <a:ea typeface="+mn-ea"/>
              </a:rPr>
              <a:t>F</a:t>
            </a:r>
            <a:r>
              <a:rPr lang="zh-CN" altLang="en-US" dirty="0">
                <a:solidFill>
                  <a:srgbClr val="0000FF"/>
                </a:solidFill>
                <a:latin typeface="+mn-lt"/>
                <a:ea typeface="+mn-ea"/>
              </a:rPr>
              <a:t>到</a:t>
            </a:r>
            <a:r>
              <a:rPr lang="en-US" altLang="zh-CN" dirty="0">
                <a:solidFill>
                  <a:srgbClr val="0000FF"/>
                </a:solidFill>
                <a:latin typeface="+mn-lt"/>
                <a:ea typeface="+mn-ea"/>
              </a:rPr>
              <a:t>I</a:t>
            </a:r>
            <a:r>
              <a:rPr lang="zh-CN" altLang="en-US" dirty="0">
                <a:solidFill>
                  <a:srgbClr val="0000FF"/>
                </a:solidFill>
                <a:latin typeface="+mn-lt"/>
                <a:ea typeface="+mn-ea"/>
              </a:rPr>
              <a:t>，非金属性明显减弱</a:t>
            </a:r>
            <a:r>
              <a:rPr lang="en-US" altLang="zh-CN" dirty="0">
                <a:solidFill>
                  <a:srgbClr val="0000FF"/>
                </a:solidFill>
                <a:latin typeface="+mn-lt"/>
                <a:ea typeface="+mn-ea"/>
              </a:rPr>
              <a:t>. </a:t>
            </a:r>
            <a:endParaRPr lang="en-US" altLang="zh-CN" dirty="0">
              <a:solidFill>
                <a:srgbClr val="0000FF"/>
              </a:solidFill>
              <a:latin typeface="+mn-lt"/>
              <a:ea typeface="+mn-ea"/>
            </a:endParaRPr>
          </a:p>
        </p:txBody>
      </p:sp>
      <p:sp>
        <p:nvSpPr>
          <p:cNvPr id="14" name="Rectangle 13"/>
          <p:cNvSpPr>
            <a:spLocks noChangeArrowheads="1"/>
          </p:cNvSpPr>
          <p:nvPr/>
        </p:nvSpPr>
        <p:spPr bwMode="auto">
          <a:xfrm>
            <a:off x="935038" y="1557338"/>
            <a:ext cx="4608512" cy="1570037"/>
          </a:xfrm>
          <a:prstGeom prst="rect">
            <a:avLst/>
          </a:prstGeom>
          <a:noFill/>
          <a:ln>
            <a:noFill/>
          </a:ln>
          <a:effectLst/>
        </p:spPr>
        <p:txBody>
          <a:bodyPr>
            <a:spAutoFit/>
          </a:bodyPr>
          <a:lstStyle/>
          <a:p>
            <a:pPr eaLnBrk="0" hangingPunct="0">
              <a:defRPr/>
            </a:pPr>
            <a:r>
              <a:rPr lang="zh-CN" altLang="en-US" dirty="0">
                <a:latin typeface="+mn-lt"/>
                <a:ea typeface="+mn-ea"/>
              </a:rPr>
              <a:t>电离能：</a:t>
            </a:r>
            <a:endParaRPr lang="zh-CN" altLang="en-US" dirty="0">
              <a:latin typeface="+mn-lt"/>
              <a:ea typeface="+mn-ea"/>
            </a:endParaRPr>
          </a:p>
          <a:p>
            <a:pPr eaLnBrk="0" hangingPunct="0">
              <a:defRPr/>
            </a:pPr>
            <a:r>
              <a:rPr lang="zh-CN" altLang="en-US" dirty="0">
                <a:latin typeface="+mn-lt"/>
                <a:ea typeface="+mn-ea"/>
              </a:rPr>
              <a:t>电子亲合能</a:t>
            </a:r>
            <a:r>
              <a:rPr lang="en-US" altLang="zh-CN" dirty="0">
                <a:latin typeface="+mn-lt"/>
                <a:ea typeface="+mn-ea"/>
              </a:rPr>
              <a:t>(</a:t>
            </a:r>
            <a:r>
              <a:rPr lang="en-US" altLang="zh-CN" dirty="0">
                <a:solidFill>
                  <a:srgbClr val="0000FF"/>
                </a:solidFill>
                <a:latin typeface="+mn-lt"/>
                <a:ea typeface="+mn-ea"/>
              </a:rPr>
              <a:t>F</a:t>
            </a:r>
            <a:r>
              <a:rPr lang="zh-CN" altLang="en-US" dirty="0">
                <a:solidFill>
                  <a:srgbClr val="0000FF"/>
                </a:solidFill>
                <a:latin typeface="+mn-lt"/>
                <a:ea typeface="+mn-ea"/>
              </a:rPr>
              <a:t>＜</a:t>
            </a:r>
            <a:r>
              <a:rPr lang="en-US" altLang="zh-CN" dirty="0" err="1">
                <a:solidFill>
                  <a:srgbClr val="0000FF"/>
                </a:solidFill>
                <a:latin typeface="+mn-lt"/>
                <a:ea typeface="+mn-ea"/>
              </a:rPr>
              <a:t>Cl</a:t>
            </a:r>
            <a:r>
              <a:rPr lang="zh-CN" altLang="en-US" dirty="0">
                <a:latin typeface="+mn-lt"/>
                <a:ea typeface="+mn-ea"/>
              </a:rPr>
              <a:t>除外</a:t>
            </a:r>
            <a:r>
              <a:rPr lang="en-US" altLang="zh-CN" dirty="0">
                <a:latin typeface="+mn-lt"/>
                <a:ea typeface="+mn-ea"/>
              </a:rPr>
              <a:t>)</a:t>
            </a:r>
            <a:endParaRPr lang="en-US" altLang="zh-CN" dirty="0">
              <a:latin typeface="+mn-lt"/>
              <a:ea typeface="+mn-ea"/>
            </a:endParaRPr>
          </a:p>
          <a:p>
            <a:pPr eaLnBrk="0" hangingPunct="0">
              <a:defRPr/>
            </a:pPr>
            <a:r>
              <a:rPr lang="zh-CN" altLang="en-US" dirty="0">
                <a:latin typeface="+mn-lt"/>
                <a:ea typeface="+mn-ea"/>
              </a:rPr>
              <a:t>电负性：</a:t>
            </a:r>
            <a:endParaRPr lang="zh-CN" altLang="en-US" dirty="0">
              <a:latin typeface="+mn-lt"/>
              <a:ea typeface="+mn-ea"/>
            </a:endParaRPr>
          </a:p>
        </p:txBody>
      </p:sp>
      <p:sp>
        <p:nvSpPr>
          <p:cNvPr id="350214" name="TextBox 15"/>
          <p:cNvSpPr txBox="1">
            <a:spLocks noChangeArrowheads="1"/>
          </p:cNvSpPr>
          <p:nvPr/>
        </p:nvSpPr>
        <p:spPr bwMode="auto">
          <a:xfrm>
            <a:off x="1042988" y="404813"/>
            <a:ext cx="5761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rgbClr val="0000FF"/>
                </a:solidFill>
                <a:ea typeface="华文楷体" panose="02010600040101010101" pitchFamily="2" charset="-122"/>
              </a:rPr>
              <a:t>卤素原子</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离子的性质变化</a:t>
            </a:r>
            <a:endParaRPr lang="zh-CN" altLang="en-US">
              <a:solidFill>
                <a:srgbClr val="0000FF"/>
              </a:solidFill>
              <a:ea typeface="华文楷体" panose="02010600040101010101" pitchFamily="2" charset="-122"/>
            </a:endParaRPr>
          </a:p>
        </p:txBody>
      </p:sp>
      <p:sp>
        <p:nvSpPr>
          <p:cNvPr id="350215" name="Rectangle 6"/>
          <p:cNvSpPr>
            <a:spLocks noChangeArrowheads="1"/>
          </p:cNvSpPr>
          <p:nvPr/>
        </p:nvSpPr>
        <p:spPr bwMode="auto">
          <a:xfrm>
            <a:off x="7956550" y="62372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CDDDF82-1998-4784-9BAD-C9549E5FDF6E}"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09288" name="Group 392"/>
          <p:cNvGraphicFramePr>
            <a:graphicFrameLocks noGrp="1"/>
          </p:cNvGraphicFramePr>
          <p:nvPr>
            <p:ph/>
          </p:nvPr>
        </p:nvGraphicFramePr>
        <p:xfrm>
          <a:off x="0" y="548680"/>
          <a:ext cx="9144000" cy="5943600"/>
        </p:xfrm>
        <a:graphic>
          <a:graphicData uri="http://schemas.openxmlformats.org/drawingml/2006/table">
            <a:tbl>
              <a:tblPr/>
              <a:tblGrid>
                <a:gridCol w="2195513"/>
                <a:gridCol w="1296987"/>
                <a:gridCol w="1871663"/>
                <a:gridCol w="1871662"/>
                <a:gridCol w="1908175"/>
              </a:tblGrid>
              <a:tr h="323850">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rPr>
                        <a:t>性     质</a:t>
                      </a:r>
                      <a:endParaRPr kumimoji="0" lang="zh-CN" altLang="en-US" sz="2800" b="0"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氟</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(F)</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氯</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(Cl)</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溴</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(Br)</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碘</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(I)</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524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价电子构型</a:t>
                      </a:r>
                      <a:endParaRPr kumimoji="0" lang="zh-CN" altLang="en-US"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2s</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2</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2p</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5</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3s</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2</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3p</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5</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4s</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2</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4p</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5</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5s</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2</a:t>
                      </a: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5p</a:t>
                      </a:r>
                      <a:r>
                        <a:rPr kumimoji="0" lang="en-US" altLang="zh-CN" sz="28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5</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738188">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主要氧化态</a:t>
                      </a:r>
                      <a:endParaRPr kumimoji="0" lang="zh-CN" altLang="en-US"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rPr>
                        <a:t>-1,0</a:t>
                      </a:r>
                      <a:endParaRPr kumimoji="0" lang="en-US" altLang="zh-CN" sz="2800" b="0"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-1,0,+1,</a:t>
                      </a:r>
                      <a:b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br>
                      <a: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+3,+5,+7</a:t>
                      </a:r>
                      <a:endParaRPr kumimoji="0" lang="en-US" altLang="zh-CN" sz="26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-1,0,+1,</a:t>
                      </a:r>
                      <a:b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br>
                      <a: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+3,+5,+7</a:t>
                      </a:r>
                      <a:endParaRPr kumimoji="0" lang="en-US" altLang="zh-CN" sz="26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-1,0,+1,</a:t>
                      </a:r>
                      <a:b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br>
                      <a:r>
                        <a:rPr kumimoji="0" lang="en-US" altLang="zh-CN" sz="26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+3,+5,+7</a:t>
                      </a:r>
                      <a:endParaRPr kumimoji="0" lang="en-US" altLang="zh-CN" sz="26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85763">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共价半径</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(pm)</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64</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99</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114.2</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133.3</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444500">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离子半径</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(pm)</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133</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181</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196</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220</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57467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第一电离势</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(kJ/mol)</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rPr>
                        <a:t>1681</a:t>
                      </a:r>
                      <a:endParaRPr kumimoji="0" lang="en-US" altLang="zh-CN" sz="2800" b="0"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1251</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1140</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1008</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9687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电子亲合势</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(kJ/mol)</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Times New Roman" panose="02020603050405020304" pitchFamily="18" charset="0"/>
                          <a:ea typeface="楷体" panose="02010609060101010101" pitchFamily="49" charset="-122"/>
                        </a:rPr>
                        <a:t>322</a:t>
                      </a:r>
                      <a:endParaRPr kumimoji="0" lang="en-US" altLang="zh-CN" sz="2800" b="0" i="0" u="none" strike="noStrike" cap="none" normalizeH="0" baseline="0" dirty="0" smtClean="0">
                        <a:ln>
                          <a:noFill/>
                        </a:ln>
                        <a:solidFill>
                          <a:srgbClr val="FF0000"/>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Times New Roman" panose="02020603050405020304" pitchFamily="18" charset="0"/>
                          <a:ea typeface="楷体" panose="02010609060101010101" pitchFamily="49" charset="-122"/>
                        </a:rPr>
                        <a:t>348.7</a:t>
                      </a:r>
                      <a:endParaRPr kumimoji="0" lang="en-US" altLang="zh-CN" sz="2800" b="0" i="0" u="none" strike="noStrike" cap="none" normalizeH="0" baseline="0" dirty="0" smtClean="0">
                        <a:ln>
                          <a:noFill/>
                        </a:ln>
                        <a:solidFill>
                          <a:srgbClr val="FF0000"/>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324.5</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295</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5242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电  负  性</a:t>
                      </a:r>
                      <a:endParaRPr kumimoji="0" lang="zh-CN" altLang="en-US"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3.98</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3.16</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2.96</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2.66</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r h="396875">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X</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楷体" panose="02010609060101010101" pitchFamily="49" charset="-122"/>
                        </a:rPr>
                        <a:t>-</a:t>
                      </a: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离子水合能</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(kJ/mol)</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-485</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-350</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-320</a:t>
                      </a:r>
                      <a:endParaRPr kumimoji="0" lang="en-US" altLang="zh-CN" sz="28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rPr>
                        <a:t>-280</a:t>
                      </a:r>
                      <a:endParaRPr kumimoji="0" lang="en-US" altLang="zh-CN" sz="2800" b="0"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9288"/>
                                        </p:tgtEl>
                                        <p:attrNameLst>
                                          <p:attrName>style.visibility</p:attrName>
                                        </p:attrNameLst>
                                      </p:cBhvr>
                                      <p:to>
                                        <p:strVal val="visible"/>
                                      </p:to>
                                    </p:set>
                                    <p:animEffect transition="in" filter="blinds(horizontal)">
                                      <p:cBhvr>
                                        <p:cTn id="7" dur="500"/>
                                        <p:tgtEl>
                                          <p:spTgt spid="209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ChangeArrowheads="1"/>
          </p:cNvSpPr>
          <p:nvPr/>
        </p:nvSpPr>
        <p:spPr bwMode="auto">
          <a:xfrm>
            <a:off x="78486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B4B9F42-D26C-4203-B55D-ACBC47AD90BC}"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64515" name="Rectangle 3"/>
          <p:cNvSpPr>
            <a:spLocks noRot="1" noChangeArrowheads="1"/>
          </p:cNvSpPr>
          <p:nvPr/>
        </p:nvSpPr>
        <p:spPr bwMode="auto">
          <a:xfrm>
            <a:off x="971550" y="196850"/>
            <a:ext cx="7993063"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buClr>
                <a:schemeClr val="accent1"/>
              </a:buClr>
              <a:buSzPct val="90000"/>
              <a:buFont typeface="Monotype Sorts"/>
              <a:buNone/>
            </a:pPr>
            <a:r>
              <a:rPr kumimoji="1" lang="en-US" altLang="zh-CN" dirty="0">
                <a:solidFill>
                  <a:srgbClr val="0000CC"/>
                </a:solidFill>
                <a:ea typeface="华文楷体" panose="02010600040101010101" pitchFamily="2" charset="-122"/>
              </a:rPr>
              <a:t>2 </a:t>
            </a:r>
            <a:r>
              <a:rPr kumimoji="1" lang="zh-CN" altLang="en-US" dirty="0">
                <a:solidFill>
                  <a:srgbClr val="0000CC"/>
                </a:solidFill>
                <a:ea typeface="华文楷体" panose="02010600040101010101" pitchFamily="2" charset="-122"/>
              </a:rPr>
              <a:t>氟元素的特殊性</a:t>
            </a:r>
            <a:endParaRPr kumimoji="1" lang="zh-CN" altLang="en-US" dirty="0">
              <a:solidFill>
                <a:srgbClr val="0000CC"/>
              </a:solidFill>
              <a:ea typeface="华文楷体" panose="02010600040101010101" pitchFamily="2" charset="-122"/>
            </a:endParaRPr>
          </a:p>
          <a:p>
            <a:pPr>
              <a:lnSpc>
                <a:spcPct val="130000"/>
              </a:lnSpc>
            </a:pPr>
            <a:r>
              <a:rPr kumimoji="1" lang="en-US" altLang="zh-CN" dirty="0">
                <a:ea typeface="华文楷体" panose="02010600040101010101" pitchFamily="2" charset="-122"/>
                <a:sym typeface="Wingdings" panose="05000000000000000000" pitchFamily="2" charset="2"/>
              </a:rPr>
              <a:t>  (1) </a:t>
            </a:r>
            <a:r>
              <a:rPr kumimoji="1" lang="zh-CN" altLang="en-US" dirty="0">
                <a:ea typeface="华文楷体" panose="02010600040101010101" pitchFamily="2" charset="-122"/>
              </a:rPr>
              <a:t>电子亲和能：</a:t>
            </a:r>
            <a:r>
              <a:rPr lang="en-US" altLang="zh-CN" dirty="0">
                <a:ea typeface="华文楷体" panose="02010600040101010101" pitchFamily="2" charset="-122"/>
              </a:rPr>
              <a:t>F</a:t>
            </a:r>
            <a:r>
              <a:rPr lang="zh-CN" altLang="en-US" dirty="0">
                <a:ea typeface="华文楷体" panose="02010600040101010101" pitchFamily="2" charset="-122"/>
              </a:rPr>
              <a:t>＜</a:t>
            </a:r>
            <a:r>
              <a:rPr lang="en-US" altLang="zh-CN" dirty="0">
                <a:ea typeface="华文楷体" panose="02010600040101010101" pitchFamily="2" charset="-122"/>
              </a:rPr>
              <a:t>Cl</a:t>
            </a:r>
            <a:endParaRPr lang="en-US" altLang="zh-CN" dirty="0">
              <a:ea typeface="华文楷体" panose="02010600040101010101" pitchFamily="2" charset="-122"/>
            </a:endParaRPr>
          </a:p>
          <a:p>
            <a:pPr>
              <a:lnSpc>
                <a:spcPct val="130000"/>
              </a:lnSpc>
            </a:pPr>
            <a:r>
              <a:rPr lang="en-US" altLang="zh-CN" dirty="0">
                <a:ea typeface="华文楷体" panose="02010600040101010101" pitchFamily="2" charset="-122"/>
              </a:rPr>
              <a:t>  (2) </a:t>
            </a:r>
            <a:r>
              <a:rPr lang="zh-CN" altLang="en-US" dirty="0">
                <a:ea typeface="华文楷体" panose="02010600040101010101" pitchFamily="2" charset="-122"/>
              </a:rPr>
              <a:t>解离能：</a:t>
            </a:r>
            <a:r>
              <a:rPr lang="en-US" altLang="zh-CN" dirty="0">
                <a:ea typeface="华文楷体" panose="02010600040101010101" pitchFamily="2" charset="-122"/>
              </a:rPr>
              <a:t>F</a:t>
            </a:r>
            <a:r>
              <a:rPr lang="en-US" altLang="zh-CN" baseline="-25000" dirty="0">
                <a:ea typeface="华文楷体" panose="02010600040101010101" pitchFamily="2" charset="-122"/>
              </a:rPr>
              <a:t>2</a:t>
            </a:r>
            <a:r>
              <a:rPr lang="zh-CN" altLang="en-US" dirty="0">
                <a:ea typeface="华文楷体" panose="02010600040101010101" pitchFamily="2" charset="-122"/>
              </a:rPr>
              <a:t>＜</a:t>
            </a:r>
            <a:r>
              <a:rPr lang="en-US" altLang="zh-CN" dirty="0">
                <a:ea typeface="华文楷体" panose="02010600040101010101" pitchFamily="2" charset="-122"/>
              </a:rPr>
              <a:t>Cl</a:t>
            </a:r>
            <a:r>
              <a:rPr lang="en-US" altLang="zh-CN" baseline="-25000" dirty="0">
                <a:ea typeface="华文楷体" panose="02010600040101010101" pitchFamily="2" charset="-122"/>
              </a:rPr>
              <a:t>2</a:t>
            </a:r>
            <a:r>
              <a:rPr lang="en-US" altLang="zh-CN" dirty="0">
                <a:ea typeface="华文楷体" panose="02010600040101010101" pitchFamily="2" charset="-122"/>
              </a:rPr>
              <a:t>  (</a:t>
            </a:r>
            <a:r>
              <a:rPr kumimoji="1" lang="en-US" altLang="zh-CN" dirty="0">
                <a:solidFill>
                  <a:srgbClr val="FF0000"/>
                </a:solidFill>
                <a:ea typeface="华文楷体" panose="02010600040101010101" pitchFamily="2" charset="-122"/>
              </a:rPr>
              <a:t>F</a:t>
            </a:r>
            <a:r>
              <a:rPr kumimoji="1" lang="zh-CN" altLang="en-US" dirty="0">
                <a:solidFill>
                  <a:srgbClr val="FF0000"/>
                </a:solidFill>
                <a:ea typeface="华文楷体" panose="02010600040101010101" pitchFamily="2" charset="-122"/>
              </a:rPr>
              <a:t>的</a:t>
            </a:r>
            <a:r>
              <a:rPr kumimoji="1" lang="zh-CN" altLang="en-US" dirty="0">
                <a:ea typeface="华文楷体" panose="02010600040101010101" pitchFamily="2" charset="-122"/>
              </a:rPr>
              <a:t>原子及离子半径特别小，孤对电子间斥力大，</a:t>
            </a:r>
            <a:r>
              <a:rPr kumimoji="1" lang="en-US" altLang="zh-CN" dirty="0">
                <a:ea typeface="华文楷体" panose="02010600040101010101" pitchFamily="2" charset="-122"/>
              </a:rPr>
              <a:t>F-F</a:t>
            </a:r>
            <a:r>
              <a:rPr kumimoji="1" lang="zh-CN" altLang="en-US" dirty="0">
                <a:ea typeface="华文楷体" panose="02010600040101010101" pitchFamily="2" charset="-122"/>
              </a:rPr>
              <a:t>键能较低</a:t>
            </a:r>
            <a:r>
              <a:rPr kumimoji="1" lang="en-US" altLang="zh-CN" dirty="0">
                <a:ea typeface="华文楷体" panose="02010600040101010101" pitchFamily="2" charset="-122"/>
              </a:rPr>
              <a:t>)</a:t>
            </a:r>
            <a:endParaRPr lang="en-US" altLang="zh-CN" baseline="-25000" dirty="0">
              <a:ea typeface="华文楷体" panose="02010600040101010101" pitchFamily="2" charset="-122"/>
            </a:endParaRPr>
          </a:p>
          <a:p>
            <a:pPr eaLnBrk="0" hangingPunct="0">
              <a:lnSpc>
                <a:spcPct val="130000"/>
              </a:lnSpc>
            </a:pPr>
            <a:r>
              <a:rPr lang="en-US" altLang="zh-CN" dirty="0">
                <a:ea typeface="华文楷体" panose="02010600040101010101" pitchFamily="2" charset="-122"/>
              </a:rPr>
              <a:t>  (3) F</a:t>
            </a:r>
            <a:r>
              <a:rPr lang="en-US" altLang="zh-CN" baseline="-25000" dirty="0">
                <a:ea typeface="华文楷体" panose="02010600040101010101" pitchFamily="2" charset="-122"/>
              </a:rPr>
              <a:t>2</a:t>
            </a:r>
            <a:r>
              <a:rPr lang="zh-CN" altLang="en-US" dirty="0">
                <a:ea typeface="华文楷体" panose="02010600040101010101" pitchFamily="2" charset="-122"/>
              </a:rPr>
              <a:t>是单质中最强的氧化剂</a:t>
            </a:r>
            <a:r>
              <a:rPr lang="en-US" altLang="zh-CN" dirty="0">
                <a:ea typeface="华文楷体" panose="02010600040101010101" pitchFamily="2" charset="-122"/>
              </a:rPr>
              <a:t>——</a:t>
            </a:r>
            <a:r>
              <a:rPr lang="zh-CN" altLang="en-US" dirty="0">
                <a:ea typeface="华文楷体" panose="02010600040101010101" pitchFamily="2" charset="-122"/>
              </a:rPr>
              <a:t>发现</a:t>
            </a:r>
            <a:r>
              <a:rPr kumimoji="1" lang="zh-CN" altLang="en-US" dirty="0">
                <a:solidFill>
                  <a:srgbClr val="FF0000"/>
                </a:solidFill>
                <a:ea typeface="华文楷体" panose="02010600040101010101" pitchFamily="2" charset="-122"/>
              </a:rPr>
              <a:t>稀有气体化合物，</a:t>
            </a:r>
            <a:r>
              <a:rPr kumimoji="1" lang="en-US" altLang="zh-CN" dirty="0">
                <a:solidFill>
                  <a:srgbClr val="0000FF"/>
                </a:solidFill>
                <a:ea typeface="华文楷体" panose="02010600040101010101" pitchFamily="2" charset="-122"/>
              </a:rPr>
              <a:t>XeF</a:t>
            </a:r>
            <a:r>
              <a:rPr kumimoji="1" lang="en-US" altLang="zh-CN" baseline="-25000" dirty="0">
                <a:solidFill>
                  <a:srgbClr val="0000FF"/>
                </a:solidFill>
                <a:ea typeface="华文楷体" panose="02010600040101010101" pitchFamily="2" charset="-122"/>
              </a:rPr>
              <a:t>2</a:t>
            </a:r>
            <a:r>
              <a:rPr kumimoji="1" lang="en-US" altLang="zh-CN" dirty="0">
                <a:solidFill>
                  <a:srgbClr val="0000FF"/>
                </a:solidFill>
                <a:ea typeface="华文楷体" panose="02010600040101010101" pitchFamily="2" charset="-122"/>
              </a:rPr>
              <a:t>, XeF</a:t>
            </a:r>
            <a:r>
              <a:rPr kumimoji="1" lang="en-US" altLang="zh-CN" baseline="-25000" dirty="0">
                <a:solidFill>
                  <a:srgbClr val="0000FF"/>
                </a:solidFill>
                <a:ea typeface="华文楷体" panose="02010600040101010101" pitchFamily="2" charset="-122"/>
              </a:rPr>
              <a:t>4</a:t>
            </a:r>
            <a:r>
              <a:rPr kumimoji="1" lang="en-US" altLang="zh-CN" dirty="0">
                <a:solidFill>
                  <a:srgbClr val="0000FF"/>
                </a:solidFill>
                <a:ea typeface="华文楷体" panose="02010600040101010101" pitchFamily="2" charset="-122"/>
              </a:rPr>
              <a:t>, </a:t>
            </a:r>
            <a:r>
              <a:rPr kumimoji="1" lang="en-US" altLang="zh-CN" dirty="0" err="1">
                <a:solidFill>
                  <a:srgbClr val="0000FF"/>
                </a:solidFill>
                <a:ea typeface="华文楷体" panose="02010600040101010101" pitchFamily="2" charset="-122"/>
              </a:rPr>
              <a:t>etc</a:t>
            </a:r>
            <a:endParaRPr kumimoji="1" lang="en-US" altLang="zh-CN" baseline="-25000" dirty="0">
              <a:solidFill>
                <a:srgbClr val="0000FF"/>
              </a:solidFill>
              <a:ea typeface="华文楷体" panose="02010600040101010101" pitchFamily="2" charset="-122"/>
            </a:endParaRPr>
          </a:p>
          <a:p>
            <a:pPr eaLnBrk="0" hangingPunct="0">
              <a:lnSpc>
                <a:spcPct val="130000"/>
              </a:lnSpc>
            </a:pPr>
            <a:r>
              <a:rPr kumimoji="1" lang="en-US" altLang="zh-CN" dirty="0">
                <a:ea typeface="华文楷体" panose="02010600040101010101" pitchFamily="2" charset="-122"/>
              </a:rPr>
              <a:t> </a:t>
            </a:r>
            <a:r>
              <a:rPr kumimoji="1" lang="zh-CN" altLang="en-US" dirty="0">
                <a:ea typeface="华文楷体" panose="02010600040101010101" pitchFamily="2" charset="-122"/>
              </a:rPr>
              <a:t> </a:t>
            </a:r>
            <a:r>
              <a:rPr kumimoji="1" lang="en-US" altLang="zh-CN" dirty="0">
                <a:ea typeface="华文楷体" panose="02010600040101010101" pitchFamily="2" charset="-122"/>
              </a:rPr>
              <a:t>(4) </a:t>
            </a:r>
            <a:r>
              <a:rPr kumimoji="1" lang="zh-CN" altLang="en-US" dirty="0">
                <a:ea typeface="华文楷体" panose="02010600040101010101" pitchFamily="2" charset="-122"/>
              </a:rPr>
              <a:t>氟的氧化态</a:t>
            </a:r>
            <a:r>
              <a:rPr kumimoji="1" lang="en-US" altLang="zh-CN" dirty="0">
                <a:ea typeface="华文楷体" panose="02010600040101010101" pitchFamily="2" charset="-122"/>
              </a:rPr>
              <a:t>: </a:t>
            </a:r>
            <a:r>
              <a:rPr kumimoji="1" lang="zh-CN" altLang="en-US" dirty="0">
                <a:ea typeface="华文楷体" panose="02010600040101010101" pitchFamily="2" charset="-122"/>
              </a:rPr>
              <a:t> </a:t>
            </a:r>
            <a:r>
              <a:rPr kumimoji="1" lang="en-US" altLang="zh-CN" dirty="0">
                <a:ea typeface="华文楷体" panose="02010600040101010101" pitchFamily="2" charset="-122"/>
              </a:rPr>
              <a:t>-1</a:t>
            </a:r>
            <a:endParaRPr kumimoji="1" lang="en-US" altLang="zh-CN" dirty="0">
              <a:ea typeface="华文楷体" panose="02010600040101010101" pitchFamily="2" charset="-122"/>
            </a:endParaRPr>
          </a:p>
          <a:p>
            <a:pPr>
              <a:lnSpc>
                <a:spcPct val="130000"/>
              </a:lnSpc>
              <a:buClr>
                <a:schemeClr val="accent1"/>
              </a:buClr>
              <a:buSzPct val="90000"/>
              <a:buFont typeface="Monotype Sorts"/>
              <a:buNone/>
            </a:pPr>
            <a:r>
              <a:rPr kumimoji="1" lang="en-US" altLang="zh-CN" dirty="0">
                <a:ea typeface="华文楷体" panose="02010600040101010101" pitchFamily="2" charset="-122"/>
              </a:rPr>
              <a:t>  (5)</a:t>
            </a:r>
            <a:r>
              <a:rPr kumimoji="1" lang="zh-CN" altLang="en-US" dirty="0">
                <a:ea typeface="华文楷体" panose="02010600040101010101" pitchFamily="2" charset="-122"/>
              </a:rPr>
              <a:t> </a:t>
            </a:r>
            <a:r>
              <a:rPr kumimoji="1" lang="en-US" altLang="zh-CN" dirty="0">
                <a:ea typeface="华文楷体" panose="02010600040101010101" pitchFamily="2" charset="-122"/>
                <a:sym typeface="Wingdings" panose="05000000000000000000" pitchFamily="2" charset="2"/>
              </a:rPr>
              <a:t>F</a:t>
            </a:r>
            <a:r>
              <a:rPr kumimoji="1" lang="en-US" altLang="zh-CN" baseline="30000" dirty="0">
                <a:ea typeface="华文楷体" panose="02010600040101010101" pitchFamily="2" charset="-122"/>
                <a:sym typeface="Symbol" panose="05050102010706020507" pitchFamily="18" charset="2"/>
              </a:rPr>
              <a:t></a:t>
            </a:r>
            <a:r>
              <a:rPr kumimoji="1" lang="zh-CN" altLang="en-US" dirty="0">
                <a:ea typeface="华文楷体" panose="02010600040101010101" pitchFamily="2" charset="-122"/>
                <a:sym typeface="Wingdings" panose="05000000000000000000" pitchFamily="2" charset="2"/>
              </a:rPr>
              <a:t>稳定某些元素的高氧化态，如</a:t>
            </a:r>
            <a:r>
              <a:rPr kumimoji="1" lang="en-US" altLang="zh-CN" dirty="0">
                <a:solidFill>
                  <a:srgbClr val="FF0000"/>
                </a:solidFill>
                <a:ea typeface="华文楷体" panose="02010600040101010101" pitchFamily="2" charset="-122"/>
              </a:rPr>
              <a:t>VF</a:t>
            </a:r>
            <a:r>
              <a:rPr kumimoji="1" lang="en-US" altLang="zh-CN" baseline="-25000" dirty="0">
                <a:solidFill>
                  <a:srgbClr val="FF0000"/>
                </a:solidFill>
                <a:ea typeface="华文楷体" panose="02010600040101010101" pitchFamily="2" charset="-122"/>
              </a:rPr>
              <a:t>5</a:t>
            </a:r>
            <a:r>
              <a:rPr kumimoji="1" lang="zh-CN" altLang="en-US" dirty="0">
                <a:solidFill>
                  <a:srgbClr val="FF0000"/>
                </a:solidFill>
                <a:ea typeface="华文楷体" panose="02010600040101010101" pitchFamily="2" charset="-122"/>
              </a:rPr>
              <a:t>、</a:t>
            </a:r>
            <a:r>
              <a:rPr kumimoji="1" lang="en-US" altLang="zh-CN" dirty="0">
                <a:solidFill>
                  <a:srgbClr val="FF0000"/>
                </a:solidFill>
                <a:ea typeface="华文楷体" panose="02010600040101010101" pitchFamily="2" charset="-122"/>
              </a:rPr>
              <a:t>MoF</a:t>
            </a:r>
            <a:r>
              <a:rPr kumimoji="1" lang="en-US" altLang="zh-CN" baseline="-25000" dirty="0">
                <a:solidFill>
                  <a:srgbClr val="FF0000"/>
                </a:solidFill>
                <a:ea typeface="华文楷体" panose="02010600040101010101" pitchFamily="2" charset="-122"/>
              </a:rPr>
              <a:t>6</a:t>
            </a:r>
            <a:r>
              <a:rPr kumimoji="1" lang="zh-CN" altLang="en-US" dirty="0">
                <a:solidFill>
                  <a:srgbClr val="FF0000"/>
                </a:solidFill>
                <a:ea typeface="华文楷体" panose="02010600040101010101" pitchFamily="2" charset="-122"/>
              </a:rPr>
              <a:t>和</a:t>
            </a:r>
            <a:r>
              <a:rPr kumimoji="1" lang="en-US" altLang="zh-CN" dirty="0">
                <a:solidFill>
                  <a:srgbClr val="FF0000"/>
                </a:solidFill>
                <a:ea typeface="华文楷体" panose="02010600040101010101" pitchFamily="2" charset="-122"/>
              </a:rPr>
              <a:t>ReF</a:t>
            </a:r>
            <a:r>
              <a:rPr kumimoji="1" lang="en-US" altLang="zh-CN" baseline="-25000" dirty="0">
                <a:solidFill>
                  <a:srgbClr val="FF0000"/>
                </a:solidFill>
                <a:ea typeface="华文楷体" panose="02010600040101010101" pitchFamily="2" charset="-122"/>
              </a:rPr>
              <a:t>7</a:t>
            </a:r>
            <a:r>
              <a:rPr kumimoji="1" lang="zh-CN" altLang="en-US" dirty="0">
                <a:ea typeface="华文楷体" panose="02010600040101010101" pitchFamily="2" charset="-122"/>
              </a:rPr>
              <a:t>等。</a:t>
            </a:r>
            <a:endParaRPr kumimoji="1" lang="zh-CN" altLang="en-US" dirty="0">
              <a:solidFill>
                <a:srgbClr val="0000CC"/>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utoUpdateAnimBg="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79" name="Rectangle 3"/>
          <p:cNvSpPr>
            <a:spLocks noChangeArrowheads="1"/>
          </p:cNvSpPr>
          <p:nvPr/>
        </p:nvSpPr>
        <p:spPr bwMode="auto">
          <a:xfrm>
            <a:off x="1042988" y="842963"/>
            <a:ext cx="76533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25000"/>
              </a:lnSpc>
            </a:pPr>
            <a:r>
              <a:rPr kumimoji="1" lang="en-US" altLang="zh-CN" sz="2800">
                <a:ea typeface="华文楷体" panose="02010600040101010101" pitchFamily="2" charset="-122"/>
              </a:rPr>
              <a:t> </a:t>
            </a:r>
            <a:r>
              <a:rPr kumimoji="1" lang="zh-CN" altLang="en-US" sz="2800">
                <a:ea typeface="华文楷体" panose="02010600040101010101" pitchFamily="2" charset="-122"/>
              </a:rPr>
              <a:t>主要以卤化物或 含氧酸盐存在</a:t>
            </a:r>
            <a:r>
              <a:rPr kumimoji="1" lang="en-US" altLang="zh-CN" sz="2800">
                <a:ea typeface="华文楷体" panose="02010600040101010101" pitchFamily="2" charset="-122"/>
              </a:rPr>
              <a:t>;</a:t>
            </a:r>
            <a:r>
              <a:rPr kumimoji="1" lang="en-US" altLang="zh-CN" sz="2800">
                <a:solidFill>
                  <a:srgbClr val="FF0000"/>
                </a:solidFill>
                <a:ea typeface="华文楷体" panose="02010600040101010101" pitchFamily="2" charset="-122"/>
              </a:rPr>
              <a:t> </a:t>
            </a:r>
            <a:endParaRPr kumimoji="1" lang="en-US" altLang="zh-CN" sz="2800">
              <a:solidFill>
                <a:srgbClr val="FF0000"/>
              </a:solidFill>
              <a:ea typeface="华文楷体" panose="02010600040101010101" pitchFamily="2" charset="-122"/>
            </a:endParaRPr>
          </a:p>
          <a:p>
            <a:pPr fontAlgn="ctr">
              <a:lnSpc>
                <a:spcPct val="125000"/>
              </a:lnSpc>
            </a:pPr>
            <a:r>
              <a:rPr kumimoji="1" lang="zh-CN" altLang="en-US" sz="2800">
                <a:solidFill>
                  <a:srgbClr val="FF0000"/>
                </a:solidFill>
                <a:ea typeface="华文楷体" panose="02010600040101010101" pitchFamily="2" charset="-122"/>
              </a:rPr>
              <a:t>氟</a:t>
            </a:r>
            <a:r>
              <a:rPr kumimoji="1" lang="en-US" altLang="zh-CN" sz="2800">
                <a:solidFill>
                  <a:srgbClr val="FF0000"/>
                </a:solidFill>
                <a:ea typeface="华文楷体" panose="02010600040101010101" pitchFamily="2" charset="-122"/>
              </a:rPr>
              <a:t>:</a:t>
            </a:r>
            <a:r>
              <a:rPr kumimoji="1" lang="zh-CN" altLang="en-US" sz="2800">
                <a:ea typeface="华文楷体" panose="02010600040101010101" pitchFamily="2" charset="-122"/>
              </a:rPr>
              <a:t> 萤石</a:t>
            </a:r>
            <a:r>
              <a:rPr kumimoji="1" lang="en-US" altLang="zh-CN" sz="2800" baseline="-25000">
                <a:ea typeface="华文楷体" panose="02010600040101010101" pitchFamily="2" charset="-122"/>
              </a:rPr>
              <a:t> </a:t>
            </a:r>
            <a:r>
              <a:rPr kumimoji="1" lang="zh-CN" altLang="en-US" sz="2800">
                <a:ea typeface="华文楷体" panose="02010600040101010101" pitchFamily="2" charset="-122"/>
              </a:rPr>
              <a:t>、冰晶石和磷灰石</a:t>
            </a:r>
            <a:r>
              <a:rPr lang="en-US" altLang="zh-CN" sz="2800">
                <a:ea typeface="华文楷体" panose="02010600040101010101" pitchFamily="2" charset="-122"/>
              </a:rPr>
              <a:t>Ca</a:t>
            </a:r>
            <a:r>
              <a:rPr lang="en-US" altLang="zh-CN" sz="2800" baseline="-25000">
                <a:ea typeface="华文楷体" panose="02010600040101010101" pitchFamily="2" charset="-122"/>
              </a:rPr>
              <a:t>5</a:t>
            </a:r>
            <a:r>
              <a:rPr lang="en-US" altLang="zh-CN" sz="2800">
                <a:ea typeface="华文楷体" panose="02010600040101010101" pitchFamily="2" charset="-122"/>
              </a:rPr>
              <a:t>F(PO</a:t>
            </a:r>
            <a:r>
              <a:rPr lang="en-US" altLang="zh-CN" sz="2800" baseline="-25000">
                <a:ea typeface="华文楷体" panose="02010600040101010101" pitchFamily="2" charset="-122"/>
              </a:rPr>
              <a:t>4</a:t>
            </a:r>
            <a:r>
              <a:rPr lang="en-US" altLang="zh-CN" sz="2800">
                <a:ea typeface="华文楷体" panose="02010600040101010101" pitchFamily="2" charset="-122"/>
              </a:rPr>
              <a:t>)</a:t>
            </a:r>
            <a:r>
              <a:rPr lang="en-US" altLang="zh-CN" sz="2800" baseline="-25000">
                <a:ea typeface="华文楷体" panose="02010600040101010101" pitchFamily="2" charset="-122"/>
              </a:rPr>
              <a:t>3</a:t>
            </a:r>
            <a:r>
              <a:rPr lang="zh-CN" altLang="en-US" sz="2800">
                <a:ea typeface="华文楷体" panose="02010600040101010101" pitchFamily="2" charset="-122"/>
              </a:rPr>
              <a:t>等</a:t>
            </a:r>
            <a:endParaRPr kumimoji="1" lang="en-US" altLang="zh-CN" sz="2800">
              <a:ea typeface="华文楷体" panose="02010600040101010101" pitchFamily="2" charset="-122"/>
            </a:endParaRPr>
          </a:p>
          <a:p>
            <a:pPr fontAlgn="ctr">
              <a:lnSpc>
                <a:spcPct val="125000"/>
              </a:lnSpc>
            </a:pPr>
            <a:r>
              <a:rPr kumimoji="1" lang="zh-CN" altLang="en-US" sz="2800">
                <a:solidFill>
                  <a:srgbClr val="FF0000"/>
                </a:solidFill>
                <a:ea typeface="华文楷体" panose="02010600040101010101" pitchFamily="2" charset="-122"/>
              </a:rPr>
              <a:t>氯</a:t>
            </a:r>
            <a:r>
              <a:rPr kumimoji="1" lang="en-US" altLang="zh-CN" sz="2800">
                <a:solidFill>
                  <a:srgbClr val="FF0000"/>
                </a:solidFill>
                <a:ea typeface="华文楷体" panose="02010600040101010101" pitchFamily="2" charset="-122"/>
              </a:rPr>
              <a:t>/</a:t>
            </a:r>
            <a:r>
              <a:rPr kumimoji="1" lang="zh-CN" altLang="en-US" sz="2800">
                <a:solidFill>
                  <a:srgbClr val="FF0000"/>
                </a:solidFill>
                <a:ea typeface="华文楷体" panose="02010600040101010101" pitchFamily="2" charset="-122"/>
              </a:rPr>
              <a:t>溴</a:t>
            </a:r>
            <a:r>
              <a:rPr kumimoji="1" lang="zh-CN" altLang="en-US" sz="2800">
                <a:ea typeface="华文楷体" panose="02010600040101010101" pitchFamily="2" charset="-122"/>
              </a:rPr>
              <a:t>：海水和盐湖卤水等；</a:t>
            </a:r>
            <a:endParaRPr kumimoji="1" lang="zh-CN" altLang="en-US" sz="2800">
              <a:ea typeface="华文楷体" panose="02010600040101010101" pitchFamily="2" charset="-122"/>
            </a:endParaRPr>
          </a:p>
          <a:p>
            <a:pPr fontAlgn="ctr">
              <a:lnSpc>
                <a:spcPct val="125000"/>
              </a:lnSpc>
            </a:pPr>
            <a:r>
              <a:rPr kumimoji="1" lang="zh-CN" altLang="en-US" sz="2800">
                <a:solidFill>
                  <a:srgbClr val="FF0000"/>
                </a:solidFill>
                <a:ea typeface="华文楷体" panose="02010600040101010101" pitchFamily="2" charset="-122"/>
              </a:rPr>
              <a:t>碘</a:t>
            </a:r>
            <a:r>
              <a:rPr kumimoji="1" lang="zh-CN" altLang="en-US" sz="2800">
                <a:ea typeface="华文楷体" panose="02010600040101010101" pitchFamily="2" charset="-122"/>
              </a:rPr>
              <a:t>：碘化物和碘酸盐</a:t>
            </a:r>
            <a:r>
              <a:rPr kumimoji="1" lang="en-US" altLang="zh-CN" sz="2800">
                <a:ea typeface="华文楷体" panose="02010600040101010101" pitchFamily="2" charset="-122"/>
              </a:rPr>
              <a:t>, </a:t>
            </a:r>
            <a:r>
              <a:rPr kumimoji="1" lang="zh-CN" altLang="en-US" sz="2800">
                <a:ea typeface="华文楷体" panose="02010600040101010101" pitchFamily="2" charset="-122"/>
              </a:rPr>
              <a:t>如智利硝石</a:t>
            </a:r>
            <a:r>
              <a:rPr kumimoji="1" lang="en-US" altLang="zh-CN" sz="2800">
                <a:ea typeface="华文楷体" panose="02010600040101010101" pitchFamily="2" charset="-122"/>
              </a:rPr>
              <a:t>/</a:t>
            </a:r>
            <a:r>
              <a:rPr kumimoji="1" lang="zh-CN" altLang="en-US" sz="2800">
                <a:ea typeface="华文楷体" panose="02010600040101010101" pitchFamily="2" charset="-122"/>
              </a:rPr>
              <a:t>海藻</a:t>
            </a:r>
            <a:r>
              <a:rPr kumimoji="1" lang="en-US" altLang="zh-CN" sz="2800">
                <a:ea typeface="华文楷体" panose="02010600040101010101" pitchFamily="2" charset="-122"/>
              </a:rPr>
              <a:t>/</a:t>
            </a:r>
            <a:r>
              <a:rPr kumimoji="1" lang="zh-CN" altLang="en-US" sz="2800">
                <a:ea typeface="华文楷体" panose="02010600040101010101" pitchFamily="2" charset="-122"/>
              </a:rPr>
              <a:t>海带等</a:t>
            </a:r>
            <a:r>
              <a:rPr kumimoji="1" lang="en-US" altLang="zh-CN" sz="2800">
                <a:ea typeface="华文楷体" panose="02010600040101010101" pitchFamily="2" charset="-122"/>
              </a:rPr>
              <a:t>.</a:t>
            </a:r>
            <a:endParaRPr kumimoji="1" lang="en-US" altLang="zh-CN" sz="2800">
              <a:ea typeface="华文楷体" panose="02010600040101010101" pitchFamily="2" charset="-122"/>
            </a:endParaRPr>
          </a:p>
        </p:txBody>
      </p:sp>
      <p:grpSp>
        <p:nvGrpSpPr>
          <p:cNvPr id="65540" name="Group 4"/>
          <p:cNvGrpSpPr/>
          <p:nvPr/>
        </p:nvGrpSpPr>
        <p:grpSpPr bwMode="auto">
          <a:xfrm>
            <a:off x="873125" y="3429000"/>
            <a:ext cx="7993063" cy="3021013"/>
            <a:chOff x="385" y="2064"/>
            <a:chExt cx="5035" cy="1903"/>
          </a:xfrm>
        </p:grpSpPr>
        <p:sp>
          <p:nvSpPr>
            <p:cNvPr id="262183" name="Text Box 5"/>
            <p:cNvSpPr txBox="1">
              <a:spLocks noChangeArrowheads="1"/>
            </p:cNvSpPr>
            <p:nvPr/>
          </p:nvSpPr>
          <p:spPr bwMode="auto">
            <a:xfrm>
              <a:off x="748" y="3334"/>
              <a:ext cx="54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2400">
                  <a:solidFill>
                    <a:srgbClr val="0000CC"/>
                  </a:solidFill>
                  <a:ea typeface="华文楷体" panose="02010600040101010101" pitchFamily="2" charset="-122"/>
                </a:rPr>
                <a:t>萤石</a:t>
              </a:r>
              <a:endParaRPr kumimoji="1" lang="zh-CN" altLang="en-US" sz="2400">
                <a:solidFill>
                  <a:srgbClr val="0000CC"/>
                </a:solidFill>
                <a:ea typeface="华文楷体" panose="02010600040101010101" pitchFamily="2" charset="-122"/>
              </a:endParaRPr>
            </a:p>
            <a:p>
              <a:pPr>
                <a:spcBef>
                  <a:spcPct val="50000"/>
                </a:spcBef>
              </a:pPr>
              <a:r>
                <a:rPr kumimoji="1" lang="en-US" altLang="zh-CN" sz="2400">
                  <a:solidFill>
                    <a:srgbClr val="0000CC"/>
                  </a:solidFill>
                  <a:ea typeface="华文楷体" panose="02010600040101010101" pitchFamily="2" charset="-122"/>
                </a:rPr>
                <a:t>CaF</a:t>
              </a:r>
              <a:r>
                <a:rPr kumimoji="1" lang="en-US" altLang="zh-CN" sz="2400" baseline="-25000">
                  <a:solidFill>
                    <a:srgbClr val="0000CC"/>
                  </a:solidFill>
                  <a:ea typeface="华文楷体" panose="02010600040101010101" pitchFamily="2" charset="-122"/>
                </a:rPr>
                <a:t>2</a:t>
              </a:r>
              <a:endParaRPr kumimoji="1" lang="en-US" altLang="zh-CN" sz="2400" baseline="-25000">
                <a:solidFill>
                  <a:srgbClr val="0000CC"/>
                </a:solidFill>
                <a:ea typeface="华文楷体" panose="02010600040101010101" pitchFamily="2" charset="-122"/>
              </a:endParaRPr>
            </a:p>
          </p:txBody>
        </p:sp>
        <p:graphicFrame>
          <p:nvGraphicFramePr>
            <p:cNvPr id="262178" name="Object 34"/>
            <p:cNvGraphicFramePr>
              <a:graphicFrameLocks noChangeAspect="1"/>
            </p:cNvGraphicFramePr>
            <p:nvPr/>
          </p:nvGraphicFramePr>
          <p:xfrm>
            <a:off x="385" y="2110"/>
            <a:ext cx="1406" cy="1057"/>
          </p:xfrm>
          <a:graphic>
            <a:graphicData uri="http://schemas.openxmlformats.org/presentationml/2006/ole">
              <mc:AlternateContent xmlns:mc="http://schemas.openxmlformats.org/markup-compatibility/2006">
                <mc:Choice xmlns:v="urn:schemas-microsoft-com:vml" Requires="v">
                  <p:oleObj spid="_x0000_s262254" name="Photo Editor 照片" r:id="rId1" imgW="19507200" imgH="14630400" progId="">
                    <p:embed/>
                  </p:oleObj>
                </mc:Choice>
                <mc:Fallback>
                  <p:oleObj name="Photo Editor 照片" r:id="rId1" imgW="19507200" imgH="14630400" progId="">
                    <p:embed/>
                    <p:pic>
                      <p:nvPicPr>
                        <p:cNvPr id="0"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 y="2110"/>
                          <a:ext cx="1406" cy="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2184" name="Text Box 7"/>
            <p:cNvSpPr txBox="1">
              <a:spLocks noChangeArrowheads="1"/>
            </p:cNvSpPr>
            <p:nvPr/>
          </p:nvSpPr>
          <p:spPr bwMode="auto">
            <a:xfrm>
              <a:off x="2472" y="3289"/>
              <a:ext cx="99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spcBef>
                  <a:spcPct val="50000"/>
                </a:spcBef>
              </a:pPr>
              <a:r>
                <a:rPr kumimoji="1" lang="zh-CN" altLang="en-US" sz="2400">
                  <a:solidFill>
                    <a:srgbClr val="0000CC"/>
                  </a:solidFill>
                  <a:ea typeface="华文楷体" panose="02010600040101010101" pitchFamily="2" charset="-122"/>
                </a:rPr>
                <a:t>冰晶石</a:t>
              </a:r>
              <a:endParaRPr kumimoji="1" lang="zh-CN" altLang="en-US" sz="2400">
                <a:solidFill>
                  <a:srgbClr val="0000CC"/>
                </a:solidFill>
                <a:ea typeface="华文楷体" panose="02010600040101010101" pitchFamily="2" charset="-122"/>
              </a:endParaRPr>
            </a:p>
            <a:p>
              <a:pPr>
                <a:spcBef>
                  <a:spcPct val="50000"/>
                </a:spcBef>
              </a:pPr>
              <a:r>
                <a:rPr kumimoji="1" lang="en-US" altLang="zh-CN" sz="2400">
                  <a:solidFill>
                    <a:srgbClr val="0000CC"/>
                  </a:solidFill>
                  <a:ea typeface="华文楷体" panose="02010600040101010101" pitchFamily="2" charset="-122"/>
                </a:rPr>
                <a:t>Na</a:t>
              </a:r>
              <a:r>
                <a:rPr kumimoji="1" lang="en-US" altLang="zh-CN" sz="2400" baseline="-25000">
                  <a:solidFill>
                    <a:srgbClr val="0000CC"/>
                  </a:solidFill>
                  <a:ea typeface="华文楷体" panose="02010600040101010101" pitchFamily="2" charset="-122"/>
                </a:rPr>
                <a:t>3</a:t>
              </a:r>
              <a:r>
                <a:rPr kumimoji="1" lang="en-US" altLang="zh-CN" sz="2400">
                  <a:solidFill>
                    <a:srgbClr val="0000CC"/>
                  </a:solidFill>
                  <a:ea typeface="华文楷体" panose="02010600040101010101" pitchFamily="2" charset="-122"/>
                </a:rPr>
                <a:t>[AlF</a:t>
              </a:r>
              <a:r>
                <a:rPr kumimoji="1" lang="en-US" altLang="zh-CN" sz="2400" baseline="-25000">
                  <a:solidFill>
                    <a:srgbClr val="0000CC"/>
                  </a:solidFill>
                  <a:ea typeface="华文楷体" panose="02010600040101010101" pitchFamily="2" charset="-122"/>
                </a:rPr>
                <a:t>6</a:t>
              </a:r>
              <a:r>
                <a:rPr kumimoji="1" lang="en-US" altLang="zh-CN" sz="2400">
                  <a:solidFill>
                    <a:srgbClr val="0000CC"/>
                  </a:solidFill>
                  <a:ea typeface="华文楷体" panose="02010600040101010101" pitchFamily="2" charset="-122"/>
                </a:rPr>
                <a:t>]</a:t>
              </a:r>
              <a:endParaRPr kumimoji="1" lang="en-US" altLang="zh-CN" sz="2400">
                <a:solidFill>
                  <a:srgbClr val="0000CC"/>
                </a:solidFill>
                <a:ea typeface="华文楷体" panose="02010600040101010101" pitchFamily="2" charset="-122"/>
              </a:endParaRPr>
            </a:p>
          </p:txBody>
        </p:sp>
        <p:pic>
          <p:nvPicPr>
            <p:cNvPr id="262185" name="Picture 8" descr="硝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 y="2064"/>
              <a:ext cx="1406" cy="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86" name="Text Box 9"/>
            <p:cNvSpPr txBox="1">
              <a:spLocks noChangeArrowheads="1"/>
            </p:cNvSpPr>
            <p:nvPr/>
          </p:nvSpPr>
          <p:spPr bwMode="auto">
            <a:xfrm>
              <a:off x="4241" y="3334"/>
              <a:ext cx="99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spcBef>
                  <a:spcPct val="50000"/>
                </a:spcBef>
              </a:pPr>
              <a:r>
                <a:rPr kumimoji="1" lang="zh-CN" altLang="en-US" sz="2400">
                  <a:solidFill>
                    <a:srgbClr val="0000CC"/>
                  </a:solidFill>
                  <a:ea typeface="华文楷体" panose="02010600040101010101" pitchFamily="2" charset="-122"/>
                </a:rPr>
                <a:t>智利硝石</a:t>
              </a:r>
              <a:endParaRPr kumimoji="1" lang="zh-CN" altLang="en-US" sz="2400">
                <a:solidFill>
                  <a:srgbClr val="0000CC"/>
                </a:solidFill>
                <a:ea typeface="华文楷体" panose="02010600040101010101" pitchFamily="2" charset="-122"/>
              </a:endParaRPr>
            </a:p>
            <a:p>
              <a:pPr algn="ctr">
                <a:spcBef>
                  <a:spcPct val="50000"/>
                </a:spcBef>
              </a:pPr>
              <a:r>
                <a:rPr kumimoji="1" lang="en-US" altLang="zh-CN" sz="2400">
                  <a:solidFill>
                    <a:srgbClr val="0000CC"/>
                  </a:solidFill>
                  <a:ea typeface="华文楷体" panose="02010600040101010101" pitchFamily="2" charset="-122"/>
                </a:rPr>
                <a:t>NaIO</a:t>
              </a:r>
              <a:r>
                <a:rPr kumimoji="1" lang="en-US" altLang="zh-CN" sz="2400" baseline="-25000">
                  <a:solidFill>
                    <a:srgbClr val="0000CC"/>
                  </a:solidFill>
                  <a:ea typeface="华文楷体" panose="02010600040101010101" pitchFamily="2" charset="-122"/>
                </a:rPr>
                <a:t>3</a:t>
              </a:r>
              <a:endParaRPr kumimoji="1" lang="en-US" altLang="zh-CN" sz="2400" baseline="-25000">
                <a:solidFill>
                  <a:srgbClr val="0000CC"/>
                </a:solidFill>
                <a:ea typeface="华文楷体" panose="02010600040101010101" pitchFamily="2" charset="-122"/>
              </a:endParaRPr>
            </a:p>
          </p:txBody>
        </p:sp>
        <p:pic>
          <p:nvPicPr>
            <p:cNvPr id="262187" name="Picture 10" descr="冰晶石"/>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5" y="2110"/>
              <a:ext cx="1282"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2181" name="Rectangle 11"/>
          <p:cNvSpPr>
            <a:spLocks noChangeArrowheads="1"/>
          </p:cNvSpPr>
          <p:nvPr/>
        </p:nvSpPr>
        <p:spPr bwMode="auto">
          <a:xfrm>
            <a:off x="80010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529CBB1-1369-4071-A36C-122E771CA3AF}"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262182" name="TextBox 11"/>
          <p:cNvSpPr txBox="1">
            <a:spLocks noChangeArrowheads="1"/>
          </p:cNvSpPr>
          <p:nvPr/>
        </p:nvSpPr>
        <p:spPr bwMode="auto">
          <a:xfrm>
            <a:off x="950913" y="234950"/>
            <a:ext cx="239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FF"/>
                </a:solidFill>
                <a:ea typeface="华文楷体" panose="02010600040101010101" pitchFamily="2" charset="-122"/>
              </a:rPr>
              <a:t>3 </a:t>
            </a:r>
            <a:r>
              <a:rPr lang="zh-CN" altLang="en-US">
                <a:solidFill>
                  <a:srgbClr val="0000FF"/>
                </a:solidFill>
                <a:ea typeface="华文楷体" panose="02010600040101010101" pitchFamily="2" charset="-122"/>
              </a:rPr>
              <a:t>卤素存在</a:t>
            </a:r>
            <a:endParaRPr lang="zh-CN" altLang="en-US">
              <a:solidFill>
                <a:srgbClr val="0000FF"/>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dissolve">
                                      <p:cBhvr>
                                        <p:cTn id="7"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Rot="1" noChangeArrowheads="1"/>
          </p:cNvSpPr>
          <p:nvPr/>
        </p:nvSpPr>
        <p:spPr bwMode="auto">
          <a:xfrm>
            <a:off x="971550" y="188913"/>
            <a:ext cx="79311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20000"/>
              </a:spcBef>
              <a:buClr>
                <a:schemeClr val="accent1"/>
              </a:buClr>
              <a:buSzPct val="90000"/>
              <a:buFont typeface="Monotype Sorts"/>
              <a:buNone/>
            </a:pPr>
            <a:r>
              <a:rPr kumimoji="1" lang="zh-CN" altLang="en-US" dirty="0">
                <a:ea typeface="华文楷体" panose="02010600040101010101" pitchFamily="2" charset="-122"/>
              </a:rPr>
              <a:t>人体中</a:t>
            </a:r>
            <a:r>
              <a:rPr kumimoji="1" lang="zh-CN" altLang="en-US" dirty="0">
                <a:solidFill>
                  <a:srgbClr val="FF0000"/>
                </a:solidFill>
                <a:ea typeface="华文楷体" panose="02010600040101010101" pitchFamily="2" charset="-122"/>
              </a:rPr>
              <a:t>氟、碘的</a:t>
            </a:r>
            <a:r>
              <a:rPr kumimoji="1" lang="zh-CN" altLang="en-US" dirty="0">
                <a:ea typeface="华文楷体" panose="02010600040101010101" pitchFamily="2" charset="-122"/>
              </a:rPr>
              <a:t>代谢出现异常会对人体健康产生哪些影响？</a:t>
            </a:r>
            <a:endParaRPr kumimoji="1" lang="zh-CN" altLang="en-US" dirty="0">
              <a:ea typeface="华文楷体" panose="02010600040101010101" pitchFamily="2" charset="-122"/>
            </a:endParaRPr>
          </a:p>
          <a:p>
            <a:pPr>
              <a:lnSpc>
                <a:spcPct val="120000"/>
              </a:lnSpc>
              <a:spcBef>
                <a:spcPct val="20000"/>
              </a:spcBef>
              <a:buClr>
                <a:srgbClr val="0000CC"/>
              </a:buClr>
              <a:buSzPct val="115000"/>
              <a:buFont typeface="Monotype Sorts"/>
              <a:buBlip>
                <a:blip r:embed="rId1"/>
              </a:buBlip>
            </a:pPr>
            <a:r>
              <a:rPr kumimoji="1" lang="zh-CN" altLang="en-US" dirty="0">
                <a:solidFill>
                  <a:srgbClr val="0000CC"/>
                </a:solidFill>
                <a:ea typeface="华文楷体" panose="02010600040101010101" pitchFamily="2" charset="-122"/>
              </a:rPr>
              <a:t>碘缺乏：甲状腺肿，克汀病 </a:t>
            </a:r>
            <a:endParaRPr kumimoji="1" lang="zh-CN" altLang="en-US" dirty="0">
              <a:solidFill>
                <a:srgbClr val="0000CC"/>
              </a:solidFill>
              <a:ea typeface="华文楷体" panose="02010600040101010101" pitchFamily="2" charset="-122"/>
            </a:endParaRPr>
          </a:p>
          <a:p>
            <a:pPr>
              <a:lnSpc>
                <a:spcPct val="120000"/>
              </a:lnSpc>
              <a:spcBef>
                <a:spcPct val="20000"/>
              </a:spcBef>
              <a:buClr>
                <a:srgbClr val="0000CC"/>
              </a:buClr>
              <a:buSzPct val="115000"/>
              <a:buFont typeface="Monotype Sorts"/>
              <a:buBlip>
                <a:blip r:embed="rId1"/>
              </a:buBlip>
            </a:pPr>
            <a:r>
              <a:rPr kumimoji="1" lang="zh-CN" altLang="en-US" dirty="0">
                <a:solidFill>
                  <a:srgbClr val="0000CC"/>
                </a:solidFill>
                <a:ea typeface="华文楷体" panose="02010600040101010101" pitchFamily="2" charset="-122"/>
              </a:rPr>
              <a:t>碘过量：高碘甲状腺肿</a:t>
            </a:r>
            <a:endParaRPr kumimoji="1" lang="zh-CN" altLang="en-US" dirty="0">
              <a:solidFill>
                <a:srgbClr val="0000CC"/>
              </a:solidFill>
              <a:ea typeface="华文楷体" panose="02010600040101010101" pitchFamily="2" charset="-122"/>
            </a:endParaRPr>
          </a:p>
          <a:p>
            <a:pPr>
              <a:lnSpc>
                <a:spcPct val="120000"/>
              </a:lnSpc>
              <a:spcBef>
                <a:spcPct val="20000"/>
              </a:spcBef>
              <a:buClr>
                <a:srgbClr val="0000CC"/>
              </a:buClr>
              <a:buSzPct val="115000"/>
              <a:buFont typeface="Monotype Sorts"/>
              <a:buBlip>
                <a:blip r:embed="rId1"/>
              </a:buBlip>
            </a:pPr>
            <a:r>
              <a:rPr kumimoji="1" lang="zh-CN" altLang="en-US" dirty="0">
                <a:solidFill>
                  <a:srgbClr val="0000CC"/>
                </a:solidFill>
                <a:ea typeface="华文楷体" panose="02010600040101010101" pitchFamily="2" charset="-122"/>
              </a:rPr>
              <a:t>氟缺乏：龋齿 </a:t>
            </a:r>
            <a:r>
              <a:rPr kumimoji="1" lang="en-US" altLang="zh-CN" dirty="0">
                <a:solidFill>
                  <a:srgbClr val="0000CC"/>
                </a:solidFill>
                <a:ea typeface="华文楷体" panose="02010600040101010101" pitchFamily="2" charset="-122"/>
              </a:rPr>
              <a:t>(</a:t>
            </a:r>
            <a:r>
              <a:rPr kumimoji="1" lang="zh-CN" altLang="en-US" dirty="0">
                <a:solidFill>
                  <a:srgbClr val="0000CC"/>
                </a:solidFill>
                <a:ea typeface="华文楷体" panose="02010600040101010101" pitchFamily="2" charset="-122"/>
              </a:rPr>
              <a:t>氟可以预防龋齿</a:t>
            </a:r>
            <a:r>
              <a:rPr kumimoji="1" lang="en-US" altLang="zh-CN" dirty="0">
                <a:solidFill>
                  <a:srgbClr val="0000CC"/>
                </a:solidFill>
                <a:ea typeface="华文楷体" panose="02010600040101010101" pitchFamily="2" charset="-122"/>
              </a:rPr>
              <a:t>)</a:t>
            </a:r>
            <a:endParaRPr kumimoji="1" lang="en-US" altLang="zh-CN" dirty="0">
              <a:solidFill>
                <a:srgbClr val="0000CC"/>
              </a:solidFill>
              <a:ea typeface="华文楷体" panose="02010600040101010101" pitchFamily="2" charset="-122"/>
            </a:endParaRPr>
          </a:p>
          <a:p>
            <a:pPr>
              <a:lnSpc>
                <a:spcPct val="120000"/>
              </a:lnSpc>
              <a:spcBef>
                <a:spcPct val="20000"/>
              </a:spcBef>
              <a:buClr>
                <a:srgbClr val="0000CC"/>
              </a:buClr>
              <a:buSzPct val="115000"/>
              <a:buFont typeface="Monotype Sorts"/>
              <a:buBlip>
                <a:blip r:embed="rId1"/>
              </a:buBlip>
            </a:pPr>
            <a:r>
              <a:rPr kumimoji="1" lang="zh-CN" altLang="en-US" dirty="0">
                <a:solidFill>
                  <a:srgbClr val="0000CC"/>
                </a:solidFill>
                <a:ea typeface="华文楷体" panose="02010600040101010101" pitchFamily="2" charset="-122"/>
              </a:rPr>
              <a:t>氟过量：氟斑牙 </a:t>
            </a:r>
            <a:r>
              <a:rPr kumimoji="1" lang="en-US" altLang="zh-CN" dirty="0">
                <a:solidFill>
                  <a:srgbClr val="0000CC"/>
                </a:solidFill>
                <a:ea typeface="华文楷体" panose="02010600040101010101" pitchFamily="2" charset="-122"/>
              </a:rPr>
              <a:t>(</a:t>
            </a:r>
            <a:r>
              <a:rPr kumimoji="1" lang="zh-CN" altLang="en-US" dirty="0">
                <a:solidFill>
                  <a:srgbClr val="0000CC"/>
                </a:solidFill>
                <a:ea typeface="华文楷体" panose="02010600040101010101" pitchFamily="2" charset="-122"/>
              </a:rPr>
              <a:t>釉斑牙</a:t>
            </a:r>
            <a:r>
              <a:rPr kumimoji="1" lang="en-US" altLang="zh-CN" dirty="0">
                <a:solidFill>
                  <a:srgbClr val="0000CC"/>
                </a:solidFill>
                <a:ea typeface="华文楷体" panose="02010600040101010101" pitchFamily="2" charset="-122"/>
              </a:rPr>
              <a:t>)</a:t>
            </a:r>
            <a:r>
              <a:rPr kumimoji="1" lang="zh-CN" altLang="en-US" dirty="0">
                <a:solidFill>
                  <a:srgbClr val="0000CC"/>
                </a:solidFill>
                <a:ea typeface="华文楷体" panose="02010600040101010101" pitchFamily="2" charset="-122"/>
              </a:rPr>
              <a:t>、氟骨</a:t>
            </a:r>
            <a:r>
              <a:rPr kumimoji="1" lang="zh-CN" altLang="en-US" dirty="0" smtClean="0">
                <a:solidFill>
                  <a:srgbClr val="0000CC"/>
                </a:solidFill>
                <a:ea typeface="华文楷体" panose="02010600040101010101" pitchFamily="2" charset="-122"/>
              </a:rPr>
              <a:t>症</a:t>
            </a:r>
            <a:endParaRPr kumimoji="1" lang="en-US" altLang="zh-CN" dirty="0">
              <a:solidFill>
                <a:srgbClr val="0000CC"/>
              </a:solidFill>
              <a:ea typeface="华文楷体" panose="02010600040101010101" pitchFamily="2" charset="-122"/>
            </a:endParaRPr>
          </a:p>
        </p:txBody>
      </p:sp>
      <p:sp>
        <p:nvSpPr>
          <p:cNvPr id="355330" name="Rectangle 3"/>
          <p:cNvSpPr>
            <a:spLocks noChangeArrowheads="1"/>
          </p:cNvSpPr>
          <p:nvPr/>
        </p:nvSpPr>
        <p:spPr bwMode="auto">
          <a:xfrm>
            <a:off x="8305800" y="6248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9A933D4-DBFC-4F71-AFFF-44BB81851B16}"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pic>
        <p:nvPicPr>
          <p:cNvPr id="355331" name="Picture 6" descr="013003261822071366247637638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4868863"/>
            <a:ext cx="26638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2" name="Picture 8" descr="xin_140302021237162056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4365625"/>
            <a:ext cx="151288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3" name="Rectangle 9"/>
          <p:cNvSpPr>
            <a:spLocks noChangeArrowheads="1"/>
          </p:cNvSpPr>
          <p:nvPr/>
        </p:nvSpPr>
        <p:spPr bwMode="auto">
          <a:xfrm>
            <a:off x="6011863" y="5643563"/>
            <a:ext cx="1724025" cy="708025"/>
          </a:xfrm>
          <a:prstGeom prst="rect">
            <a:avLst/>
          </a:prstGeom>
          <a:noFill/>
          <a:ln>
            <a:noFill/>
          </a:ln>
          <a:effectLst>
            <a:prstShdw prst="shdw13" dist="53882" dir="13500000">
              <a:schemeClr val="bg2">
                <a:alpha val="50000"/>
              </a:schemeClr>
            </a:prstShdw>
          </a:effectLst>
        </p:spPr>
        <p:txBody>
          <a:bodyPr wrap="none">
            <a:spAutoFit/>
          </a:bodyPr>
          <a:lstStyle/>
          <a:p>
            <a:pPr>
              <a:defRPr/>
            </a:pPr>
            <a:r>
              <a:rPr kumimoji="1" lang="zh-CN" altLang="en-US" sz="4000" dirty="0">
                <a:solidFill>
                  <a:srgbClr val="0000CC"/>
                </a:solidFill>
                <a:latin typeface="+mn-ea"/>
                <a:ea typeface="+mn-ea"/>
              </a:rPr>
              <a:t>氟骨症</a:t>
            </a:r>
            <a:endParaRPr kumimoji="1" lang="zh-CN" altLang="en-US" sz="4000" dirty="0">
              <a:solidFill>
                <a:srgbClr val="0000CC"/>
              </a:solidFill>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6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96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96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3"/>
          <p:cNvSpPr>
            <a:spLocks noChangeArrowheads="1"/>
          </p:cNvSpPr>
          <p:nvPr/>
        </p:nvSpPr>
        <p:spPr bwMode="auto">
          <a:xfrm>
            <a:off x="1116013" y="1557338"/>
            <a:ext cx="7272337"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spcBef>
                <a:spcPct val="50000"/>
              </a:spcBef>
            </a:pPr>
            <a:r>
              <a:rPr lang="zh-CN" altLang="en-US">
                <a:ea typeface="华文楷体" panose="02010600040101010101" pitchFamily="2" charset="-122"/>
              </a:rPr>
              <a:t>卤素单质从</a:t>
            </a:r>
            <a:r>
              <a:rPr lang="zh-CN" altLang="en-US">
                <a:solidFill>
                  <a:srgbClr val="FF0000"/>
                </a:solidFill>
                <a:ea typeface="华文楷体" panose="02010600040101010101" pitchFamily="2" charset="-122"/>
              </a:rPr>
              <a:t>卤化物</a:t>
            </a:r>
            <a:r>
              <a:rPr lang="zh-CN" altLang="en-US">
                <a:ea typeface="华文楷体" panose="02010600040101010101" pitchFamily="2" charset="-122"/>
              </a:rPr>
              <a:t>制备得到</a:t>
            </a:r>
            <a:endParaRPr lang="zh-CN" altLang="en-US">
              <a:ea typeface="华文楷体" panose="02010600040101010101" pitchFamily="2" charset="-122"/>
            </a:endParaRPr>
          </a:p>
          <a:p>
            <a:pPr>
              <a:lnSpc>
                <a:spcPct val="140000"/>
              </a:lnSpc>
              <a:spcBef>
                <a:spcPct val="50000"/>
              </a:spcBef>
            </a:pPr>
            <a:r>
              <a:rPr lang="zh-CN" altLang="en-US">
                <a:solidFill>
                  <a:srgbClr val="FF0000"/>
                </a:solidFill>
                <a:ea typeface="华文楷体" panose="02010600040101010101" pitchFamily="2" charset="-122"/>
              </a:rPr>
              <a:t>           </a:t>
            </a:r>
            <a:r>
              <a:rPr lang="en-US" altLang="zh-CN">
                <a:solidFill>
                  <a:srgbClr val="0000CC"/>
                </a:solidFill>
                <a:ea typeface="华文楷体" panose="02010600040101010101" pitchFamily="2" charset="-122"/>
              </a:rPr>
              <a:t>(a) </a:t>
            </a:r>
            <a:r>
              <a:rPr lang="zh-CN" altLang="en-US">
                <a:solidFill>
                  <a:srgbClr val="0000CC"/>
                </a:solidFill>
                <a:ea typeface="华文楷体" panose="02010600040101010101" pitchFamily="2" charset="-122"/>
              </a:rPr>
              <a:t>电解氧化法：</a:t>
            </a:r>
            <a:endParaRPr lang="zh-CN" altLang="en-US">
              <a:solidFill>
                <a:srgbClr val="0000CC"/>
              </a:solidFill>
              <a:ea typeface="华文楷体" panose="02010600040101010101" pitchFamily="2" charset="-122"/>
            </a:endParaRPr>
          </a:p>
          <a:p>
            <a:pPr>
              <a:lnSpc>
                <a:spcPct val="140000"/>
              </a:lnSpc>
              <a:spcBef>
                <a:spcPct val="50000"/>
              </a:spcBef>
            </a:pPr>
            <a:r>
              <a:rPr lang="zh-CN" altLang="en-US">
                <a:ea typeface="华文楷体" panose="02010600040101010101" pitchFamily="2" charset="-122"/>
              </a:rPr>
              <a:t>           </a:t>
            </a:r>
            <a:r>
              <a:rPr lang="en-US" altLang="zh-CN">
                <a:ea typeface="华文楷体" panose="02010600040101010101" pitchFamily="2" charset="-122"/>
              </a:rPr>
              <a:t>(b)</a:t>
            </a:r>
            <a:r>
              <a:rPr lang="zh-CN" altLang="en-US">
                <a:ea typeface="华文楷体" panose="02010600040101010101" pitchFamily="2" charset="-122"/>
              </a:rPr>
              <a:t>氧化置换法：</a:t>
            </a:r>
            <a:r>
              <a:rPr lang="en-US" altLang="zh-CN">
                <a:ea typeface="华文楷体" panose="02010600040101010101" pitchFamily="2" charset="-122"/>
              </a:rPr>
              <a:t>I</a:t>
            </a:r>
            <a:r>
              <a:rPr lang="en-US" altLang="zh-CN" baseline="-25000">
                <a:ea typeface="华文楷体" panose="02010600040101010101" pitchFamily="2" charset="-122"/>
              </a:rPr>
              <a:t>2</a:t>
            </a:r>
            <a:r>
              <a:rPr lang="en-US" altLang="zh-CN">
                <a:ea typeface="华文楷体" panose="02010600040101010101" pitchFamily="2" charset="-122"/>
              </a:rPr>
              <a:t>/Br</a:t>
            </a:r>
            <a:r>
              <a:rPr lang="en-US" altLang="zh-CN" baseline="-25000">
                <a:ea typeface="华文楷体" panose="02010600040101010101" pitchFamily="2" charset="-122"/>
              </a:rPr>
              <a:t>2</a:t>
            </a:r>
            <a:endParaRPr lang="en-US" altLang="zh-CN" baseline="-25000">
              <a:ea typeface="华文楷体" panose="02010600040101010101" pitchFamily="2" charset="-122"/>
            </a:endParaRPr>
          </a:p>
          <a:p>
            <a:pPr>
              <a:lnSpc>
                <a:spcPct val="140000"/>
              </a:lnSpc>
              <a:spcBef>
                <a:spcPct val="50000"/>
              </a:spcBef>
            </a:pPr>
            <a:r>
              <a:rPr lang="en-US" altLang="zh-CN">
                <a:ea typeface="华文楷体" panose="02010600040101010101" pitchFamily="2" charset="-122"/>
              </a:rPr>
              <a:t>           (c) </a:t>
            </a:r>
            <a:r>
              <a:rPr lang="zh-CN" altLang="en-US">
                <a:ea typeface="华文楷体" panose="02010600040101010101" pitchFamily="2" charset="-122"/>
              </a:rPr>
              <a:t>还原法：</a:t>
            </a:r>
            <a:endParaRPr lang="zh-CN" altLang="en-US">
              <a:ea typeface="华文楷体" panose="02010600040101010101" pitchFamily="2" charset="-122"/>
            </a:endParaRPr>
          </a:p>
        </p:txBody>
      </p:sp>
      <p:sp>
        <p:nvSpPr>
          <p:cNvPr id="356354" name="Rectangle 4"/>
          <p:cNvSpPr>
            <a:spLocks noChangeArrowheads="1"/>
          </p:cNvSpPr>
          <p:nvPr/>
        </p:nvSpPr>
        <p:spPr bwMode="auto">
          <a:xfrm>
            <a:off x="7956550" y="62372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32E9B79-F55E-4310-87EF-166EBB6EAB35}"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356355" name="TextBox 4"/>
          <p:cNvSpPr txBox="1">
            <a:spLocks noChangeArrowheads="1"/>
          </p:cNvSpPr>
          <p:nvPr/>
        </p:nvSpPr>
        <p:spPr bwMode="auto">
          <a:xfrm>
            <a:off x="900113" y="333375"/>
            <a:ext cx="73437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dirty="0">
                <a:solidFill>
                  <a:srgbClr val="0000FF"/>
                </a:solidFill>
                <a:ea typeface="华文楷体" panose="02010600040101010101" pitchFamily="2" charset="-122"/>
              </a:rPr>
              <a:t>4. </a:t>
            </a:r>
            <a:r>
              <a:rPr lang="zh-CN" altLang="en-US" sz="4000" dirty="0">
                <a:solidFill>
                  <a:srgbClr val="0000FF"/>
                </a:solidFill>
                <a:ea typeface="华文楷体" panose="02010600040101010101" pitchFamily="2" charset="-122"/>
              </a:rPr>
              <a:t>卤素单质的制备</a:t>
            </a:r>
            <a:r>
              <a:rPr lang="en-US" altLang="zh-CN" sz="4000" dirty="0">
                <a:solidFill>
                  <a:srgbClr val="0000FF"/>
                </a:solidFill>
                <a:ea typeface="华文楷体" panose="02010600040101010101" pitchFamily="2" charset="-122"/>
              </a:rPr>
              <a:t>(p </a:t>
            </a:r>
            <a:r>
              <a:rPr lang="en-US" altLang="zh-CN" sz="4000" dirty="0" smtClean="0">
                <a:solidFill>
                  <a:srgbClr val="0000FF"/>
                </a:solidFill>
                <a:ea typeface="华文楷体" panose="02010600040101010101" pitchFamily="2" charset="-122"/>
              </a:rPr>
              <a:t>302-303)</a:t>
            </a:r>
            <a:endParaRPr lang="zh-CN" altLang="en-US" sz="4000" dirty="0">
              <a:solidFill>
                <a:srgbClr val="0000FF"/>
              </a:solidFill>
              <a:ea typeface="华文楷体" panose="02010600040101010101" pitchFamily="2" charset="-122"/>
            </a:endParaRPr>
          </a:p>
        </p:txBody>
      </p:sp>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10"/>
          <p:cNvSpPr txBox="1">
            <a:spLocks noChangeArrowheads="1"/>
          </p:cNvSpPr>
          <p:nvPr/>
        </p:nvSpPr>
        <p:spPr bwMode="auto">
          <a:xfrm>
            <a:off x="919163" y="139700"/>
            <a:ext cx="403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ea typeface="华文楷体" panose="02010600040101010101" pitchFamily="2" charset="-122"/>
              </a:rPr>
              <a:t>1) </a:t>
            </a:r>
            <a:r>
              <a:rPr lang="zh-CN" altLang="en-US" sz="3600">
                <a:ea typeface="华文楷体" panose="02010600040101010101" pitchFamily="2" charset="-122"/>
              </a:rPr>
              <a:t>单质氟的制备</a:t>
            </a:r>
            <a:endParaRPr lang="zh-CN" altLang="en-US" sz="3600">
              <a:ea typeface="华文楷体" panose="02010600040101010101" pitchFamily="2" charset="-122"/>
            </a:endParaRPr>
          </a:p>
        </p:txBody>
      </p:sp>
      <p:sp>
        <p:nvSpPr>
          <p:cNvPr id="357378" name="Rectangle 11"/>
          <p:cNvSpPr>
            <a:spLocks noChangeArrowheads="1"/>
          </p:cNvSpPr>
          <p:nvPr/>
        </p:nvSpPr>
        <p:spPr bwMode="auto">
          <a:xfrm>
            <a:off x="7740650" y="60213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B0F9975-6D93-490C-A69E-E54A7D34BB39}"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357379" name="Rectangle 4"/>
          <p:cNvSpPr>
            <a:spLocks noChangeArrowheads="1"/>
          </p:cNvSpPr>
          <p:nvPr/>
        </p:nvSpPr>
        <p:spPr bwMode="auto">
          <a:xfrm>
            <a:off x="919163" y="1931988"/>
            <a:ext cx="57197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30000"/>
              </a:lnSpc>
            </a:pPr>
            <a:r>
              <a:rPr kumimoji="1" lang="en-US" altLang="zh-CN" sz="2400">
                <a:ea typeface="华文楷体" panose="02010600040101010101" pitchFamily="2" charset="-122"/>
              </a:rPr>
              <a:t>2 KHF</a:t>
            </a:r>
            <a:r>
              <a:rPr kumimoji="1" lang="en-US" altLang="zh-CN" sz="2400" baseline="-25000">
                <a:ea typeface="华文楷体" panose="02010600040101010101" pitchFamily="2" charset="-122"/>
              </a:rPr>
              <a:t>2</a:t>
            </a:r>
            <a:r>
              <a:rPr kumimoji="1" lang="en-US" altLang="zh-CN" sz="2400">
                <a:ea typeface="华文楷体" panose="02010600040101010101" pitchFamily="2" charset="-122"/>
              </a:rPr>
              <a:t>(</a:t>
            </a:r>
            <a:r>
              <a:rPr kumimoji="1" lang="en-US" altLang="zh-CN" sz="2400" i="1">
                <a:ea typeface="华文楷体" panose="02010600040101010101" pitchFamily="2" charset="-122"/>
              </a:rPr>
              <a:t>l</a:t>
            </a:r>
            <a:r>
              <a:rPr kumimoji="1" lang="en-US" altLang="zh-CN" sz="2400">
                <a:ea typeface="华文楷体" panose="02010600040101010101" pitchFamily="2" charset="-122"/>
              </a:rPr>
              <a:t>)                      2 KF(s) + H</a:t>
            </a:r>
            <a:r>
              <a:rPr kumimoji="1" lang="en-US" altLang="zh-CN" sz="2400" baseline="-25000">
                <a:ea typeface="华文楷体" panose="02010600040101010101" pitchFamily="2" charset="-122"/>
              </a:rPr>
              <a:t>2</a:t>
            </a:r>
            <a:r>
              <a:rPr kumimoji="1" lang="en-US" altLang="zh-CN" sz="2400">
                <a:ea typeface="华文楷体" panose="02010600040101010101" pitchFamily="2" charset="-122"/>
              </a:rPr>
              <a:t>↑+ F</a:t>
            </a:r>
            <a:r>
              <a:rPr kumimoji="1" lang="en-US" altLang="zh-CN" sz="2400" baseline="-25000">
                <a:ea typeface="华文楷体" panose="02010600040101010101" pitchFamily="2" charset="-122"/>
              </a:rPr>
              <a:t>2</a:t>
            </a:r>
            <a:r>
              <a:rPr kumimoji="1" lang="en-US" altLang="zh-CN" sz="2400">
                <a:ea typeface="华文楷体" panose="02010600040101010101" pitchFamily="2" charset="-122"/>
              </a:rPr>
              <a:t>↑</a:t>
            </a:r>
            <a:endParaRPr kumimoji="1" lang="en-US" altLang="zh-CN" sz="2400">
              <a:ea typeface="华文楷体" panose="02010600040101010101" pitchFamily="2" charset="-122"/>
            </a:endParaRPr>
          </a:p>
        </p:txBody>
      </p:sp>
      <p:sp>
        <p:nvSpPr>
          <p:cNvPr id="357380" name="Line 5"/>
          <p:cNvSpPr>
            <a:spLocks noChangeShapeType="1"/>
          </p:cNvSpPr>
          <p:nvPr/>
        </p:nvSpPr>
        <p:spPr bwMode="auto">
          <a:xfrm>
            <a:off x="2341563" y="2292350"/>
            <a:ext cx="1600200" cy="0"/>
          </a:xfrm>
          <a:prstGeom prst="line">
            <a:avLst/>
          </a:prstGeom>
          <a:noFill/>
          <a:ln w="28575" cap="sq">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357381" name="Picture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00838" y="322263"/>
            <a:ext cx="20780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2" name="Text Box 9"/>
          <p:cNvSpPr txBox="1">
            <a:spLocks noChangeArrowheads="1"/>
          </p:cNvSpPr>
          <p:nvPr/>
        </p:nvSpPr>
        <p:spPr bwMode="auto">
          <a:xfrm>
            <a:off x="2692400" y="1931988"/>
            <a:ext cx="1166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zh-CN" altLang="en-US" sz="1600">
                <a:ea typeface="华文楷体" panose="02010600040101010101" pitchFamily="2" charset="-122"/>
              </a:rPr>
              <a:t>电解</a:t>
            </a:r>
            <a:endParaRPr lang="zh-CN" altLang="en-US" sz="1600">
              <a:ea typeface="华文楷体" panose="02010600040101010101" pitchFamily="2" charset="-122"/>
            </a:endParaRPr>
          </a:p>
          <a:p>
            <a:pPr algn="ctr">
              <a:lnSpc>
                <a:spcPct val="130000"/>
              </a:lnSpc>
            </a:pPr>
            <a:r>
              <a:rPr lang="en-US" altLang="zh-CN" sz="1600">
                <a:ea typeface="华文楷体" panose="02010600040101010101" pitchFamily="2" charset="-122"/>
              </a:rPr>
              <a:t>353</a:t>
            </a:r>
            <a:r>
              <a:rPr lang="zh-CN" altLang="en-US" sz="1600">
                <a:ea typeface="华文楷体" panose="02010600040101010101" pitchFamily="2" charset="-122"/>
              </a:rPr>
              <a:t>～</a:t>
            </a:r>
            <a:r>
              <a:rPr lang="en-US" altLang="zh-CN" sz="1600">
                <a:ea typeface="华文楷体" panose="02010600040101010101" pitchFamily="2" charset="-122"/>
              </a:rPr>
              <a:t>363K</a:t>
            </a:r>
            <a:endParaRPr lang="en-US" altLang="zh-CN" sz="1600">
              <a:ea typeface="华文楷体" panose="02010600040101010101" pitchFamily="2" charset="-122"/>
            </a:endParaRPr>
          </a:p>
        </p:txBody>
      </p:sp>
      <p:sp>
        <p:nvSpPr>
          <p:cNvPr id="2" name="矩形 1"/>
          <p:cNvSpPr/>
          <p:nvPr/>
        </p:nvSpPr>
        <p:spPr>
          <a:xfrm>
            <a:off x="971550" y="855663"/>
            <a:ext cx="4392613" cy="1076325"/>
          </a:xfrm>
          <a:prstGeom prst="rect">
            <a:avLst/>
          </a:prstGeom>
        </p:spPr>
        <p:txBody>
          <a:bodyPr>
            <a:spAutoFit/>
          </a:bodyPr>
          <a:lstStyle/>
          <a:p>
            <a:pPr>
              <a:defRPr/>
            </a:pPr>
            <a:r>
              <a:rPr lang="en-US" altLang="zh-CN" dirty="0">
                <a:solidFill>
                  <a:srgbClr val="0000FF"/>
                </a:solidFill>
                <a:latin typeface="+mn-lt"/>
                <a:ea typeface="+mn-ea"/>
              </a:rPr>
              <a:t>a</a:t>
            </a:r>
            <a:r>
              <a:rPr lang="zh-CN" altLang="en-US" dirty="0">
                <a:solidFill>
                  <a:srgbClr val="0000FF"/>
                </a:solidFill>
                <a:latin typeface="+mn-lt"/>
                <a:ea typeface="+mn-ea"/>
              </a:rPr>
              <a:t>电解氟氢化钾</a:t>
            </a:r>
            <a:r>
              <a:rPr lang="en-US" altLang="zh-CN" dirty="0">
                <a:solidFill>
                  <a:srgbClr val="0000FF"/>
                </a:solidFill>
                <a:latin typeface="+mn-lt"/>
                <a:ea typeface="+mn-ea"/>
              </a:rPr>
              <a:t>(KHF</a:t>
            </a:r>
            <a:r>
              <a:rPr lang="en-US" altLang="zh-CN" baseline="-25000" dirty="0">
                <a:solidFill>
                  <a:srgbClr val="0000FF"/>
                </a:solidFill>
                <a:latin typeface="+mn-lt"/>
                <a:ea typeface="+mn-ea"/>
              </a:rPr>
              <a:t>2</a:t>
            </a:r>
            <a:r>
              <a:rPr lang="en-US" altLang="zh-CN" dirty="0">
                <a:solidFill>
                  <a:srgbClr val="0000FF"/>
                </a:solidFill>
                <a:latin typeface="+mn-lt"/>
                <a:ea typeface="+mn-ea"/>
              </a:rPr>
              <a:t>)</a:t>
            </a:r>
            <a:r>
              <a:rPr lang="zh-CN" altLang="en-US" dirty="0">
                <a:solidFill>
                  <a:srgbClr val="0000FF"/>
                </a:solidFill>
                <a:latin typeface="+mn-lt"/>
                <a:ea typeface="+mn-ea"/>
              </a:rPr>
              <a:t>的无水</a:t>
            </a:r>
            <a:r>
              <a:rPr lang="en-US" altLang="zh-CN" dirty="0">
                <a:solidFill>
                  <a:srgbClr val="0000FF"/>
                </a:solidFill>
                <a:latin typeface="+mn-lt"/>
                <a:ea typeface="+mn-ea"/>
              </a:rPr>
              <a:t>HF</a:t>
            </a:r>
            <a:r>
              <a:rPr lang="zh-CN" altLang="en-US" dirty="0">
                <a:solidFill>
                  <a:srgbClr val="0000FF"/>
                </a:solidFill>
                <a:latin typeface="+mn-lt"/>
                <a:ea typeface="+mn-ea"/>
              </a:rPr>
              <a:t>溶液</a:t>
            </a:r>
            <a:endParaRPr lang="zh-CN" altLang="en-US" dirty="0">
              <a:solidFill>
                <a:srgbClr val="0000FF"/>
              </a:solidFill>
              <a:latin typeface="+mn-lt"/>
              <a:ea typeface="+mn-ea"/>
            </a:endParaRPr>
          </a:p>
        </p:txBody>
      </p:sp>
      <p:sp>
        <p:nvSpPr>
          <p:cNvPr id="17" name="Text Box 11"/>
          <p:cNvSpPr txBox="1">
            <a:spLocks noChangeArrowheads="1"/>
          </p:cNvSpPr>
          <p:nvPr/>
        </p:nvSpPr>
        <p:spPr bwMode="auto">
          <a:xfrm>
            <a:off x="1042988" y="3756025"/>
            <a:ext cx="51117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a:solidFill>
                  <a:srgbClr val="0000CC"/>
                </a:solidFill>
                <a:ea typeface="华文楷体" panose="02010600040101010101" pitchFamily="2" charset="-122"/>
              </a:rPr>
              <a:t>b </a:t>
            </a:r>
            <a:r>
              <a:rPr lang="zh-CN" altLang="en-US">
                <a:solidFill>
                  <a:srgbClr val="0000CC"/>
                </a:solidFill>
                <a:ea typeface="华文楷体" panose="02010600040101010101" pitchFamily="2" charset="-122"/>
              </a:rPr>
              <a:t>路易斯酸碱反应制备</a:t>
            </a:r>
            <a:r>
              <a:rPr lang="en-US" altLang="zh-CN">
                <a:solidFill>
                  <a:srgbClr val="0000CC"/>
                </a:solidFill>
                <a:ea typeface="华文楷体" panose="02010600040101010101" pitchFamily="2" charset="-122"/>
              </a:rPr>
              <a:t>F</a:t>
            </a:r>
            <a:r>
              <a:rPr lang="en-US" altLang="zh-CN" baseline="-25000">
                <a:solidFill>
                  <a:srgbClr val="0000CC"/>
                </a:solidFill>
                <a:ea typeface="华文楷体" panose="02010600040101010101" pitchFamily="2" charset="-122"/>
              </a:rPr>
              <a:t>2</a:t>
            </a:r>
            <a:endParaRPr lang="en-US" altLang="zh-CN" sz="2400" baseline="-25000">
              <a:solidFill>
                <a:srgbClr val="0000CC"/>
              </a:solidFill>
              <a:ea typeface="华文楷体" panose="02010600040101010101" pitchFamily="2" charset="-122"/>
            </a:endParaRPr>
          </a:p>
        </p:txBody>
      </p:sp>
      <p:sp>
        <p:nvSpPr>
          <p:cNvPr id="18" name="Rectangle 12"/>
          <p:cNvSpPr>
            <a:spLocks noChangeArrowheads="1"/>
          </p:cNvSpPr>
          <p:nvPr/>
        </p:nvSpPr>
        <p:spPr bwMode="auto">
          <a:xfrm>
            <a:off x="1292225" y="4459288"/>
            <a:ext cx="66786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30000"/>
              </a:lnSpc>
            </a:pPr>
            <a:r>
              <a:rPr kumimoji="1" lang="en-US" altLang="zh-CN" sz="2400">
                <a:ea typeface="华文楷体" panose="02010600040101010101" pitchFamily="2" charset="-122"/>
              </a:rPr>
              <a:t>  </a:t>
            </a:r>
            <a:r>
              <a:rPr kumimoji="1" lang="en-US" altLang="zh-CN" sz="2400">
                <a:solidFill>
                  <a:srgbClr val="FF0000"/>
                </a:solidFill>
                <a:ea typeface="华文楷体" panose="02010600040101010101" pitchFamily="2" charset="-122"/>
              </a:rPr>
              <a:t>IF</a:t>
            </a:r>
            <a:r>
              <a:rPr kumimoji="1" lang="en-US" altLang="zh-CN" sz="2400" baseline="-25000">
                <a:solidFill>
                  <a:srgbClr val="FF0000"/>
                </a:solidFill>
                <a:ea typeface="华文楷体" panose="02010600040101010101" pitchFamily="2" charset="-122"/>
              </a:rPr>
              <a:t>2</a:t>
            </a:r>
            <a:r>
              <a:rPr kumimoji="1" lang="en-US" altLang="zh-CN" sz="2400">
                <a:solidFill>
                  <a:srgbClr val="FF0000"/>
                </a:solidFill>
                <a:ea typeface="华文楷体" panose="02010600040101010101" pitchFamily="2" charset="-122"/>
              </a:rPr>
              <a:t>·AsF</a:t>
            </a:r>
            <a:r>
              <a:rPr kumimoji="1" lang="en-US" altLang="zh-CN" sz="2400" baseline="-25000">
                <a:solidFill>
                  <a:srgbClr val="FF0000"/>
                </a:solidFill>
                <a:ea typeface="华文楷体" panose="02010600040101010101" pitchFamily="2" charset="-122"/>
              </a:rPr>
              <a:t>5</a:t>
            </a:r>
            <a:r>
              <a:rPr kumimoji="1" lang="en-US" altLang="zh-CN" sz="2400">
                <a:solidFill>
                  <a:srgbClr val="FF0000"/>
                </a:solidFill>
                <a:ea typeface="华文楷体" panose="02010600040101010101" pitchFamily="2" charset="-122"/>
              </a:rPr>
              <a:t>(s)+ 2KF</a:t>
            </a:r>
            <a:r>
              <a:rPr kumimoji="1" lang="en-US" altLang="zh-CN" sz="2400">
                <a:ea typeface="华文楷体" panose="02010600040101010101" pitchFamily="2" charset="-122"/>
              </a:rPr>
              <a:t>   </a:t>
            </a:r>
            <a:r>
              <a:rPr kumimoji="1" lang="en-US" altLang="zh-CN" sz="2400">
                <a:ea typeface="华文楷体" panose="02010600040101010101" pitchFamily="2" charset="-122"/>
                <a:sym typeface="Wingdings" panose="05000000000000000000" pitchFamily="2" charset="2"/>
              </a:rPr>
              <a:t></a:t>
            </a:r>
            <a:r>
              <a:rPr kumimoji="1" lang="en-US" altLang="zh-CN" sz="2400">
                <a:ea typeface="华文楷体" panose="02010600040101010101" pitchFamily="2" charset="-122"/>
              </a:rPr>
              <a:t>   KIF</a:t>
            </a:r>
            <a:r>
              <a:rPr kumimoji="1" lang="en-US" altLang="zh-CN" sz="2400" baseline="-25000">
                <a:ea typeface="华文楷体" panose="02010600040101010101" pitchFamily="2" charset="-122"/>
              </a:rPr>
              <a:t>6</a:t>
            </a:r>
            <a:r>
              <a:rPr kumimoji="1" lang="en-US" altLang="zh-CN" sz="2400">
                <a:ea typeface="华文楷体" panose="02010600040101010101" pitchFamily="2" charset="-122"/>
              </a:rPr>
              <a:t> + KAsF</a:t>
            </a:r>
            <a:r>
              <a:rPr kumimoji="1" lang="en-US" altLang="zh-CN" sz="2400" baseline="-25000">
                <a:ea typeface="华文楷体" panose="02010600040101010101" pitchFamily="2" charset="-122"/>
              </a:rPr>
              <a:t>6</a:t>
            </a:r>
            <a:r>
              <a:rPr kumimoji="1" lang="en-US" altLang="zh-CN" sz="2400">
                <a:ea typeface="华文楷体" panose="02010600040101010101" pitchFamily="2" charset="-122"/>
              </a:rPr>
              <a:t>+ </a:t>
            </a:r>
            <a:r>
              <a:rPr kumimoji="1" lang="en-US" altLang="zh-CN" sz="2400">
                <a:solidFill>
                  <a:srgbClr val="0000CC"/>
                </a:solidFill>
                <a:ea typeface="华文楷体" panose="02010600040101010101" pitchFamily="2" charset="-122"/>
              </a:rPr>
              <a:t>F</a:t>
            </a:r>
            <a:r>
              <a:rPr kumimoji="1" lang="en-US" altLang="zh-CN" sz="2400" baseline="-25000">
                <a:solidFill>
                  <a:srgbClr val="0000CC"/>
                </a:solidFill>
                <a:ea typeface="华文楷体" panose="02010600040101010101" pitchFamily="2" charset="-122"/>
              </a:rPr>
              <a:t>2</a:t>
            </a:r>
            <a:r>
              <a:rPr kumimoji="1" lang="en-US" altLang="zh-CN" sz="2400">
                <a:ea typeface="华文楷体" panose="02010600040101010101" pitchFamily="2" charset="-122"/>
              </a:rPr>
              <a:t>↑ </a:t>
            </a:r>
            <a:endParaRPr kumimoji="1" lang="en-US" altLang="zh-CN" sz="2400">
              <a:ea typeface="华文楷体" panose="02010600040101010101" pitchFamily="2" charset="-122"/>
            </a:endParaRPr>
          </a:p>
          <a:p>
            <a:pPr fontAlgn="ctr">
              <a:lnSpc>
                <a:spcPct val="130000"/>
              </a:lnSpc>
            </a:pPr>
            <a:r>
              <a:rPr kumimoji="1" lang="en-US" altLang="zh-CN" sz="2400">
                <a:ea typeface="华文楷体" panose="02010600040101010101" pitchFamily="2" charset="-122"/>
              </a:rPr>
              <a:t>  </a:t>
            </a:r>
            <a:r>
              <a:rPr kumimoji="1" lang="en-US" altLang="zh-CN" sz="2400">
                <a:solidFill>
                  <a:srgbClr val="FF0000"/>
                </a:solidFill>
                <a:ea typeface="华文楷体" panose="02010600040101010101" pitchFamily="2" charset="-122"/>
              </a:rPr>
              <a:t>2 K</a:t>
            </a:r>
            <a:r>
              <a:rPr kumimoji="1" lang="en-US" altLang="zh-CN" sz="2400" baseline="-25000">
                <a:solidFill>
                  <a:srgbClr val="FF0000"/>
                </a:solidFill>
                <a:ea typeface="华文楷体" panose="02010600040101010101" pitchFamily="2" charset="-122"/>
              </a:rPr>
              <a:t>2</a:t>
            </a:r>
            <a:r>
              <a:rPr kumimoji="1" lang="en-US" altLang="zh-CN" sz="2400">
                <a:solidFill>
                  <a:srgbClr val="FF0000"/>
                </a:solidFill>
                <a:ea typeface="华文楷体" panose="02010600040101010101" pitchFamily="2" charset="-122"/>
              </a:rPr>
              <a:t>MnF</a:t>
            </a:r>
            <a:r>
              <a:rPr kumimoji="1" lang="en-US" altLang="zh-CN" sz="2400" baseline="-25000">
                <a:solidFill>
                  <a:srgbClr val="FF0000"/>
                </a:solidFill>
                <a:ea typeface="华文楷体" panose="02010600040101010101" pitchFamily="2" charset="-122"/>
              </a:rPr>
              <a:t>6</a:t>
            </a:r>
            <a:r>
              <a:rPr kumimoji="1" lang="en-US" altLang="zh-CN" sz="2400">
                <a:solidFill>
                  <a:srgbClr val="FF0000"/>
                </a:solidFill>
                <a:ea typeface="华文楷体" panose="02010600040101010101" pitchFamily="2" charset="-122"/>
              </a:rPr>
              <a:t> </a:t>
            </a:r>
            <a:r>
              <a:rPr kumimoji="1" lang="zh-CN" altLang="en-US" sz="2400">
                <a:solidFill>
                  <a:srgbClr val="FF0000"/>
                </a:solidFill>
                <a:ea typeface="华文楷体" panose="02010600040101010101" pitchFamily="2" charset="-122"/>
              </a:rPr>
              <a:t>＋</a:t>
            </a:r>
            <a:r>
              <a:rPr kumimoji="1" lang="en-US" altLang="zh-CN" sz="2400">
                <a:solidFill>
                  <a:srgbClr val="FF0000"/>
                </a:solidFill>
                <a:ea typeface="华文楷体" panose="02010600040101010101" pitchFamily="2" charset="-122"/>
              </a:rPr>
              <a:t>4 SbF</a:t>
            </a:r>
            <a:r>
              <a:rPr kumimoji="1" lang="en-US" altLang="zh-CN" sz="2400" baseline="-25000">
                <a:solidFill>
                  <a:srgbClr val="FF0000"/>
                </a:solidFill>
                <a:ea typeface="华文楷体" panose="02010600040101010101" pitchFamily="2" charset="-122"/>
              </a:rPr>
              <a:t>5</a:t>
            </a:r>
            <a:r>
              <a:rPr kumimoji="1" lang="en-US" altLang="zh-CN" sz="2400">
                <a:ea typeface="华文楷体" panose="02010600040101010101" pitchFamily="2" charset="-122"/>
              </a:rPr>
              <a:t>  </a:t>
            </a:r>
            <a:r>
              <a:rPr kumimoji="1" lang="en-US" altLang="zh-CN" sz="2400">
                <a:ea typeface="华文楷体" panose="02010600040101010101" pitchFamily="2" charset="-122"/>
                <a:sym typeface="Wingdings" panose="05000000000000000000" pitchFamily="2" charset="2"/>
              </a:rPr>
              <a:t>  4 KSbF</a:t>
            </a:r>
            <a:r>
              <a:rPr kumimoji="1" lang="en-US" altLang="zh-CN" sz="2400" baseline="-25000">
                <a:ea typeface="华文楷体" panose="02010600040101010101" pitchFamily="2" charset="-122"/>
                <a:sym typeface="Wingdings" panose="05000000000000000000" pitchFamily="2" charset="2"/>
              </a:rPr>
              <a:t>6</a:t>
            </a:r>
            <a:r>
              <a:rPr kumimoji="1" lang="en-US" altLang="zh-CN" sz="2400">
                <a:ea typeface="华文楷体" panose="02010600040101010101" pitchFamily="2" charset="-122"/>
                <a:sym typeface="Wingdings" panose="05000000000000000000" pitchFamily="2" charset="2"/>
              </a:rPr>
              <a:t> </a:t>
            </a:r>
            <a:r>
              <a:rPr kumimoji="1" lang="zh-CN" altLang="en-US" sz="2400">
                <a:ea typeface="华文楷体" panose="02010600040101010101" pitchFamily="2" charset="-122"/>
                <a:sym typeface="Wingdings" panose="05000000000000000000" pitchFamily="2" charset="2"/>
              </a:rPr>
              <a:t>＋ </a:t>
            </a:r>
            <a:r>
              <a:rPr kumimoji="1" lang="en-US" altLang="zh-CN" sz="2400">
                <a:ea typeface="华文楷体" panose="02010600040101010101" pitchFamily="2" charset="-122"/>
                <a:sym typeface="Wingdings" panose="05000000000000000000" pitchFamily="2" charset="2"/>
              </a:rPr>
              <a:t>2 MnF</a:t>
            </a:r>
            <a:r>
              <a:rPr kumimoji="1" lang="en-US" altLang="zh-CN" sz="2400" baseline="-25000">
                <a:ea typeface="华文楷体" panose="02010600040101010101" pitchFamily="2" charset="-122"/>
                <a:sym typeface="Wingdings" panose="05000000000000000000" pitchFamily="2" charset="2"/>
              </a:rPr>
              <a:t>3</a:t>
            </a:r>
            <a:r>
              <a:rPr kumimoji="1" lang="zh-CN" altLang="en-US" sz="2400">
                <a:ea typeface="华文楷体" panose="02010600040101010101" pitchFamily="2" charset="-122"/>
                <a:sym typeface="Wingdings" panose="05000000000000000000" pitchFamily="2" charset="2"/>
              </a:rPr>
              <a:t>＋ </a:t>
            </a:r>
            <a:r>
              <a:rPr kumimoji="1" lang="en-US" altLang="zh-CN" sz="2400">
                <a:solidFill>
                  <a:srgbClr val="0000CC"/>
                </a:solidFill>
                <a:ea typeface="华文楷体" panose="02010600040101010101" pitchFamily="2" charset="-122"/>
                <a:sym typeface="Wingdings" panose="05000000000000000000" pitchFamily="2" charset="2"/>
              </a:rPr>
              <a:t>F</a:t>
            </a:r>
            <a:r>
              <a:rPr kumimoji="1" lang="en-US" altLang="zh-CN" sz="2400" baseline="-25000">
                <a:solidFill>
                  <a:srgbClr val="0000CC"/>
                </a:solidFill>
                <a:ea typeface="华文楷体" panose="02010600040101010101" pitchFamily="2" charset="-122"/>
                <a:sym typeface="Wingdings" panose="05000000000000000000" pitchFamily="2" charset="2"/>
              </a:rPr>
              <a:t>2</a:t>
            </a:r>
            <a:endParaRPr kumimoji="1" lang="en-US" altLang="zh-CN" sz="2400" baseline="-25000">
              <a:solidFill>
                <a:srgbClr val="0000CC"/>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ox(i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971550" y="2349500"/>
            <a:ext cx="68246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a:solidFill>
                  <a:srgbClr val="0000CC"/>
                </a:solidFill>
                <a:ea typeface="华文楷体" panose="02010600040101010101" pitchFamily="2" charset="-122"/>
              </a:rPr>
              <a:t>ii </a:t>
            </a:r>
            <a:r>
              <a:rPr lang="zh-CN" altLang="en-US">
                <a:solidFill>
                  <a:srgbClr val="0000CC"/>
                </a:solidFill>
                <a:ea typeface="华文楷体" panose="02010600040101010101" pitchFamily="2" charset="-122"/>
              </a:rPr>
              <a:t>工业上电解饱和食盐水得到</a:t>
            </a:r>
            <a:r>
              <a:rPr lang="en-US" altLang="zh-CN">
                <a:solidFill>
                  <a:srgbClr val="0000CC"/>
                </a:solidFill>
                <a:ea typeface="华文楷体" panose="02010600040101010101" pitchFamily="2" charset="-122"/>
              </a:rPr>
              <a:t>Cl</a:t>
            </a:r>
            <a:r>
              <a:rPr lang="en-US" altLang="zh-CN" baseline="-25000">
                <a:solidFill>
                  <a:srgbClr val="0000CC"/>
                </a:solidFill>
                <a:ea typeface="华文楷体" panose="02010600040101010101" pitchFamily="2" charset="-122"/>
              </a:rPr>
              <a:t>2</a:t>
            </a:r>
            <a:endParaRPr lang="en-US" altLang="zh-CN">
              <a:solidFill>
                <a:srgbClr val="0000CC"/>
              </a:solidFill>
              <a:ea typeface="华文楷体" panose="02010600040101010101" pitchFamily="2" charset="-122"/>
            </a:endParaRPr>
          </a:p>
        </p:txBody>
      </p:sp>
      <p:sp>
        <p:nvSpPr>
          <p:cNvPr id="76804" name="Rectangle 4"/>
          <p:cNvSpPr>
            <a:spLocks noChangeArrowheads="1"/>
          </p:cNvSpPr>
          <p:nvPr/>
        </p:nvSpPr>
        <p:spPr bwMode="auto">
          <a:xfrm>
            <a:off x="1684338" y="4991100"/>
            <a:ext cx="65595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just">
              <a:lnSpc>
                <a:spcPct val="110000"/>
              </a:lnSpc>
            </a:pPr>
            <a:r>
              <a:rPr lang="en-US" altLang="zh-CN">
                <a:ea typeface="华文楷体" panose="02010600040101010101" pitchFamily="2" charset="-122"/>
              </a:rPr>
              <a:t>Cl</a:t>
            </a:r>
            <a:r>
              <a:rPr lang="en-US" altLang="zh-CN" baseline="-25000">
                <a:ea typeface="华文楷体" panose="02010600040101010101" pitchFamily="2" charset="-122"/>
              </a:rPr>
              <a:t>2</a:t>
            </a:r>
            <a:r>
              <a:rPr lang="zh-CN" altLang="en-US">
                <a:ea typeface="华文楷体" panose="02010600040101010101" pitchFamily="2" charset="-122"/>
              </a:rPr>
              <a:t>：现代化学工业中的重要原料</a:t>
            </a:r>
            <a:endParaRPr lang="en-US" altLang="zh-CN">
              <a:ea typeface="华文楷体" panose="02010600040101010101" pitchFamily="2" charset="-122"/>
            </a:endParaRPr>
          </a:p>
          <a:p>
            <a:pPr algn="just">
              <a:lnSpc>
                <a:spcPct val="110000"/>
              </a:lnSpc>
            </a:pPr>
            <a:r>
              <a:rPr lang="en-US" altLang="zh-CN">
                <a:ea typeface="华文楷体" panose="02010600040101010101" pitchFamily="2" charset="-122"/>
              </a:rPr>
              <a:t>                          ----------</a:t>
            </a:r>
            <a:r>
              <a:rPr lang="zh-CN" altLang="en-US">
                <a:ea typeface="华文楷体" panose="02010600040101010101" pitchFamily="2" charset="-122"/>
              </a:rPr>
              <a:t>氯碱工业</a:t>
            </a:r>
            <a:endParaRPr lang="en-US" altLang="zh-CN">
              <a:ea typeface="华文楷体" panose="02010600040101010101" pitchFamily="2" charset="-122"/>
            </a:endParaRPr>
          </a:p>
        </p:txBody>
      </p:sp>
      <p:sp>
        <p:nvSpPr>
          <p:cNvPr id="76812" name="Rectangle 12"/>
          <p:cNvSpPr>
            <a:spLocks noChangeArrowheads="1"/>
          </p:cNvSpPr>
          <p:nvPr/>
        </p:nvSpPr>
        <p:spPr bwMode="auto">
          <a:xfrm>
            <a:off x="1042988" y="981075"/>
            <a:ext cx="7564437"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a:ea typeface="华文楷体" panose="02010600040101010101" pitchFamily="2" charset="-122"/>
              </a:rPr>
              <a:t>i </a:t>
            </a:r>
            <a:r>
              <a:rPr lang="zh-CN" altLang="en-US">
                <a:ea typeface="华文楷体" panose="02010600040101010101" pitchFamily="2" charset="-122"/>
              </a:rPr>
              <a:t>实验室用 </a:t>
            </a:r>
            <a:r>
              <a:rPr lang="en-US" altLang="zh-CN">
                <a:solidFill>
                  <a:srgbClr val="0000CC"/>
                </a:solidFill>
                <a:ea typeface="华文楷体" panose="02010600040101010101" pitchFamily="2" charset="-122"/>
              </a:rPr>
              <a:t>MnO</a:t>
            </a:r>
            <a:r>
              <a:rPr lang="en-US" altLang="zh-CN" baseline="-25000">
                <a:solidFill>
                  <a:srgbClr val="0000CC"/>
                </a:solidFill>
                <a:ea typeface="华文楷体" panose="02010600040101010101" pitchFamily="2" charset="-122"/>
              </a:rPr>
              <a:t>2 </a:t>
            </a:r>
            <a:r>
              <a:rPr lang="en-US" altLang="zh-CN">
                <a:solidFill>
                  <a:srgbClr val="0000CC"/>
                </a:solidFill>
                <a:ea typeface="华文楷体" panose="02010600040101010101" pitchFamily="2" charset="-122"/>
              </a:rPr>
              <a:t>/ KMnO</a:t>
            </a:r>
            <a:r>
              <a:rPr lang="en-US" altLang="zh-CN" baseline="-25000">
                <a:solidFill>
                  <a:srgbClr val="0000CC"/>
                </a:solidFill>
                <a:ea typeface="华文楷体" panose="02010600040101010101" pitchFamily="2" charset="-122"/>
              </a:rPr>
              <a:t>4 </a:t>
            </a:r>
            <a:r>
              <a:rPr lang="en-US" altLang="zh-CN">
                <a:solidFill>
                  <a:srgbClr val="0000CC"/>
                </a:solidFill>
                <a:ea typeface="华文楷体" panose="02010600040101010101" pitchFamily="2" charset="-122"/>
              </a:rPr>
              <a:t>/ K</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Cr</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O</a:t>
            </a:r>
            <a:r>
              <a:rPr lang="en-US" altLang="zh-CN" baseline="-25000">
                <a:solidFill>
                  <a:srgbClr val="0000CC"/>
                </a:solidFill>
                <a:ea typeface="华文楷体" panose="02010600040101010101" pitchFamily="2" charset="-122"/>
              </a:rPr>
              <a:t>7</a:t>
            </a:r>
            <a:r>
              <a:rPr lang="zh-CN" altLang="en-US">
                <a:solidFill>
                  <a:srgbClr val="0000CC"/>
                </a:solidFill>
                <a:ea typeface="华文楷体" panose="02010600040101010101" pitchFamily="2" charset="-122"/>
              </a:rPr>
              <a:t>等</a:t>
            </a:r>
            <a:r>
              <a:rPr lang="zh-CN" altLang="en-US">
                <a:ea typeface="华文楷体" panose="02010600040101010101" pitchFamily="2" charset="-122"/>
              </a:rPr>
              <a:t>氧化剂</a:t>
            </a:r>
            <a:r>
              <a:rPr lang="zh-CN" altLang="en-US">
                <a:solidFill>
                  <a:srgbClr val="0000CC"/>
                </a:solidFill>
                <a:ea typeface="华文楷体" panose="02010600040101010101" pitchFamily="2" charset="-122"/>
              </a:rPr>
              <a:t>与浓盐酸反应，制取</a:t>
            </a:r>
            <a:r>
              <a:rPr lang="en-US" altLang="zh-CN">
                <a:solidFill>
                  <a:srgbClr val="0000CC"/>
                </a:solidFill>
                <a:ea typeface="华文楷体" panose="02010600040101010101" pitchFamily="2" charset="-122"/>
              </a:rPr>
              <a:t>Cl</a:t>
            </a:r>
            <a:r>
              <a:rPr lang="en-US" altLang="zh-CN" baseline="-25000">
                <a:solidFill>
                  <a:srgbClr val="0000CC"/>
                </a:solidFill>
                <a:ea typeface="华文楷体" panose="02010600040101010101" pitchFamily="2" charset="-122"/>
              </a:rPr>
              <a:t>2</a:t>
            </a:r>
            <a:r>
              <a:rPr lang="en-US" altLang="zh-CN" baseline="-25000">
                <a:ea typeface="华文楷体" panose="02010600040101010101" pitchFamily="2" charset="-122"/>
              </a:rPr>
              <a:t> </a:t>
            </a:r>
            <a:r>
              <a:rPr lang="zh-CN" altLang="en-US">
                <a:ea typeface="华文楷体" panose="02010600040101010101" pitchFamily="2" charset="-122"/>
              </a:rPr>
              <a:t>。</a:t>
            </a:r>
            <a:endParaRPr lang="zh-CN" altLang="en-US">
              <a:ea typeface="华文楷体" panose="02010600040101010101" pitchFamily="2" charset="-122"/>
            </a:endParaRPr>
          </a:p>
        </p:txBody>
      </p:sp>
      <p:sp>
        <p:nvSpPr>
          <p:cNvPr id="266274" name="Rectangle 14"/>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EB1A9EB-E8E7-498C-853C-860F9E9436FA}"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266275" name="Text Box 10"/>
          <p:cNvSpPr txBox="1">
            <a:spLocks noChangeArrowheads="1"/>
          </p:cNvSpPr>
          <p:nvPr/>
        </p:nvSpPr>
        <p:spPr bwMode="auto">
          <a:xfrm>
            <a:off x="931863" y="185738"/>
            <a:ext cx="403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ea typeface="华文楷体" panose="02010600040101010101" pitchFamily="2" charset="-122"/>
              </a:rPr>
              <a:t>2) </a:t>
            </a:r>
            <a:r>
              <a:rPr lang="zh-CN" altLang="en-US" sz="3600">
                <a:ea typeface="华文楷体" panose="02010600040101010101" pitchFamily="2" charset="-122"/>
              </a:rPr>
              <a:t>氯气的制备</a:t>
            </a:r>
            <a:endParaRPr lang="zh-CN" altLang="en-US" sz="3600">
              <a:ea typeface="华文楷体" panose="02010600040101010101" pitchFamily="2" charset="-122"/>
            </a:endParaRPr>
          </a:p>
        </p:txBody>
      </p:sp>
      <p:graphicFrame>
        <p:nvGraphicFramePr>
          <p:cNvPr id="2" name="Object 30"/>
          <p:cNvGraphicFramePr>
            <a:graphicFrameLocks noChangeAspect="1"/>
          </p:cNvGraphicFramePr>
          <p:nvPr/>
        </p:nvGraphicFramePr>
        <p:xfrm>
          <a:off x="915988" y="3365500"/>
          <a:ext cx="7753350" cy="1397000"/>
        </p:xfrm>
        <a:graphic>
          <a:graphicData uri="http://schemas.openxmlformats.org/presentationml/2006/ole">
            <mc:AlternateContent xmlns:mc="http://schemas.openxmlformats.org/markup-compatibility/2006">
              <mc:Choice xmlns:v="urn:schemas-microsoft-com:vml" Requires="v">
                <p:oleObj spid="_x0000_s266342" name="公式" r:id="rId1" imgW="2819400" imgH="508000" progId="Equation.3">
                  <p:embed/>
                </p:oleObj>
              </mc:Choice>
              <mc:Fallback>
                <p:oleObj name="公式" r:id="rId1" imgW="2819400" imgH="508000" progId="Equation.3">
                  <p:embed/>
                  <p:pic>
                    <p:nvPicPr>
                      <p:cNvPr id="0" name="Picture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8" y="3365500"/>
                        <a:ext cx="775335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12"/>
                                        </p:tgtEl>
                                        <p:attrNameLst>
                                          <p:attrName>style.visibility</p:attrName>
                                        </p:attrNameLst>
                                      </p:cBhvr>
                                      <p:to>
                                        <p:strVal val="visible"/>
                                      </p:to>
                                    </p:set>
                                    <p:animEffect transition="in" filter="dissolve">
                                      <p:cBhvr>
                                        <p:cTn id="7" dur="500"/>
                                        <p:tgtEl>
                                          <p:spTgt spid="768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6802"/>
                                        </p:tgtEl>
                                        <p:attrNameLst>
                                          <p:attrName>style.visibility</p:attrName>
                                        </p:attrNameLst>
                                      </p:cBhvr>
                                      <p:to>
                                        <p:strVal val="visible"/>
                                      </p:to>
                                    </p:set>
                                    <p:anim calcmode="lin" valueType="num">
                                      <p:cBhvr additive="base">
                                        <p:cTn id="12" dur="500" fill="hold"/>
                                        <p:tgtEl>
                                          <p:spTgt spid="76802"/>
                                        </p:tgtEl>
                                        <p:attrNameLst>
                                          <p:attrName>ppt_x</p:attrName>
                                        </p:attrNameLst>
                                      </p:cBhvr>
                                      <p:tavLst>
                                        <p:tav tm="0">
                                          <p:val>
                                            <p:strVal val="#ppt_x"/>
                                          </p:val>
                                        </p:tav>
                                        <p:tav tm="100000">
                                          <p:val>
                                            <p:strVal val="#ppt_x"/>
                                          </p:val>
                                        </p:tav>
                                      </p:tavLst>
                                    </p:anim>
                                    <p:anim calcmode="lin" valueType="num">
                                      <p:cBhvr additive="base">
                                        <p:cTn id="13" dur="500" fill="hold"/>
                                        <p:tgtEl>
                                          <p:spTgt spid="768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6804"/>
                                        </p:tgtEl>
                                        <p:attrNameLst>
                                          <p:attrName>style.visibility</p:attrName>
                                        </p:attrNameLst>
                                      </p:cBhvr>
                                      <p:to>
                                        <p:strVal val="visible"/>
                                      </p:to>
                                    </p:set>
                                    <p:anim calcmode="lin" valueType="num">
                                      <p:cBhvr additive="base">
                                        <p:cTn id="23" dur="500" fill="hold"/>
                                        <p:tgtEl>
                                          <p:spTgt spid="76804"/>
                                        </p:tgtEl>
                                        <p:attrNameLst>
                                          <p:attrName>ppt_x</p:attrName>
                                        </p:attrNameLst>
                                      </p:cBhvr>
                                      <p:tavLst>
                                        <p:tav tm="0">
                                          <p:val>
                                            <p:strVal val="#ppt_x"/>
                                          </p:val>
                                        </p:tav>
                                        <p:tav tm="100000">
                                          <p:val>
                                            <p:strVal val="#ppt_x"/>
                                          </p:val>
                                        </p:tav>
                                      </p:tavLst>
                                    </p:anim>
                                    <p:anim calcmode="lin" valueType="num">
                                      <p:cBhvr additive="base">
                                        <p:cTn id="24" dur="500" fill="hold"/>
                                        <p:tgtEl>
                                          <p:spTgt spid="768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4" grpId="0"/>
      <p:bldP spid="76812"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332" name="Rectangle 3"/>
          <p:cNvSpPr>
            <a:spLocks noChangeArrowheads="1"/>
          </p:cNvSpPr>
          <p:nvPr/>
        </p:nvSpPr>
        <p:spPr bwMode="auto">
          <a:xfrm>
            <a:off x="917575" y="874713"/>
            <a:ext cx="67071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2800">
                <a:ea typeface="华文楷体" panose="02010600040101010101" pitchFamily="2" charset="-122"/>
              </a:rPr>
              <a:t>  (1) </a:t>
            </a:r>
            <a:r>
              <a:rPr lang="en-US" altLang="zh-CN" sz="2800">
                <a:solidFill>
                  <a:srgbClr val="FF0000"/>
                </a:solidFill>
                <a:ea typeface="华文楷体" panose="02010600040101010101" pitchFamily="2" charset="-122"/>
              </a:rPr>
              <a:t>Cl</a:t>
            </a:r>
            <a:r>
              <a:rPr lang="en-US" altLang="zh-CN" sz="2800" baseline="-25000">
                <a:solidFill>
                  <a:srgbClr val="FF0000"/>
                </a:solidFill>
                <a:ea typeface="华文楷体" panose="02010600040101010101" pitchFamily="2" charset="-122"/>
              </a:rPr>
              <a:t>2</a:t>
            </a:r>
            <a:r>
              <a:rPr lang="zh-CN" altLang="en-US" sz="2800">
                <a:solidFill>
                  <a:srgbClr val="FF0000"/>
                </a:solidFill>
                <a:ea typeface="华文楷体" panose="02010600040101010101" pitchFamily="2" charset="-122"/>
              </a:rPr>
              <a:t>氧化海水</a:t>
            </a:r>
            <a:r>
              <a:rPr lang="zh-CN" altLang="en-US" sz="2800">
                <a:ea typeface="华文楷体" panose="02010600040101010101" pitchFamily="2" charset="-122"/>
              </a:rPr>
              <a:t>中的 </a:t>
            </a:r>
            <a:r>
              <a:rPr lang="en-US" altLang="zh-CN" sz="2800">
                <a:ea typeface="华文楷体" panose="02010600040101010101" pitchFamily="2" charset="-122"/>
              </a:rPr>
              <a:t>Br</a:t>
            </a:r>
            <a:r>
              <a:rPr lang="en-US" altLang="zh-CN" sz="2800" baseline="30000">
                <a:ea typeface="华文楷体" panose="02010600040101010101" pitchFamily="2" charset="-122"/>
              </a:rPr>
              <a:t>- </a:t>
            </a:r>
            <a:r>
              <a:rPr lang="zh-CN" altLang="en-US" sz="2800">
                <a:ea typeface="华文楷体" panose="02010600040101010101" pitchFamily="2" charset="-122"/>
              </a:rPr>
              <a:t>制得 </a:t>
            </a:r>
            <a:r>
              <a:rPr lang="en-US" altLang="zh-CN" sz="2800">
                <a:ea typeface="华文楷体" panose="02010600040101010101" pitchFamily="2" charset="-122"/>
              </a:rPr>
              <a:t>Br</a:t>
            </a:r>
            <a:r>
              <a:rPr lang="en-US" altLang="zh-CN" sz="2800" baseline="-25000">
                <a:ea typeface="华文楷体" panose="02010600040101010101" pitchFamily="2" charset="-122"/>
              </a:rPr>
              <a:t>2</a:t>
            </a:r>
            <a:endParaRPr lang="en-US" altLang="zh-CN" sz="2800">
              <a:ea typeface="华文楷体" panose="02010600040101010101" pitchFamily="2" charset="-122"/>
            </a:endParaRPr>
          </a:p>
        </p:txBody>
      </p:sp>
      <p:sp>
        <p:nvSpPr>
          <p:cNvPr id="267333" name="Rectangle 4"/>
          <p:cNvSpPr>
            <a:spLocks noChangeArrowheads="1"/>
          </p:cNvSpPr>
          <p:nvPr/>
        </p:nvSpPr>
        <p:spPr bwMode="auto">
          <a:xfrm>
            <a:off x="971550" y="1557338"/>
            <a:ext cx="65992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2400">
                <a:ea typeface="华文楷体" panose="02010600040101010101" pitchFamily="2" charset="-122"/>
              </a:rPr>
              <a:t>2 Br</a:t>
            </a:r>
            <a:r>
              <a:rPr lang="en-US" altLang="zh-CN" sz="2400" baseline="30000">
                <a:ea typeface="华文楷体" panose="02010600040101010101" pitchFamily="2" charset="-122"/>
              </a:rPr>
              <a:t>- </a:t>
            </a:r>
            <a:r>
              <a:rPr lang="en-US" altLang="zh-CN" sz="2400">
                <a:ea typeface="华文楷体" panose="02010600040101010101" pitchFamily="2" charset="-122"/>
              </a:rPr>
              <a:t>(aq) + Cl</a:t>
            </a:r>
            <a:r>
              <a:rPr lang="en-US" altLang="zh-CN" sz="2400" baseline="-25000">
                <a:ea typeface="华文楷体" panose="02010600040101010101" pitchFamily="2" charset="-122"/>
              </a:rPr>
              <a:t>2</a:t>
            </a:r>
            <a:r>
              <a:rPr lang="en-US" altLang="zh-CN" sz="2400">
                <a:ea typeface="华文楷体" panose="02010600040101010101" pitchFamily="2" charset="-122"/>
              </a:rPr>
              <a:t>(g)          2 Cl</a:t>
            </a:r>
            <a:r>
              <a:rPr lang="en-US" altLang="zh-CN" sz="2400" baseline="30000">
                <a:ea typeface="华文楷体" panose="02010600040101010101" pitchFamily="2" charset="-122"/>
              </a:rPr>
              <a:t>-</a:t>
            </a:r>
            <a:r>
              <a:rPr lang="en-US" altLang="zh-CN" sz="2400">
                <a:ea typeface="华文楷体" panose="02010600040101010101" pitchFamily="2" charset="-122"/>
              </a:rPr>
              <a:t>(aq) + Br</a:t>
            </a:r>
            <a:r>
              <a:rPr lang="en-US" altLang="zh-CN" sz="2400" baseline="-25000">
                <a:ea typeface="华文楷体" panose="02010600040101010101" pitchFamily="2" charset="-122"/>
              </a:rPr>
              <a:t>2</a:t>
            </a:r>
            <a:r>
              <a:rPr lang="en-US" altLang="zh-CN" sz="2400">
                <a:ea typeface="华文楷体" panose="02010600040101010101" pitchFamily="2" charset="-122"/>
              </a:rPr>
              <a:t> (g</a:t>
            </a:r>
            <a:r>
              <a:rPr lang="en-US" altLang="zh-CN" sz="2400" b="0">
                <a:ea typeface="华文楷体" panose="02010600040101010101" pitchFamily="2" charset="-122"/>
              </a:rPr>
              <a:t>)                                                  </a:t>
            </a:r>
            <a:endParaRPr lang="en-US" altLang="zh-CN" sz="2800" b="0">
              <a:ea typeface="华文楷体" panose="02010600040101010101" pitchFamily="2" charset="-122"/>
            </a:endParaRPr>
          </a:p>
        </p:txBody>
      </p:sp>
      <p:sp>
        <p:nvSpPr>
          <p:cNvPr id="77829" name="Rectangle 5"/>
          <p:cNvSpPr>
            <a:spLocks noChangeArrowheads="1"/>
          </p:cNvSpPr>
          <p:nvPr/>
        </p:nvSpPr>
        <p:spPr bwMode="auto">
          <a:xfrm>
            <a:off x="1092200" y="2205038"/>
            <a:ext cx="63960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lang="en-US" altLang="zh-CN" sz="2800">
                <a:ea typeface="华文楷体" panose="02010600040101010101" pitchFamily="2" charset="-122"/>
              </a:rPr>
              <a:t>(2) Na</a:t>
            </a:r>
            <a:r>
              <a:rPr lang="en-US" altLang="zh-CN" sz="2800" baseline="-25000">
                <a:ea typeface="华文楷体" panose="02010600040101010101" pitchFamily="2" charset="-122"/>
              </a:rPr>
              <a:t>2</a:t>
            </a:r>
            <a:r>
              <a:rPr lang="en-US" altLang="zh-CN" sz="2800">
                <a:ea typeface="华文楷体" panose="02010600040101010101" pitchFamily="2" charset="-122"/>
              </a:rPr>
              <a:t>CO</a:t>
            </a:r>
            <a:r>
              <a:rPr lang="en-US" altLang="zh-CN" sz="2800" baseline="-25000">
                <a:ea typeface="华文楷体" panose="02010600040101010101" pitchFamily="2" charset="-122"/>
              </a:rPr>
              <a:t>3</a:t>
            </a:r>
            <a:r>
              <a:rPr lang="zh-CN" altLang="en-US" sz="2800">
                <a:ea typeface="华文楷体" panose="02010600040101010101" pitchFamily="2" charset="-122"/>
              </a:rPr>
              <a:t>溶液吸收</a:t>
            </a:r>
            <a:r>
              <a:rPr lang="en-US" altLang="zh-CN" sz="2800">
                <a:ea typeface="华文楷体" panose="02010600040101010101" pitchFamily="2" charset="-122"/>
              </a:rPr>
              <a:t>Br</a:t>
            </a:r>
            <a:r>
              <a:rPr lang="en-US" altLang="zh-CN" sz="2800" baseline="-25000">
                <a:ea typeface="华文楷体" panose="02010600040101010101" pitchFamily="2" charset="-122"/>
              </a:rPr>
              <a:t>2</a:t>
            </a:r>
            <a:r>
              <a:rPr lang="zh-CN" altLang="en-US" sz="2800">
                <a:ea typeface="华文楷体" panose="02010600040101010101" pitchFamily="2" charset="-122"/>
              </a:rPr>
              <a:t>转化为</a:t>
            </a:r>
            <a:r>
              <a:rPr lang="zh-CN" altLang="en-US" sz="2800">
                <a:solidFill>
                  <a:srgbClr val="FF0000"/>
                </a:solidFill>
                <a:ea typeface="华文楷体" panose="02010600040101010101" pitchFamily="2" charset="-122"/>
              </a:rPr>
              <a:t>溴化钠和溴酸钠</a:t>
            </a:r>
            <a:r>
              <a:rPr lang="zh-CN" altLang="en-US" sz="2800">
                <a:ea typeface="华文楷体" panose="02010600040101010101" pitchFamily="2" charset="-122"/>
              </a:rPr>
              <a:t>，</a:t>
            </a:r>
            <a:r>
              <a:rPr lang="en-US" altLang="zh-CN" sz="2800" baseline="-25000">
                <a:ea typeface="华文楷体" panose="02010600040101010101" pitchFamily="2" charset="-122"/>
              </a:rPr>
              <a:t> </a:t>
            </a:r>
            <a:r>
              <a:rPr lang="zh-CN" altLang="en-US" sz="2800">
                <a:ea typeface="华文楷体" panose="02010600040101010101" pitchFamily="2" charset="-122"/>
              </a:rPr>
              <a:t>加酸反歧化生成 </a:t>
            </a:r>
            <a:r>
              <a:rPr lang="en-US" altLang="zh-CN" sz="2800">
                <a:ea typeface="华文楷体" panose="02010600040101010101" pitchFamily="2" charset="-122"/>
              </a:rPr>
              <a:t>Br</a:t>
            </a:r>
            <a:r>
              <a:rPr lang="en-US" altLang="zh-CN" sz="2800" baseline="-25000">
                <a:ea typeface="华文楷体" panose="02010600040101010101" pitchFamily="2" charset="-122"/>
              </a:rPr>
              <a:t>2</a:t>
            </a:r>
            <a:endParaRPr lang="en-US" altLang="zh-CN" sz="2800">
              <a:ea typeface="华文楷体" panose="02010600040101010101" pitchFamily="2" charset="-122"/>
            </a:endParaRPr>
          </a:p>
        </p:txBody>
      </p:sp>
      <p:graphicFrame>
        <p:nvGraphicFramePr>
          <p:cNvPr id="267330" name="Object 66"/>
          <p:cNvGraphicFramePr>
            <a:graphicFrameLocks noChangeAspect="1"/>
          </p:cNvGraphicFramePr>
          <p:nvPr/>
        </p:nvGraphicFramePr>
        <p:xfrm>
          <a:off x="7451725" y="201613"/>
          <a:ext cx="966788" cy="2074862"/>
        </p:xfrm>
        <a:graphic>
          <a:graphicData uri="http://schemas.openxmlformats.org/presentationml/2006/ole">
            <mc:AlternateContent xmlns:mc="http://schemas.openxmlformats.org/markup-compatibility/2006">
              <mc:Choice xmlns:v="urn:schemas-microsoft-com:vml" Requires="v">
                <p:oleObj spid="_x0000_s267480" name="Image" r:id="rId1" imgW="2857500" imgH="6134100" progId="">
                  <p:embed/>
                </p:oleObj>
              </mc:Choice>
              <mc:Fallback>
                <p:oleObj name="Image" r:id="rId1" imgW="2857500" imgH="6134100" progId="">
                  <p:embed/>
                  <p:pic>
                    <p:nvPicPr>
                      <p:cNvPr id="0" name="Picture 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201613"/>
                        <a:ext cx="966788" cy="2074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7335" name="Group 7"/>
          <p:cNvGrpSpPr/>
          <p:nvPr/>
        </p:nvGrpSpPr>
        <p:grpSpPr bwMode="auto">
          <a:xfrm flipV="1">
            <a:off x="3409950" y="1784350"/>
            <a:ext cx="457200" cy="76200"/>
            <a:chOff x="768" y="192"/>
            <a:chExt cx="288" cy="48"/>
          </a:xfrm>
        </p:grpSpPr>
        <p:sp>
          <p:nvSpPr>
            <p:cNvPr id="267351" name="Line 8"/>
            <p:cNvSpPr>
              <a:spLocks noChangeShapeType="1"/>
            </p:cNvSpPr>
            <p:nvPr/>
          </p:nvSpPr>
          <p:spPr bwMode="auto">
            <a:xfrm>
              <a:off x="768" y="192"/>
              <a:ext cx="288" cy="0"/>
            </a:xfrm>
            <a:prstGeom prst="line">
              <a:avLst/>
            </a:prstGeom>
            <a:noFill/>
            <a:ln w="31750"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67352" name="Line 9"/>
            <p:cNvSpPr>
              <a:spLocks noChangeShapeType="1"/>
            </p:cNvSpPr>
            <p:nvPr/>
          </p:nvSpPr>
          <p:spPr bwMode="auto">
            <a:xfrm>
              <a:off x="768" y="240"/>
              <a:ext cx="288" cy="0"/>
            </a:xfrm>
            <a:prstGeom prst="line">
              <a:avLst/>
            </a:prstGeom>
            <a:noFill/>
            <a:ln w="31750"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
        <p:nvSpPr>
          <p:cNvPr id="267336" name="Rectangle 19"/>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8B85A0D-3C94-459A-BDE2-91E0F5CBC1A8}"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grpSp>
        <p:nvGrpSpPr>
          <p:cNvPr id="3" name="组合 2"/>
          <p:cNvGrpSpPr/>
          <p:nvPr/>
        </p:nvGrpSpPr>
        <p:grpSpPr bwMode="auto">
          <a:xfrm>
            <a:off x="971550" y="3500438"/>
            <a:ext cx="7654925" cy="1169987"/>
            <a:chOff x="971428" y="3501010"/>
            <a:chExt cx="7655817" cy="1169989"/>
          </a:xfrm>
        </p:grpSpPr>
        <p:grpSp>
          <p:nvGrpSpPr>
            <p:cNvPr id="267340" name="Group 10"/>
            <p:cNvGrpSpPr/>
            <p:nvPr/>
          </p:nvGrpSpPr>
          <p:grpSpPr bwMode="auto">
            <a:xfrm>
              <a:off x="971428" y="3501010"/>
              <a:ext cx="7655817" cy="1169989"/>
              <a:chOff x="890" y="2560"/>
              <a:chExt cx="4621" cy="737"/>
            </a:xfrm>
          </p:grpSpPr>
          <p:sp>
            <p:nvSpPr>
              <p:cNvPr id="267347" name="Rectangle 11"/>
              <p:cNvSpPr>
                <a:spLocks noChangeArrowheads="1"/>
              </p:cNvSpPr>
              <p:nvPr/>
            </p:nvSpPr>
            <p:spPr bwMode="auto">
              <a:xfrm>
                <a:off x="890" y="2560"/>
                <a:ext cx="4621"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2800">
                    <a:ea typeface="华文楷体" panose="02010600040101010101" pitchFamily="2" charset="-122"/>
                  </a:rPr>
                  <a:t>3 Br</a:t>
                </a:r>
                <a:r>
                  <a:rPr lang="en-US" altLang="zh-CN" sz="2800" baseline="-25000">
                    <a:ea typeface="华文楷体" panose="02010600040101010101" pitchFamily="2" charset="-122"/>
                  </a:rPr>
                  <a:t>2</a:t>
                </a:r>
                <a:r>
                  <a:rPr lang="en-US" altLang="zh-CN" sz="2800">
                    <a:ea typeface="华文楷体" panose="02010600040101010101" pitchFamily="2" charset="-122"/>
                  </a:rPr>
                  <a:t> + 3 Na</a:t>
                </a:r>
                <a:r>
                  <a:rPr lang="en-US" altLang="zh-CN" sz="2800" baseline="-25000">
                    <a:ea typeface="华文楷体" panose="02010600040101010101" pitchFamily="2" charset="-122"/>
                  </a:rPr>
                  <a:t>2</a:t>
                </a:r>
                <a:r>
                  <a:rPr lang="en-US" altLang="zh-CN" sz="2800">
                    <a:ea typeface="华文楷体" panose="02010600040101010101" pitchFamily="2" charset="-122"/>
                  </a:rPr>
                  <a:t>CO</a:t>
                </a:r>
                <a:r>
                  <a:rPr lang="en-US" altLang="zh-CN" sz="2800" baseline="-25000">
                    <a:ea typeface="华文楷体" panose="02010600040101010101" pitchFamily="2" charset="-122"/>
                  </a:rPr>
                  <a:t>3             </a:t>
                </a:r>
                <a:r>
                  <a:rPr lang="en-US" altLang="zh-CN" sz="2800">
                    <a:ea typeface="华文楷体" panose="02010600040101010101" pitchFamily="2" charset="-122"/>
                  </a:rPr>
                  <a:t>5 NaBr + NaBrO</a:t>
                </a:r>
                <a:r>
                  <a:rPr lang="en-US" altLang="zh-CN" sz="2800" baseline="-25000">
                    <a:ea typeface="华文楷体" panose="02010600040101010101" pitchFamily="2" charset="-122"/>
                  </a:rPr>
                  <a:t>3</a:t>
                </a:r>
                <a:r>
                  <a:rPr lang="en-US" altLang="zh-CN" sz="2800">
                    <a:ea typeface="华文楷体" panose="02010600040101010101" pitchFamily="2" charset="-122"/>
                  </a:rPr>
                  <a:t> + 3 CO</a:t>
                </a:r>
                <a:r>
                  <a:rPr lang="en-US" altLang="zh-CN" sz="2800" baseline="-25000">
                    <a:ea typeface="华文楷体" panose="02010600040101010101" pitchFamily="2" charset="-122"/>
                  </a:rPr>
                  <a:t>2 </a:t>
                </a:r>
                <a:endParaRPr lang="en-US" altLang="zh-CN" sz="2800" baseline="-25000">
                  <a:ea typeface="华文楷体" panose="02010600040101010101" pitchFamily="2" charset="-122"/>
                </a:endParaRPr>
              </a:p>
              <a:p>
                <a:pPr>
                  <a:lnSpc>
                    <a:spcPct val="120000"/>
                  </a:lnSpc>
                </a:pPr>
                <a:r>
                  <a:rPr lang="en-US" altLang="zh-CN" sz="2800">
                    <a:ea typeface="华文楷体" panose="02010600040101010101" pitchFamily="2" charset="-122"/>
                  </a:rPr>
                  <a:t>   5 HBr</a:t>
                </a:r>
                <a:r>
                  <a:rPr lang="en-US" altLang="zh-CN" sz="2800" baseline="-25000">
                    <a:ea typeface="华文楷体" panose="02010600040101010101" pitchFamily="2" charset="-122"/>
                  </a:rPr>
                  <a:t> </a:t>
                </a:r>
                <a:r>
                  <a:rPr lang="en-US" altLang="zh-CN" sz="2800">
                    <a:ea typeface="华文楷体" panose="02010600040101010101" pitchFamily="2" charset="-122"/>
                  </a:rPr>
                  <a:t>+ HBrO</a:t>
                </a:r>
                <a:r>
                  <a:rPr lang="en-US" altLang="zh-CN" sz="2800" baseline="-25000">
                    <a:ea typeface="华文楷体" panose="02010600040101010101" pitchFamily="2" charset="-122"/>
                  </a:rPr>
                  <a:t>3                </a:t>
                </a:r>
                <a:r>
                  <a:rPr lang="en-US" altLang="zh-CN" sz="2800">
                    <a:ea typeface="华文楷体" panose="02010600040101010101" pitchFamily="2" charset="-122"/>
                  </a:rPr>
                  <a:t>3 Br</a:t>
                </a:r>
                <a:r>
                  <a:rPr lang="en-US" altLang="zh-CN" sz="2800" baseline="-25000">
                    <a:ea typeface="华文楷体" panose="02010600040101010101" pitchFamily="2" charset="-122"/>
                  </a:rPr>
                  <a:t>2</a:t>
                </a:r>
                <a:r>
                  <a:rPr lang="en-US" altLang="zh-CN" sz="2800">
                    <a:ea typeface="华文楷体" panose="02010600040101010101" pitchFamily="2" charset="-122"/>
                  </a:rPr>
                  <a:t> + 3 H</a:t>
                </a:r>
                <a:r>
                  <a:rPr lang="en-US" altLang="zh-CN" sz="2800" baseline="-25000">
                    <a:ea typeface="华文楷体" panose="02010600040101010101" pitchFamily="2" charset="-122"/>
                  </a:rPr>
                  <a:t>2</a:t>
                </a:r>
                <a:r>
                  <a:rPr lang="en-US" altLang="zh-CN" sz="2800">
                    <a:ea typeface="华文楷体" panose="02010600040101010101" pitchFamily="2" charset="-122"/>
                  </a:rPr>
                  <a:t>O </a:t>
                </a:r>
                <a:endParaRPr lang="en-US" altLang="zh-CN" sz="2800" baseline="-25000">
                  <a:ea typeface="华文楷体" panose="02010600040101010101" pitchFamily="2" charset="-122"/>
                </a:endParaRPr>
              </a:p>
            </p:txBody>
          </p:sp>
          <p:grpSp>
            <p:nvGrpSpPr>
              <p:cNvPr id="267348" name="Group 15"/>
              <p:cNvGrpSpPr/>
              <p:nvPr/>
            </p:nvGrpSpPr>
            <p:grpSpPr bwMode="auto">
              <a:xfrm flipV="1">
                <a:off x="1882" y="3249"/>
                <a:ext cx="288" cy="48"/>
                <a:chOff x="768" y="192"/>
                <a:chExt cx="288" cy="48"/>
              </a:xfrm>
            </p:grpSpPr>
            <p:sp>
              <p:nvSpPr>
                <p:cNvPr id="267349" name="Line 16"/>
                <p:cNvSpPr>
                  <a:spLocks noChangeShapeType="1"/>
                </p:cNvSpPr>
                <p:nvPr/>
              </p:nvSpPr>
              <p:spPr bwMode="auto">
                <a:xfrm>
                  <a:off x="768" y="192"/>
                  <a:ext cx="288" cy="0"/>
                </a:xfrm>
                <a:prstGeom prst="line">
                  <a:avLst/>
                </a:prstGeom>
                <a:noFill/>
                <a:ln w="12700" cap="sq">
                  <a:solidFill>
                    <a:srgbClr val="FFFF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67350" name="Line 17"/>
                <p:cNvSpPr>
                  <a:spLocks noChangeShapeType="1"/>
                </p:cNvSpPr>
                <p:nvPr/>
              </p:nvSpPr>
              <p:spPr bwMode="auto">
                <a:xfrm>
                  <a:off x="768" y="240"/>
                  <a:ext cx="288" cy="0"/>
                </a:xfrm>
                <a:prstGeom prst="line">
                  <a:avLst/>
                </a:prstGeom>
                <a:noFill/>
                <a:ln w="12700" cap="sq">
                  <a:solidFill>
                    <a:srgbClr val="FFFF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grpSp>
          <p:nvGrpSpPr>
            <p:cNvPr id="267341" name="Group 20"/>
            <p:cNvGrpSpPr/>
            <p:nvPr/>
          </p:nvGrpSpPr>
          <p:grpSpPr bwMode="auto">
            <a:xfrm flipV="1">
              <a:off x="3921324" y="3729008"/>
              <a:ext cx="457200" cy="76200"/>
              <a:chOff x="768" y="192"/>
              <a:chExt cx="288" cy="48"/>
            </a:xfrm>
          </p:grpSpPr>
          <p:sp>
            <p:nvSpPr>
              <p:cNvPr id="267345" name="Line 21"/>
              <p:cNvSpPr>
                <a:spLocks noChangeShapeType="1"/>
              </p:cNvSpPr>
              <p:nvPr/>
            </p:nvSpPr>
            <p:spPr bwMode="auto">
              <a:xfrm>
                <a:off x="768" y="192"/>
                <a:ext cx="288" cy="0"/>
              </a:xfrm>
              <a:prstGeom prst="line">
                <a:avLst/>
              </a:prstGeom>
              <a:noFill/>
              <a:ln w="31750"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67346" name="Line 22"/>
              <p:cNvSpPr>
                <a:spLocks noChangeShapeType="1"/>
              </p:cNvSpPr>
              <p:nvPr/>
            </p:nvSpPr>
            <p:spPr bwMode="auto">
              <a:xfrm>
                <a:off x="768" y="240"/>
                <a:ext cx="288" cy="0"/>
              </a:xfrm>
              <a:prstGeom prst="line">
                <a:avLst/>
              </a:prstGeom>
              <a:noFill/>
              <a:ln w="31750"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267342" name="Group 23"/>
            <p:cNvGrpSpPr/>
            <p:nvPr/>
          </p:nvGrpSpPr>
          <p:grpSpPr bwMode="auto">
            <a:xfrm flipV="1">
              <a:off x="3921324" y="4242123"/>
              <a:ext cx="457200" cy="76200"/>
              <a:chOff x="768" y="192"/>
              <a:chExt cx="288" cy="48"/>
            </a:xfrm>
          </p:grpSpPr>
          <p:sp>
            <p:nvSpPr>
              <p:cNvPr id="267343" name="Line 24"/>
              <p:cNvSpPr>
                <a:spLocks noChangeShapeType="1"/>
              </p:cNvSpPr>
              <p:nvPr/>
            </p:nvSpPr>
            <p:spPr bwMode="auto">
              <a:xfrm>
                <a:off x="768" y="192"/>
                <a:ext cx="288" cy="0"/>
              </a:xfrm>
              <a:prstGeom prst="line">
                <a:avLst/>
              </a:prstGeom>
              <a:noFill/>
              <a:ln w="31750"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267344" name="Line 25"/>
              <p:cNvSpPr>
                <a:spLocks noChangeShapeType="1"/>
              </p:cNvSpPr>
              <p:nvPr/>
            </p:nvSpPr>
            <p:spPr bwMode="auto">
              <a:xfrm>
                <a:off x="768" y="240"/>
                <a:ext cx="288" cy="0"/>
              </a:xfrm>
              <a:prstGeom prst="line">
                <a:avLst/>
              </a:prstGeom>
              <a:noFill/>
              <a:ln w="31750" cap="sq">
                <a:solidFill>
                  <a:srgbClr val="0000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sp>
        <p:nvSpPr>
          <p:cNvPr id="77850" name="Text Box 26"/>
          <p:cNvSpPr txBox="1">
            <a:spLocks noChangeArrowheads="1"/>
          </p:cNvSpPr>
          <p:nvPr/>
        </p:nvSpPr>
        <p:spPr bwMode="auto">
          <a:xfrm>
            <a:off x="923925" y="152400"/>
            <a:ext cx="3792538" cy="646113"/>
          </a:xfrm>
          <a:prstGeom prst="rect">
            <a:avLst/>
          </a:prstGeom>
          <a:noFill/>
          <a:ln>
            <a:noFill/>
          </a:ln>
          <a:effectLst/>
        </p:spPr>
        <p:txBody>
          <a:bodyPr>
            <a:spAutoFit/>
          </a:bodyPr>
          <a:lstStyle/>
          <a:p>
            <a:pPr>
              <a:spcBef>
                <a:spcPct val="50000"/>
              </a:spcBef>
              <a:defRPr/>
            </a:pPr>
            <a:r>
              <a:rPr lang="en-US" altLang="zh-CN" sz="3600" dirty="0">
                <a:solidFill>
                  <a:srgbClr val="0000FF"/>
                </a:solidFill>
                <a:latin typeface="+mn-lt"/>
                <a:ea typeface="华文楷体" panose="02010600040101010101" pitchFamily="2" charset="-122"/>
              </a:rPr>
              <a:t>3) </a:t>
            </a:r>
            <a:r>
              <a:rPr lang="zh-CN" altLang="en-US" sz="3600" dirty="0">
                <a:solidFill>
                  <a:srgbClr val="0000FF"/>
                </a:solidFill>
                <a:latin typeface="+mn-lt"/>
                <a:ea typeface="华文楷体" panose="02010600040101010101" pitchFamily="2" charset="-122"/>
              </a:rPr>
              <a:t>单质溴的制备</a:t>
            </a:r>
            <a:endParaRPr lang="zh-CN" altLang="en-US" sz="3600" dirty="0">
              <a:solidFill>
                <a:srgbClr val="0000FF"/>
              </a:solidFill>
              <a:latin typeface="+mn-lt"/>
              <a:ea typeface="华文楷体" panose="02010600040101010101" pitchFamily="2" charset="-122"/>
            </a:endParaRPr>
          </a:p>
        </p:txBody>
      </p:sp>
      <p:sp>
        <p:nvSpPr>
          <p:cNvPr id="27" name="Text Box 26"/>
          <p:cNvSpPr txBox="1">
            <a:spLocks noChangeArrowheads="1"/>
          </p:cNvSpPr>
          <p:nvPr/>
        </p:nvSpPr>
        <p:spPr bwMode="auto">
          <a:xfrm>
            <a:off x="971550" y="4851400"/>
            <a:ext cx="5184775" cy="646113"/>
          </a:xfrm>
          <a:prstGeom prst="rect">
            <a:avLst/>
          </a:prstGeom>
          <a:noFill/>
          <a:ln>
            <a:noFill/>
          </a:ln>
          <a:effectLst/>
        </p:spPr>
        <p:txBody>
          <a:bodyPr>
            <a:spAutoFit/>
          </a:bodyPr>
          <a:lstStyle/>
          <a:p>
            <a:pPr>
              <a:spcBef>
                <a:spcPct val="50000"/>
              </a:spcBef>
              <a:defRPr/>
            </a:pPr>
            <a:r>
              <a:rPr lang="en-US" altLang="zh-CN" sz="3600" dirty="0">
                <a:solidFill>
                  <a:srgbClr val="0000FF"/>
                </a:solidFill>
                <a:latin typeface="+mn-lt"/>
                <a:ea typeface="华文楷体" panose="02010600040101010101" pitchFamily="2" charset="-122"/>
              </a:rPr>
              <a:t>4) </a:t>
            </a:r>
            <a:r>
              <a:rPr lang="zh-CN" altLang="en-US" sz="3600" dirty="0">
                <a:solidFill>
                  <a:srgbClr val="0000FF"/>
                </a:solidFill>
                <a:latin typeface="+mn-lt"/>
                <a:ea typeface="华文楷体" panose="02010600040101010101" pitchFamily="2" charset="-122"/>
              </a:rPr>
              <a:t>单质碘的制备 </a:t>
            </a:r>
            <a:r>
              <a:rPr lang="en-US" altLang="zh-CN" sz="3600" dirty="0">
                <a:solidFill>
                  <a:srgbClr val="0000FF"/>
                </a:solidFill>
                <a:latin typeface="+mn-lt"/>
                <a:ea typeface="华文楷体" panose="02010600040101010101" pitchFamily="2" charset="-122"/>
              </a:rPr>
              <a:t>(</a:t>
            </a:r>
            <a:r>
              <a:rPr lang="zh-CN" altLang="en-US" sz="3600" dirty="0">
                <a:solidFill>
                  <a:srgbClr val="0000FF"/>
                </a:solidFill>
                <a:latin typeface="+mn-lt"/>
                <a:ea typeface="华文楷体" panose="02010600040101010101" pitchFamily="2" charset="-122"/>
              </a:rPr>
              <a:t>还原法</a:t>
            </a:r>
            <a:r>
              <a:rPr lang="en-US" altLang="zh-CN" sz="3600" dirty="0">
                <a:solidFill>
                  <a:srgbClr val="0000FF"/>
                </a:solidFill>
                <a:latin typeface="+mn-lt"/>
                <a:ea typeface="华文楷体" panose="02010600040101010101" pitchFamily="2" charset="-122"/>
              </a:rPr>
              <a:t>)</a:t>
            </a:r>
            <a:endParaRPr lang="zh-CN" altLang="en-US" sz="3600" dirty="0">
              <a:solidFill>
                <a:srgbClr val="0000FF"/>
              </a:solidFill>
              <a:latin typeface="+mn-lt"/>
              <a:ea typeface="华文楷体" panose="02010600040101010101" pitchFamily="2" charset="-122"/>
            </a:endParaRPr>
          </a:p>
        </p:txBody>
      </p:sp>
      <p:graphicFrame>
        <p:nvGraphicFramePr>
          <p:cNvPr id="2" name="Object 67"/>
          <p:cNvGraphicFramePr>
            <a:graphicFrameLocks noChangeAspect="1"/>
          </p:cNvGraphicFramePr>
          <p:nvPr/>
        </p:nvGraphicFramePr>
        <p:xfrm>
          <a:off x="1146175" y="5589588"/>
          <a:ext cx="7620000" cy="679450"/>
        </p:xfrm>
        <a:graphic>
          <a:graphicData uri="http://schemas.openxmlformats.org/presentationml/2006/ole">
            <mc:AlternateContent xmlns:mc="http://schemas.openxmlformats.org/markup-compatibility/2006">
              <mc:Choice xmlns:v="urn:schemas-microsoft-com:vml" Requires="v">
                <p:oleObj spid="_x0000_s267481" name="公式" r:id="rId3" imgW="3187700" imgH="254000" progId="Equation.3">
                  <p:embed/>
                </p:oleObj>
              </mc:Choice>
              <mc:Fallback>
                <p:oleObj name="公式" r:id="rId3" imgW="3187700" imgH="254000" progId="Equation.3">
                  <p:embed/>
                  <p:pic>
                    <p:nvPicPr>
                      <p:cNvPr id="0" name="Picture 1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75" y="5589588"/>
                        <a:ext cx="76200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box(in)">
                                      <p:cBhvr>
                                        <p:cTn id="7" dur="500"/>
                                        <p:tgtEl>
                                          <p:spTgt spid="778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6"/>
          <p:cNvSpPr>
            <a:spLocks noChangeArrowheads="1"/>
          </p:cNvSpPr>
          <p:nvPr/>
        </p:nvSpPr>
        <p:spPr bwMode="auto">
          <a:xfrm>
            <a:off x="7885113" y="616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02FA121-075A-478C-BAFD-F68C39A0C2D5}" type="slidenum">
              <a:rPr kumimoji="1" lang="en-US" altLang="zh-CN" sz="1600">
                <a:ea typeface="ˎ̥"/>
                <a:cs typeface="ˎ̥"/>
              </a:rPr>
            </a:fld>
            <a:r>
              <a:rPr kumimoji="1" lang="en-US" altLang="zh-CN" sz="1600"/>
              <a:t> </a:t>
            </a:r>
            <a:endParaRPr kumimoji="1" lang="en-US" altLang="zh-CN" sz="1600">
              <a:ea typeface="ˎ̥"/>
              <a:cs typeface="ˎ̥"/>
            </a:endParaRPr>
          </a:p>
        </p:txBody>
      </p:sp>
      <p:sp>
        <p:nvSpPr>
          <p:cNvPr id="5" name="Rectangle 3"/>
          <p:cNvSpPr>
            <a:spLocks noChangeArrowheads="1"/>
          </p:cNvSpPr>
          <p:nvPr/>
        </p:nvSpPr>
        <p:spPr bwMode="auto">
          <a:xfrm>
            <a:off x="995363" y="333375"/>
            <a:ext cx="759777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kumimoji="1" lang="zh-CN" altLang="en-US" sz="3600">
                <a:solidFill>
                  <a:srgbClr val="FF0000"/>
                </a:solidFill>
                <a:ea typeface="华文楷体" panose="02010600040101010101" pitchFamily="2" charset="-122"/>
              </a:rPr>
              <a:t>氢的发现史：</a:t>
            </a:r>
            <a:r>
              <a:rPr kumimoji="1" lang="zh-CN" altLang="en-US" sz="3600">
                <a:ea typeface="华文楷体" panose="02010600040101010101" pitchFamily="2" charset="-122"/>
              </a:rPr>
              <a:t> </a:t>
            </a:r>
            <a:endParaRPr kumimoji="1" lang="zh-CN" altLang="en-US" sz="3600">
              <a:ea typeface="华文楷体" panose="02010600040101010101" pitchFamily="2" charset="-122"/>
            </a:endParaRPr>
          </a:p>
          <a:p>
            <a:pPr eaLnBrk="0" hangingPunct="0"/>
            <a:r>
              <a:rPr kumimoji="1" lang="zh-CN" altLang="en-US">
                <a:ea typeface="华文楷体" panose="02010600040101010101" pitchFamily="2" charset="-122"/>
              </a:rPr>
              <a:t>     </a:t>
            </a:r>
            <a:r>
              <a:rPr kumimoji="1" lang="en-US" altLang="zh-CN">
                <a:ea typeface="华文楷体" panose="02010600040101010101" pitchFamily="2" charset="-122"/>
              </a:rPr>
              <a:t>16</a:t>
            </a:r>
            <a:r>
              <a:rPr kumimoji="1" lang="zh-CN" altLang="en-US">
                <a:ea typeface="华文楷体" panose="02010600040101010101" pitchFamily="2" charset="-122"/>
              </a:rPr>
              <a:t>世纪 巴拉塞尔斯： 铁 </a:t>
            </a:r>
            <a:r>
              <a:rPr kumimoji="1" lang="en-US" altLang="zh-CN">
                <a:ea typeface="华文楷体" panose="02010600040101010101" pitchFamily="2" charset="-122"/>
              </a:rPr>
              <a:t>+ </a:t>
            </a:r>
            <a:r>
              <a:rPr kumimoji="1" lang="zh-CN" altLang="en-US">
                <a:ea typeface="华文楷体" panose="02010600040101010101" pitchFamily="2" charset="-122"/>
              </a:rPr>
              <a:t>硫酸的反应产生易燃气体</a:t>
            </a:r>
            <a:endParaRPr kumimoji="1" lang="zh-CN" altLang="en-US">
              <a:ea typeface="华文楷体" panose="02010600040101010101" pitchFamily="2" charset="-122"/>
            </a:endParaRPr>
          </a:p>
          <a:p>
            <a:pPr eaLnBrk="0" hangingPunct="0"/>
            <a:r>
              <a:rPr kumimoji="1" lang="zh-CN" altLang="en-US">
                <a:ea typeface="华文楷体" panose="02010600040101010101" pitchFamily="2" charset="-122"/>
              </a:rPr>
              <a:t>     </a:t>
            </a:r>
            <a:r>
              <a:rPr kumimoji="1" lang="en-US" altLang="zh-CN">
                <a:ea typeface="华文楷体" panose="02010600040101010101" pitchFamily="2" charset="-122"/>
              </a:rPr>
              <a:t>1766</a:t>
            </a:r>
            <a:r>
              <a:rPr kumimoji="1" lang="zh-CN" altLang="en-US">
                <a:ea typeface="华文楷体" panose="02010600040101010101" pitchFamily="2" charset="-122"/>
              </a:rPr>
              <a:t>年卡文迪西确认为一种新的易燃物质</a:t>
            </a:r>
            <a:endParaRPr kumimoji="1" lang="zh-CN" altLang="en-US">
              <a:ea typeface="华文楷体" panose="02010600040101010101" pitchFamily="2" charset="-122"/>
            </a:endParaRPr>
          </a:p>
          <a:p>
            <a:pPr eaLnBrk="0" hangingPunct="0"/>
            <a:r>
              <a:rPr kumimoji="1" lang="zh-CN" altLang="en-US">
                <a:ea typeface="华文楷体" panose="02010600040101010101" pitchFamily="2" charset="-122"/>
              </a:rPr>
              <a:t>     </a:t>
            </a:r>
            <a:r>
              <a:rPr kumimoji="1" lang="en-US" altLang="zh-CN">
                <a:ea typeface="华文楷体" panose="02010600040101010101" pitchFamily="2" charset="-122"/>
              </a:rPr>
              <a:t>1787</a:t>
            </a:r>
            <a:r>
              <a:rPr kumimoji="1" lang="zh-CN" altLang="en-US">
                <a:ea typeface="华文楷体" panose="02010600040101010101" pitchFamily="2" charset="-122"/>
              </a:rPr>
              <a:t>年 拉瓦锡将其命名为氢</a:t>
            </a:r>
            <a:endParaRPr kumimoji="1" lang="zh-CN" altLang="en-US" baseline="30000">
              <a:ea typeface="华文楷体" panose="02010600040101010101" pitchFamily="2" charset="-122"/>
            </a:endParaRPr>
          </a:p>
        </p:txBody>
      </p:sp>
      <p:sp>
        <p:nvSpPr>
          <p:cNvPr id="6" name="Rectangle 6"/>
          <p:cNvSpPr>
            <a:spLocks noChangeArrowheads="1"/>
          </p:cNvSpPr>
          <p:nvPr/>
        </p:nvSpPr>
        <p:spPr bwMode="auto">
          <a:xfrm>
            <a:off x="1116013" y="3729038"/>
            <a:ext cx="770413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30000"/>
              </a:lnSpc>
            </a:pPr>
            <a:r>
              <a:rPr kumimoji="1" lang="zh-CN" altLang="en-US">
                <a:ea typeface="华文楷体" panose="02010600040101010101" pitchFamily="2" charset="-122"/>
              </a:rPr>
              <a:t>氢是宇宙中丰度最高的元素，在地球上的丰度排在第</a:t>
            </a:r>
            <a:r>
              <a:rPr kumimoji="1" lang="en-US" altLang="zh-CN">
                <a:ea typeface="华文楷体" panose="02010600040101010101" pitchFamily="2" charset="-122"/>
              </a:rPr>
              <a:t>9</a:t>
            </a:r>
            <a:r>
              <a:rPr kumimoji="1" lang="zh-CN" altLang="en-US">
                <a:ea typeface="华文楷体" panose="02010600040101010101" pitchFamily="2" charset="-122"/>
              </a:rPr>
              <a:t>位</a:t>
            </a:r>
            <a:r>
              <a:rPr kumimoji="1" lang="en-US" altLang="zh-CN">
                <a:ea typeface="华文楷体" panose="02010600040101010101" pitchFamily="2" charset="-122"/>
              </a:rPr>
              <a:t>(0.9 %)</a:t>
            </a:r>
            <a:r>
              <a:rPr kumimoji="1" lang="zh-CN" altLang="en-US">
                <a:ea typeface="华文楷体" panose="02010600040101010101" pitchFamily="2" charset="-122"/>
              </a:rPr>
              <a:t>。 石油、天然气等矿物和水是氢的主要资源，但在大气中 </a:t>
            </a:r>
            <a:r>
              <a:rPr kumimoji="1" lang="en-US" altLang="zh-CN">
                <a:ea typeface="华文楷体" panose="02010600040101010101" pitchFamily="2" charset="-122"/>
              </a:rPr>
              <a:t>H</a:t>
            </a:r>
            <a:r>
              <a:rPr kumimoji="1" lang="en-US" altLang="zh-CN" baseline="-25000">
                <a:ea typeface="华文楷体" panose="02010600040101010101" pitchFamily="2" charset="-122"/>
              </a:rPr>
              <a:t>2 </a:t>
            </a:r>
            <a:r>
              <a:rPr kumimoji="1" lang="zh-CN" altLang="en-US">
                <a:ea typeface="华文楷体" panose="02010600040101010101" pitchFamily="2" charset="-122"/>
              </a:rPr>
              <a:t>的含量很低。</a:t>
            </a:r>
            <a:endParaRPr kumimoji="1" lang="zh-CN" altLang="en-US" baseline="3000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E968B40-0AB2-46FD-AE14-045DFF7066EE}"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3" name="Rectangle 4"/>
          <p:cNvSpPr>
            <a:spLocks noChangeArrowheads="1"/>
          </p:cNvSpPr>
          <p:nvPr/>
        </p:nvSpPr>
        <p:spPr bwMode="auto">
          <a:xfrm>
            <a:off x="1020763" y="190500"/>
            <a:ext cx="3041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solidFill>
                  <a:srgbClr val="0000FF"/>
                </a:solidFill>
                <a:ea typeface="华文楷体" panose="02010600040101010101" pitchFamily="2" charset="-122"/>
                <a:cs typeface="Times New Roman" panose="02020603050405020304" pitchFamily="18" charset="0"/>
              </a:rPr>
              <a:t>乙硼烷的结构 </a:t>
            </a:r>
            <a:endParaRPr lang="zh-CN" altLang="en-US" sz="3600">
              <a:solidFill>
                <a:srgbClr val="0000FF"/>
              </a:solidFill>
              <a:ea typeface="华文楷体" panose="02010600040101010101" pitchFamily="2" charset="-122"/>
              <a:cs typeface="Times New Roman" panose="02020603050405020304" pitchFamily="18" charset="0"/>
            </a:endParaRPr>
          </a:p>
        </p:txBody>
      </p:sp>
      <p:sp>
        <p:nvSpPr>
          <p:cNvPr id="4" name="Rectangle 4"/>
          <p:cNvSpPr>
            <a:spLocks noChangeArrowheads="1"/>
          </p:cNvSpPr>
          <p:nvPr/>
        </p:nvSpPr>
        <p:spPr bwMode="auto">
          <a:xfrm>
            <a:off x="1009650" y="3860800"/>
            <a:ext cx="78867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rPr>
              <a:t>B</a:t>
            </a:r>
            <a:r>
              <a:rPr lang="zh-CN" altLang="en-US" sz="3600">
                <a:ea typeface="华文楷体" panose="02010600040101010101" pitchFamily="2" charset="-122"/>
              </a:rPr>
              <a:t>：不等性 </a:t>
            </a:r>
            <a:r>
              <a:rPr lang="en-US" altLang="zh-CN" sz="3600">
                <a:ea typeface="华文楷体" panose="02010600040101010101" pitchFamily="2" charset="-122"/>
              </a:rPr>
              <a:t>sp</a:t>
            </a:r>
            <a:r>
              <a:rPr lang="en-US" altLang="zh-CN" sz="3600" baseline="30000">
                <a:ea typeface="华文楷体" panose="02010600040101010101" pitchFamily="2" charset="-122"/>
              </a:rPr>
              <a:t>3</a:t>
            </a:r>
            <a:r>
              <a:rPr lang="zh-CN" altLang="en-US" sz="3600">
                <a:ea typeface="华文楷体" panose="02010600040101010101" pitchFamily="2" charset="-122"/>
              </a:rPr>
              <a:t>杂化，每个硼原子分别与</a:t>
            </a:r>
            <a:r>
              <a:rPr lang="en-US" altLang="zh-CN" sz="3600">
                <a:ea typeface="华文楷体" panose="02010600040101010101" pitchFamily="2" charset="-122"/>
              </a:rPr>
              <a:t>2</a:t>
            </a:r>
            <a:r>
              <a:rPr lang="zh-CN" altLang="en-US" sz="3600">
                <a:ea typeface="华文楷体" panose="02010600040101010101" pitchFamily="2" charset="-122"/>
              </a:rPr>
              <a:t>个氢原子形成</a:t>
            </a:r>
            <a:r>
              <a:rPr lang="en-US" altLang="zh-CN" sz="3600">
                <a:ea typeface="华文楷体" panose="02010600040101010101" pitchFamily="2" charset="-122"/>
                <a:cs typeface="Times New Roman" panose="02020603050405020304" pitchFamily="18" charset="0"/>
              </a:rPr>
              <a:t>σ</a:t>
            </a:r>
            <a:r>
              <a:rPr lang="zh-CN" altLang="en-US" sz="3600">
                <a:ea typeface="华文楷体" panose="02010600040101010101" pitchFamily="2" charset="-122"/>
                <a:cs typeface="Times New Roman" panose="02020603050405020304" pitchFamily="18" charset="0"/>
              </a:rPr>
              <a:t>键、另</a:t>
            </a:r>
            <a:r>
              <a:rPr lang="en-US" altLang="zh-CN" sz="3600">
                <a:ea typeface="华文楷体" panose="02010600040101010101" pitchFamily="2" charset="-122"/>
                <a:cs typeface="Times New Roman" panose="02020603050405020304" pitchFamily="18" charset="0"/>
              </a:rPr>
              <a:t>1</a:t>
            </a:r>
            <a:r>
              <a:rPr lang="zh-CN" altLang="en-US" sz="3600">
                <a:ea typeface="华文楷体" panose="02010600040101010101" pitchFamily="2" charset="-122"/>
                <a:cs typeface="Times New Roman" panose="02020603050405020304" pitchFamily="18" charset="0"/>
              </a:rPr>
              <a:t>个</a:t>
            </a:r>
            <a:r>
              <a:rPr lang="en-US" altLang="zh-CN" sz="3600">
                <a:ea typeface="华文楷体" panose="02010600040101010101" pitchFamily="2" charset="-122"/>
                <a:cs typeface="Times New Roman" panose="02020603050405020304" pitchFamily="18" charset="0"/>
              </a:rPr>
              <a:t>H</a:t>
            </a:r>
            <a:r>
              <a:rPr lang="zh-CN" altLang="en-US" sz="3600">
                <a:ea typeface="华文楷体" panose="02010600040101010101" pitchFamily="2" charset="-122"/>
                <a:cs typeface="Times New Roman" panose="02020603050405020304" pitchFamily="18" charset="0"/>
              </a:rPr>
              <a:t>的</a:t>
            </a:r>
            <a:r>
              <a:rPr lang="en-US" altLang="zh-CN" sz="3600">
                <a:ea typeface="华文楷体" panose="02010600040101010101" pitchFamily="2" charset="-122"/>
                <a:cs typeface="Times New Roman" panose="02020603050405020304" pitchFamily="18" charset="0"/>
              </a:rPr>
              <a:t>1s</a:t>
            </a:r>
            <a:r>
              <a:rPr lang="zh-CN" altLang="en-US" sz="3600">
                <a:ea typeface="华文楷体" panose="02010600040101010101" pitchFamily="2" charset="-122"/>
                <a:cs typeface="Times New Roman" panose="02020603050405020304" pitchFamily="18" charset="0"/>
              </a:rPr>
              <a:t>轨道与</a:t>
            </a:r>
            <a:r>
              <a:rPr lang="en-US" altLang="zh-CN" sz="3600">
                <a:ea typeface="华文楷体" panose="02010600040101010101" pitchFamily="2" charset="-122"/>
                <a:cs typeface="Times New Roman" panose="02020603050405020304" pitchFamily="18" charset="0"/>
              </a:rPr>
              <a:t>2</a:t>
            </a:r>
            <a:r>
              <a:rPr lang="zh-CN" altLang="en-US" sz="3600">
                <a:ea typeface="华文楷体" panose="02010600040101010101" pitchFamily="2" charset="-122"/>
                <a:cs typeface="Times New Roman" panose="02020603050405020304" pitchFamily="18" charset="0"/>
              </a:rPr>
              <a:t>个硼原子的</a:t>
            </a:r>
            <a:r>
              <a:rPr lang="en-US" altLang="zh-CN" sz="3600">
                <a:ea typeface="华文楷体" panose="02010600040101010101" pitchFamily="2" charset="-122"/>
                <a:cs typeface="Times New Roman" panose="02020603050405020304" pitchFamily="18" charset="0"/>
              </a:rPr>
              <a:t>sp</a:t>
            </a:r>
            <a:r>
              <a:rPr lang="en-US" altLang="zh-CN" sz="3600" baseline="30000">
                <a:ea typeface="华文楷体" panose="02010600040101010101" pitchFamily="2" charset="-122"/>
                <a:cs typeface="Times New Roman" panose="02020603050405020304" pitchFamily="18" charset="0"/>
              </a:rPr>
              <a:t>3</a:t>
            </a:r>
            <a:r>
              <a:rPr lang="zh-CN" altLang="en-US" sz="3600">
                <a:ea typeface="华文楷体" panose="02010600040101010101" pitchFamily="2" charset="-122"/>
                <a:cs typeface="Times New Roman" panose="02020603050405020304" pitchFamily="18" charset="0"/>
              </a:rPr>
              <a:t>杂化轨道共用</a:t>
            </a:r>
            <a:r>
              <a:rPr lang="en-US" altLang="zh-CN" sz="3600">
                <a:ea typeface="华文楷体" panose="02010600040101010101" pitchFamily="2" charset="-122"/>
                <a:cs typeface="Times New Roman" panose="02020603050405020304" pitchFamily="18" charset="0"/>
              </a:rPr>
              <a:t>2</a:t>
            </a:r>
            <a:r>
              <a:rPr lang="zh-CN" altLang="en-US" sz="3600">
                <a:ea typeface="华文楷体" panose="02010600040101010101" pitchFamily="2" charset="-122"/>
                <a:cs typeface="Times New Roman" panose="02020603050405020304" pitchFamily="18" charset="0"/>
              </a:rPr>
              <a:t>个电子，形成</a:t>
            </a:r>
            <a:r>
              <a:rPr lang="zh-CN" altLang="en-US" sz="3600">
                <a:solidFill>
                  <a:srgbClr val="0000CC"/>
                </a:solidFill>
                <a:ea typeface="华文楷体" panose="02010600040101010101" pitchFamily="2" charset="-122"/>
              </a:rPr>
              <a:t>三中心两电子</a:t>
            </a:r>
            <a:r>
              <a:rPr lang="en-US" altLang="zh-CN" sz="3600">
                <a:solidFill>
                  <a:srgbClr val="0000CC"/>
                </a:solidFill>
                <a:ea typeface="华文楷体" panose="02010600040101010101" pitchFamily="2" charset="-122"/>
              </a:rPr>
              <a:t>(3c-2e)</a:t>
            </a:r>
            <a:r>
              <a:rPr lang="zh-CN" altLang="en-US" sz="3600">
                <a:solidFill>
                  <a:srgbClr val="0000CC"/>
                </a:solidFill>
                <a:ea typeface="华文楷体" panose="02010600040101010101" pitchFamily="2" charset="-122"/>
              </a:rPr>
              <a:t>的硼氢桥键</a:t>
            </a:r>
            <a:endParaRPr lang="zh-CN" altLang="en-US" sz="3600">
              <a:solidFill>
                <a:srgbClr val="0000CC"/>
              </a:solidFill>
              <a:ea typeface="华文楷体" panose="02010600040101010101" pitchFamily="2" charset="-122"/>
            </a:endParaRPr>
          </a:p>
        </p:txBody>
      </p:sp>
      <p:grpSp>
        <p:nvGrpSpPr>
          <p:cNvPr id="12" name="组合 11"/>
          <p:cNvGrpSpPr/>
          <p:nvPr/>
        </p:nvGrpSpPr>
        <p:grpSpPr bwMode="auto">
          <a:xfrm>
            <a:off x="1468438" y="511175"/>
            <a:ext cx="6911975" cy="3133725"/>
            <a:chOff x="1763688" y="4462264"/>
            <a:chExt cx="5744372" cy="2135088"/>
          </a:xfrm>
        </p:grpSpPr>
        <p:pic>
          <p:nvPicPr>
            <p:cNvPr id="58373" name="Picture 7" descr="b2h6a">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4761876"/>
              <a:ext cx="2121867" cy="181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2" descr="CI2D00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297" y="4462264"/>
              <a:ext cx="3589763" cy="21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
                                        </p:tgtEl>
                                        <p:attrNameLst>
                                          <p:attrName>style.visibility</p:attrName>
                                        </p:attrNameLst>
                                      </p:cBhvr>
                                      <p:to>
                                        <p:strVal val="visible"/>
                                      </p:to>
                                    </p:set>
                                    <p:anim to="" calcmode="lin" valueType="num">
                                      <p:cBhvr>
                                        <p:cTn id="1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TextBox 1"/>
          <p:cNvSpPr txBox="1">
            <a:spLocks noChangeArrowheads="1"/>
          </p:cNvSpPr>
          <p:nvPr/>
        </p:nvSpPr>
        <p:spPr bwMode="auto">
          <a:xfrm>
            <a:off x="900113" y="36513"/>
            <a:ext cx="4319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rPr>
              <a:t>5. </a:t>
            </a:r>
            <a:r>
              <a:rPr lang="zh-CN" altLang="en-US" sz="3600">
                <a:solidFill>
                  <a:srgbClr val="0000FF"/>
                </a:solidFill>
                <a:ea typeface="华文楷体" panose="02010600040101010101" pitchFamily="2" charset="-122"/>
              </a:rPr>
              <a:t>卤素单质的性质</a:t>
            </a:r>
            <a:endParaRPr lang="zh-CN" altLang="en-US" sz="3600">
              <a:solidFill>
                <a:srgbClr val="0000FF"/>
              </a:solidFill>
              <a:ea typeface="华文楷体" panose="02010600040101010101" pitchFamily="2" charset="-122"/>
            </a:endParaRPr>
          </a:p>
        </p:txBody>
      </p:sp>
      <p:grpSp>
        <p:nvGrpSpPr>
          <p:cNvPr id="362498" name="Group 13"/>
          <p:cNvGrpSpPr/>
          <p:nvPr/>
        </p:nvGrpSpPr>
        <p:grpSpPr bwMode="auto">
          <a:xfrm>
            <a:off x="1093788" y="1298575"/>
            <a:ext cx="7202487" cy="2909888"/>
            <a:chOff x="480" y="1168"/>
            <a:chExt cx="3151" cy="1584"/>
          </a:xfrm>
        </p:grpSpPr>
        <p:sp>
          <p:nvSpPr>
            <p:cNvPr id="362502" name="Text Box 14"/>
            <p:cNvSpPr txBox="1">
              <a:spLocks noChangeArrowheads="1"/>
            </p:cNvSpPr>
            <p:nvPr/>
          </p:nvSpPr>
          <p:spPr bwMode="auto">
            <a:xfrm>
              <a:off x="1570" y="1168"/>
              <a:ext cx="2061"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800">
                  <a:ea typeface="华文楷体" panose="02010600040101010101" pitchFamily="2" charset="-122"/>
                </a:rPr>
                <a:t>            F</a:t>
              </a:r>
              <a:r>
                <a:rPr lang="en-US" altLang="zh-CN" sz="1800" baseline="-25000">
                  <a:ea typeface="华文楷体" panose="02010600040101010101" pitchFamily="2" charset="-122"/>
                </a:rPr>
                <a:t>2</a:t>
              </a:r>
              <a:r>
                <a:rPr lang="en-US" altLang="zh-CN" sz="1800">
                  <a:ea typeface="华文楷体" panose="02010600040101010101" pitchFamily="2" charset="-122"/>
                </a:rPr>
                <a:t>           Cl</a:t>
              </a:r>
              <a:r>
                <a:rPr lang="en-US" altLang="zh-CN" sz="1800" baseline="-25000">
                  <a:ea typeface="华文楷体" panose="02010600040101010101" pitchFamily="2" charset="-122"/>
                </a:rPr>
                <a:t>2</a:t>
              </a:r>
              <a:r>
                <a:rPr lang="en-US" altLang="zh-CN" sz="1800">
                  <a:ea typeface="华文楷体" panose="02010600040101010101" pitchFamily="2" charset="-122"/>
                </a:rPr>
                <a:t>               Br</a:t>
              </a:r>
              <a:r>
                <a:rPr lang="en-US" altLang="zh-CN" sz="1800" baseline="-25000">
                  <a:ea typeface="华文楷体" panose="02010600040101010101" pitchFamily="2" charset="-122"/>
                </a:rPr>
                <a:t>2</a:t>
              </a:r>
              <a:r>
                <a:rPr lang="en-US" altLang="zh-CN" sz="1800">
                  <a:ea typeface="华文楷体" panose="02010600040101010101" pitchFamily="2" charset="-122"/>
                </a:rPr>
                <a:t>          I</a:t>
              </a:r>
              <a:r>
                <a:rPr lang="en-US" altLang="zh-CN" sz="1800" baseline="-25000">
                  <a:ea typeface="华文楷体" panose="02010600040101010101" pitchFamily="2" charset="-122"/>
                </a:rPr>
                <a:t>2</a:t>
              </a:r>
              <a:endParaRPr lang="en-US" altLang="zh-CN" sz="1800" baseline="-25000">
                <a:ea typeface="华文楷体" panose="02010600040101010101" pitchFamily="2" charset="-122"/>
              </a:endParaRPr>
            </a:p>
          </p:txBody>
        </p:sp>
        <p:sp>
          <p:nvSpPr>
            <p:cNvPr id="362503" name="Rectangle 15"/>
            <p:cNvSpPr>
              <a:spLocks noChangeArrowheads="1"/>
            </p:cNvSpPr>
            <p:nvPr/>
          </p:nvSpPr>
          <p:spPr bwMode="auto">
            <a:xfrm>
              <a:off x="480" y="1291"/>
              <a:ext cx="990"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zh-CN" altLang="en-US" sz="1800">
                  <a:ea typeface="华文楷体" panose="02010600040101010101" pitchFamily="2" charset="-122"/>
                </a:rPr>
                <a:t>室温聚集态</a:t>
              </a:r>
              <a:endParaRPr lang="zh-CN" altLang="en-US" sz="1800">
                <a:ea typeface="华文楷体" panose="02010600040101010101" pitchFamily="2" charset="-122"/>
              </a:endParaRPr>
            </a:p>
            <a:p>
              <a:pPr>
                <a:lnSpc>
                  <a:spcPct val="130000"/>
                </a:lnSpc>
              </a:pPr>
              <a:r>
                <a:rPr lang="zh-CN" altLang="en-US" sz="1800">
                  <a:ea typeface="华文楷体" panose="02010600040101010101" pitchFamily="2" charset="-122"/>
                </a:rPr>
                <a:t>分子间力 </a:t>
              </a:r>
              <a:endParaRPr lang="zh-CN" altLang="en-US" sz="1800">
                <a:ea typeface="华文楷体" panose="02010600040101010101" pitchFamily="2" charset="-122"/>
              </a:endParaRPr>
            </a:p>
            <a:p>
              <a:pPr>
                <a:lnSpc>
                  <a:spcPct val="130000"/>
                </a:lnSpc>
              </a:pPr>
              <a:r>
                <a:rPr lang="en-US" altLang="zh-CN" sz="1800">
                  <a:ea typeface="华文楷体" panose="02010600040101010101" pitchFamily="2" charset="-122"/>
                </a:rPr>
                <a:t>b.p./K </a:t>
              </a:r>
              <a:endParaRPr lang="en-US" altLang="zh-CN" sz="1800">
                <a:ea typeface="华文楷体" panose="02010600040101010101" pitchFamily="2" charset="-122"/>
              </a:endParaRPr>
            </a:p>
            <a:p>
              <a:pPr>
                <a:lnSpc>
                  <a:spcPct val="130000"/>
                </a:lnSpc>
              </a:pPr>
              <a:r>
                <a:rPr lang="en-US" altLang="zh-CN" sz="1800">
                  <a:ea typeface="华文楷体" panose="02010600040101010101" pitchFamily="2" charset="-122"/>
                </a:rPr>
                <a:t>m.p./K</a:t>
              </a:r>
              <a:endParaRPr lang="en-US" altLang="zh-CN" sz="1800">
                <a:ea typeface="华文楷体" panose="02010600040101010101" pitchFamily="2" charset="-122"/>
              </a:endParaRPr>
            </a:p>
            <a:p>
              <a:pPr>
                <a:lnSpc>
                  <a:spcPct val="130000"/>
                </a:lnSpc>
              </a:pPr>
              <a:r>
                <a:rPr lang="zh-CN" altLang="en-US" sz="1800">
                  <a:ea typeface="华文楷体" panose="02010600040101010101" pitchFamily="2" charset="-122"/>
                </a:rPr>
                <a:t>颜色</a:t>
              </a:r>
              <a:endParaRPr lang="zh-CN" altLang="en-US" sz="1800">
                <a:ea typeface="华文楷体" panose="02010600040101010101" pitchFamily="2" charset="-122"/>
              </a:endParaRPr>
            </a:p>
            <a:p>
              <a:pPr>
                <a:lnSpc>
                  <a:spcPct val="130000"/>
                </a:lnSpc>
              </a:pPr>
              <a:r>
                <a:rPr lang="zh-CN" altLang="en-US" sz="1800">
                  <a:ea typeface="华文楷体" panose="02010600040101010101" pitchFamily="2" charset="-122"/>
                </a:rPr>
                <a:t>共价半径</a:t>
              </a:r>
              <a:r>
                <a:rPr lang="en-US" altLang="zh-CN" sz="1800">
                  <a:ea typeface="华文楷体" panose="02010600040101010101" pitchFamily="2" charset="-122"/>
                </a:rPr>
                <a:t>/pm</a:t>
              </a:r>
              <a:endParaRPr lang="en-US" altLang="zh-CN" sz="1800">
                <a:ea typeface="华文楷体" panose="02010600040101010101" pitchFamily="2" charset="-122"/>
              </a:endParaRPr>
            </a:p>
            <a:p>
              <a:pPr>
                <a:lnSpc>
                  <a:spcPct val="130000"/>
                </a:lnSpc>
              </a:pPr>
              <a:r>
                <a:rPr lang="zh-CN" altLang="en-US" sz="1800">
                  <a:ea typeface="华文楷体" panose="02010600040101010101" pitchFamily="2" charset="-122"/>
                </a:rPr>
                <a:t>电子亲和能</a:t>
              </a:r>
              <a:r>
                <a:rPr lang="en-US" altLang="zh-CN" sz="1800">
                  <a:ea typeface="华文楷体" panose="02010600040101010101" pitchFamily="2" charset="-122"/>
                </a:rPr>
                <a:t>/ kJ·mol</a:t>
              </a:r>
              <a:r>
                <a:rPr lang="en-US" altLang="zh-CN" sz="1800" baseline="30000">
                  <a:ea typeface="华文楷体" panose="02010600040101010101" pitchFamily="2" charset="-122"/>
                </a:rPr>
                <a:t>-1</a:t>
              </a:r>
              <a:endParaRPr lang="en-US" altLang="zh-CN" sz="1800" baseline="30000">
                <a:ea typeface="华文楷体" panose="02010600040101010101" pitchFamily="2" charset="-122"/>
              </a:endParaRPr>
            </a:p>
          </p:txBody>
        </p:sp>
        <p:sp>
          <p:nvSpPr>
            <p:cNvPr id="362504" name="Text Box 16"/>
            <p:cNvSpPr txBox="1">
              <a:spLocks noChangeArrowheads="1"/>
            </p:cNvSpPr>
            <p:nvPr/>
          </p:nvSpPr>
          <p:spPr bwMode="auto">
            <a:xfrm>
              <a:off x="1570" y="1312"/>
              <a:ext cx="638"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en-US" altLang="zh-CN" sz="1800">
                  <a:ea typeface="华文楷体" panose="02010600040101010101" pitchFamily="2" charset="-122"/>
                </a:rPr>
                <a:t>g</a:t>
              </a:r>
              <a:endParaRPr lang="en-US" altLang="zh-CN" sz="1800">
                <a:ea typeface="华文楷体" panose="02010600040101010101" pitchFamily="2" charset="-122"/>
              </a:endParaRPr>
            </a:p>
            <a:p>
              <a:pPr algn="ctr">
                <a:lnSpc>
                  <a:spcPct val="130000"/>
                </a:lnSpc>
              </a:pPr>
              <a:r>
                <a:rPr lang="zh-CN" altLang="en-US" sz="1800">
                  <a:ea typeface="华文楷体" panose="02010600040101010101" pitchFamily="2" charset="-122"/>
                </a:rPr>
                <a:t>小</a:t>
              </a:r>
              <a:endParaRPr lang="zh-CN" altLang="en-US" sz="1800">
                <a:ea typeface="华文楷体" panose="02010600040101010101" pitchFamily="2" charset="-122"/>
              </a:endParaRPr>
            </a:p>
            <a:p>
              <a:pPr algn="ctr">
                <a:lnSpc>
                  <a:spcPct val="130000"/>
                </a:lnSpc>
              </a:pPr>
              <a:r>
                <a:rPr lang="en-US" altLang="zh-CN" sz="1800">
                  <a:ea typeface="华文楷体" panose="02010600040101010101" pitchFamily="2" charset="-122"/>
                </a:rPr>
                <a:t>84.86</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53.58</a:t>
              </a:r>
              <a:endParaRPr lang="en-US" altLang="zh-CN" sz="1800">
                <a:ea typeface="华文楷体" panose="02010600040101010101" pitchFamily="2" charset="-122"/>
              </a:endParaRPr>
            </a:p>
            <a:p>
              <a:pPr algn="ctr">
                <a:lnSpc>
                  <a:spcPct val="130000"/>
                </a:lnSpc>
              </a:pPr>
              <a:r>
                <a:rPr lang="zh-CN" altLang="en-US" sz="1800">
                  <a:solidFill>
                    <a:srgbClr val="FF0000"/>
                  </a:solidFill>
                  <a:ea typeface="华文楷体" panose="02010600040101010101" pitchFamily="2" charset="-122"/>
                </a:rPr>
                <a:t>无色</a:t>
              </a:r>
              <a:r>
                <a:rPr lang="en-US" altLang="zh-CN" sz="1800">
                  <a:solidFill>
                    <a:srgbClr val="FF0000"/>
                  </a:solidFill>
                  <a:ea typeface="华文楷体" panose="02010600040101010101" pitchFamily="2" charset="-122"/>
                </a:rPr>
                <a:t>(</a:t>
              </a:r>
              <a:r>
                <a:rPr lang="zh-CN" altLang="en-US" sz="1800">
                  <a:solidFill>
                    <a:srgbClr val="FF0000"/>
                  </a:solidFill>
                  <a:ea typeface="华文楷体" panose="02010600040101010101" pitchFamily="2" charset="-122"/>
                </a:rPr>
                <a:t>浅黄</a:t>
              </a:r>
              <a:r>
                <a:rPr lang="en-US" altLang="zh-CN" sz="1800">
                  <a:solidFill>
                    <a:srgbClr val="FF0000"/>
                  </a:solidFill>
                  <a:ea typeface="华文楷体" panose="02010600040101010101" pitchFamily="2" charset="-122"/>
                </a:rPr>
                <a:t>)</a:t>
              </a:r>
              <a:endParaRPr lang="en-US" altLang="zh-CN" sz="1800">
                <a:solidFill>
                  <a:srgbClr val="FF0000"/>
                </a:solidFill>
                <a:ea typeface="华文楷体" panose="02010600040101010101" pitchFamily="2" charset="-122"/>
              </a:endParaRPr>
            </a:p>
            <a:p>
              <a:pPr algn="ctr">
                <a:lnSpc>
                  <a:spcPct val="130000"/>
                </a:lnSpc>
              </a:pPr>
              <a:r>
                <a:rPr lang="en-US" altLang="zh-CN" sz="1800">
                  <a:ea typeface="华文楷体" panose="02010600040101010101" pitchFamily="2" charset="-122"/>
                </a:rPr>
                <a:t>64</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327.9</a:t>
              </a:r>
              <a:endParaRPr lang="en-US" altLang="zh-CN" sz="1800">
                <a:ea typeface="华文楷体" panose="02010600040101010101" pitchFamily="2" charset="-122"/>
              </a:endParaRPr>
            </a:p>
          </p:txBody>
        </p:sp>
        <p:sp>
          <p:nvSpPr>
            <p:cNvPr id="362505" name="Text Box 17"/>
            <p:cNvSpPr txBox="1">
              <a:spLocks noChangeArrowheads="1"/>
            </p:cNvSpPr>
            <p:nvPr/>
          </p:nvSpPr>
          <p:spPr bwMode="auto">
            <a:xfrm>
              <a:off x="2228" y="1283"/>
              <a:ext cx="308"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en-US" altLang="zh-CN" sz="1800">
                  <a:ea typeface="华文楷体" panose="02010600040101010101" pitchFamily="2" charset="-122"/>
                </a:rPr>
                <a:t>g</a:t>
              </a:r>
              <a:endParaRPr lang="en-US" altLang="zh-CN" sz="1800">
                <a:ea typeface="华文楷体" panose="02010600040101010101" pitchFamily="2" charset="-122"/>
              </a:endParaRPr>
            </a:p>
            <a:p>
              <a:pPr algn="ctr">
                <a:lnSpc>
                  <a:spcPct val="130000"/>
                </a:lnSpc>
              </a:pP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238.4</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172</a:t>
              </a:r>
              <a:endParaRPr lang="en-US" altLang="zh-CN" sz="1800">
                <a:ea typeface="华文楷体" panose="02010600040101010101" pitchFamily="2" charset="-122"/>
              </a:endParaRPr>
            </a:p>
            <a:p>
              <a:pPr algn="ctr">
                <a:lnSpc>
                  <a:spcPct val="130000"/>
                </a:lnSpc>
              </a:pPr>
              <a:r>
                <a:rPr lang="zh-CN" altLang="en-US" sz="1800">
                  <a:solidFill>
                    <a:srgbClr val="FF0000"/>
                  </a:solidFill>
                  <a:ea typeface="华文楷体" panose="02010600040101010101" pitchFamily="2" charset="-122"/>
                </a:rPr>
                <a:t>黄绿</a:t>
              </a:r>
              <a:endParaRPr lang="zh-CN" altLang="en-US" sz="1800">
                <a:solidFill>
                  <a:srgbClr val="FF0000"/>
                </a:solidFill>
                <a:ea typeface="华文楷体" panose="02010600040101010101" pitchFamily="2" charset="-122"/>
              </a:endParaRPr>
            </a:p>
            <a:p>
              <a:pPr algn="ctr">
                <a:lnSpc>
                  <a:spcPct val="130000"/>
                </a:lnSpc>
              </a:pPr>
              <a:r>
                <a:rPr lang="en-US" altLang="zh-CN" sz="1800">
                  <a:ea typeface="华文楷体" panose="02010600040101010101" pitchFamily="2" charset="-122"/>
                </a:rPr>
                <a:t>99</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348.8</a:t>
              </a:r>
              <a:endParaRPr lang="en-US" altLang="zh-CN" sz="1800">
                <a:ea typeface="华文楷体" panose="02010600040101010101" pitchFamily="2" charset="-122"/>
              </a:endParaRPr>
            </a:p>
          </p:txBody>
        </p:sp>
        <p:sp>
          <p:nvSpPr>
            <p:cNvPr id="362506" name="Text Box 18"/>
            <p:cNvSpPr txBox="1">
              <a:spLocks noChangeArrowheads="1"/>
            </p:cNvSpPr>
            <p:nvPr/>
          </p:nvSpPr>
          <p:spPr bwMode="auto">
            <a:xfrm>
              <a:off x="2655" y="1298"/>
              <a:ext cx="308"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en-US" altLang="zh-CN" sz="1800" i="1">
                  <a:ea typeface="华文楷体" panose="02010600040101010101" pitchFamily="2" charset="-122"/>
                </a:rPr>
                <a:t>l</a:t>
              </a:r>
              <a:endParaRPr lang="en-US" altLang="zh-CN" sz="1800" i="1">
                <a:ea typeface="华文楷体" panose="02010600040101010101" pitchFamily="2" charset="-122"/>
              </a:endParaRPr>
            </a:p>
            <a:p>
              <a:pPr algn="ctr">
                <a:lnSpc>
                  <a:spcPct val="130000"/>
                </a:lnSpc>
              </a:pP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331.8</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265.8</a:t>
              </a:r>
              <a:endParaRPr lang="en-US" altLang="zh-CN" sz="1800">
                <a:ea typeface="华文楷体" panose="02010600040101010101" pitchFamily="2" charset="-122"/>
              </a:endParaRPr>
            </a:p>
            <a:p>
              <a:pPr algn="ctr">
                <a:lnSpc>
                  <a:spcPct val="130000"/>
                </a:lnSpc>
              </a:pPr>
              <a:r>
                <a:rPr lang="zh-CN" altLang="en-US" sz="1800">
                  <a:solidFill>
                    <a:srgbClr val="FF0000"/>
                  </a:solidFill>
                  <a:ea typeface="华文楷体" panose="02010600040101010101" pitchFamily="2" charset="-122"/>
                </a:rPr>
                <a:t>红棕</a:t>
              </a:r>
              <a:endParaRPr lang="zh-CN" altLang="en-US" sz="1800">
                <a:solidFill>
                  <a:srgbClr val="FF0000"/>
                </a:solidFill>
                <a:ea typeface="华文楷体" panose="02010600040101010101" pitchFamily="2" charset="-122"/>
              </a:endParaRPr>
            </a:p>
            <a:p>
              <a:pPr algn="ctr">
                <a:lnSpc>
                  <a:spcPct val="130000"/>
                </a:lnSpc>
              </a:pPr>
              <a:r>
                <a:rPr lang="en-US" altLang="zh-CN" sz="1800">
                  <a:ea typeface="华文楷体" panose="02010600040101010101" pitchFamily="2" charset="-122"/>
                </a:rPr>
                <a:t>114.2</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324.6</a:t>
              </a:r>
              <a:endParaRPr lang="en-US" altLang="zh-CN" sz="1800">
                <a:ea typeface="华文楷体" panose="02010600040101010101" pitchFamily="2" charset="-122"/>
              </a:endParaRPr>
            </a:p>
          </p:txBody>
        </p:sp>
        <p:sp>
          <p:nvSpPr>
            <p:cNvPr id="362507" name="Text Box 19"/>
            <p:cNvSpPr txBox="1">
              <a:spLocks noChangeArrowheads="1"/>
            </p:cNvSpPr>
            <p:nvPr/>
          </p:nvSpPr>
          <p:spPr bwMode="auto">
            <a:xfrm>
              <a:off x="3051" y="1277"/>
              <a:ext cx="384"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en-US" altLang="zh-CN" sz="1800">
                  <a:ea typeface="华文楷体" panose="02010600040101010101" pitchFamily="2" charset="-122"/>
                </a:rPr>
                <a:t>s</a:t>
              </a:r>
              <a:endParaRPr lang="en-US" altLang="zh-CN" sz="1800">
                <a:ea typeface="华文楷体" panose="02010600040101010101" pitchFamily="2" charset="-122"/>
              </a:endParaRPr>
            </a:p>
            <a:p>
              <a:pPr algn="ctr">
                <a:lnSpc>
                  <a:spcPct val="130000"/>
                </a:lnSpc>
              </a:pPr>
              <a:r>
                <a:rPr lang="zh-CN" altLang="en-US" sz="1800">
                  <a:ea typeface="华文楷体" panose="02010600040101010101" pitchFamily="2" charset="-122"/>
                </a:rPr>
                <a:t>大</a:t>
              </a:r>
              <a:endParaRPr lang="zh-CN" altLang="en-US" sz="1800">
                <a:ea typeface="华文楷体" panose="02010600040101010101" pitchFamily="2" charset="-122"/>
              </a:endParaRPr>
            </a:p>
            <a:p>
              <a:pPr algn="ctr">
                <a:lnSpc>
                  <a:spcPct val="130000"/>
                </a:lnSpc>
              </a:pPr>
              <a:r>
                <a:rPr lang="en-US" altLang="zh-CN" sz="1800">
                  <a:ea typeface="华文楷体" panose="02010600040101010101" pitchFamily="2" charset="-122"/>
                </a:rPr>
                <a:t>457.4</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386.5</a:t>
              </a:r>
              <a:endParaRPr lang="en-US" altLang="zh-CN" sz="1800">
                <a:ea typeface="华文楷体" panose="02010600040101010101" pitchFamily="2" charset="-122"/>
              </a:endParaRPr>
            </a:p>
            <a:p>
              <a:pPr algn="ctr">
                <a:lnSpc>
                  <a:spcPct val="130000"/>
                </a:lnSpc>
              </a:pPr>
              <a:r>
                <a:rPr lang="zh-CN" altLang="en-US" sz="1800">
                  <a:solidFill>
                    <a:srgbClr val="FF0000"/>
                  </a:solidFill>
                  <a:ea typeface="华文楷体" panose="02010600040101010101" pitchFamily="2" charset="-122"/>
                </a:rPr>
                <a:t>紫黑色</a:t>
              </a:r>
              <a:endParaRPr lang="zh-CN" altLang="en-US" sz="1800">
                <a:solidFill>
                  <a:srgbClr val="FF0000"/>
                </a:solidFill>
                <a:ea typeface="华文楷体" panose="02010600040101010101" pitchFamily="2" charset="-122"/>
              </a:endParaRPr>
            </a:p>
            <a:p>
              <a:pPr algn="ctr">
                <a:lnSpc>
                  <a:spcPct val="130000"/>
                </a:lnSpc>
              </a:pPr>
              <a:r>
                <a:rPr lang="en-US" altLang="zh-CN" sz="1800">
                  <a:ea typeface="华文楷体" panose="02010600040101010101" pitchFamily="2" charset="-122"/>
                </a:rPr>
                <a:t>133.3</a:t>
              </a:r>
              <a:endParaRPr lang="en-US" altLang="zh-CN" sz="1800">
                <a:ea typeface="华文楷体" panose="02010600040101010101" pitchFamily="2" charset="-122"/>
              </a:endParaRPr>
            </a:p>
            <a:p>
              <a:pPr algn="ctr">
                <a:lnSpc>
                  <a:spcPct val="130000"/>
                </a:lnSpc>
              </a:pPr>
              <a:r>
                <a:rPr lang="en-US" altLang="zh-CN" sz="1800">
                  <a:ea typeface="华文楷体" panose="02010600040101010101" pitchFamily="2" charset="-122"/>
                </a:rPr>
                <a:t>295.3</a:t>
              </a:r>
              <a:endParaRPr lang="en-US" altLang="zh-CN" sz="1800">
                <a:ea typeface="华文楷体" panose="02010600040101010101" pitchFamily="2" charset="-122"/>
              </a:endParaRPr>
            </a:p>
          </p:txBody>
        </p:sp>
        <p:sp>
          <p:nvSpPr>
            <p:cNvPr id="362508" name="Line 20"/>
            <p:cNvSpPr>
              <a:spLocks noChangeShapeType="1"/>
            </p:cNvSpPr>
            <p:nvPr/>
          </p:nvSpPr>
          <p:spPr bwMode="auto">
            <a:xfrm>
              <a:off x="528" y="1360"/>
              <a:ext cx="2880"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62509" name="Line 21"/>
            <p:cNvSpPr>
              <a:spLocks noChangeShapeType="1"/>
            </p:cNvSpPr>
            <p:nvPr/>
          </p:nvSpPr>
          <p:spPr bwMode="auto">
            <a:xfrm>
              <a:off x="528" y="1168"/>
              <a:ext cx="2880" cy="0"/>
            </a:xfrm>
            <a:prstGeom prst="line">
              <a:avLst/>
            </a:prstGeom>
            <a:noFill/>
            <a:ln w="254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62510" name="Line 22"/>
            <p:cNvSpPr>
              <a:spLocks noChangeShapeType="1"/>
            </p:cNvSpPr>
            <p:nvPr/>
          </p:nvSpPr>
          <p:spPr bwMode="auto">
            <a:xfrm>
              <a:off x="1584" y="1168"/>
              <a:ext cx="0" cy="1584"/>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62511" name="Line 23"/>
            <p:cNvSpPr>
              <a:spLocks noChangeShapeType="1"/>
            </p:cNvSpPr>
            <p:nvPr/>
          </p:nvSpPr>
          <p:spPr bwMode="auto">
            <a:xfrm>
              <a:off x="528" y="2752"/>
              <a:ext cx="2880" cy="0"/>
            </a:xfrm>
            <a:prstGeom prst="line">
              <a:avLst/>
            </a:prstGeom>
            <a:noFill/>
            <a:ln w="28575"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62512" name="Line 24"/>
            <p:cNvSpPr>
              <a:spLocks noChangeShapeType="1"/>
            </p:cNvSpPr>
            <p:nvPr/>
          </p:nvSpPr>
          <p:spPr bwMode="auto">
            <a:xfrm>
              <a:off x="2016" y="1584"/>
              <a:ext cx="1104" cy="0"/>
            </a:xfrm>
            <a:prstGeom prst="line">
              <a:avLst/>
            </a:prstGeom>
            <a:noFill/>
            <a:ln w="28575" cap="sq">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grpSp>
      <p:sp>
        <p:nvSpPr>
          <p:cNvPr id="362499" name="TextBox 14"/>
          <p:cNvSpPr txBox="1">
            <a:spLocks noChangeArrowheads="1"/>
          </p:cNvSpPr>
          <p:nvPr/>
        </p:nvSpPr>
        <p:spPr bwMode="auto">
          <a:xfrm>
            <a:off x="1031875" y="620713"/>
            <a:ext cx="2676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1) </a:t>
            </a:r>
            <a:r>
              <a:rPr lang="zh-CN" altLang="en-US">
                <a:ea typeface="华文楷体" panose="02010600040101010101" pitchFamily="2" charset="-122"/>
              </a:rPr>
              <a:t>物理性质</a:t>
            </a:r>
            <a:endParaRPr lang="zh-CN" altLang="en-US">
              <a:ea typeface="华文楷体" panose="02010600040101010101" pitchFamily="2" charset="-122"/>
            </a:endParaRPr>
          </a:p>
        </p:txBody>
      </p:sp>
      <p:sp>
        <p:nvSpPr>
          <p:cNvPr id="16" name="Text Box 26"/>
          <p:cNvSpPr txBox="1">
            <a:spLocks noChangeArrowheads="1"/>
          </p:cNvSpPr>
          <p:nvPr/>
        </p:nvSpPr>
        <p:spPr bwMode="auto">
          <a:xfrm>
            <a:off x="1077913" y="4178300"/>
            <a:ext cx="76771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lang="zh-CN" altLang="en-US" dirty="0">
                <a:solidFill>
                  <a:srgbClr val="0000CC"/>
                </a:solidFill>
                <a:ea typeface="华文楷体" panose="02010600040101010101" pitchFamily="2" charset="-122"/>
              </a:rPr>
              <a:t>单质的</a:t>
            </a:r>
            <a:r>
              <a:rPr lang="zh-CN" altLang="en-US" dirty="0">
                <a:solidFill>
                  <a:srgbClr val="0000FF"/>
                </a:solidFill>
                <a:ea typeface="华文楷体" panose="02010600040101010101" pitchFamily="2" charset="-122"/>
              </a:rPr>
              <a:t>密度</a:t>
            </a:r>
            <a:r>
              <a:rPr lang="en-US" altLang="zh-CN" dirty="0">
                <a:solidFill>
                  <a:srgbClr val="0000FF"/>
                </a:solidFill>
                <a:ea typeface="华文楷体" panose="02010600040101010101" pitchFamily="2" charset="-122"/>
              </a:rPr>
              <a:t>/</a:t>
            </a:r>
            <a:r>
              <a:rPr lang="zh-CN" altLang="en-US" dirty="0">
                <a:solidFill>
                  <a:srgbClr val="0000FF"/>
                </a:solidFill>
                <a:ea typeface="华文楷体" panose="02010600040101010101" pitchFamily="2" charset="-122"/>
              </a:rPr>
              <a:t>熔沸点</a:t>
            </a:r>
            <a:r>
              <a:rPr lang="en-US" altLang="zh-CN" dirty="0">
                <a:solidFill>
                  <a:srgbClr val="0000FF"/>
                </a:solidFill>
                <a:ea typeface="华文楷体" panose="02010600040101010101" pitchFamily="2" charset="-122"/>
              </a:rPr>
              <a:t>/</a:t>
            </a:r>
            <a:r>
              <a:rPr lang="zh-CN" altLang="en-US" dirty="0">
                <a:solidFill>
                  <a:srgbClr val="0000FF"/>
                </a:solidFill>
                <a:ea typeface="华文楷体" panose="02010600040101010101" pitchFamily="2" charset="-122"/>
              </a:rPr>
              <a:t>汽化热</a:t>
            </a:r>
            <a:r>
              <a:rPr lang="zh-CN" altLang="en-US" dirty="0">
                <a:ea typeface="华文楷体" panose="02010600040101010101" pitchFamily="2" charset="-122"/>
              </a:rPr>
              <a:t>等依次递增；</a:t>
            </a:r>
            <a:endParaRPr lang="en-US" altLang="zh-CN" dirty="0">
              <a:ea typeface="华文楷体" panose="02010600040101010101" pitchFamily="2" charset="-122"/>
            </a:endParaRPr>
          </a:p>
          <a:p>
            <a:pPr eaLnBrk="0" hangingPunct="0">
              <a:lnSpc>
                <a:spcPct val="110000"/>
              </a:lnSpc>
            </a:pPr>
            <a:r>
              <a:rPr lang="zh-CN" altLang="en-US" dirty="0">
                <a:ea typeface="华文楷体" panose="02010600040101010101" pitchFamily="2" charset="-122"/>
              </a:rPr>
              <a:t>单质的</a:t>
            </a:r>
            <a:r>
              <a:rPr lang="zh-CN" altLang="en-US" dirty="0">
                <a:solidFill>
                  <a:srgbClr val="0000FF"/>
                </a:solidFill>
                <a:ea typeface="华文楷体" panose="02010600040101010101" pitchFamily="2" charset="-122"/>
              </a:rPr>
              <a:t>颜色</a:t>
            </a:r>
            <a:r>
              <a:rPr lang="zh-CN" altLang="en-US" dirty="0">
                <a:ea typeface="华文楷体" panose="02010600040101010101" pitchFamily="2" charset="-122"/>
              </a:rPr>
              <a:t>随分子量的增大而加深</a:t>
            </a:r>
            <a:r>
              <a:rPr lang="en-US" altLang="zh-CN" dirty="0">
                <a:ea typeface="华文楷体" panose="02010600040101010101" pitchFamily="2" charset="-122"/>
              </a:rPr>
              <a:t>;</a:t>
            </a:r>
            <a:endParaRPr lang="en-US" altLang="zh-CN" dirty="0">
              <a:ea typeface="华文楷体" panose="02010600040101010101" pitchFamily="2" charset="-122"/>
            </a:endParaRPr>
          </a:p>
          <a:p>
            <a:pPr eaLnBrk="0" hangingPunct="0">
              <a:lnSpc>
                <a:spcPct val="110000"/>
              </a:lnSpc>
            </a:pPr>
            <a:r>
              <a:rPr lang="zh-CN" altLang="en-US" dirty="0">
                <a:solidFill>
                  <a:srgbClr val="0000FF"/>
                </a:solidFill>
                <a:ea typeface="华文楷体" panose="02010600040101010101" pitchFamily="2" charset="-122"/>
              </a:rPr>
              <a:t>离解能</a:t>
            </a:r>
            <a:r>
              <a:rPr lang="zh-CN" altLang="en-US" dirty="0">
                <a:ea typeface="华文楷体" panose="02010600040101010101" pitchFamily="2" charset="-122"/>
              </a:rPr>
              <a:t>从</a:t>
            </a:r>
            <a:r>
              <a:rPr lang="en-US" altLang="zh-CN" dirty="0">
                <a:ea typeface="华文楷体" panose="02010600040101010101" pitchFamily="2" charset="-122"/>
              </a:rPr>
              <a:t>Cl-I</a:t>
            </a:r>
            <a:r>
              <a:rPr lang="zh-CN" altLang="en-US" dirty="0">
                <a:ea typeface="华文楷体" panose="02010600040101010101" pitchFamily="2" charset="-122"/>
              </a:rPr>
              <a:t>依次减小</a:t>
            </a:r>
            <a:r>
              <a:rPr lang="en-US" altLang="zh-CN" dirty="0">
                <a:ea typeface="华文楷体" panose="02010600040101010101" pitchFamily="2" charset="-122"/>
              </a:rPr>
              <a:t>(</a:t>
            </a:r>
            <a:r>
              <a:rPr lang="en-US" altLang="zh-CN" dirty="0">
                <a:solidFill>
                  <a:srgbClr val="0000FF"/>
                </a:solidFill>
                <a:ea typeface="华文楷体" panose="02010600040101010101" pitchFamily="2" charset="-122"/>
              </a:rPr>
              <a:t>F</a:t>
            </a:r>
            <a:r>
              <a:rPr lang="en-US" altLang="zh-CN" baseline="-25000" dirty="0">
                <a:solidFill>
                  <a:srgbClr val="0000FF"/>
                </a:solidFill>
                <a:ea typeface="华文楷体" panose="02010600040101010101" pitchFamily="2" charset="-122"/>
              </a:rPr>
              <a:t>2</a:t>
            </a:r>
            <a:r>
              <a:rPr lang="zh-CN" altLang="en-US" dirty="0">
                <a:solidFill>
                  <a:srgbClr val="0000FF"/>
                </a:solidFill>
                <a:ea typeface="华文楷体" panose="02010600040101010101" pitchFamily="2" charset="-122"/>
              </a:rPr>
              <a:t>反常</a:t>
            </a:r>
            <a:r>
              <a:rPr lang="en-US" altLang="zh-CN" dirty="0">
                <a:ea typeface="华文楷体" panose="02010600040101010101" pitchFamily="2" charset="-122"/>
              </a:rPr>
              <a:t>); </a:t>
            </a:r>
            <a:r>
              <a:rPr lang="zh-CN" altLang="en-US" dirty="0">
                <a:solidFill>
                  <a:srgbClr val="FF0000"/>
                </a:solidFill>
                <a:ea typeface="华文楷体" panose="02010600040101010101" pitchFamily="2" charset="-122"/>
              </a:rPr>
              <a:t>单质在溶液中的颜色随溶剂的极性变化</a:t>
            </a:r>
            <a:r>
              <a:rPr lang="zh-CN" altLang="en-US" dirty="0">
                <a:ea typeface="华文楷体" panose="02010600040101010101" pitchFamily="2" charset="-122"/>
              </a:rPr>
              <a:t> </a:t>
            </a:r>
            <a:r>
              <a:rPr lang="en-US" altLang="zh-CN" dirty="0">
                <a:ea typeface="华文楷体" panose="02010600040101010101" pitchFamily="2" charset="-122"/>
              </a:rPr>
              <a:t>(p </a:t>
            </a:r>
            <a:r>
              <a:rPr lang="en-US" altLang="zh-CN" dirty="0" smtClean="0">
                <a:ea typeface="华文楷体" panose="02010600040101010101" pitchFamily="2" charset="-122"/>
              </a:rPr>
              <a:t>304)</a:t>
            </a:r>
            <a:r>
              <a:rPr lang="zh-CN" altLang="en-US" dirty="0">
                <a:ea typeface="华文楷体" panose="02010600040101010101" pitchFamily="2" charset="-122"/>
              </a:rPr>
              <a:t>。</a:t>
            </a:r>
            <a:endParaRPr lang="zh-CN" altLang="en-US" dirty="0">
              <a:ea typeface="华文楷体" panose="02010600040101010101" pitchFamily="2" charset="-122"/>
            </a:endParaRPr>
          </a:p>
        </p:txBody>
      </p:sp>
      <p:sp>
        <p:nvSpPr>
          <p:cNvPr id="362501" name="Rectangle 3"/>
          <p:cNvSpPr>
            <a:spLocks noChangeArrowheads="1"/>
          </p:cNvSpPr>
          <p:nvPr/>
        </p:nvSpPr>
        <p:spPr bwMode="auto">
          <a:xfrm>
            <a:off x="8305800" y="6248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09F0B3C-4D61-4EE8-B886-85EF54D89412}"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827088" y="186423"/>
            <a:ext cx="6902852" cy="646331"/>
          </a:xfrm>
          <a:prstGeom prst="rect">
            <a:avLst/>
          </a:prstGeom>
          <a:noFill/>
          <a:ln w="9525" algn="ctr">
            <a:noFill/>
            <a:miter lim="800000"/>
          </a:ln>
        </p:spPr>
        <p:txBody>
          <a:bodyPr wrap="none" anchor="ctr">
            <a:spAutoFit/>
          </a:bodyPr>
          <a:lstStyle/>
          <a:p>
            <a:pPr eaLnBrk="1" hangingPunct="1"/>
            <a:r>
              <a:rPr kumimoji="0" lang="zh-CN" altLang="en-US" sz="3600" dirty="0">
                <a:latin typeface="楷体" panose="02010609060101010101" pitchFamily="49" charset="-122"/>
                <a:ea typeface="楷体" panose="02010609060101010101" pitchFamily="49" charset="-122"/>
              </a:rPr>
              <a:t>补充知识：物质颜色产生的原因 </a:t>
            </a:r>
            <a:endParaRPr kumimoji="0" lang="zh-CN" altLang="en-US" sz="3600" dirty="0">
              <a:latin typeface="楷体" panose="02010609060101010101" pitchFamily="49" charset="-122"/>
              <a:ea typeface="楷体" panose="02010609060101010101" pitchFamily="49" charset="-122"/>
            </a:endParaRPr>
          </a:p>
        </p:txBody>
      </p:sp>
      <p:sp>
        <p:nvSpPr>
          <p:cNvPr id="744451" name="Text Box 3"/>
          <p:cNvSpPr txBox="1">
            <a:spLocks noChangeArrowheads="1"/>
          </p:cNvSpPr>
          <p:nvPr/>
        </p:nvSpPr>
        <p:spPr bwMode="auto">
          <a:xfrm>
            <a:off x="684213" y="1125538"/>
            <a:ext cx="8459787" cy="2554545"/>
          </a:xfrm>
          <a:prstGeom prst="rect">
            <a:avLst/>
          </a:prstGeom>
          <a:noFill/>
          <a:ln w="9525" algn="ctr">
            <a:noFill/>
            <a:miter lim="800000"/>
          </a:ln>
        </p:spPr>
        <p:txBody>
          <a:bodyPr>
            <a:spAutoFit/>
          </a:bodyPr>
          <a:lstStyle/>
          <a:p>
            <a:pPr eaLnBrk="1" hangingPunct="1">
              <a:spcBef>
                <a:spcPct val="50000"/>
              </a:spcBef>
            </a:pPr>
            <a:r>
              <a:rPr lang="en-US" altLang="zh-CN" dirty="0">
                <a:latin typeface="楷体" panose="02010609060101010101" pitchFamily="49" charset="-122"/>
                <a:ea typeface="楷体" panose="02010609060101010101" pitchFamily="49" charset="-122"/>
              </a:rPr>
              <a:t>  </a:t>
            </a:r>
            <a:r>
              <a:rPr lang="zh-CN" altLang="en-US" dirty="0">
                <a:latin typeface="楷体" panose="02010609060101010101" pitchFamily="49" charset="-122"/>
                <a:ea typeface="楷体" panose="02010609060101010101" pitchFamily="49" charset="-122"/>
              </a:rPr>
              <a:t>物质产生颜色是因为它们</a:t>
            </a:r>
            <a:r>
              <a:rPr lang="zh-CN" altLang="en-US" dirty="0">
                <a:solidFill>
                  <a:srgbClr val="FF3399"/>
                </a:solidFill>
                <a:latin typeface="楷体" panose="02010609060101010101" pitchFamily="49" charset="-122"/>
                <a:ea typeface="楷体" panose="02010609060101010101" pitchFamily="49" charset="-122"/>
              </a:rPr>
              <a:t>不同程度地吸收了可见光</a:t>
            </a:r>
            <a:r>
              <a:rPr lang="en-US" altLang="zh-CN" dirty="0">
                <a:solidFill>
                  <a:srgbClr val="FF3399"/>
                </a:solidFill>
                <a:latin typeface="楷体" panose="02010609060101010101" pitchFamily="49" charset="-122"/>
                <a:ea typeface="楷体" panose="02010609060101010101" pitchFamily="49" charset="-122"/>
              </a:rPr>
              <a:t>(</a:t>
            </a:r>
            <a:r>
              <a:rPr lang="zh-CN" altLang="en-US" dirty="0">
                <a:solidFill>
                  <a:srgbClr val="FF3399"/>
                </a:solidFill>
                <a:latin typeface="楷体" panose="02010609060101010101" pitchFamily="49" charset="-122"/>
                <a:ea typeface="楷体" panose="02010609060101010101" pitchFamily="49" charset="-122"/>
              </a:rPr>
              <a:t>白光</a:t>
            </a:r>
            <a:r>
              <a:rPr lang="en-US" altLang="zh-CN" dirty="0">
                <a:solidFill>
                  <a:srgbClr val="FF3399"/>
                </a:solidFill>
                <a:latin typeface="楷体" panose="02010609060101010101" pitchFamily="49" charset="-122"/>
                <a:ea typeface="楷体" panose="02010609060101010101" pitchFamily="49" charset="-122"/>
              </a:rPr>
              <a:t>)</a:t>
            </a:r>
            <a:r>
              <a:rPr lang="zh-CN" altLang="en-US" dirty="0">
                <a:solidFill>
                  <a:srgbClr val="FF3399"/>
                </a:solidFill>
                <a:latin typeface="楷体" panose="02010609060101010101" pitchFamily="49" charset="-122"/>
                <a:ea typeface="楷体" panose="02010609060101010101" pitchFamily="49" charset="-122"/>
              </a:rPr>
              <a:t>中某些波段的光而显示出该光的互补光颜色</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如果物质吸收了所有可见光而不反射</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则为黑色</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全部反射掉光显白色</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全部透过或者吸收紫外</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红外光均为无色</a:t>
            </a:r>
            <a:r>
              <a:rPr lang="en-US" altLang="zh-CN" dirty="0">
                <a:latin typeface="楷体" panose="02010609060101010101" pitchFamily="49" charset="-122"/>
                <a:ea typeface="楷体" panose="02010609060101010101" pitchFamily="49" charset="-122"/>
              </a:rPr>
              <a:t>. </a:t>
            </a:r>
            <a:endParaRPr lang="en-US" altLang="zh-CN" dirty="0">
              <a:latin typeface="楷体" panose="02010609060101010101" pitchFamily="49" charset="-122"/>
              <a:ea typeface="楷体" panose="02010609060101010101" pitchFamily="49" charset="-122"/>
            </a:endParaRPr>
          </a:p>
        </p:txBody>
      </p:sp>
      <p:sp>
        <p:nvSpPr>
          <p:cNvPr id="744452" name="Text Box 4"/>
          <p:cNvSpPr txBox="1">
            <a:spLocks noChangeArrowheads="1"/>
          </p:cNvSpPr>
          <p:nvPr/>
        </p:nvSpPr>
        <p:spPr bwMode="auto">
          <a:xfrm>
            <a:off x="755650" y="3860800"/>
            <a:ext cx="8101013" cy="2238375"/>
          </a:xfrm>
          <a:prstGeom prst="rect">
            <a:avLst/>
          </a:prstGeom>
          <a:noFill/>
          <a:ln w="9525" algn="ctr">
            <a:noFill/>
            <a:miter lim="800000"/>
          </a:ln>
        </p:spPr>
        <p:txBody>
          <a:bodyPr>
            <a:spAutoFit/>
          </a:bodyPr>
          <a:lstStyle/>
          <a:p>
            <a:pPr eaLnBrk="1" hangingPunct="1">
              <a:lnSpc>
                <a:spcPct val="110000"/>
              </a:lnSpc>
              <a:spcBef>
                <a:spcPct val="50000"/>
              </a:spcBef>
            </a:pPr>
            <a:r>
              <a:rPr lang="en-US" altLang="zh-CN" dirty="0">
                <a:latin typeface="楷体" panose="02010609060101010101" pitchFamily="49" charset="-122"/>
                <a:ea typeface="楷体" panose="02010609060101010101" pitchFamily="49" charset="-122"/>
              </a:rPr>
              <a:t>  </a:t>
            </a:r>
            <a:r>
              <a:rPr lang="zh-CN" altLang="en-US" dirty="0">
                <a:latin typeface="楷体" panose="02010609060101010101" pitchFamily="49" charset="-122"/>
                <a:ea typeface="楷体" panose="02010609060101010101" pitchFamily="49" charset="-122"/>
              </a:rPr>
              <a:t>为什么物质又会选择性地吸收某些波段的波</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这是因为物质的分子或原子内会发生电子吸收光子能量而在不同能级之间跃迁</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结果导致颜色的产生</a:t>
            </a:r>
            <a:r>
              <a:rPr lang="en-US" altLang="zh-CN" dirty="0">
                <a:latin typeface="楷体" panose="02010609060101010101" pitchFamily="49" charset="-122"/>
                <a:ea typeface="楷体" panose="02010609060101010101" pitchFamily="49" charset="-122"/>
              </a:rPr>
              <a:t>. </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4451"/>
                                        </p:tgtEl>
                                        <p:attrNameLst>
                                          <p:attrName>style.visibility</p:attrName>
                                        </p:attrNameLst>
                                      </p:cBhvr>
                                      <p:to>
                                        <p:strVal val="visible"/>
                                      </p:to>
                                    </p:set>
                                    <p:animEffect transition="in" filter="wipe(left)">
                                      <p:cBhvr>
                                        <p:cTn id="7" dur="500"/>
                                        <p:tgtEl>
                                          <p:spTgt spid="7444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4452"/>
                                        </p:tgtEl>
                                        <p:attrNameLst>
                                          <p:attrName>style.visibility</p:attrName>
                                        </p:attrNameLst>
                                      </p:cBhvr>
                                      <p:to>
                                        <p:strVal val="visible"/>
                                      </p:to>
                                    </p:set>
                                    <p:animEffect transition="in" filter="wipe(left)">
                                      <p:cBhvr>
                                        <p:cTn id="12" dur="500"/>
                                        <p:tgtEl>
                                          <p:spTgt spid="74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p:bldP spid="744452"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763713" y="476250"/>
            <a:ext cx="6337300" cy="579438"/>
          </a:xfrm>
          <a:prstGeom prst="rect">
            <a:avLst/>
          </a:prstGeom>
          <a:noFill/>
          <a:ln w="9525" algn="ctr">
            <a:noFill/>
            <a:miter lim="800000"/>
          </a:ln>
        </p:spPr>
        <p:txBody>
          <a:bodyPr anchor="ctr">
            <a:spAutoFit/>
          </a:bodyPr>
          <a:lstStyle/>
          <a:p>
            <a:pPr eaLnBrk="1" hangingPunct="1"/>
            <a:r>
              <a:rPr kumimoji="0" lang="zh-CN" altLang="en-US" dirty="0">
                <a:latin typeface="楷体" panose="02010609060101010101" pitchFamily="49" charset="-122"/>
                <a:ea typeface="楷体" panose="02010609060101010101" pitchFamily="49" charset="-122"/>
              </a:rPr>
              <a:t>物质颜色与吸收光的近似关系表 </a:t>
            </a:r>
            <a:endParaRPr kumimoji="0" lang="zh-CN" altLang="en-US" dirty="0">
              <a:latin typeface="楷体" panose="02010609060101010101" pitchFamily="49" charset="-122"/>
              <a:ea typeface="楷体" panose="02010609060101010101" pitchFamily="49" charset="-122"/>
            </a:endParaRPr>
          </a:p>
        </p:txBody>
      </p:sp>
      <p:graphicFrame>
        <p:nvGraphicFramePr>
          <p:cNvPr id="745475" name="Group 3"/>
          <p:cNvGraphicFramePr>
            <a:graphicFrameLocks noGrp="1"/>
          </p:cNvGraphicFramePr>
          <p:nvPr>
            <p:ph/>
          </p:nvPr>
        </p:nvGraphicFramePr>
        <p:xfrm>
          <a:off x="0" y="1268413"/>
          <a:ext cx="9144000" cy="3975204"/>
        </p:xfrm>
        <a:graphic>
          <a:graphicData uri="http://schemas.openxmlformats.org/drawingml/2006/table">
            <a:tbl>
              <a:tblPr/>
              <a:tblGrid>
                <a:gridCol w="539750"/>
                <a:gridCol w="1079500"/>
                <a:gridCol w="1439863"/>
                <a:gridCol w="1512887"/>
                <a:gridCol w="1512888"/>
                <a:gridCol w="1511300"/>
                <a:gridCol w="1547812"/>
              </a:tblGrid>
              <a:tr h="946988">
                <a:tc rowSpan="2">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rPr>
                        <a:t>吸收光</a:t>
                      </a:r>
                      <a:endPar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rPr>
                        <a:t>波长</a:t>
                      </a:r>
                      <a:r>
                        <a:rPr kumimoji="0" lang="en-US" altLang="zh-CN" sz="2800" b="1" i="0" u="none" strike="noStrike" cap="none" normalizeH="0" baseline="0" dirty="0" smtClean="0">
                          <a:ln>
                            <a:noFill/>
                          </a:ln>
                          <a:solidFill>
                            <a:srgbClr val="000000"/>
                          </a:solidFill>
                          <a:effectLst/>
                          <a:latin typeface="楷体_GB2312" pitchFamily="49" charset="-122"/>
                          <a:ea typeface="楷体_GB2312" pitchFamily="49" charset="-122"/>
                        </a:rPr>
                        <a:t>/nm</a:t>
                      </a:r>
                      <a:endParaRPr kumimoji="0" lang="en-US" altLang="zh-CN" sz="2800" b="1" i="0" u="none" strike="noStrike" cap="none" normalizeH="0" baseline="0" dirty="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750-650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650-600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600-580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580-560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560-500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281">
                <a:tc vMerge="1">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rPr>
                        <a:t>颜色</a:t>
                      </a:r>
                      <a:endPar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红</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橙</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黄</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淡黄</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绿</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绿</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281">
                <a:tc gridSpan="2">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rPr>
                        <a:t>物质颜色</a:t>
                      </a:r>
                      <a:endPar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蓝绿</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绿蓝</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蓝</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紫</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紫红</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6988">
                <a:tc rowSpan="2">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楷体_GB2312" pitchFamily="49" charset="-122"/>
                          <a:ea typeface="楷体_GB2312" pitchFamily="49" charset="-122"/>
                        </a:rPr>
                        <a:t>吸收光</a:t>
                      </a:r>
                      <a:endParaRPr kumimoji="0" lang="zh-CN" altLang="en-US" sz="2800" b="1" i="0" u="none" strike="noStrike" cap="none" normalizeH="0" baseline="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rPr>
                        <a:t>波长</a:t>
                      </a:r>
                      <a:r>
                        <a:rPr kumimoji="0" lang="en-US" altLang="zh-CN" sz="2800" b="1" i="0" u="none" strike="noStrike" cap="none" normalizeH="0" baseline="0" dirty="0" smtClean="0">
                          <a:ln>
                            <a:noFill/>
                          </a:ln>
                          <a:solidFill>
                            <a:srgbClr val="000000"/>
                          </a:solidFill>
                          <a:effectLst/>
                          <a:latin typeface="楷体_GB2312" pitchFamily="49" charset="-122"/>
                          <a:ea typeface="楷体_GB2312" pitchFamily="49" charset="-122"/>
                        </a:rPr>
                        <a:t>/nm</a:t>
                      </a:r>
                      <a:endParaRPr kumimoji="0" lang="en-US" altLang="zh-CN" sz="2800" b="1" i="0" u="none" strike="noStrike" cap="none" normalizeH="0" baseline="0" dirty="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500-490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490-480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480-450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450-400</a:t>
                      </a:r>
                      <a:r>
                        <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 </a:t>
                      </a:r>
                      <a:endParaRPr kumimoji="0" lang="en-US" altLang="zh-CN" sz="28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楷体_GB2312" pitchFamily="49" charset="-122"/>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281">
                <a:tc vMerge="1">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rPr>
                        <a:t>颜色</a:t>
                      </a:r>
                      <a:endPar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蓝绿</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绿蓝</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蓝</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紫</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楷体_GB2312" pitchFamily="49" charset="-122"/>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281">
                <a:tc gridSpan="2">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rPr>
                        <a:t>物质颜色</a:t>
                      </a:r>
                      <a:endParaRPr kumimoji="0" lang="zh-CN" altLang="en-US" sz="2800" b="1" i="0" u="none" strike="noStrike" cap="none" normalizeH="0" baseline="0" dirty="0" smtClean="0">
                        <a:ln>
                          <a:noFill/>
                        </a:ln>
                        <a:solidFill>
                          <a:srgbClr val="000000"/>
                        </a:solidFill>
                        <a:effectLst/>
                        <a:latin typeface="楷体_GB2312" pitchFamily="49" charset="-122"/>
                        <a:ea typeface="楷体_GB2312" pitchFamily="49" charset="-122"/>
                      </a:endParaRPr>
                    </a:p>
                  </a:txBody>
                  <a:tcPr marL="90000" marR="90000" marT="46787" marB="4678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hMerge="1">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红</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橙</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黄</a:t>
                      </a:r>
                      <a:endPar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淡黄</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a:t>
                      </a:r>
                      <a:r>
                        <a:rPr kumimoji="0" lang="zh-CN" altLang="en-US"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绿</a:t>
                      </a:r>
                      <a:r>
                        <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rPr>
                        <a:t>)</a:t>
                      </a:r>
                      <a:endParaRPr kumimoji="0" lang="en-US" altLang="zh-CN" sz="2800" b="1" i="0" u="none" strike="noStrike" cap="none" normalizeH="0" baseline="0" smtClean="0">
                        <a:ln>
                          <a:noFill/>
                        </a:ln>
                        <a:solidFill>
                          <a:srgbClr val="000000"/>
                        </a:solidFill>
                        <a:effectLst/>
                        <a:latin typeface="Times New Roman" panose="02020603050405020304" pitchFamily="18" charset="0"/>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zh-CN" sz="2800" b="1" i="0" u="none" strike="noStrike" cap="none" normalizeH="0" baseline="0" dirty="0" smtClean="0">
                        <a:ln>
                          <a:noFill/>
                        </a:ln>
                        <a:solidFill>
                          <a:schemeClr val="tx1"/>
                        </a:solidFill>
                        <a:effectLst/>
                        <a:latin typeface="楷体_GB2312" pitchFamily="49" charset="-122"/>
                        <a:ea typeface="楷体_GB2312" pitchFamily="49" charset="-122"/>
                      </a:endParaRPr>
                    </a:p>
                  </a:txBody>
                  <a:tcPr marL="90000" marR="90000" marT="46787" marB="4678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5475"/>
                                        </p:tgtEl>
                                        <p:attrNameLst>
                                          <p:attrName>style.visibility</p:attrName>
                                        </p:attrNameLst>
                                      </p:cBhvr>
                                      <p:to>
                                        <p:strVal val="visible"/>
                                      </p:to>
                                    </p:set>
                                    <p:animEffect transition="in" filter="blinds(horizontal)">
                                      <p:cBhvr>
                                        <p:cTn id="7" dur="500"/>
                                        <p:tgtEl>
                                          <p:spTgt spid="74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ChangeArrowheads="1"/>
          </p:cNvSpPr>
          <p:nvPr/>
        </p:nvSpPr>
        <p:spPr bwMode="auto">
          <a:xfrm>
            <a:off x="900113" y="773113"/>
            <a:ext cx="7789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a:solidFill>
                  <a:srgbClr val="0000CC"/>
                </a:solidFill>
                <a:ea typeface="华文楷体" panose="02010600040101010101" pitchFamily="2" charset="-122"/>
              </a:rPr>
              <a:t>(1) </a:t>
            </a:r>
            <a:r>
              <a:rPr lang="zh-CN" altLang="en-US">
                <a:solidFill>
                  <a:srgbClr val="0000CC"/>
                </a:solidFill>
                <a:ea typeface="华文楷体" panose="02010600040101010101" pitchFamily="2" charset="-122"/>
              </a:rPr>
              <a:t>强氧化性，</a:t>
            </a:r>
            <a:r>
              <a:rPr kumimoji="1" lang="zh-CN" altLang="en-US">
                <a:ea typeface="华文楷体" panose="02010600040101010101" pitchFamily="2" charset="-122"/>
              </a:rPr>
              <a:t>与大多数</a:t>
            </a:r>
            <a:r>
              <a:rPr kumimoji="1" lang="zh-CN" altLang="en-US">
                <a:solidFill>
                  <a:srgbClr val="0000FF"/>
                </a:solidFill>
                <a:ea typeface="华文楷体" panose="02010600040101010101" pitchFamily="2" charset="-122"/>
              </a:rPr>
              <a:t>金属及非金属</a:t>
            </a:r>
            <a:r>
              <a:rPr kumimoji="1" lang="zh-CN" altLang="en-US">
                <a:ea typeface="华文楷体" panose="02010600040101010101" pitchFamily="2" charset="-122"/>
              </a:rPr>
              <a:t>作用</a:t>
            </a:r>
            <a:endParaRPr lang="zh-CN" altLang="en-US">
              <a:solidFill>
                <a:srgbClr val="0000CC"/>
              </a:solidFill>
              <a:ea typeface="华文楷体" panose="02010600040101010101" pitchFamily="2" charset="-122"/>
            </a:endParaRPr>
          </a:p>
        </p:txBody>
      </p:sp>
      <p:grpSp>
        <p:nvGrpSpPr>
          <p:cNvPr id="363522" name="Group 3"/>
          <p:cNvGrpSpPr/>
          <p:nvPr/>
        </p:nvGrpSpPr>
        <p:grpSpPr bwMode="auto">
          <a:xfrm>
            <a:off x="1230313" y="1481138"/>
            <a:ext cx="7227887" cy="1169987"/>
            <a:chOff x="1056" y="1008"/>
            <a:chExt cx="4553" cy="737"/>
          </a:xfrm>
        </p:grpSpPr>
        <p:sp>
          <p:nvSpPr>
            <p:cNvPr id="363526" name="Text Box 4"/>
            <p:cNvSpPr txBox="1">
              <a:spLocks noChangeArrowheads="1"/>
            </p:cNvSpPr>
            <p:nvPr/>
          </p:nvSpPr>
          <p:spPr bwMode="auto">
            <a:xfrm>
              <a:off x="2496" y="1008"/>
              <a:ext cx="3113"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sz="2800">
                  <a:ea typeface="华文楷体" panose="02010600040101010101" pitchFamily="2" charset="-122"/>
                </a:rPr>
                <a:t>          F</a:t>
              </a:r>
              <a:r>
                <a:rPr lang="en-US" altLang="zh-CN" sz="2800" baseline="-25000">
                  <a:ea typeface="华文楷体" panose="02010600040101010101" pitchFamily="2" charset="-122"/>
                </a:rPr>
                <a:t>2</a:t>
              </a:r>
              <a:r>
                <a:rPr lang="en-US" altLang="zh-CN" sz="2800">
                  <a:ea typeface="华文楷体" panose="02010600040101010101" pitchFamily="2" charset="-122"/>
                </a:rPr>
                <a:t>      Cl</a:t>
              </a:r>
              <a:r>
                <a:rPr lang="en-US" altLang="zh-CN" sz="2800" baseline="-25000">
                  <a:ea typeface="华文楷体" panose="02010600040101010101" pitchFamily="2" charset="-122"/>
                </a:rPr>
                <a:t>2 </a:t>
              </a:r>
              <a:r>
                <a:rPr lang="en-US" altLang="zh-CN" sz="2800">
                  <a:ea typeface="华文楷体" panose="02010600040101010101" pitchFamily="2" charset="-122"/>
                </a:rPr>
                <a:t>      Br</a:t>
              </a:r>
              <a:r>
                <a:rPr lang="en-US" altLang="zh-CN" sz="2800" baseline="-25000">
                  <a:ea typeface="华文楷体" panose="02010600040101010101" pitchFamily="2" charset="-122"/>
                </a:rPr>
                <a:t>2</a:t>
              </a:r>
              <a:r>
                <a:rPr lang="en-US" altLang="zh-CN" sz="2800">
                  <a:ea typeface="华文楷体" panose="02010600040101010101" pitchFamily="2" charset="-122"/>
                </a:rPr>
                <a:t>        I</a:t>
              </a:r>
              <a:r>
                <a:rPr lang="en-US" altLang="zh-CN" sz="2800" baseline="-25000">
                  <a:ea typeface="华文楷体" panose="02010600040101010101" pitchFamily="2" charset="-122"/>
                </a:rPr>
                <a:t>2</a:t>
              </a:r>
              <a:endParaRPr lang="en-US" altLang="zh-CN" sz="2800" baseline="-25000">
                <a:ea typeface="华文楷体" panose="02010600040101010101" pitchFamily="2" charset="-122"/>
              </a:endParaRPr>
            </a:p>
            <a:p>
              <a:pPr>
                <a:lnSpc>
                  <a:spcPct val="125000"/>
                </a:lnSpc>
              </a:pPr>
              <a:r>
                <a:rPr lang="en-US" altLang="zh-CN" sz="2800">
                  <a:ea typeface="华文楷体" panose="02010600040101010101" pitchFamily="2" charset="-122"/>
                </a:rPr>
                <a:t>         2.87   1.358    1.087   0.535</a:t>
              </a:r>
              <a:endParaRPr lang="en-US" altLang="zh-CN" sz="2800">
                <a:ea typeface="华文楷体" panose="02010600040101010101" pitchFamily="2" charset="-122"/>
              </a:endParaRPr>
            </a:p>
          </p:txBody>
        </p:sp>
        <p:sp>
          <p:nvSpPr>
            <p:cNvPr id="363527" name="Rectangle 5"/>
            <p:cNvSpPr>
              <a:spLocks noChangeArrowheads="1"/>
            </p:cNvSpPr>
            <p:nvPr/>
          </p:nvSpPr>
          <p:spPr bwMode="auto">
            <a:xfrm>
              <a:off x="1056" y="1024"/>
              <a:ext cx="2152"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zh-CN" altLang="en-US" sz="2800">
                  <a:ea typeface="华文楷体" panose="02010600040101010101" pitchFamily="2" charset="-122"/>
                </a:rPr>
                <a:t>卤素单质性质变化：</a:t>
              </a:r>
              <a:endParaRPr lang="zh-CN" altLang="en-US" sz="2800">
                <a:ea typeface="华文楷体" panose="02010600040101010101" pitchFamily="2" charset="-122"/>
              </a:endParaRPr>
            </a:p>
          </p:txBody>
        </p:sp>
        <p:sp>
          <p:nvSpPr>
            <p:cNvPr id="363528" name="Text Box 6"/>
            <p:cNvSpPr txBox="1">
              <a:spLocks noChangeArrowheads="1"/>
            </p:cNvSpPr>
            <p:nvPr/>
          </p:nvSpPr>
          <p:spPr bwMode="auto">
            <a:xfrm>
              <a:off x="1191" y="1323"/>
              <a:ext cx="1740"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sz="2800" i="1">
                  <a:ea typeface="华文楷体" panose="02010600040101010101" pitchFamily="2" charset="-122"/>
                </a:rPr>
                <a:t>E</a:t>
              </a:r>
              <a:r>
                <a:rPr lang="zh-CN" altLang="en-US" sz="2800">
                  <a:ea typeface="华文楷体" panose="02010600040101010101" pitchFamily="2" charset="-122"/>
                </a:rPr>
                <a:t>（</a:t>
              </a:r>
              <a:r>
                <a:rPr lang="en-US" altLang="zh-CN" sz="2800">
                  <a:ea typeface="华文楷体" panose="02010600040101010101" pitchFamily="2" charset="-122"/>
                </a:rPr>
                <a:t>X</a:t>
              </a:r>
              <a:r>
                <a:rPr lang="en-US" altLang="zh-CN" sz="2800" baseline="-25000">
                  <a:ea typeface="华文楷体" panose="02010600040101010101" pitchFamily="2" charset="-122"/>
                </a:rPr>
                <a:t>2</a:t>
              </a:r>
              <a:r>
                <a:rPr lang="en-US" altLang="zh-CN" sz="2800">
                  <a:ea typeface="华文楷体" panose="02010600040101010101" pitchFamily="2" charset="-122"/>
                </a:rPr>
                <a:t>/X</a:t>
              </a:r>
              <a:r>
                <a:rPr lang="en-US" altLang="zh-CN" sz="2800" baseline="30000">
                  <a:ea typeface="华文楷体" panose="02010600040101010101" pitchFamily="2" charset="-122"/>
                </a:rPr>
                <a:t>-</a:t>
              </a:r>
              <a:r>
                <a:rPr lang="zh-CN" altLang="en-US" sz="2800">
                  <a:ea typeface="华文楷体" panose="02010600040101010101" pitchFamily="2" charset="-122"/>
                </a:rPr>
                <a:t>）</a:t>
              </a:r>
              <a:r>
                <a:rPr lang="en-US" altLang="zh-CN" sz="2800">
                  <a:ea typeface="华文楷体" panose="02010600040101010101" pitchFamily="2" charset="-122"/>
                </a:rPr>
                <a:t>/ V</a:t>
              </a:r>
              <a:r>
                <a:rPr lang="zh-CN" altLang="en-US" sz="2800">
                  <a:ea typeface="华文楷体" panose="02010600040101010101" pitchFamily="2" charset="-122"/>
                </a:rPr>
                <a:t>：</a:t>
              </a:r>
              <a:endParaRPr lang="zh-CN" altLang="en-US" sz="2800">
                <a:ea typeface="华文楷体" panose="02010600040101010101" pitchFamily="2" charset="-122"/>
              </a:endParaRPr>
            </a:p>
          </p:txBody>
        </p:sp>
      </p:grpSp>
      <p:sp>
        <p:nvSpPr>
          <p:cNvPr id="363523" name="Rectangle 8"/>
          <p:cNvSpPr>
            <a:spLocks noChangeArrowheads="1"/>
          </p:cNvSpPr>
          <p:nvPr/>
        </p:nvSpPr>
        <p:spPr bwMode="auto">
          <a:xfrm>
            <a:off x="78486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4EE2946-98BA-4D8D-9FED-76F47F3FA28E}"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70665" name="Rectangle 9"/>
          <p:cNvSpPr>
            <a:spLocks noRot="1" noChangeArrowheads="1"/>
          </p:cNvSpPr>
          <p:nvPr/>
        </p:nvSpPr>
        <p:spPr bwMode="auto">
          <a:xfrm>
            <a:off x="1128713" y="2795588"/>
            <a:ext cx="7561262"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buClr>
                <a:schemeClr val="accent1"/>
              </a:buClr>
              <a:buSzPct val="90000"/>
              <a:buFont typeface="Monotype Sorts"/>
              <a:buNone/>
            </a:pPr>
            <a:r>
              <a:rPr kumimoji="1" lang="en-US" altLang="zh-CN">
                <a:solidFill>
                  <a:srgbClr val="0000CC"/>
                </a:solidFill>
                <a:ea typeface="华文楷体" panose="02010600040101010101" pitchFamily="2" charset="-122"/>
              </a:rPr>
              <a:t>i:  </a:t>
            </a:r>
            <a:r>
              <a:rPr kumimoji="1" lang="zh-CN" altLang="en-US">
                <a:solidFill>
                  <a:srgbClr val="0000CC"/>
                </a:solidFill>
                <a:ea typeface="华文楷体" panose="02010600040101010101" pitchFamily="2" charset="-122"/>
              </a:rPr>
              <a:t>单质的氧化性</a:t>
            </a:r>
            <a:r>
              <a:rPr kumimoji="1" lang="en-US" altLang="zh-CN">
                <a:solidFill>
                  <a:srgbClr val="0000CC"/>
                </a:solidFill>
                <a:ea typeface="华文楷体" panose="02010600040101010101" pitchFamily="2" charset="-122"/>
              </a:rPr>
              <a:t>:  </a:t>
            </a:r>
            <a:r>
              <a:rPr kumimoji="1" lang="en-US" altLang="zh-CN">
                <a:ea typeface="华文楷体" panose="02010600040101010101" pitchFamily="2" charset="-122"/>
              </a:rPr>
              <a:t>F</a:t>
            </a:r>
            <a:r>
              <a:rPr kumimoji="1" lang="en-US" altLang="zh-CN" baseline="-25000">
                <a:ea typeface="华文楷体" panose="02010600040101010101" pitchFamily="2" charset="-122"/>
              </a:rPr>
              <a:t>2</a:t>
            </a:r>
            <a:r>
              <a:rPr kumimoji="1" lang="en-US" altLang="zh-CN">
                <a:ea typeface="华文楷体" panose="02010600040101010101" pitchFamily="2" charset="-122"/>
              </a:rPr>
              <a:t>&gt; Cl</a:t>
            </a:r>
            <a:r>
              <a:rPr kumimoji="1" lang="en-US" altLang="zh-CN" baseline="-25000">
                <a:ea typeface="华文楷体" panose="02010600040101010101" pitchFamily="2" charset="-122"/>
              </a:rPr>
              <a:t>2</a:t>
            </a:r>
            <a:r>
              <a:rPr kumimoji="1" lang="en-US" altLang="zh-CN">
                <a:ea typeface="华文楷体" panose="02010600040101010101" pitchFamily="2" charset="-122"/>
              </a:rPr>
              <a:t> &gt; Br</a:t>
            </a:r>
            <a:r>
              <a:rPr kumimoji="1" lang="en-US" altLang="zh-CN" baseline="-25000">
                <a:ea typeface="华文楷体" panose="02010600040101010101" pitchFamily="2" charset="-122"/>
              </a:rPr>
              <a:t>2</a:t>
            </a:r>
            <a:r>
              <a:rPr kumimoji="1" lang="en-US" altLang="zh-CN">
                <a:ea typeface="华文楷体" panose="02010600040101010101" pitchFamily="2" charset="-122"/>
              </a:rPr>
              <a:t> &gt; I</a:t>
            </a:r>
            <a:r>
              <a:rPr kumimoji="1" lang="en-US" altLang="zh-CN" baseline="-25000">
                <a:ea typeface="华文楷体" panose="02010600040101010101" pitchFamily="2" charset="-122"/>
              </a:rPr>
              <a:t>2   </a:t>
            </a:r>
            <a:r>
              <a:rPr kumimoji="1" lang="en-US" altLang="zh-CN">
                <a:ea typeface="华文楷体" panose="02010600040101010101" pitchFamily="2" charset="-122"/>
              </a:rPr>
              <a:t> </a:t>
            </a:r>
            <a:endParaRPr kumimoji="1" lang="en-US" altLang="zh-CN">
              <a:ea typeface="华文楷体" panose="02010600040101010101" pitchFamily="2" charset="-122"/>
            </a:endParaRPr>
          </a:p>
          <a:p>
            <a:pPr>
              <a:lnSpc>
                <a:spcPct val="125000"/>
              </a:lnSpc>
              <a:buClr>
                <a:schemeClr val="accent1"/>
              </a:buClr>
              <a:buSzPct val="90000"/>
              <a:buFont typeface="Monotype Sorts"/>
              <a:buNone/>
            </a:pPr>
            <a:r>
              <a:rPr kumimoji="1" lang="zh-CN" altLang="en-US">
                <a:solidFill>
                  <a:srgbClr val="0000CC"/>
                </a:solidFill>
                <a:ea typeface="华文楷体" panose="02010600040101010101" pitchFamily="2" charset="-122"/>
              </a:rPr>
              <a:t>    离子的还原性</a:t>
            </a:r>
            <a:r>
              <a:rPr kumimoji="1" lang="en-US" altLang="zh-CN">
                <a:solidFill>
                  <a:srgbClr val="0000CC"/>
                </a:solidFill>
                <a:ea typeface="华文楷体" panose="02010600040101010101" pitchFamily="2" charset="-122"/>
              </a:rPr>
              <a:t>:  </a:t>
            </a:r>
            <a:r>
              <a:rPr kumimoji="1" lang="en-US" altLang="zh-CN">
                <a:ea typeface="华文楷体" panose="02010600040101010101" pitchFamily="2" charset="-122"/>
              </a:rPr>
              <a:t>F</a:t>
            </a:r>
            <a:r>
              <a:rPr kumimoji="1" lang="zh-CN" altLang="en-US" baseline="30000">
                <a:ea typeface="华文楷体" panose="02010600040101010101" pitchFamily="2" charset="-122"/>
              </a:rPr>
              <a:t>－</a:t>
            </a:r>
            <a:r>
              <a:rPr kumimoji="1" lang="en-US" altLang="zh-CN">
                <a:ea typeface="华文楷体" panose="02010600040101010101" pitchFamily="2" charset="-122"/>
              </a:rPr>
              <a:t>&lt; Cl</a:t>
            </a:r>
            <a:r>
              <a:rPr kumimoji="1" lang="zh-CN" altLang="en-US" baseline="30000">
                <a:ea typeface="华文楷体" panose="02010600040101010101" pitchFamily="2" charset="-122"/>
              </a:rPr>
              <a:t>－</a:t>
            </a:r>
            <a:r>
              <a:rPr kumimoji="1" lang="zh-CN" altLang="en-US">
                <a:ea typeface="华文楷体" panose="02010600040101010101" pitchFamily="2" charset="-122"/>
              </a:rPr>
              <a:t> </a:t>
            </a:r>
            <a:r>
              <a:rPr kumimoji="1" lang="en-US" altLang="zh-CN">
                <a:ea typeface="华文楷体" panose="02010600040101010101" pitchFamily="2" charset="-122"/>
              </a:rPr>
              <a:t>&lt; Br</a:t>
            </a:r>
            <a:r>
              <a:rPr kumimoji="1" lang="zh-CN" altLang="en-US" baseline="30000">
                <a:ea typeface="华文楷体" panose="02010600040101010101" pitchFamily="2" charset="-122"/>
              </a:rPr>
              <a:t>－</a:t>
            </a:r>
            <a:r>
              <a:rPr kumimoji="1" lang="zh-CN" altLang="en-US">
                <a:ea typeface="华文楷体" panose="02010600040101010101" pitchFamily="2" charset="-122"/>
              </a:rPr>
              <a:t> </a:t>
            </a:r>
            <a:r>
              <a:rPr kumimoji="1" lang="en-US" altLang="zh-CN">
                <a:ea typeface="华文楷体" panose="02010600040101010101" pitchFamily="2" charset="-122"/>
              </a:rPr>
              <a:t>&lt; I</a:t>
            </a:r>
            <a:r>
              <a:rPr kumimoji="1" lang="zh-CN" altLang="en-US" baseline="30000">
                <a:ea typeface="华文楷体" panose="02010600040101010101" pitchFamily="2" charset="-122"/>
              </a:rPr>
              <a:t>－</a:t>
            </a:r>
            <a:endParaRPr kumimoji="1" lang="en-US" altLang="zh-CN" baseline="30000">
              <a:ea typeface="华文楷体" panose="02010600040101010101" pitchFamily="2" charset="-122"/>
            </a:endParaRPr>
          </a:p>
          <a:p>
            <a:pPr>
              <a:lnSpc>
                <a:spcPct val="125000"/>
              </a:lnSpc>
              <a:buClr>
                <a:schemeClr val="accent1"/>
              </a:buClr>
              <a:buSzPct val="90000"/>
            </a:pPr>
            <a:r>
              <a:rPr kumimoji="1" lang="en-US" altLang="zh-CN">
                <a:ea typeface="华文楷体" panose="02010600040101010101" pitchFamily="2" charset="-122"/>
              </a:rPr>
              <a:t>ii: </a:t>
            </a:r>
            <a:r>
              <a:rPr kumimoji="1" lang="zh-CN" altLang="en-US">
                <a:ea typeface="华文楷体" panose="02010600040101010101" pitchFamily="2" charset="-122"/>
              </a:rPr>
              <a:t>置换反应</a:t>
            </a:r>
            <a:r>
              <a:rPr kumimoji="1" lang="en-US" altLang="zh-CN">
                <a:ea typeface="华文楷体" panose="02010600040101010101" pitchFamily="2" charset="-122"/>
              </a:rPr>
              <a:t>: Cl</a:t>
            </a:r>
            <a:r>
              <a:rPr kumimoji="1" lang="en-US" altLang="zh-CN" baseline="-25000">
                <a:ea typeface="华文楷体" panose="02010600040101010101" pitchFamily="2" charset="-122"/>
              </a:rPr>
              <a:t>2</a:t>
            </a:r>
            <a:r>
              <a:rPr kumimoji="1" lang="en-US" altLang="zh-CN">
                <a:ea typeface="华文楷体" panose="02010600040101010101" pitchFamily="2" charset="-122"/>
              </a:rPr>
              <a:t> + 2I</a:t>
            </a:r>
            <a:r>
              <a:rPr kumimoji="1" lang="en-US" altLang="zh-CN" baseline="30000">
                <a:ea typeface="华文楷体" panose="02010600040101010101" pitchFamily="2" charset="-122"/>
                <a:sym typeface="Symbol" panose="05050102010706020507" pitchFamily="18" charset="2"/>
              </a:rPr>
              <a:t></a:t>
            </a:r>
            <a:r>
              <a:rPr kumimoji="1" lang="en-US" altLang="zh-CN" baseline="30000">
                <a:ea typeface="华文楷体" panose="02010600040101010101" pitchFamily="2" charset="-122"/>
              </a:rPr>
              <a:t> </a:t>
            </a:r>
            <a:r>
              <a:rPr kumimoji="1" lang="en-US" altLang="zh-CN">
                <a:ea typeface="华文楷体" panose="02010600040101010101" pitchFamily="2" charset="-122"/>
              </a:rPr>
              <a:t>= 2Cl</a:t>
            </a:r>
            <a:r>
              <a:rPr kumimoji="1" lang="en-US" altLang="zh-CN" baseline="30000">
                <a:ea typeface="华文楷体" panose="02010600040101010101" pitchFamily="2" charset="-122"/>
                <a:sym typeface="Symbol" panose="05050102010706020507" pitchFamily="18" charset="2"/>
              </a:rPr>
              <a:t></a:t>
            </a:r>
            <a:r>
              <a:rPr kumimoji="1" lang="en-US" altLang="zh-CN" baseline="30000">
                <a:ea typeface="华文楷体" panose="02010600040101010101" pitchFamily="2" charset="-122"/>
              </a:rPr>
              <a:t> </a:t>
            </a:r>
            <a:r>
              <a:rPr kumimoji="1" lang="en-US" altLang="zh-CN">
                <a:ea typeface="华文楷体" panose="02010600040101010101" pitchFamily="2" charset="-122"/>
              </a:rPr>
              <a:t>+ I</a:t>
            </a:r>
            <a:r>
              <a:rPr kumimoji="1" lang="en-US" altLang="zh-CN" baseline="-25000">
                <a:ea typeface="华文楷体" panose="02010600040101010101" pitchFamily="2" charset="-122"/>
              </a:rPr>
              <a:t>2</a:t>
            </a:r>
            <a:r>
              <a:rPr kumimoji="1" lang="en-US" altLang="zh-CN">
                <a:ea typeface="华文楷体" panose="02010600040101010101" pitchFamily="2" charset="-122"/>
              </a:rPr>
              <a:t> </a:t>
            </a:r>
            <a:endParaRPr kumimoji="1" lang="en-US" altLang="zh-CN">
              <a:ea typeface="华文楷体" panose="02010600040101010101" pitchFamily="2" charset="-122"/>
            </a:endParaRPr>
          </a:p>
          <a:p>
            <a:pPr>
              <a:lnSpc>
                <a:spcPct val="125000"/>
              </a:lnSpc>
              <a:buClr>
                <a:schemeClr val="accent1"/>
              </a:buClr>
              <a:buSzPct val="90000"/>
            </a:pPr>
            <a:r>
              <a:rPr kumimoji="1" lang="en-US" altLang="zh-CN">
                <a:ea typeface="华文楷体" panose="02010600040101010101" pitchFamily="2" charset="-122"/>
              </a:rPr>
              <a:t>iii</a:t>
            </a:r>
            <a:r>
              <a:rPr kumimoji="1" lang="zh-CN" altLang="en-US">
                <a:ea typeface="华文楷体" panose="02010600040101010101" pitchFamily="2" charset="-122"/>
              </a:rPr>
              <a:t>：</a:t>
            </a:r>
            <a:r>
              <a:rPr lang="en-US" altLang="zh-CN">
                <a:solidFill>
                  <a:srgbClr val="0000FF"/>
                </a:solidFill>
                <a:ea typeface="楷体" panose="02010609060101010101" pitchFamily="49" charset="-122"/>
              </a:rPr>
              <a:t>5Cl</a:t>
            </a:r>
            <a:r>
              <a:rPr lang="en-US" altLang="zh-CN" baseline="-25000">
                <a:solidFill>
                  <a:srgbClr val="0000FF"/>
                </a:solidFill>
                <a:ea typeface="楷体" panose="02010609060101010101" pitchFamily="49" charset="-122"/>
              </a:rPr>
              <a:t>2</a:t>
            </a:r>
            <a:r>
              <a:rPr lang="en-US" altLang="zh-CN">
                <a:solidFill>
                  <a:srgbClr val="0000FF"/>
                </a:solidFill>
                <a:ea typeface="楷体" panose="02010609060101010101" pitchFamily="49" charset="-122"/>
              </a:rPr>
              <a:t> + I</a:t>
            </a:r>
            <a:r>
              <a:rPr lang="en-US" altLang="zh-CN" baseline="-25000">
                <a:solidFill>
                  <a:srgbClr val="0000FF"/>
                </a:solidFill>
                <a:ea typeface="楷体" panose="02010609060101010101" pitchFamily="49" charset="-122"/>
              </a:rPr>
              <a:t>2</a:t>
            </a:r>
            <a:r>
              <a:rPr lang="en-US" altLang="zh-CN">
                <a:solidFill>
                  <a:srgbClr val="0000FF"/>
                </a:solidFill>
                <a:ea typeface="楷体" panose="02010609060101010101" pitchFamily="49" charset="-122"/>
              </a:rPr>
              <a:t> </a:t>
            </a:r>
            <a:r>
              <a:rPr lang="en-US" altLang="zh-CN">
                <a:ea typeface="楷体" panose="02010609060101010101" pitchFamily="49" charset="-122"/>
              </a:rPr>
              <a:t>+ 6H</a:t>
            </a:r>
            <a:r>
              <a:rPr lang="en-US" altLang="zh-CN" baseline="-25000">
                <a:ea typeface="楷体" panose="02010609060101010101" pitchFamily="49" charset="-122"/>
              </a:rPr>
              <a:t>2</a:t>
            </a:r>
            <a:r>
              <a:rPr lang="en-US" altLang="zh-CN">
                <a:ea typeface="楷体" panose="02010609060101010101" pitchFamily="49" charset="-122"/>
              </a:rPr>
              <a:t>O == 2HIO</a:t>
            </a:r>
            <a:r>
              <a:rPr lang="en-US" altLang="zh-CN" baseline="-25000">
                <a:ea typeface="楷体" panose="02010609060101010101" pitchFamily="49" charset="-122"/>
              </a:rPr>
              <a:t>3</a:t>
            </a:r>
            <a:r>
              <a:rPr lang="en-US" altLang="zh-CN">
                <a:ea typeface="楷体" panose="02010609060101010101" pitchFamily="49" charset="-122"/>
              </a:rPr>
              <a:t> + 10HCl</a:t>
            </a:r>
            <a:endParaRPr lang="en-US" altLang="zh-CN">
              <a:ea typeface="楷体" panose="02010609060101010101" pitchFamily="49" charset="-122"/>
            </a:endParaRPr>
          </a:p>
          <a:p>
            <a:pPr>
              <a:lnSpc>
                <a:spcPct val="125000"/>
              </a:lnSpc>
              <a:buClr>
                <a:schemeClr val="accent1"/>
              </a:buClr>
              <a:buSzPct val="90000"/>
            </a:pPr>
            <a:r>
              <a:rPr kumimoji="1" lang="en-US" altLang="zh-CN">
                <a:solidFill>
                  <a:srgbClr val="0000CC"/>
                </a:solidFill>
                <a:ea typeface="华文楷体" panose="02010600040101010101" pitchFamily="2" charset="-122"/>
              </a:rPr>
              <a:t>iv: </a:t>
            </a:r>
            <a:r>
              <a:rPr kumimoji="1" lang="zh-CN" altLang="en-US">
                <a:ea typeface="华文楷体" panose="02010600040101010101" pitchFamily="2" charset="-122"/>
              </a:rPr>
              <a:t>轻卤素</a:t>
            </a:r>
            <a:r>
              <a:rPr kumimoji="1" lang="zh-CN" altLang="en-US">
                <a:solidFill>
                  <a:srgbClr val="0000CC"/>
                </a:solidFill>
                <a:ea typeface="华文楷体" panose="02010600040101010101" pitchFamily="2" charset="-122"/>
              </a:rPr>
              <a:t>氧化重卤素生成</a:t>
            </a:r>
            <a:r>
              <a:rPr kumimoji="1" lang="zh-CN" altLang="en-US">
                <a:solidFill>
                  <a:srgbClr val="FF0000"/>
                </a:solidFill>
                <a:ea typeface="华文楷体" panose="02010600040101010101" pitchFamily="2" charset="-122"/>
              </a:rPr>
              <a:t>卤素互化物</a:t>
            </a:r>
            <a:r>
              <a:rPr kumimoji="1" lang="zh-CN" altLang="en-US">
                <a:solidFill>
                  <a:srgbClr val="0000CC"/>
                </a:solidFill>
                <a:ea typeface="华文楷体" panose="02010600040101010101" pitchFamily="2" charset="-122"/>
              </a:rPr>
              <a:t>  </a:t>
            </a:r>
            <a:endParaRPr kumimoji="1" lang="en-US" altLang="zh-CN">
              <a:solidFill>
                <a:srgbClr val="0000CC"/>
              </a:solidFill>
              <a:ea typeface="华文楷体" panose="02010600040101010101" pitchFamily="2" charset="-122"/>
            </a:endParaRPr>
          </a:p>
          <a:p>
            <a:pPr>
              <a:lnSpc>
                <a:spcPct val="125000"/>
              </a:lnSpc>
              <a:buClr>
                <a:schemeClr val="accent1"/>
              </a:buClr>
              <a:buSzPct val="90000"/>
            </a:pPr>
            <a:r>
              <a:rPr kumimoji="1" lang="en-US" altLang="zh-CN">
                <a:solidFill>
                  <a:srgbClr val="0000CC"/>
                </a:solidFill>
                <a:ea typeface="华文楷体" panose="02010600040101010101" pitchFamily="2" charset="-122"/>
              </a:rPr>
              <a:t>                   Cl</a:t>
            </a:r>
            <a:r>
              <a:rPr kumimoji="1" lang="en-US" altLang="zh-CN" baseline="-25000">
                <a:solidFill>
                  <a:srgbClr val="0000CC"/>
                </a:solidFill>
                <a:ea typeface="华文楷体" panose="02010600040101010101" pitchFamily="2" charset="-122"/>
              </a:rPr>
              <a:t>2</a:t>
            </a:r>
            <a:r>
              <a:rPr kumimoji="1" lang="en-US" altLang="zh-CN">
                <a:solidFill>
                  <a:srgbClr val="0000CC"/>
                </a:solidFill>
                <a:ea typeface="华文楷体" panose="02010600040101010101" pitchFamily="2" charset="-122"/>
              </a:rPr>
              <a:t> + 3F</a:t>
            </a:r>
            <a:r>
              <a:rPr kumimoji="1" lang="en-US" altLang="zh-CN" baseline="-25000">
                <a:solidFill>
                  <a:srgbClr val="0000CC"/>
                </a:solidFill>
                <a:ea typeface="华文楷体" panose="02010600040101010101" pitchFamily="2" charset="-122"/>
              </a:rPr>
              <a:t>2</a:t>
            </a:r>
            <a:r>
              <a:rPr kumimoji="1" lang="en-US" altLang="zh-CN">
                <a:solidFill>
                  <a:srgbClr val="0000CC"/>
                </a:solidFill>
                <a:ea typeface="华文楷体" panose="02010600040101010101" pitchFamily="2" charset="-122"/>
              </a:rPr>
              <a:t>  = 2ClF</a:t>
            </a:r>
            <a:r>
              <a:rPr kumimoji="1" lang="en-US" altLang="zh-CN" baseline="-25000">
                <a:solidFill>
                  <a:srgbClr val="0000CC"/>
                </a:solidFill>
                <a:ea typeface="华文楷体" panose="02010600040101010101" pitchFamily="2" charset="-122"/>
              </a:rPr>
              <a:t>3</a:t>
            </a:r>
            <a:endParaRPr kumimoji="1" lang="en-US" altLang="zh-CN" baseline="-25000">
              <a:solidFill>
                <a:srgbClr val="0000CC"/>
              </a:solidFill>
              <a:ea typeface="华文楷体" panose="02010600040101010101" pitchFamily="2" charset="-122"/>
            </a:endParaRPr>
          </a:p>
        </p:txBody>
      </p:sp>
      <p:sp>
        <p:nvSpPr>
          <p:cNvPr id="363525" name="TextBox 9"/>
          <p:cNvSpPr txBox="1">
            <a:spLocks noChangeArrowheads="1"/>
          </p:cNvSpPr>
          <p:nvPr/>
        </p:nvSpPr>
        <p:spPr bwMode="auto">
          <a:xfrm>
            <a:off x="911225" y="127000"/>
            <a:ext cx="416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rPr>
              <a:t>2) </a:t>
            </a:r>
            <a:r>
              <a:rPr lang="zh-CN" altLang="en-US" sz="3600">
                <a:solidFill>
                  <a:srgbClr val="0000FF"/>
                </a:solidFill>
                <a:ea typeface="华文楷体" panose="02010600040101010101" pitchFamily="2" charset="-122"/>
              </a:rPr>
              <a:t>单质的化学性质</a:t>
            </a:r>
            <a:endParaRPr lang="zh-CN" altLang="en-US" sz="3600">
              <a:solidFill>
                <a:srgbClr val="0000FF"/>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6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6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06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06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autoUpdateAnimBg="0" build="p"/>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1187450" y="260350"/>
            <a:ext cx="73485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 与水的反应</a:t>
            </a:r>
            <a:endParaRPr lang="zh-CN" altLang="en-US">
              <a:solidFill>
                <a:srgbClr val="0000FF"/>
              </a:solidFill>
              <a:ea typeface="华文楷体" panose="02010600040101010101" pitchFamily="2" charset="-122"/>
            </a:endParaRPr>
          </a:p>
          <a:p>
            <a:pPr>
              <a:lnSpc>
                <a:spcPct val="125000"/>
              </a:lnSpc>
            </a:pPr>
            <a:r>
              <a:rPr lang="zh-CN" altLang="en-US">
                <a:solidFill>
                  <a:schemeClr val="bg1"/>
                </a:solidFill>
                <a:ea typeface="华文楷体" panose="02010600040101010101" pitchFamily="2" charset="-122"/>
              </a:rPr>
              <a:t>   </a:t>
            </a:r>
            <a:r>
              <a:rPr lang="en-US" altLang="zh-CN">
                <a:ea typeface="华文楷体" panose="02010600040101010101" pitchFamily="2" charset="-122"/>
              </a:rPr>
              <a:t>i </a:t>
            </a:r>
            <a:r>
              <a:rPr lang="en-US" altLang="zh-CN">
                <a:solidFill>
                  <a:srgbClr val="0000FF"/>
                </a:solidFill>
                <a:ea typeface="华文楷体" panose="02010600040101010101" pitchFamily="2" charset="-122"/>
              </a:rPr>
              <a:t>F</a:t>
            </a:r>
            <a:r>
              <a:rPr lang="en-US" altLang="zh-CN" baseline="-25000">
                <a:solidFill>
                  <a:srgbClr val="0000FF"/>
                </a:solidFill>
                <a:ea typeface="华文楷体" panose="02010600040101010101" pitchFamily="2" charset="-122"/>
              </a:rPr>
              <a:t>2</a:t>
            </a:r>
            <a:r>
              <a:rPr lang="zh-CN" altLang="en-US">
                <a:ea typeface="华文楷体" panose="02010600040101010101" pitchFamily="2" charset="-122"/>
              </a:rPr>
              <a:t>与水发生氧化反应</a:t>
            </a:r>
            <a:endParaRPr lang="en-US" altLang="zh-CN">
              <a:ea typeface="华文楷体" panose="02010600040101010101" pitchFamily="2" charset="-122"/>
            </a:endParaRPr>
          </a:p>
          <a:p>
            <a:pPr>
              <a:lnSpc>
                <a:spcPct val="125000"/>
              </a:lnSpc>
            </a:pPr>
            <a:r>
              <a:rPr lang="en-US" altLang="zh-CN">
                <a:ea typeface="华文楷体" panose="02010600040101010101" pitchFamily="2" charset="-122"/>
              </a:rPr>
              <a:t>             2F</a:t>
            </a:r>
            <a:r>
              <a:rPr lang="en-US" altLang="zh-CN" baseline="-25000">
                <a:ea typeface="华文楷体" panose="02010600040101010101" pitchFamily="2" charset="-122"/>
              </a:rPr>
              <a:t>2</a:t>
            </a:r>
            <a:r>
              <a:rPr lang="en-US" altLang="zh-CN">
                <a:ea typeface="华文楷体" panose="02010600040101010101" pitchFamily="2" charset="-122"/>
              </a:rPr>
              <a:t> + 2 H</a:t>
            </a:r>
            <a:r>
              <a:rPr lang="en-US" altLang="zh-CN" baseline="-25000">
                <a:ea typeface="华文楷体" panose="02010600040101010101" pitchFamily="2" charset="-122"/>
              </a:rPr>
              <a:t>2</a:t>
            </a:r>
            <a:r>
              <a:rPr lang="en-US" altLang="zh-CN">
                <a:ea typeface="华文楷体" panose="02010600040101010101" pitchFamily="2" charset="-122"/>
              </a:rPr>
              <a:t>O          4HF + O</a:t>
            </a:r>
            <a:r>
              <a:rPr lang="en-US" altLang="zh-CN" baseline="-25000">
                <a:ea typeface="华文楷体" panose="02010600040101010101" pitchFamily="2" charset="-122"/>
              </a:rPr>
              <a:t>2</a:t>
            </a:r>
            <a:endParaRPr lang="en-US" altLang="zh-CN">
              <a:ea typeface="华文楷体" panose="02010600040101010101" pitchFamily="2" charset="-122"/>
            </a:endParaRPr>
          </a:p>
          <a:p>
            <a:pPr>
              <a:lnSpc>
                <a:spcPct val="125000"/>
              </a:lnSpc>
            </a:pPr>
            <a:r>
              <a:rPr lang="zh-CN" altLang="en-US">
                <a:ea typeface="华文楷体" panose="02010600040101010101" pitchFamily="2" charset="-122"/>
              </a:rPr>
              <a:t>             </a:t>
            </a:r>
            <a:r>
              <a:rPr lang="en-US" altLang="zh-CN">
                <a:solidFill>
                  <a:srgbClr val="FF0000"/>
                </a:solidFill>
                <a:ea typeface="华文楷体" panose="02010600040101010101" pitchFamily="2" charset="-122"/>
              </a:rPr>
              <a:t>4 HI  + O</a:t>
            </a:r>
            <a:r>
              <a:rPr lang="en-US" altLang="zh-CN" baseline="-25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  </a:t>
            </a:r>
            <a:r>
              <a:rPr lang="en-US" altLang="zh-CN">
                <a:solidFill>
                  <a:srgbClr val="FF0000"/>
                </a:solidFill>
                <a:ea typeface="华文楷体" panose="02010600040101010101" pitchFamily="2" charset="-122"/>
                <a:sym typeface="Wingdings" panose="05000000000000000000" pitchFamily="2" charset="2"/>
              </a:rPr>
              <a:t> 2 I</a:t>
            </a:r>
            <a:r>
              <a:rPr lang="en-US" altLang="zh-CN" baseline="-25000">
                <a:solidFill>
                  <a:srgbClr val="FF0000"/>
                </a:solidFill>
                <a:ea typeface="华文楷体" panose="02010600040101010101" pitchFamily="2" charset="-122"/>
                <a:sym typeface="Wingdings" panose="05000000000000000000" pitchFamily="2" charset="2"/>
              </a:rPr>
              <a:t>2</a:t>
            </a:r>
            <a:r>
              <a:rPr lang="en-US" altLang="zh-CN">
                <a:solidFill>
                  <a:srgbClr val="FF0000"/>
                </a:solidFill>
                <a:ea typeface="华文楷体" panose="02010600040101010101" pitchFamily="2" charset="-122"/>
                <a:sym typeface="Wingdings" panose="05000000000000000000" pitchFamily="2" charset="2"/>
              </a:rPr>
              <a:t> + 2 H</a:t>
            </a:r>
            <a:r>
              <a:rPr lang="en-US" altLang="zh-CN" baseline="-25000">
                <a:solidFill>
                  <a:srgbClr val="FF0000"/>
                </a:solidFill>
                <a:ea typeface="华文楷体" panose="02010600040101010101" pitchFamily="2" charset="-122"/>
                <a:sym typeface="Wingdings" panose="05000000000000000000" pitchFamily="2" charset="2"/>
              </a:rPr>
              <a:t>2</a:t>
            </a:r>
            <a:r>
              <a:rPr lang="en-US" altLang="zh-CN">
                <a:solidFill>
                  <a:srgbClr val="FF0000"/>
                </a:solidFill>
                <a:ea typeface="华文楷体" panose="02010600040101010101" pitchFamily="2" charset="-122"/>
                <a:sym typeface="Wingdings" panose="05000000000000000000" pitchFamily="2" charset="2"/>
              </a:rPr>
              <a:t>O</a:t>
            </a:r>
            <a:endParaRPr lang="en-US" altLang="zh-CN">
              <a:solidFill>
                <a:srgbClr val="FF0000"/>
              </a:solidFill>
              <a:ea typeface="华文楷体" panose="02010600040101010101" pitchFamily="2" charset="-122"/>
            </a:endParaRPr>
          </a:p>
          <a:p>
            <a:pPr>
              <a:lnSpc>
                <a:spcPct val="125000"/>
              </a:lnSpc>
            </a:pPr>
            <a:r>
              <a:rPr lang="en-US" altLang="zh-CN">
                <a:solidFill>
                  <a:schemeClr val="bg1"/>
                </a:solidFill>
                <a:ea typeface="华文楷体" panose="02010600040101010101" pitchFamily="2" charset="-122"/>
              </a:rPr>
              <a:t>   </a:t>
            </a:r>
            <a:r>
              <a:rPr lang="en-US" altLang="zh-CN">
                <a:solidFill>
                  <a:srgbClr val="0000CC"/>
                </a:solidFill>
                <a:ea typeface="华文楷体" panose="02010600040101010101" pitchFamily="2" charset="-122"/>
              </a:rPr>
              <a:t>ii </a:t>
            </a:r>
            <a:r>
              <a:rPr lang="en-US" altLang="zh-CN">
                <a:solidFill>
                  <a:srgbClr val="0000FF"/>
                </a:solidFill>
                <a:ea typeface="华文楷体" panose="02010600040101010101" pitchFamily="2" charset="-122"/>
              </a:rPr>
              <a:t>Cl</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/Br</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/I</a:t>
            </a:r>
            <a:r>
              <a:rPr lang="en-US" altLang="zh-CN" baseline="-25000">
                <a:solidFill>
                  <a:srgbClr val="0000FF"/>
                </a:solidFill>
                <a:ea typeface="华文楷体" panose="02010600040101010101" pitchFamily="2" charset="-122"/>
              </a:rPr>
              <a:t>2</a:t>
            </a:r>
            <a:r>
              <a:rPr lang="en-US" altLang="zh-CN" baseline="-25000">
                <a:ea typeface="华文楷体" panose="02010600040101010101" pitchFamily="2" charset="-122"/>
              </a:rPr>
              <a:t> </a:t>
            </a:r>
            <a:r>
              <a:rPr lang="zh-CN" altLang="en-US">
                <a:ea typeface="华文楷体" panose="02010600040101010101" pitchFamily="2" charset="-122"/>
              </a:rPr>
              <a:t>在水中</a:t>
            </a:r>
            <a:r>
              <a:rPr lang="zh-CN" altLang="en-US">
                <a:solidFill>
                  <a:srgbClr val="0000CC"/>
                </a:solidFill>
                <a:ea typeface="华文楷体" panose="02010600040101010101" pitchFamily="2" charset="-122"/>
              </a:rPr>
              <a:t>发生岐化反应</a:t>
            </a:r>
            <a:r>
              <a:rPr lang="zh-CN" altLang="en-US">
                <a:solidFill>
                  <a:schemeClr val="bg1"/>
                </a:solidFill>
                <a:ea typeface="华文楷体" panose="02010600040101010101" pitchFamily="2" charset="-122"/>
              </a:rPr>
              <a:t> </a:t>
            </a:r>
            <a:endParaRPr lang="en-US" altLang="zh-CN">
              <a:solidFill>
                <a:schemeClr val="bg1"/>
              </a:solidFill>
              <a:ea typeface="华文楷体" panose="02010600040101010101" pitchFamily="2" charset="-122"/>
            </a:endParaRPr>
          </a:p>
          <a:p>
            <a:pPr>
              <a:lnSpc>
                <a:spcPct val="125000"/>
              </a:lnSpc>
            </a:pPr>
            <a:r>
              <a:rPr lang="en-US" altLang="zh-CN">
                <a:solidFill>
                  <a:schemeClr val="bg1"/>
                </a:solidFill>
                <a:ea typeface="华文楷体" panose="02010600040101010101" pitchFamily="2" charset="-122"/>
              </a:rPr>
              <a:t>      </a:t>
            </a:r>
            <a:r>
              <a:rPr lang="en-US" altLang="zh-CN">
                <a:ea typeface="华文楷体" panose="02010600040101010101" pitchFamily="2" charset="-122"/>
              </a:rPr>
              <a:t>X</a:t>
            </a:r>
            <a:r>
              <a:rPr lang="en-US" altLang="zh-CN" baseline="-25000">
                <a:ea typeface="华文楷体" panose="02010600040101010101" pitchFamily="2" charset="-122"/>
              </a:rPr>
              <a:t>2 </a:t>
            </a:r>
            <a:r>
              <a:rPr lang="en-US" altLang="zh-CN">
                <a:ea typeface="华文楷体" panose="02010600040101010101" pitchFamily="2" charset="-122"/>
              </a:rPr>
              <a:t>+ H</a:t>
            </a:r>
            <a:r>
              <a:rPr lang="en-US" altLang="zh-CN" baseline="-25000">
                <a:ea typeface="华文楷体" panose="02010600040101010101" pitchFamily="2" charset="-122"/>
              </a:rPr>
              <a:t>2</a:t>
            </a:r>
            <a:r>
              <a:rPr lang="en-US" altLang="zh-CN">
                <a:ea typeface="华文楷体" panose="02010600040101010101" pitchFamily="2" charset="-122"/>
              </a:rPr>
              <a:t>O              HXO + HX</a:t>
            </a:r>
            <a:endParaRPr lang="en-US" altLang="zh-CN">
              <a:ea typeface="华文楷体" panose="02010600040101010101" pitchFamily="2" charset="-122"/>
            </a:endParaRPr>
          </a:p>
          <a:p>
            <a:pPr>
              <a:lnSpc>
                <a:spcPct val="125000"/>
              </a:lnSpc>
            </a:pPr>
            <a:r>
              <a:rPr lang="en-US" altLang="zh-CN">
                <a:ea typeface="华文楷体" panose="02010600040101010101" pitchFamily="2" charset="-122"/>
              </a:rPr>
              <a:t>                               </a:t>
            </a:r>
            <a:r>
              <a:rPr lang="en-US" altLang="zh-CN" i="1">
                <a:ea typeface="华文楷体" panose="02010600040101010101" pitchFamily="2" charset="-122"/>
              </a:rPr>
              <a:t>K</a:t>
            </a:r>
            <a:r>
              <a:rPr lang="en-US" altLang="zh-CN">
                <a:ea typeface="华文楷体" panose="02010600040101010101" pitchFamily="2" charset="-122"/>
              </a:rPr>
              <a:t>(Cl</a:t>
            </a:r>
            <a:r>
              <a:rPr lang="en-US" altLang="zh-CN" baseline="-25000">
                <a:ea typeface="华文楷体" panose="02010600040101010101" pitchFamily="2" charset="-122"/>
              </a:rPr>
              <a:t>2</a:t>
            </a:r>
            <a:r>
              <a:rPr lang="en-US" altLang="zh-CN">
                <a:ea typeface="华文楷体" panose="02010600040101010101" pitchFamily="2" charset="-122"/>
              </a:rPr>
              <a:t>) </a:t>
            </a:r>
            <a:r>
              <a:rPr lang="zh-CN" altLang="en-US">
                <a:ea typeface="华文楷体" panose="02010600040101010101" pitchFamily="2" charset="-122"/>
              </a:rPr>
              <a:t>＝ </a:t>
            </a:r>
            <a:r>
              <a:rPr lang="en-US" altLang="zh-CN">
                <a:ea typeface="华文楷体" panose="02010600040101010101" pitchFamily="2" charset="-122"/>
              </a:rPr>
              <a:t>4.2×10</a:t>
            </a:r>
            <a:r>
              <a:rPr lang="en-US" altLang="zh-CN" baseline="30000">
                <a:ea typeface="华文楷体" panose="02010600040101010101" pitchFamily="2" charset="-122"/>
              </a:rPr>
              <a:t>-4</a:t>
            </a:r>
            <a:endParaRPr lang="en-US" altLang="zh-CN">
              <a:ea typeface="华文楷体" panose="02010600040101010101" pitchFamily="2" charset="-122"/>
            </a:endParaRPr>
          </a:p>
          <a:p>
            <a:pPr>
              <a:lnSpc>
                <a:spcPct val="125000"/>
              </a:lnSpc>
            </a:pPr>
            <a:r>
              <a:rPr lang="en-US" altLang="zh-CN" i="1">
                <a:ea typeface="华文楷体" panose="02010600040101010101" pitchFamily="2" charset="-122"/>
              </a:rPr>
              <a:t>                               K</a:t>
            </a:r>
            <a:r>
              <a:rPr lang="en-US" altLang="zh-CN">
                <a:ea typeface="华文楷体" panose="02010600040101010101" pitchFamily="2" charset="-122"/>
              </a:rPr>
              <a:t>(Br</a:t>
            </a:r>
            <a:r>
              <a:rPr lang="en-US" altLang="zh-CN" baseline="-25000">
                <a:ea typeface="华文楷体" panose="02010600040101010101" pitchFamily="2" charset="-122"/>
              </a:rPr>
              <a:t>2</a:t>
            </a:r>
            <a:r>
              <a:rPr lang="en-US" altLang="zh-CN">
                <a:ea typeface="华文楷体" panose="02010600040101010101" pitchFamily="2" charset="-122"/>
              </a:rPr>
              <a:t>) </a:t>
            </a:r>
            <a:r>
              <a:rPr lang="zh-CN" altLang="en-US">
                <a:ea typeface="华文楷体" panose="02010600040101010101" pitchFamily="2" charset="-122"/>
              </a:rPr>
              <a:t>＝</a:t>
            </a:r>
            <a:r>
              <a:rPr lang="en-US" altLang="zh-CN">
                <a:ea typeface="华文楷体" panose="02010600040101010101" pitchFamily="2" charset="-122"/>
              </a:rPr>
              <a:t>7.2×10</a:t>
            </a:r>
            <a:r>
              <a:rPr lang="en-US" altLang="zh-CN" baseline="30000">
                <a:ea typeface="华文楷体" panose="02010600040101010101" pitchFamily="2" charset="-122"/>
              </a:rPr>
              <a:t>-9</a:t>
            </a:r>
            <a:endParaRPr lang="en-US" altLang="zh-CN" baseline="30000">
              <a:ea typeface="华文楷体" panose="02010600040101010101" pitchFamily="2" charset="-122"/>
            </a:endParaRPr>
          </a:p>
          <a:p>
            <a:pPr>
              <a:lnSpc>
                <a:spcPct val="125000"/>
              </a:lnSpc>
            </a:pPr>
            <a:r>
              <a:rPr lang="en-US" altLang="zh-CN" i="1">
                <a:ea typeface="华文楷体" panose="02010600040101010101" pitchFamily="2" charset="-122"/>
              </a:rPr>
              <a:t>                               K</a:t>
            </a:r>
            <a:r>
              <a:rPr lang="en-US" altLang="zh-CN">
                <a:ea typeface="华文楷体" panose="02010600040101010101" pitchFamily="2" charset="-122"/>
              </a:rPr>
              <a:t>(I</a:t>
            </a:r>
            <a:r>
              <a:rPr lang="en-US" altLang="zh-CN" baseline="-25000">
                <a:ea typeface="华文楷体" panose="02010600040101010101" pitchFamily="2" charset="-122"/>
              </a:rPr>
              <a:t>2</a:t>
            </a:r>
            <a:r>
              <a:rPr lang="en-US" altLang="zh-CN">
                <a:ea typeface="华文楷体" panose="02010600040101010101" pitchFamily="2" charset="-122"/>
              </a:rPr>
              <a:t>)   </a:t>
            </a:r>
            <a:r>
              <a:rPr lang="zh-CN" altLang="en-US">
                <a:ea typeface="华文楷体" panose="02010600040101010101" pitchFamily="2" charset="-122"/>
              </a:rPr>
              <a:t>＝ </a:t>
            </a:r>
            <a:r>
              <a:rPr lang="en-US" altLang="zh-CN">
                <a:ea typeface="华文楷体" panose="02010600040101010101" pitchFamily="2" charset="-122"/>
              </a:rPr>
              <a:t>2.0×10</a:t>
            </a:r>
            <a:r>
              <a:rPr lang="en-US" altLang="zh-CN" baseline="30000">
                <a:ea typeface="华文楷体" panose="02010600040101010101" pitchFamily="2" charset="-122"/>
              </a:rPr>
              <a:t>-13</a:t>
            </a:r>
            <a:endParaRPr lang="en-US" altLang="zh-CN">
              <a:ea typeface="华文楷体" panose="02010600040101010101" pitchFamily="2" charset="-122"/>
            </a:endParaRPr>
          </a:p>
        </p:txBody>
      </p:sp>
      <p:sp>
        <p:nvSpPr>
          <p:cNvPr id="365570" name="Line 4"/>
          <p:cNvSpPr>
            <a:spLocks noChangeShapeType="1"/>
          </p:cNvSpPr>
          <p:nvPr/>
        </p:nvSpPr>
        <p:spPr bwMode="auto">
          <a:xfrm>
            <a:off x="4860925" y="1844675"/>
            <a:ext cx="738188" cy="0"/>
          </a:xfrm>
          <a:prstGeom prst="line">
            <a:avLst/>
          </a:prstGeom>
          <a:noFill/>
          <a:ln w="31750" cap="sq">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365571" name="Rectangle 6"/>
          <p:cNvSpPr>
            <a:spLocks noChangeArrowheads="1"/>
          </p:cNvSpPr>
          <p:nvPr/>
        </p:nvSpPr>
        <p:spPr bwMode="auto">
          <a:xfrm>
            <a:off x="78486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0DE593C-EC28-493E-9815-7C8DE4FD901E}"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365572" name="Line 4"/>
          <p:cNvSpPr>
            <a:spLocks noChangeShapeType="1"/>
          </p:cNvSpPr>
          <p:nvPr/>
        </p:nvSpPr>
        <p:spPr bwMode="auto">
          <a:xfrm>
            <a:off x="3670300" y="3644900"/>
            <a:ext cx="1190625" cy="0"/>
          </a:xfrm>
          <a:prstGeom prst="line">
            <a:avLst/>
          </a:prstGeom>
          <a:noFill/>
          <a:ln w="31750" cap="sq">
            <a:solidFill>
              <a:srgbClr val="0000FF"/>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82">
                                            <p:txEl>
                                              <p:pRg st="4" end="4"/>
                                            </p:txEl>
                                          </p:spTgt>
                                        </p:tgtEl>
                                        <p:attrNameLst>
                                          <p:attrName>style.visibility</p:attrName>
                                        </p:attrNameLst>
                                      </p:cBhvr>
                                      <p:to>
                                        <p:strVal val="visible"/>
                                      </p:to>
                                    </p:set>
                                    <p:anim calcmode="lin" valueType="num">
                                      <p:cBhvr additive="base">
                                        <p:cTn id="7" dur="500" fill="hold"/>
                                        <p:tgtEl>
                                          <p:spTgt spid="7168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68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682">
                                            <p:txEl>
                                              <p:pRg st="5" end="5"/>
                                            </p:txEl>
                                          </p:spTgt>
                                        </p:tgtEl>
                                        <p:attrNameLst>
                                          <p:attrName>style.visibility</p:attrName>
                                        </p:attrNameLst>
                                      </p:cBhvr>
                                      <p:to>
                                        <p:strVal val="visible"/>
                                      </p:to>
                                    </p:set>
                                    <p:anim calcmode="lin" valueType="num">
                                      <p:cBhvr additive="base">
                                        <p:cTn id="13" dur="500" fill="hold"/>
                                        <p:tgtEl>
                                          <p:spTgt spid="7168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2">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1682">
                                            <p:txEl>
                                              <p:pRg st="6" end="6"/>
                                            </p:txEl>
                                          </p:spTgt>
                                        </p:tgtEl>
                                        <p:attrNameLst>
                                          <p:attrName>style.visibility</p:attrName>
                                        </p:attrNameLst>
                                      </p:cBhvr>
                                      <p:to>
                                        <p:strVal val="visible"/>
                                      </p:to>
                                    </p:set>
                                    <p:anim calcmode="lin" valueType="num">
                                      <p:cBhvr additive="base">
                                        <p:cTn id="17" dur="500" fill="hold"/>
                                        <p:tgtEl>
                                          <p:spTgt spid="71682">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682">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1682">
                                            <p:txEl>
                                              <p:pRg st="7" end="7"/>
                                            </p:txEl>
                                          </p:spTgt>
                                        </p:tgtEl>
                                        <p:attrNameLst>
                                          <p:attrName>style.visibility</p:attrName>
                                        </p:attrNameLst>
                                      </p:cBhvr>
                                      <p:to>
                                        <p:strVal val="visible"/>
                                      </p:to>
                                    </p:set>
                                    <p:anim calcmode="lin" valueType="num">
                                      <p:cBhvr additive="base">
                                        <p:cTn id="21" dur="500" fill="hold"/>
                                        <p:tgtEl>
                                          <p:spTgt spid="71682">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1682">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1682">
                                            <p:txEl>
                                              <p:pRg st="8" end="8"/>
                                            </p:txEl>
                                          </p:spTgt>
                                        </p:tgtEl>
                                        <p:attrNameLst>
                                          <p:attrName>style.visibility</p:attrName>
                                        </p:attrNameLst>
                                      </p:cBhvr>
                                      <p:to>
                                        <p:strVal val="visible"/>
                                      </p:to>
                                    </p:set>
                                    <p:anim calcmode="lin" valueType="num">
                                      <p:cBhvr additive="base">
                                        <p:cTn id="25" dur="500" fill="hold"/>
                                        <p:tgtEl>
                                          <p:spTgt spid="7168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ChangeArrowheads="1"/>
          </p:cNvSpPr>
          <p:nvPr/>
        </p:nvSpPr>
        <p:spPr bwMode="auto">
          <a:xfrm>
            <a:off x="7956550" y="62372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395E090-8193-4350-9FFF-6693B047352B}"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72707" name="Rectangle 3"/>
          <p:cNvSpPr>
            <a:spLocks noChangeArrowheads="1"/>
          </p:cNvSpPr>
          <p:nvPr/>
        </p:nvSpPr>
        <p:spPr bwMode="auto">
          <a:xfrm>
            <a:off x="971550" y="692150"/>
            <a:ext cx="7920038"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a:solidFill>
                  <a:srgbClr val="FF0000"/>
                </a:solidFill>
                <a:ea typeface="华文楷体" panose="02010600040101010101" pitchFamily="2" charset="-122"/>
              </a:rPr>
              <a:t>iii </a:t>
            </a:r>
            <a:r>
              <a:rPr lang="zh-CN" altLang="en-US">
                <a:solidFill>
                  <a:srgbClr val="FF0000"/>
                </a:solidFill>
                <a:ea typeface="华文楷体" panose="02010600040101010101" pitchFamily="2" charset="-122"/>
              </a:rPr>
              <a:t>在</a:t>
            </a:r>
            <a:r>
              <a:rPr lang="zh-CN" altLang="en-US">
                <a:solidFill>
                  <a:srgbClr val="0000CC"/>
                </a:solidFill>
                <a:ea typeface="华文楷体" panose="02010600040101010101" pitchFamily="2" charset="-122"/>
              </a:rPr>
              <a:t>强碱存在下歧化反应，</a:t>
            </a:r>
            <a:r>
              <a:rPr lang="zh-CN" altLang="en-US">
                <a:ea typeface="华文楷体" panose="02010600040101010101" pitchFamily="2" charset="-122"/>
              </a:rPr>
              <a:t>歧化产物跟反应温度有关。</a:t>
            </a:r>
            <a:endParaRPr lang="zh-CN" altLang="en-US">
              <a:ea typeface="华文楷体" panose="02010600040101010101" pitchFamily="2" charset="-122"/>
            </a:endParaRPr>
          </a:p>
          <a:p>
            <a:pPr>
              <a:lnSpc>
                <a:spcPct val="130000"/>
              </a:lnSpc>
            </a:pPr>
            <a:r>
              <a:rPr lang="zh-CN" altLang="en-US">
                <a:ea typeface="华文楷体" panose="02010600040101010101" pitchFamily="2" charset="-122"/>
              </a:rPr>
              <a:t>    </a:t>
            </a:r>
            <a:r>
              <a:rPr lang="en-US" altLang="zh-CN">
                <a:solidFill>
                  <a:srgbClr val="0000CC"/>
                </a:solidFill>
                <a:ea typeface="华文楷体" panose="02010600040101010101" pitchFamily="2" charset="-122"/>
              </a:rPr>
              <a:t>(a)   X</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 + 2 OH</a:t>
            </a:r>
            <a:r>
              <a:rPr lang="zh-CN" altLang="en-US" baseline="30000">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  </a:t>
            </a:r>
            <a:r>
              <a:rPr lang="zh-CN" altLang="en-US">
                <a:solidFill>
                  <a:srgbClr val="0000CC"/>
                </a:solidFill>
                <a:ea typeface="华文楷体" panose="02010600040101010101" pitchFamily="2" charset="-122"/>
                <a:sym typeface="Wingdings" panose="05000000000000000000" pitchFamily="2" charset="2"/>
              </a:rPr>
              <a:t></a:t>
            </a:r>
            <a:r>
              <a:rPr lang="zh-CN" altLang="en-US">
                <a:solidFill>
                  <a:srgbClr val="0000CC"/>
                </a:solidFill>
                <a:ea typeface="华文楷体" panose="02010600040101010101" pitchFamily="2" charset="-122"/>
              </a:rPr>
              <a:t>   </a:t>
            </a:r>
            <a:r>
              <a:rPr lang="en-US" altLang="zh-CN">
                <a:solidFill>
                  <a:srgbClr val="0000CC"/>
                </a:solidFill>
                <a:ea typeface="华文楷体" panose="02010600040101010101" pitchFamily="2" charset="-122"/>
              </a:rPr>
              <a:t>X</a:t>
            </a:r>
            <a:r>
              <a:rPr lang="zh-CN" altLang="en-US" baseline="30000">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 </a:t>
            </a:r>
            <a:r>
              <a:rPr lang="en-US" altLang="zh-CN">
                <a:solidFill>
                  <a:srgbClr val="0000CC"/>
                </a:solidFill>
                <a:ea typeface="华文楷体" panose="02010600040101010101" pitchFamily="2" charset="-122"/>
              </a:rPr>
              <a:t>+ </a:t>
            </a:r>
            <a:r>
              <a:rPr lang="en-US" altLang="zh-CN">
                <a:solidFill>
                  <a:srgbClr val="FF0000"/>
                </a:solidFill>
                <a:ea typeface="华文楷体" panose="02010600040101010101" pitchFamily="2" charset="-122"/>
              </a:rPr>
              <a:t>XO</a:t>
            </a:r>
            <a:r>
              <a:rPr lang="zh-CN" altLang="en-US" baseline="30000">
                <a:solidFill>
                  <a:srgbClr val="FF0000"/>
                </a:solidFill>
                <a:ea typeface="华文楷体" panose="02010600040101010101" pitchFamily="2" charset="-122"/>
              </a:rPr>
              <a:t>－</a:t>
            </a:r>
            <a:r>
              <a:rPr lang="zh-CN" altLang="en-US">
                <a:solidFill>
                  <a:srgbClr val="0000CC"/>
                </a:solidFill>
                <a:ea typeface="华文楷体" panose="02010600040101010101" pitchFamily="2" charset="-122"/>
              </a:rPr>
              <a:t> </a:t>
            </a:r>
            <a:r>
              <a:rPr lang="en-US" altLang="zh-CN">
                <a:solidFill>
                  <a:srgbClr val="0000CC"/>
                </a:solidFill>
                <a:ea typeface="华文楷体" panose="02010600040101010101" pitchFamily="2" charset="-122"/>
              </a:rPr>
              <a:t>+ H</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O</a:t>
            </a:r>
            <a:endParaRPr lang="en-US" altLang="zh-CN">
              <a:solidFill>
                <a:srgbClr val="0000CC"/>
              </a:solidFill>
              <a:ea typeface="华文楷体" panose="02010600040101010101" pitchFamily="2" charset="-122"/>
            </a:endParaRPr>
          </a:p>
          <a:p>
            <a:pPr>
              <a:lnSpc>
                <a:spcPct val="130000"/>
              </a:lnSpc>
            </a:pPr>
            <a:r>
              <a:rPr lang="en-US" altLang="zh-CN">
                <a:solidFill>
                  <a:srgbClr val="0000CC"/>
                </a:solidFill>
                <a:ea typeface="华文楷体" panose="02010600040101010101" pitchFamily="2" charset="-122"/>
              </a:rPr>
              <a:t>    (b)   3X</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 + 6 OH</a:t>
            </a:r>
            <a:r>
              <a:rPr lang="zh-CN" altLang="en-US" baseline="30000">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 </a:t>
            </a:r>
            <a:r>
              <a:rPr lang="zh-CN" altLang="en-US">
                <a:solidFill>
                  <a:srgbClr val="0000CC"/>
                </a:solidFill>
                <a:ea typeface="华文楷体" panose="02010600040101010101" pitchFamily="2" charset="-122"/>
                <a:sym typeface="Wingdings" panose="05000000000000000000" pitchFamily="2" charset="2"/>
              </a:rPr>
              <a:t></a:t>
            </a:r>
            <a:r>
              <a:rPr lang="zh-CN" altLang="en-US">
                <a:solidFill>
                  <a:srgbClr val="0000CC"/>
                </a:solidFill>
                <a:ea typeface="华文楷体" panose="02010600040101010101" pitchFamily="2" charset="-122"/>
              </a:rPr>
              <a:t>  </a:t>
            </a:r>
            <a:r>
              <a:rPr lang="en-US" altLang="zh-CN">
                <a:solidFill>
                  <a:srgbClr val="0000CC"/>
                </a:solidFill>
                <a:ea typeface="华文楷体" panose="02010600040101010101" pitchFamily="2" charset="-122"/>
              </a:rPr>
              <a:t>5X</a:t>
            </a:r>
            <a:r>
              <a:rPr lang="zh-CN" altLang="en-US" baseline="30000">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 </a:t>
            </a:r>
            <a:r>
              <a:rPr lang="en-US" altLang="zh-CN">
                <a:solidFill>
                  <a:srgbClr val="0000CC"/>
                </a:solidFill>
                <a:ea typeface="华文楷体" panose="02010600040101010101" pitchFamily="2" charset="-122"/>
              </a:rPr>
              <a:t>+ </a:t>
            </a:r>
            <a:r>
              <a:rPr lang="en-US" altLang="zh-CN">
                <a:solidFill>
                  <a:srgbClr val="FF0000"/>
                </a:solidFill>
                <a:ea typeface="华文楷体" panose="02010600040101010101" pitchFamily="2" charset="-122"/>
              </a:rPr>
              <a:t>XO</a:t>
            </a:r>
            <a:r>
              <a:rPr lang="en-US" altLang="zh-CN" baseline="-25000">
                <a:solidFill>
                  <a:srgbClr val="FF0000"/>
                </a:solidFill>
                <a:ea typeface="华文楷体" panose="02010600040101010101" pitchFamily="2" charset="-122"/>
              </a:rPr>
              <a:t>3</a:t>
            </a:r>
            <a:r>
              <a:rPr lang="zh-CN" altLang="en-US" baseline="30000">
                <a:solidFill>
                  <a:srgbClr val="FF0000"/>
                </a:solidFill>
                <a:ea typeface="华文楷体" panose="02010600040101010101" pitchFamily="2" charset="-122"/>
              </a:rPr>
              <a:t>－</a:t>
            </a:r>
            <a:r>
              <a:rPr lang="en-US" altLang="zh-CN">
                <a:solidFill>
                  <a:srgbClr val="0000CC"/>
                </a:solidFill>
                <a:ea typeface="华文楷体" panose="02010600040101010101" pitchFamily="2" charset="-122"/>
              </a:rPr>
              <a:t>+ 3H</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O</a:t>
            </a:r>
            <a:endParaRPr lang="en-US" altLang="zh-CN">
              <a:solidFill>
                <a:srgbClr val="0000CC"/>
              </a:solidFill>
              <a:ea typeface="华文楷体" panose="02010600040101010101" pitchFamily="2" charset="-122"/>
            </a:endParaRPr>
          </a:p>
          <a:p>
            <a:pPr>
              <a:lnSpc>
                <a:spcPct val="130000"/>
              </a:lnSpc>
            </a:pPr>
            <a:r>
              <a:rPr lang="en-US" altLang="zh-CN">
                <a:ea typeface="华文楷体" panose="02010600040101010101" pitchFamily="2" charset="-122"/>
              </a:rPr>
              <a:t>  Cl</a:t>
            </a:r>
            <a:r>
              <a:rPr lang="en-US" altLang="zh-CN" baseline="-30000">
                <a:ea typeface="华文楷体" panose="02010600040101010101" pitchFamily="2" charset="-122"/>
              </a:rPr>
              <a:t>2</a:t>
            </a:r>
            <a:r>
              <a:rPr lang="zh-CN" altLang="en-US">
                <a:ea typeface="华文楷体" panose="02010600040101010101" pitchFamily="2" charset="-122"/>
              </a:rPr>
              <a:t>：在</a:t>
            </a:r>
            <a:r>
              <a:rPr lang="en-US" altLang="zh-CN">
                <a:ea typeface="华文楷体" panose="02010600040101010101" pitchFamily="2" charset="-122"/>
              </a:rPr>
              <a:t>20℃</a:t>
            </a:r>
            <a:r>
              <a:rPr lang="zh-CN" altLang="en-US">
                <a:ea typeface="华文楷体" panose="02010600040101010101" pitchFamily="2" charset="-122"/>
              </a:rPr>
              <a:t>时，歧化产物为 </a:t>
            </a:r>
            <a:r>
              <a:rPr lang="en-US" altLang="zh-CN">
                <a:solidFill>
                  <a:srgbClr val="0000CC"/>
                </a:solidFill>
                <a:ea typeface="华文楷体" panose="02010600040101010101" pitchFamily="2" charset="-122"/>
              </a:rPr>
              <a:t>Cl</a:t>
            </a:r>
            <a:r>
              <a:rPr lang="en-US" altLang="zh-CN" baseline="30000">
                <a:solidFill>
                  <a:srgbClr val="0000CC"/>
                </a:solidFill>
                <a:ea typeface="华文楷体" panose="02010600040101010101" pitchFamily="2" charset="-122"/>
              </a:rPr>
              <a:t>- </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 </a:t>
            </a:r>
            <a:r>
              <a:rPr lang="en-US" altLang="zh-CN">
                <a:solidFill>
                  <a:srgbClr val="0000CC"/>
                </a:solidFill>
                <a:ea typeface="华文楷体" panose="02010600040101010101" pitchFamily="2" charset="-122"/>
              </a:rPr>
              <a:t>ClO</a:t>
            </a:r>
            <a:r>
              <a:rPr lang="en-US" altLang="zh-CN" baseline="30000">
                <a:solidFill>
                  <a:srgbClr val="0000CC"/>
                </a:solidFill>
                <a:ea typeface="华文楷体" panose="02010600040101010101" pitchFamily="2" charset="-122"/>
              </a:rPr>
              <a:t>-</a:t>
            </a:r>
            <a:endParaRPr lang="en-US" altLang="zh-CN" baseline="30000">
              <a:solidFill>
                <a:srgbClr val="0000CC"/>
              </a:solidFill>
              <a:ea typeface="华文楷体" panose="02010600040101010101" pitchFamily="2" charset="-122"/>
            </a:endParaRPr>
          </a:p>
          <a:p>
            <a:pPr>
              <a:lnSpc>
                <a:spcPct val="130000"/>
              </a:lnSpc>
            </a:pPr>
            <a:r>
              <a:rPr lang="en-US" altLang="zh-CN">
                <a:ea typeface="华文楷体" panose="02010600040101010101" pitchFamily="2" charset="-122"/>
              </a:rPr>
              <a:t>            70℃</a:t>
            </a:r>
            <a:r>
              <a:rPr lang="zh-CN" altLang="en-US">
                <a:ea typeface="华文楷体" panose="02010600040101010101" pitchFamily="2" charset="-122"/>
              </a:rPr>
              <a:t>时，主要歧化产物为</a:t>
            </a:r>
            <a:r>
              <a:rPr lang="en-US" altLang="zh-CN">
                <a:ea typeface="华文楷体" panose="02010600040101010101" pitchFamily="2" charset="-122"/>
              </a:rPr>
              <a:t>:</a:t>
            </a:r>
            <a:r>
              <a:rPr lang="en-US" altLang="zh-CN">
                <a:solidFill>
                  <a:srgbClr val="FF0000"/>
                </a:solidFill>
                <a:ea typeface="华文楷体" panose="02010600040101010101" pitchFamily="2" charset="-122"/>
              </a:rPr>
              <a:t>Cl</a:t>
            </a:r>
            <a:r>
              <a:rPr lang="en-US" altLang="zh-CN" baseline="30000">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 +ClO</a:t>
            </a:r>
            <a:r>
              <a:rPr lang="en-US" altLang="zh-CN" baseline="-25000">
                <a:solidFill>
                  <a:srgbClr val="FF0000"/>
                </a:solidFill>
                <a:ea typeface="华文楷体" panose="02010600040101010101" pitchFamily="2" charset="-122"/>
              </a:rPr>
              <a:t>3</a:t>
            </a:r>
            <a:r>
              <a:rPr lang="en-US" altLang="zh-CN" baseline="30000">
                <a:solidFill>
                  <a:srgbClr val="FF0000"/>
                </a:solidFill>
                <a:ea typeface="华文楷体" panose="02010600040101010101" pitchFamily="2" charset="-122"/>
              </a:rPr>
              <a:t>-</a:t>
            </a:r>
            <a:endParaRPr lang="en-US" altLang="zh-CN" baseline="30000">
              <a:solidFill>
                <a:srgbClr val="FF0000"/>
              </a:solidFill>
              <a:ea typeface="华文楷体" panose="02010600040101010101" pitchFamily="2" charset="-122"/>
            </a:endParaRPr>
          </a:p>
          <a:p>
            <a:pPr>
              <a:lnSpc>
                <a:spcPct val="130000"/>
              </a:lnSpc>
            </a:pPr>
            <a:r>
              <a:rPr lang="en-US" altLang="zh-CN">
                <a:ea typeface="华文楷体" panose="02010600040101010101" pitchFamily="2" charset="-122"/>
              </a:rPr>
              <a:t>  Br</a:t>
            </a:r>
            <a:r>
              <a:rPr lang="en-US" altLang="zh-CN" baseline="-30000">
                <a:ea typeface="华文楷体" panose="02010600040101010101" pitchFamily="2" charset="-122"/>
              </a:rPr>
              <a:t>2</a:t>
            </a:r>
            <a:r>
              <a:rPr lang="zh-CN" altLang="en-US">
                <a:ea typeface="华文楷体" panose="02010600040101010101" pitchFamily="2" charset="-122"/>
              </a:rPr>
              <a:t>：室温下，歧化产物为</a:t>
            </a:r>
            <a:r>
              <a:rPr lang="en-US" altLang="zh-CN">
                <a:solidFill>
                  <a:srgbClr val="FF0000"/>
                </a:solidFill>
                <a:ea typeface="华文楷体" panose="02010600040101010101" pitchFamily="2" charset="-122"/>
              </a:rPr>
              <a:t>Br</a:t>
            </a:r>
            <a:r>
              <a:rPr lang="en-US" altLang="zh-CN" baseline="30000">
                <a:solidFill>
                  <a:srgbClr val="FF0000"/>
                </a:solidFill>
                <a:ea typeface="华文楷体" panose="02010600040101010101" pitchFamily="2" charset="-122"/>
              </a:rPr>
              <a:t>-</a:t>
            </a:r>
            <a:r>
              <a:rPr lang="en-US" altLang="zh-CN">
                <a:solidFill>
                  <a:srgbClr val="FF0000"/>
                </a:solidFill>
                <a:ea typeface="华文楷体" panose="02010600040101010101" pitchFamily="2" charset="-122"/>
              </a:rPr>
              <a:t> + BrO</a:t>
            </a:r>
            <a:r>
              <a:rPr lang="en-US" altLang="zh-CN" baseline="-25000">
                <a:solidFill>
                  <a:srgbClr val="FF0000"/>
                </a:solidFill>
                <a:ea typeface="华文楷体" panose="02010600040101010101" pitchFamily="2" charset="-122"/>
              </a:rPr>
              <a:t>3</a:t>
            </a:r>
            <a:r>
              <a:rPr lang="en-US" altLang="zh-CN" baseline="30000">
                <a:solidFill>
                  <a:srgbClr val="FF0000"/>
                </a:solidFill>
                <a:ea typeface="华文楷体" panose="02010600040101010101" pitchFamily="2" charset="-122"/>
              </a:rPr>
              <a:t>-</a:t>
            </a:r>
            <a:endParaRPr lang="en-US" altLang="zh-CN" baseline="30000">
              <a:solidFill>
                <a:srgbClr val="FF0000"/>
              </a:solidFill>
              <a:ea typeface="华文楷体" panose="02010600040101010101" pitchFamily="2" charset="-122"/>
            </a:endParaRPr>
          </a:p>
          <a:p>
            <a:pPr>
              <a:lnSpc>
                <a:spcPct val="130000"/>
              </a:lnSpc>
            </a:pPr>
            <a:r>
              <a:rPr lang="en-US" altLang="zh-CN">
                <a:ea typeface="华文楷体" panose="02010600040101010101" pitchFamily="2" charset="-122"/>
              </a:rPr>
              <a:t>  I</a:t>
            </a:r>
            <a:r>
              <a:rPr lang="en-US" altLang="zh-CN" baseline="-30000">
                <a:ea typeface="华文楷体" panose="02010600040101010101" pitchFamily="2" charset="-122"/>
              </a:rPr>
              <a:t>2</a:t>
            </a:r>
            <a:r>
              <a:rPr lang="zh-CN" altLang="en-US">
                <a:ea typeface="华文楷体" panose="02010600040101010101" pitchFamily="2" charset="-122"/>
              </a:rPr>
              <a:t>： 只得到</a:t>
            </a:r>
            <a:r>
              <a:rPr lang="en-US" altLang="zh-CN">
                <a:solidFill>
                  <a:srgbClr val="FF0000"/>
                </a:solidFill>
                <a:ea typeface="华文楷体" panose="02010600040101010101" pitchFamily="2" charset="-122"/>
              </a:rPr>
              <a:t>IO</a:t>
            </a:r>
            <a:r>
              <a:rPr lang="en-US" altLang="zh-CN" baseline="-25000">
                <a:solidFill>
                  <a:srgbClr val="FF0000"/>
                </a:solidFill>
                <a:ea typeface="华文楷体" panose="02010600040101010101" pitchFamily="2" charset="-122"/>
              </a:rPr>
              <a:t>3</a:t>
            </a:r>
            <a:r>
              <a:rPr lang="en-US" altLang="zh-CN" baseline="30000">
                <a:solidFill>
                  <a:srgbClr val="FF0000"/>
                </a:solidFill>
                <a:ea typeface="华文楷体" panose="02010600040101010101" pitchFamily="2" charset="-122"/>
              </a:rPr>
              <a:t>- </a:t>
            </a:r>
            <a:r>
              <a:rPr lang="en-US" altLang="zh-CN">
                <a:solidFill>
                  <a:srgbClr val="FF0000"/>
                </a:solidFill>
                <a:ea typeface="华文楷体" panose="02010600040101010101" pitchFamily="2" charset="-122"/>
              </a:rPr>
              <a:t>(</a:t>
            </a:r>
            <a:r>
              <a:rPr lang="zh-CN" altLang="en-US">
                <a:solidFill>
                  <a:srgbClr val="FF0000"/>
                </a:solidFill>
                <a:ea typeface="华文楷体" panose="02010600040101010101" pitchFamily="2" charset="-122"/>
              </a:rPr>
              <a:t>碘酸盐</a:t>
            </a:r>
            <a:r>
              <a:rPr lang="en-US" altLang="zh-CN">
                <a:solidFill>
                  <a:srgbClr val="FF0000"/>
                </a:solidFill>
                <a:ea typeface="华文楷体" panose="02010600040101010101" pitchFamily="2" charset="-122"/>
              </a:rPr>
              <a:t>) +  I</a:t>
            </a:r>
            <a:r>
              <a:rPr lang="en-US" altLang="zh-CN" baseline="30000">
                <a:solidFill>
                  <a:srgbClr val="FF0000"/>
                </a:solidFill>
                <a:ea typeface="华文楷体" panose="02010600040101010101" pitchFamily="2" charset="-122"/>
              </a:rPr>
              <a:t>-</a:t>
            </a:r>
            <a:endParaRPr lang="en-US" altLang="zh-CN" baseline="30000">
              <a:solidFill>
                <a:srgbClr val="FF0000"/>
              </a:solidFill>
              <a:ea typeface="华文楷体" panose="02010600040101010101" pitchFamily="2" charset="-122"/>
            </a:endParaRPr>
          </a:p>
          <a:p>
            <a:pPr>
              <a:lnSpc>
                <a:spcPct val="130000"/>
              </a:lnSpc>
            </a:pPr>
            <a:r>
              <a:rPr lang="en-US" altLang="zh-CN" baseline="30000">
                <a:solidFill>
                  <a:srgbClr val="0000FF"/>
                </a:solidFill>
                <a:ea typeface="华文楷体" panose="02010600040101010101" pitchFamily="2" charset="-122"/>
              </a:rPr>
              <a:t>   </a:t>
            </a:r>
            <a:r>
              <a:rPr lang="en-US" altLang="zh-CN">
                <a:solidFill>
                  <a:srgbClr val="0000FF"/>
                </a:solidFill>
                <a:ea typeface="华文楷体" panose="02010600040101010101" pitchFamily="2" charset="-122"/>
              </a:rPr>
              <a:t>F</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 </a:t>
            </a:r>
            <a:endParaRPr lang="zh-CN" altLang="en-US">
              <a:solidFill>
                <a:srgbClr val="0000FF"/>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3" end="3"/>
                                            </p:txEl>
                                          </p:spTgt>
                                        </p:tgtEl>
                                        <p:attrNameLst>
                                          <p:attrName>style.visibility</p:attrName>
                                        </p:attrNameLst>
                                      </p:cBhvr>
                                      <p:to>
                                        <p:strVal val="visible"/>
                                      </p:to>
                                    </p:set>
                                    <p:anim calcmode="lin" valueType="num">
                                      <p:cBhvr additive="base">
                                        <p:cTn id="7"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4" end="4"/>
                                            </p:txEl>
                                          </p:spTgt>
                                        </p:tgtEl>
                                        <p:attrNameLst>
                                          <p:attrName>style.visibility</p:attrName>
                                        </p:attrNameLst>
                                      </p:cBhvr>
                                      <p:to>
                                        <p:strVal val="visible"/>
                                      </p:to>
                                    </p:set>
                                    <p:anim calcmode="lin" valueType="num">
                                      <p:cBhvr additive="base">
                                        <p:cTn id="11" dur="500" fill="hold"/>
                                        <p:tgtEl>
                                          <p:spTgt spid="7270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2707">
                                            <p:txEl>
                                              <p:pRg st="6" end="6"/>
                                            </p:txEl>
                                          </p:spTgt>
                                        </p:tgtEl>
                                        <p:attrNameLst>
                                          <p:attrName>style.visibility</p:attrName>
                                        </p:attrNameLst>
                                      </p:cBhvr>
                                      <p:to>
                                        <p:strVal val="visible"/>
                                      </p:to>
                                    </p:set>
                                    <p:animEffect transition="in" filter="fade">
                                      <p:cBhvr>
                                        <p:cTn id="21" dur="1000"/>
                                        <p:tgtEl>
                                          <p:spTgt spid="72707">
                                            <p:txEl>
                                              <p:pRg st="6" end="6"/>
                                            </p:txEl>
                                          </p:spTgt>
                                        </p:tgtEl>
                                      </p:cBhvr>
                                    </p:animEffect>
                                    <p:anim calcmode="lin" valueType="num">
                                      <p:cBhvr>
                                        <p:cTn id="22" dur="1000" fill="hold"/>
                                        <p:tgtEl>
                                          <p:spTgt spid="7270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270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2707">
                                            <p:txEl>
                                              <p:pRg st="7" end="7"/>
                                            </p:txEl>
                                          </p:spTgt>
                                        </p:tgtEl>
                                        <p:attrNameLst>
                                          <p:attrName>style.visibility</p:attrName>
                                        </p:attrNameLst>
                                      </p:cBhvr>
                                      <p:to>
                                        <p:strVal val="visible"/>
                                      </p:to>
                                    </p:set>
                                    <p:animEffect transition="in" filter="fade">
                                      <p:cBhvr>
                                        <p:cTn id="28" dur="1000"/>
                                        <p:tgtEl>
                                          <p:spTgt spid="72707">
                                            <p:txEl>
                                              <p:pRg st="7" end="7"/>
                                            </p:txEl>
                                          </p:spTgt>
                                        </p:tgtEl>
                                      </p:cBhvr>
                                    </p:animEffect>
                                    <p:anim calcmode="lin" valueType="num">
                                      <p:cBhvr>
                                        <p:cTn id="29" dur="1000" fill="hold"/>
                                        <p:tgtEl>
                                          <p:spTgt spid="72707">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7270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900113" y="908050"/>
            <a:ext cx="795655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50000"/>
              </a:lnSpc>
            </a:pPr>
            <a:r>
              <a:rPr lang="zh-CN" altLang="en-US">
                <a:solidFill>
                  <a:srgbClr val="0000FF"/>
                </a:solidFill>
                <a:ea typeface="华文楷体" panose="02010600040101010101" pitchFamily="2" charset="-122"/>
              </a:rPr>
              <a:t>氟</a:t>
            </a:r>
            <a:r>
              <a:rPr lang="en-US" altLang="zh-CN">
                <a:solidFill>
                  <a:srgbClr val="0000FF"/>
                </a:solidFill>
                <a:ea typeface="华文楷体" panose="02010600040101010101" pitchFamily="2" charset="-122"/>
              </a:rPr>
              <a:t>(F</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与碱</a:t>
            </a:r>
            <a:r>
              <a:rPr lang="zh-CN" altLang="en-US">
                <a:ea typeface="华文楷体" panose="02010600040101010101" pitchFamily="2" charset="-122"/>
              </a:rPr>
              <a:t>的反应和其它卤素不同，不发生歧化</a:t>
            </a:r>
            <a:r>
              <a:rPr lang="en-US" altLang="zh-CN">
                <a:ea typeface="华文楷体" panose="02010600040101010101" pitchFamily="2" charset="-122"/>
              </a:rPr>
              <a:t>:</a:t>
            </a:r>
            <a:endParaRPr lang="en-US" altLang="zh-CN">
              <a:ea typeface="华文楷体" panose="02010600040101010101" pitchFamily="2" charset="-122"/>
            </a:endParaRPr>
          </a:p>
          <a:p>
            <a:pPr eaLnBrk="0" hangingPunct="0">
              <a:lnSpc>
                <a:spcPct val="150000"/>
              </a:lnSpc>
            </a:pPr>
            <a:r>
              <a:rPr lang="en-US" altLang="zh-CN">
                <a:ea typeface="华文楷体" panose="02010600040101010101" pitchFamily="2" charset="-122"/>
              </a:rPr>
              <a:t>      </a:t>
            </a:r>
            <a:r>
              <a:rPr lang="en-US" altLang="zh-CN">
                <a:solidFill>
                  <a:srgbClr val="0000FF"/>
                </a:solidFill>
                <a:ea typeface="华文楷体" panose="02010600040101010101" pitchFamily="2" charset="-122"/>
              </a:rPr>
              <a:t>2F</a:t>
            </a:r>
            <a:r>
              <a:rPr lang="en-US" altLang="zh-CN" baseline="-25000">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2OH</a:t>
            </a:r>
            <a:r>
              <a:rPr lang="en-US" altLang="zh-CN" baseline="30000">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)==2F</a:t>
            </a:r>
            <a:r>
              <a:rPr lang="en-US" altLang="zh-CN" baseline="30000">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OF</a:t>
            </a:r>
            <a:r>
              <a:rPr lang="en-US" altLang="zh-CN" baseline="-25000">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H</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O</a:t>
            </a:r>
            <a:endParaRPr lang="en-US" altLang="zh-CN">
              <a:solidFill>
                <a:srgbClr val="0000FF"/>
              </a:solidFill>
              <a:ea typeface="华文楷体" panose="02010600040101010101" pitchFamily="2" charset="-122"/>
            </a:endParaRPr>
          </a:p>
          <a:p>
            <a:pPr eaLnBrk="0" hangingPunct="0">
              <a:lnSpc>
                <a:spcPct val="150000"/>
              </a:lnSpc>
            </a:pPr>
            <a:r>
              <a:rPr lang="zh-CN" altLang="en-US">
                <a:ea typeface="华文楷体" panose="02010600040101010101" pitchFamily="2" charset="-122"/>
              </a:rPr>
              <a:t>当碱溶液较浓时</a:t>
            </a:r>
            <a:r>
              <a:rPr lang="en-US" altLang="zh-CN">
                <a:ea typeface="华文楷体" panose="02010600040101010101" pitchFamily="2" charset="-122"/>
              </a:rPr>
              <a:t>,</a:t>
            </a:r>
            <a:r>
              <a:rPr lang="zh-CN" altLang="en-US">
                <a:ea typeface="华文楷体" panose="02010600040101010101" pitchFamily="2" charset="-122"/>
              </a:rPr>
              <a:t>则</a:t>
            </a:r>
            <a:r>
              <a:rPr lang="en-US" altLang="zh-CN">
                <a:ea typeface="华文楷体" panose="02010600040101010101" pitchFamily="2" charset="-122"/>
              </a:rPr>
              <a:t>OF</a:t>
            </a:r>
            <a:r>
              <a:rPr lang="en-US" altLang="zh-CN" baseline="-25000">
                <a:ea typeface="华文楷体" panose="02010600040101010101" pitchFamily="2" charset="-122"/>
              </a:rPr>
              <a:t>2</a:t>
            </a:r>
            <a:r>
              <a:rPr lang="zh-CN" altLang="en-US">
                <a:ea typeface="华文楷体" panose="02010600040101010101" pitchFamily="2" charset="-122"/>
              </a:rPr>
              <a:t>被分解放出</a:t>
            </a:r>
            <a:r>
              <a:rPr lang="en-US" altLang="zh-CN">
                <a:ea typeface="华文楷体" panose="02010600040101010101" pitchFamily="2" charset="-122"/>
              </a:rPr>
              <a:t>O</a:t>
            </a:r>
            <a:r>
              <a:rPr lang="en-US" altLang="zh-CN" baseline="-25000">
                <a:ea typeface="华文楷体" panose="02010600040101010101" pitchFamily="2" charset="-122"/>
              </a:rPr>
              <a:t>2</a:t>
            </a:r>
            <a:r>
              <a:rPr lang="zh-CN" altLang="en-US">
                <a:ea typeface="华文楷体" panose="02010600040101010101" pitchFamily="2" charset="-122"/>
              </a:rPr>
              <a:t>。</a:t>
            </a:r>
            <a:endParaRPr lang="zh-CN" altLang="en-US">
              <a:ea typeface="华文楷体" panose="02010600040101010101" pitchFamily="2" charset="-122"/>
            </a:endParaRPr>
          </a:p>
          <a:p>
            <a:pPr eaLnBrk="0" hangingPunct="0">
              <a:lnSpc>
                <a:spcPct val="150000"/>
              </a:lnSpc>
            </a:pPr>
            <a:r>
              <a:rPr lang="zh-CN" altLang="en-US">
                <a:ea typeface="华文楷体" panose="02010600040101010101" pitchFamily="2" charset="-122"/>
              </a:rPr>
              <a:t>      </a:t>
            </a:r>
            <a:r>
              <a:rPr lang="en-US" altLang="zh-CN">
                <a:solidFill>
                  <a:srgbClr val="0000FF"/>
                </a:solidFill>
                <a:ea typeface="华文楷体" panose="02010600040101010101" pitchFamily="2" charset="-122"/>
              </a:rPr>
              <a:t>2F</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+4OH</a:t>
            </a:r>
            <a:r>
              <a:rPr lang="en-US" altLang="zh-CN" baseline="30000">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==4F</a:t>
            </a:r>
            <a:r>
              <a:rPr lang="en-US" altLang="zh-CN" baseline="30000">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+O</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+2H</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O</a:t>
            </a:r>
            <a:endParaRPr lang="en-US" altLang="zh-CN">
              <a:solidFill>
                <a:srgbClr val="0000FF"/>
              </a:solidFill>
              <a:ea typeface="华文楷体" panose="02010600040101010101" pitchFamily="2" charset="-122"/>
            </a:endParaRPr>
          </a:p>
        </p:txBody>
      </p:sp>
      <p:sp>
        <p:nvSpPr>
          <p:cNvPr id="367618" name="Rectangle 2"/>
          <p:cNvSpPr>
            <a:spLocks noChangeArrowheads="1"/>
          </p:cNvSpPr>
          <p:nvPr/>
        </p:nvSpPr>
        <p:spPr bwMode="auto">
          <a:xfrm>
            <a:off x="7956550" y="62372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E1179B1-E136-4758-8745-623B939148C8}"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900113" y="1052513"/>
            <a:ext cx="795655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50000"/>
              </a:lnSpc>
            </a:pPr>
            <a:r>
              <a:rPr lang="zh-CN" altLang="en-US">
                <a:solidFill>
                  <a:srgbClr val="0000FF"/>
                </a:solidFill>
                <a:ea typeface="华文楷体" panose="02010600040101010101" pitchFamily="2" charset="-122"/>
              </a:rPr>
              <a:t>卤离子与卤酸盐在酸性介质中，发生反歧化反应。</a:t>
            </a:r>
            <a:endParaRPr lang="en-US" altLang="zh-CN">
              <a:solidFill>
                <a:srgbClr val="0000FF"/>
              </a:solidFill>
              <a:ea typeface="华文楷体" panose="02010600040101010101" pitchFamily="2" charset="-122"/>
            </a:endParaRPr>
          </a:p>
          <a:p>
            <a:pPr eaLnBrk="0" hangingPunct="0">
              <a:lnSpc>
                <a:spcPct val="150000"/>
              </a:lnSpc>
            </a:pPr>
            <a:r>
              <a:rPr lang="en-US" altLang="zh-CN">
                <a:ea typeface="华文楷体" panose="02010600040101010101" pitchFamily="2" charset="-122"/>
              </a:rPr>
              <a:t>   XO</a:t>
            </a:r>
            <a:r>
              <a:rPr lang="en-US" altLang="zh-CN" baseline="30000">
                <a:ea typeface="华文楷体" panose="02010600040101010101" pitchFamily="2" charset="-122"/>
              </a:rPr>
              <a:t>-</a:t>
            </a:r>
            <a:r>
              <a:rPr lang="en-US" altLang="zh-CN">
                <a:ea typeface="华文楷体" panose="02010600040101010101" pitchFamily="2" charset="-122"/>
              </a:rPr>
              <a:t> + X</a:t>
            </a:r>
            <a:r>
              <a:rPr lang="en-US" altLang="zh-CN" baseline="30000">
                <a:ea typeface="华文楷体" panose="02010600040101010101" pitchFamily="2" charset="-122"/>
              </a:rPr>
              <a:t>-</a:t>
            </a:r>
            <a:r>
              <a:rPr lang="en-US" altLang="zh-CN">
                <a:ea typeface="华文楷体" panose="02010600040101010101" pitchFamily="2" charset="-122"/>
              </a:rPr>
              <a:t> + 2H</a:t>
            </a:r>
            <a:r>
              <a:rPr lang="en-US" altLang="zh-CN" baseline="30000">
                <a:ea typeface="华文楷体" panose="02010600040101010101" pitchFamily="2" charset="-122"/>
              </a:rPr>
              <a:t>+</a:t>
            </a:r>
            <a:r>
              <a:rPr lang="en-US" altLang="zh-CN">
                <a:ea typeface="华文楷体" panose="02010600040101010101" pitchFamily="2" charset="-122"/>
              </a:rPr>
              <a:t> == X</a:t>
            </a:r>
            <a:r>
              <a:rPr lang="en-US" altLang="zh-CN" baseline="-25000">
                <a:ea typeface="华文楷体" panose="02010600040101010101" pitchFamily="2" charset="-122"/>
              </a:rPr>
              <a:t>2 </a:t>
            </a:r>
            <a:r>
              <a:rPr lang="en-US" altLang="zh-CN">
                <a:ea typeface="华文楷体" panose="02010600040101010101" pitchFamily="2" charset="-122"/>
              </a:rPr>
              <a:t>+  H</a:t>
            </a:r>
            <a:r>
              <a:rPr lang="en-US" altLang="zh-CN" baseline="-25000">
                <a:ea typeface="华文楷体" panose="02010600040101010101" pitchFamily="2" charset="-122"/>
              </a:rPr>
              <a:t>2</a:t>
            </a:r>
            <a:r>
              <a:rPr lang="en-US" altLang="zh-CN">
                <a:ea typeface="华文楷体" panose="02010600040101010101" pitchFamily="2" charset="-122"/>
              </a:rPr>
              <a:t>O</a:t>
            </a:r>
            <a:endParaRPr lang="zh-CN" altLang="en-US">
              <a:ea typeface="华文楷体" panose="02010600040101010101" pitchFamily="2" charset="-122"/>
            </a:endParaRPr>
          </a:p>
          <a:p>
            <a:pPr eaLnBrk="0" hangingPunct="0">
              <a:lnSpc>
                <a:spcPct val="150000"/>
              </a:lnSpc>
            </a:pPr>
            <a:r>
              <a:rPr lang="zh-CN" altLang="en-US">
                <a:ea typeface="华文楷体" panose="02010600040101010101" pitchFamily="2" charset="-122"/>
              </a:rPr>
              <a:t>   </a:t>
            </a:r>
            <a:r>
              <a:rPr lang="en-US" altLang="zh-CN">
                <a:ea typeface="华文楷体" panose="02010600040101010101" pitchFamily="2" charset="-122"/>
              </a:rPr>
              <a:t>XO</a:t>
            </a:r>
            <a:r>
              <a:rPr lang="en-US" altLang="zh-CN" baseline="-25000">
                <a:ea typeface="华文楷体" panose="02010600040101010101" pitchFamily="2" charset="-122"/>
              </a:rPr>
              <a:t>3</a:t>
            </a:r>
            <a:r>
              <a:rPr lang="en-US" altLang="zh-CN" baseline="30000">
                <a:ea typeface="华文楷体" panose="02010600040101010101" pitchFamily="2" charset="-122"/>
              </a:rPr>
              <a:t>-</a:t>
            </a:r>
            <a:r>
              <a:rPr lang="en-US" altLang="zh-CN">
                <a:ea typeface="华文楷体" panose="02010600040101010101" pitchFamily="2" charset="-122"/>
              </a:rPr>
              <a:t>+5X</a:t>
            </a:r>
            <a:r>
              <a:rPr lang="en-US" altLang="zh-CN" baseline="30000">
                <a:ea typeface="华文楷体" panose="02010600040101010101" pitchFamily="2" charset="-122"/>
              </a:rPr>
              <a:t>-</a:t>
            </a:r>
            <a:r>
              <a:rPr lang="en-US" altLang="zh-CN">
                <a:ea typeface="华文楷体" panose="02010600040101010101" pitchFamily="2" charset="-122"/>
              </a:rPr>
              <a:t>+6H</a:t>
            </a:r>
            <a:r>
              <a:rPr lang="en-US" altLang="zh-CN" baseline="30000">
                <a:ea typeface="华文楷体" panose="02010600040101010101" pitchFamily="2" charset="-122"/>
              </a:rPr>
              <a:t>+</a:t>
            </a:r>
            <a:r>
              <a:rPr lang="en-US" altLang="zh-CN">
                <a:ea typeface="华文楷体" panose="02010600040101010101" pitchFamily="2" charset="-122"/>
              </a:rPr>
              <a:t>==3X</a:t>
            </a:r>
            <a:r>
              <a:rPr lang="en-US" altLang="zh-CN" baseline="-25000">
                <a:ea typeface="华文楷体" panose="02010600040101010101" pitchFamily="2" charset="-122"/>
              </a:rPr>
              <a:t>2</a:t>
            </a:r>
            <a:r>
              <a:rPr lang="en-US" altLang="zh-CN">
                <a:ea typeface="华文楷体" panose="02010600040101010101" pitchFamily="2" charset="-122"/>
              </a:rPr>
              <a:t>+3H</a:t>
            </a:r>
            <a:r>
              <a:rPr lang="en-US" altLang="zh-CN" baseline="-25000">
                <a:ea typeface="华文楷体" panose="02010600040101010101" pitchFamily="2" charset="-122"/>
              </a:rPr>
              <a:t>2</a:t>
            </a:r>
            <a:r>
              <a:rPr lang="en-US" altLang="zh-CN">
                <a:ea typeface="华文楷体" panose="02010600040101010101" pitchFamily="2" charset="-122"/>
              </a:rPr>
              <a:t>O (X=Cl, Br, I)</a:t>
            </a:r>
            <a:endParaRPr lang="en-US" altLang="zh-CN">
              <a:ea typeface="华文楷体" panose="02010600040101010101" pitchFamily="2" charset="-122"/>
            </a:endParaRPr>
          </a:p>
          <a:p>
            <a:pPr eaLnBrk="0" hangingPunct="0">
              <a:lnSpc>
                <a:spcPct val="150000"/>
              </a:lnSpc>
            </a:pPr>
            <a:r>
              <a:rPr lang="en-US" altLang="zh-CN" sz="2800">
                <a:ea typeface="楷体" panose="02010609060101010101" pitchFamily="49" charset="-122"/>
              </a:rPr>
              <a:t>              </a:t>
            </a:r>
            <a:r>
              <a:rPr lang="en-US" altLang="zh-CN" sz="2800" i="1">
                <a:ea typeface="楷体" panose="02010609060101010101" pitchFamily="49" charset="-122"/>
              </a:rPr>
              <a:t>K</a:t>
            </a:r>
            <a:r>
              <a:rPr lang="en-US" altLang="zh-CN" sz="2800" baseline="-25000">
                <a:ea typeface="楷体" panose="02010609060101010101" pitchFamily="49" charset="-122"/>
              </a:rPr>
              <a:t>Cl</a:t>
            </a:r>
            <a:r>
              <a:rPr lang="en-US" altLang="zh-CN" sz="2800">
                <a:ea typeface="楷体" panose="02010609060101010101" pitchFamily="49" charset="-122"/>
              </a:rPr>
              <a:t>=2×10</a:t>
            </a:r>
            <a:r>
              <a:rPr lang="en-US" altLang="zh-CN" sz="2800" baseline="30000">
                <a:ea typeface="楷体" panose="02010609060101010101" pitchFamily="49" charset="-122"/>
              </a:rPr>
              <a:t>9</a:t>
            </a:r>
            <a:r>
              <a:rPr lang="zh-CN" altLang="en-US" sz="2800">
                <a:ea typeface="楷体" panose="02010609060101010101" pitchFamily="49" charset="-122"/>
              </a:rPr>
              <a:t>，</a:t>
            </a:r>
            <a:r>
              <a:rPr lang="en-US" altLang="zh-CN" sz="2800" i="1">
                <a:ea typeface="楷体" panose="02010609060101010101" pitchFamily="49" charset="-122"/>
              </a:rPr>
              <a:t>K</a:t>
            </a:r>
            <a:r>
              <a:rPr lang="en-US" altLang="zh-CN" sz="2800" baseline="-25000">
                <a:ea typeface="楷体" panose="02010609060101010101" pitchFamily="49" charset="-122"/>
              </a:rPr>
              <a:t>Br</a:t>
            </a:r>
            <a:r>
              <a:rPr lang="en-US" altLang="zh-CN" sz="2800">
                <a:ea typeface="楷体" panose="02010609060101010101" pitchFamily="49" charset="-122"/>
              </a:rPr>
              <a:t>=1×10</a:t>
            </a:r>
            <a:r>
              <a:rPr lang="en-US" altLang="zh-CN" sz="2800" baseline="30000">
                <a:ea typeface="楷体" panose="02010609060101010101" pitchFamily="49" charset="-122"/>
              </a:rPr>
              <a:t>38</a:t>
            </a:r>
            <a:r>
              <a:rPr lang="zh-CN" altLang="en-US" sz="2800">
                <a:ea typeface="楷体" panose="02010609060101010101" pitchFamily="49" charset="-122"/>
              </a:rPr>
              <a:t>，</a:t>
            </a:r>
            <a:r>
              <a:rPr lang="en-US" altLang="zh-CN" sz="2800" i="1">
                <a:ea typeface="楷体" panose="02010609060101010101" pitchFamily="49" charset="-122"/>
              </a:rPr>
              <a:t>K</a:t>
            </a:r>
            <a:r>
              <a:rPr lang="en-US" altLang="zh-CN" sz="2800" baseline="-25000">
                <a:ea typeface="楷体" panose="02010609060101010101" pitchFamily="49" charset="-122"/>
              </a:rPr>
              <a:t>I</a:t>
            </a:r>
            <a:r>
              <a:rPr lang="en-US" altLang="zh-CN" sz="2800">
                <a:ea typeface="楷体" panose="02010609060101010101" pitchFamily="49" charset="-122"/>
              </a:rPr>
              <a:t>=1.6×10</a:t>
            </a:r>
            <a:r>
              <a:rPr lang="en-US" altLang="zh-CN" sz="2800" baseline="30000">
                <a:ea typeface="楷体" panose="02010609060101010101" pitchFamily="49" charset="-122"/>
              </a:rPr>
              <a:t>44</a:t>
            </a:r>
            <a:endParaRPr lang="en-US" altLang="zh-CN" sz="2800" baseline="30000">
              <a:ea typeface="楷体" panose="02010609060101010101" pitchFamily="49" charset="-122"/>
            </a:endParaRPr>
          </a:p>
        </p:txBody>
      </p:sp>
      <p:sp>
        <p:nvSpPr>
          <p:cNvPr id="369666" name="Rectangle 2"/>
          <p:cNvSpPr>
            <a:spLocks noChangeArrowheads="1"/>
          </p:cNvSpPr>
          <p:nvPr/>
        </p:nvSpPr>
        <p:spPr bwMode="auto">
          <a:xfrm>
            <a:off x="7956550" y="62372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8A79222-3BBC-4738-A620-4D8F50931B6A}"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pic>
        <p:nvPicPr>
          <p:cNvPr id="369667"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16"/>
          <p:cNvSpPr>
            <a:spLocks noChangeArrowheads="1"/>
          </p:cNvSpPr>
          <p:nvPr/>
        </p:nvSpPr>
        <p:spPr bwMode="auto">
          <a:xfrm>
            <a:off x="8045450" y="64277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D2D8C66-F394-4DF5-A2E0-6E3B8E448FE3}"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7" name="Rectangle 314"/>
          <p:cNvSpPr>
            <a:spLocks noChangeArrowheads="1"/>
          </p:cNvSpPr>
          <p:nvPr/>
        </p:nvSpPr>
        <p:spPr bwMode="auto">
          <a:xfrm>
            <a:off x="827088" y="115888"/>
            <a:ext cx="4573587" cy="701675"/>
          </a:xfrm>
          <a:prstGeom prst="rect">
            <a:avLst/>
          </a:prstGeom>
          <a:solidFill>
            <a:schemeClr val="tx1"/>
          </a:solidFill>
          <a:ln>
            <a:noFill/>
          </a:ln>
          <a:effectLst/>
        </p:spPr>
        <p:txBody>
          <a:bodyPr>
            <a:spAutoFit/>
          </a:bodyPr>
          <a:lstStyle/>
          <a:p>
            <a:pPr>
              <a:defRPr/>
            </a:pPr>
            <a:r>
              <a:rPr lang="en-US" altLang="zh-CN" sz="4000" dirty="0">
                <a:solidFill>
                  <a:srgbClr val="0000FF"/>
                </a:solidFill>
                <a:latin typeface="+mn-lt"/>
                <a:ea typeface="+mn-ea"/>
              </a:rPr>
              <a:t>8.8.2 </a:t>
            </a:r>
            <a:r>
              <a:rPr lang="zh-CN" altLang="en-US" sz="4000" dirty="0">
                <a:solidFill>
                  <a:srgbClr val="0000FF"/>
                </a:solidFill>
                <a:latin typeface="+mn-lt"/>
                <a:ea typeface="+mn-ea"/>
              </a:rPr>
              <a:t>卤素氢化物</a:t>
            </a:r>
            <a:endParaRPr lang="zh-CN" altLang="en-US" sz="4000" dirty="0">
              <a:solidFill>
                <a:srgbClr val="0000FF"/>
              </a:solidFill>
              <a:latin typeface="+mn-lt"/>
              <a:ea typeface="+mn-ea"/>
            </a:endParaRPr>
          </a:p>
        </p:txBody>
      </p:sp>
      <p:sp>
        <p:nvSpPr>
          <p:cNvPr id="371715" name="Rectangle 2"/>
          <p:cNvSpPr>
            <a:spLocks noChangeArrowheads="1"/>
          </p:cNvSpPr>
          <p:nvPr/>
        </p:nvSpPr>
        <p:spPr bwMode="auto">
          <a:xfrm>
            <a:off x="1042988" y="836613"/>
            <a:ext cx="2470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4000">
                <a:solidFill>
                  <a:srgbClr val="0000CC"/>
                </a:solidFill>
                <a:ea typeface="华文楷体" panose="02010600040101010101" pitchFamily="2" charset="-122"/>
              </a:rPr>
              <a:t>1. HX</a:t>
            </a:r>
            <a:r>
              <a:rPr lang="zh-CN" altLang="en-US" sz="4000">
                <a:solidFill>
                  <a:srgbClr val="0000CC"/>
                </a:solidFill>
                <a:ea typeface="华文楷体" panose="02010600040101010101" pitchFamily="2" charset="-122"/>
              </a:rPr>
              <a:t>制备</a:t>
            </a:r>
            <a:endParaRPr lang="zh-CN" altLang="en-US" sz="4000">
              <a:solidFill>
                <a:srgbClr val="0000CC"/>
              </a:solidFill>
              <a:ea typeface="华文楷体" panose="02010600040101010101" pitchFamily="2" charset="-122"/>
            </a:endParaRPr>
          </a:p>
        </p:txBody>
      </p:sp>
      <p:sp>
        <p:nvSpPr>
          <p:cNvPr id="83971" name="Rectangle 3"/>
          <p:cNvSpPr>
            <a:spLocks noChangeArrowheads="1"/>
          </p:cNvSpPr>
          <p:nvPr/>
        </p:nvSpPr>
        <p:spPr bwMode="auto">
          <a:xfrm>
            <a:off x="1187450" y="1628775"/>
            <a:ext cx="7488238"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a:ea typeface="华文楷体" panose="02010600040101010101" pitchFamily="2" charset="-122"/>
              </a:rPr>
              <a:t>(1) </a:t>
            </a:r>
            <a:r>
              <a:rPr lang="zh-CN" altLang="en-US">
                <a:ea typeface="华文楷体" panose="02010600040101010101" pitchFamily="2" charset="-122"/>
              </a:rPr>
              <a:t>直接合成</a:t>
            </a:r>
            <a:r>
              <a:rPr lang="en-US" altLang="zh-CN">
                <a:ea typeface="华文楷体" panose="02010600040101010101" pitchFamily="2" charset="-122"/>
              </a:rPr>
              <a:t>:  </a:t>
            </a:r>
            <a:r>
              <a:rPr lang="en-US" altLang="zh-CN">
                <a:solidFill>
                  <a:srgbClr val="FF0000"/>
                </a:solidFill>
                <a:ea typeface="华文楷体" panose="02010600040101010101" pitchFamily="2" charset="-122"/>
              </a:rPr>
              <a:t>HCl</a:t>
            </a:r>
            <a:r>
              <a:rPr lang="zh-CN" altLang="en-US">
                <a:ea typeface="华文楷体" panose="02010600040101010101" pitchFamily="2" charset="-122"/>
              </a:rPr>
              <a:t>、</a:t>
            </a:r>
            <a:r>
              <a:rPr lang="en-US" altLang="zh-CN">
                <a:ea typeface="华文楷体" panose="02010600040101010101" pitchFamily="2" charset="-122"/>
              </a:rPr>
              <a:t>HF</a:t>
            </a:r>
            <a:r>
              <a:rPr lang="zh-CN" altLang="en-US">
                <a:ea typeface="华文楷体" panose="02010600040101010101" pitchFamily="2" charset="-122"/>
              </a:rPr>
              <a:t>、</a:t>
            </a:r>
            <a:r>
              <a:rPr lang="en-US" altLang="zh-CN">
                <a:solidFill>
                  <a:srgbClr val="0000CC"/>
                </a:solidFill>
                <a:ea typeface="华文楷体" panose="02010600040101010101" pitchFamily="2" charset="-122"/>
              </a:rPr>
              <a:t>HBr</a:t>
            </a:r>
            <a:r>
              <a:rPr lang="zh-CN" altLang="en-US">
                <a:solidFill>
                  <a:srgbClr val="0000CC"/>
                </a:solidFill>
                <a:ea typeface="华文楷体" panose="02010600040101010101" pitchFamily="2" charset="-122"/>
              </a:rPr>
              <a:t>、</a:t>
            </a:r>
            <a:r>
              <a:rPr lang="en-US" altLang="zh-CN">
                <a:solidFill>
                  <a:srgbClr val="0000CC"/>
                </a:solidFill>
                <a:ea typeface="华文楷体" panose="02010600040101010101" pitchFamily="2" charset="-122"/>
              </a:rPr>
              <a:t>HI</a:t>
            </a:r>
            <a:endParaRPr lang="en-US" altLang="zh-CN">
              <a:solidFill>
                <a:srgbClr val="0000CC"/>
              </a:solidFill>
              <a:ea typeface="华文楷体" panose="02010600040101010101" pitchFamily="2" charset="-122"/>
            </a:endParaRPr>
          </a:p>
          <a:p>
            <a:pPr>
              <a:lnSpc>
                <a:spcPct val="120000"/>
              </a:lnSpc>
            </a:pPr>
            <a:r>
              <a:rPr lang="en-US" altLang="zh-CN">
                <a:ea typeface="华文楷体" panose="02010600040101010101" pitchFamily="2" charset="-122"/>
              </a:rPr>
              <a:t>(2) </a:t>
            </a:r>
            <a:r>
              <a:rPr lang="zh-CN" altLang="en-US">
                <a:ea typeface="华文楷体" panose="02010600040101010101" pitchFamily="2" charset="-122"/>
              </a:rPr>
              <a:t>复分解反应 </a:t>
            </a:r>
            <a:r>
              <a:rPr lang="en-US" altLang="zh-CN">
                <a:ea typeface="华文楷体" panose="02010600040101010101" pitchFamily="2" charset="-122"/>
              </a:rPr>
              <a:t>:</a:t>
            </a:r>
            <a:endParaRPr lang="en-US" altLang="zh-CN">
              <a:ea typeface="华文楷体" panose="02010600040101010101" pitchFamily="2" charset="-122"/>
            </a:endParaRPr>
          </a:p>
          <a:p>
            <a:pPr>
              <a:lnSpc>
                <a:spcPct val="120000"/>
              </a:lnSpc>
            </a:pPr>
            <a:r>
              <a:rPr lang="en-US" altLang="zh-CN">
                <a:ea typeface="华文楷体" panose="02010600040101010101" pitchFamily="2" charset="-122"/>
              </a:rPr>
              <a:t>         HF/HCl</a:t>
            </a:r>
            <a:r>
              <a:rPr lang="zh-CN" altLang="en-US">
                <a:ea typeface="华文楷体" panose="02010600040101010101" pitchFamily="2" charset="-122"/>
              </a:rPr>
              <a:t>：用</a:t>
            </a:r>
            <a:r>
              <a:rPr lang="zh-CN" altLang="en-US">
                <a:solidFill>
                  <a:srgbClr val="0000CC"/>
                </a:solidFill>
                <a:ea typeface="华文楷体" panose="02010600040101010101" pitchFamily="2" charset="-122"/>
              </a:rPr>
              <a:t>浓</a:t>
            </a:r>
            <a:r>
              <a:rPr lang="en-US" altLang="zh-CN">
                <a:solidFill>
                  <a:srgbClr val="0000CC"/>
                </a:solidFill>
                <a:ea typeface="华文楷体" panose="02010600040101010101" pitchFamily="2" charset="-122"/>
              </a:rPr>
              <a:t>H</a:t>
            </a:r>
            <a:r>
              <a:rPr lang="en-US" altLang="zh-CN" baseline="-25000">
                <a:solidFill>
                  <a:srgbClr val="0000CC"/>
                </a:solidFill>
                <a:ea typeface="华文楷体" panose="02010600040101010101" pitchFamily="2" charset="-122"/>
              </a:rPr>
              <a:t>2</a:t>
            </a:r>
            <a:r>
              <a:rPr lang="en-US" altLang="zh-CN">
                <a:solidFill>
                  <a:srgbClr val="0000CC"/>
                </a:solidFill>
                <a:ea typeface="华文楷体" panose="02010600040101010101" pitchFamily="2" charset="-122"/>
              </a:rPr>
              <a:t>SO</a:t>
            </a:r>
            <a:r>
              <a:rPr lang="en-US" altLang="zh-CN" baseline="-25000">
                <a:solidFill>
                  <a:srgbClr val="0000CC"/>
                </a:solidFill>
                <a:ea typeface="华文楷体" panose="02010600040101010101" pitchFamily="2" charset="-122"/>
              </a:rPr>
              <a:t>4</a:t>
            </a:r>
            <a:r>
              <a:rPr lang="en-US" altLang="zh-CN">
                <a:ea typeface="华文楷体" panose="02010600040101010101" pitchFamily="2" charset="-122"/>
              </a:rPr>
              <a:t> </a:t>
            </a:r>
            <a:r>
              <a:rPr lang="zh-CN" altLang="en-US">
                <a:ea typeface="华文楷体" panose="02010600040101010101" pitchFamily="2" charset="-122"/>
              </a:rPr>
              <a:t>； </a:t>
            </a:r>
            <a:endParaRPr lang="en-US" altLang="zh-CN">
              <a:ea typeface="华文楷体" panose="02010600040101010101" pitchFamily="2" charset="-122"/>
            </a:endParaRPr>
          </a:p>
          <a:p>
            <a:pPr>
              <a:lnSpc>
                <a:spcPct val="120000"/>
              </a:lnSpc>
            </a:pPr>
            <a:r>
              <a:rPr lang="en-US" altLang="zh-CN">
                <a:ea typeface="华文楷体" panose="02010600040101010101" pitchFamily="2" charset="-122"/>
              </a:rPr>
              <a:t>         HBr/HI</a:t>
            </a:r>
            <a:r>
              <a:rPr lang="zh-CN" altLang="en-US">
                <a:ea typeface="华文楷体" panose="02010600040101010101" pitchFamily="2" charset="-122"/>
              </a:rPr>
              <a:t>：用</a:t>
            </a:r>
            <a:r>
              <a:rPr lang="en-US" altLang="zh-CN">
                <a:solidFill>
                  <a:srgbClr val="FF0000"/>
                </a:solidFill>
                <a:ea typeface="华文楷体" panose="02010600040101010101" pitchFamily="2" charset="-122"/>
              </a:rPr>
              <a:t>H</a:t>
            </a:r>
            <a:r>
              <a:rPr lang="en-US" altLang="zh-CN" baseline="-25000">
                <a:solidFill>
                  <a:srgbClr val="FF0000"/>
                </a:solidFill>
                <a:ea typeface="华文楷体" panose="02010600040101010101" pitchFamily="2" charset="-122"/>
              </a:rPr>
              <a:t>3</a:t>
            </a:r>
            <a:r>
              <a:rPr lang="en-US" altLang="zh-CN">
                <a:solidFill>
                  <a:srgbClr val="FF0000"/>
                </a:solidFill>
                <a:ea typeface="华文楷体" panose="02010600040101010101" pitchFamily="2" charset="-122"/>
              </a:rPr>
              <a:t>PO</a:t>
            </a:r>
            <a:r>
              <a:rPr lang="en-US" altLang="zh-CN" baseline="-25000">
                <a:solidFill>
                  <a:srgbClr val="FF0000"/>
                </a:solidFill>
                <a:ea typeface="华文楷体" panose="02010600040101010101" pitchFamily="2" charset="-122"/>
              </a:rPr>
              <a:t>4</a:t>
            </a:r>
            <a:endParaRPr lang="en-US" altLang="zh-CN">
              <a:ea typeface="华文楷体" panose="02010600040101010101" pitchFamily="2" charset="-122"/>
            </a:endParaRPr>
          </a:p>
          <a:p>
            <a:pPr>
              <a:lnSpc>
                <a:spcPct val="120000"/>
              </a:lnSpc>
            </a:pPr>
            <a:r>
              <a:rPr lang="en-US" altLang="zh-CN">
                <a:ea typeface="华文楷体" panose="02010600040101010101" pitchFamily="2" charset="-122"/>
              </a:rPr>
              <a:t>(3) </a:t>
            </a:r>
            <a:r>
              <a:rPr lang="zh-CN" altLang="en-US">
                <a:solidFill>
                  <a:srgbClr val="0000FF"/>
                </a:solidFill>
                <a:ea typeface="华文楷体" panose="02010600040101010101" pitchFamily="2" charset="-122"/>
              </a:rPr>
              <a:t>非金属卤化物水解</a:t>
            </a:r>
            <a:r>
              <a:rPr lang="zh-CN" altLang="en-US">
                <a:ea typeface="华文楷体" panose="02010600040101010101" pitchFamily="2" charset="-122"/>
              </a:rPr>
              <a:t>得到 </a:t>
            </a:r>
            <a:r>
              <a:rPr lang="en-US" altLang="zh-CN">
                <a:ea typeface="华文楷体" panose="02010600040101010101" pitchFamily="2" charset="-122"/>
              </a:rPr>
              <a:t>HBr/HI</a:t>
            </a:r>
            <a:r>
              <a:rPr lang="zh-CN" altLang="en-US">
                <a:ea typeface="华文楷体" panose="02010600040101010101" pitchFamily="2" charset="-122"/>
              </a:rPr>
              <a:t>： </a:t>
            </a:r>
            <a:endParaRPr lang="zh-CN" altLang="en-US">
              <a:ea typeface="华文楷体" panose="02010600040101010101" pitchFamily="2" charset="-122"/>
            </a:endParaRPr>
          </a:p>
          <a:p>
            <a:pPr>
              <a:lnSpc>
                <a:spcPct val="120000"/>
              </a:lnSpc>
            </a:pPr>
            <a:r>
              <a:rPr lang="zh-CN" altLang="en-US">
                <a:ea typeface="华文楷体" panose="02010600040101010101" pitchFamily="2" charset="-122"/>
              </a:rPr>
              <a:t>          </a:t>
            </a:r>
            <a:r>
              <a:rPr lang="en-US" altLang="zh-CN">
                <a:ea typeface="华文楷体" panose="02010600040101010101" pitchFamily="2" charset="-122"/>
              </a:rPr>
              <a:t>PBr</a:t>
            </a:r>
            <a:r>
              <a:rPr lang="en-US" altLang="zh-CN" baseline="-25000">
                <a:ea typeface="华文楷体" panose="02010600040101010101" pitchFamily="2" charset="-122"/>
              </a:rPr>
              <a:t>3</a:t>
            </a:r>
            <a:r>
              <a:rPr lang="zh-CN" altLang="en-US">
                <a:ea typeface="华文楷体" panose="02010600040101010101" pitchFamily="2" charset="-122"/>
              </a:rPr>
              <a:t>、</a:t>
            </a:r>
            <a:r>
              <a:rPr lang="en-US" altLang="zh-CN">
                <a:ea typeface="华文楷体" panose="02010600040101010101" pitchFamily="2" charset="-122"/>
              </a:rPr>
              <a:t>PCl</a:t>
            </a:r>
            <a:r>
              <a:rPr lang="en-US" altLang="zh-CN" baseline="-25000">
                <a:ea typeface="华文楷体" panose="02010600040101010101" pitchFamily="2" charset="-122"/>
              </a:rPr>
              <a:t>5</a:t>
            </a:r>
            <a:r>
              <a:rPr lang="zh-CN" altLang="en-US">
                <a:ea typeface="华文楷体" panose="02010600040101010101" pitchFamily="2" charset="-122"/>
              </a:rPr>
              <a:t>、 </a:t>
            </a:r>
            <a:r>
              <a:rPr lang="en-US" altLang="zh-CN">
                <a:ea typeface="华文楷体" panose="02010600040101010101" pitchFamily="2" charset="-122"/>
              </a:rPr>
              <a:t>P</a:t>
            </a:r>
            <a:r>
              <a:rPr lang="zh-CN" altLang="en-US">
                <a:ea typeface="华文楷体" panose="02010600040101010101" pitchFamily="2" charset="-122"/>
              </a:rPr>
              <a:t>＋</a:t>
            </a:r>
            <a:r>
              <a:rPr lang="en-US" altLang="zh-CN">
                <a:ea typeface="华文楷体" panose="02010600040101010101" pitchFamily="2" charset="-122"/>
              </a:rPr>
              <a:t>Br</a:t>
            </a:r>
            <a:r>
              <a:rPr lang="en-US" altLang="zh-CN" baseline="-25000">
                <a:ea typeface="华文楷体" panose="02010600040101010101" pitchFamily="2" charset="-122"/>
              </a:rPr>
              <a:t>2</a:t>
            </a:r>
            <a:r>
              <a:rPr lang="en-US" altLang="zh-CN">
                <a:ea typeface="华文楷体" panose="02010600040101010101" pitchFamily="2" charset="-122"/>
              </a:rPr>
              <a:t> (I</a:t>
            </a:r>
            <a:r>
              <a:rPr lang="en-US" altLang="zh-CN" baseline="-25000">
                <a:ea typeface="华文楷体" panose="02010600040101010101" pitchFamily="2" charset="-122"/>
              </a:rPr>
              <a:t>2</a:t>
            </a:r>
            <a:r>
              <a:rPr lang="en-US" altLang="zh-CN">
                <a:ea typeface="华文楷体" panose="02010600040101010101" pitchFamily="2" charset="-122"/>
              </a:rPr>
              <a:t>)</a:t>
            </a:r>
            <a:r>
              <a:rPr lang="zh-CN" altLang="en-US">
                <a:ea typeface="华文楷体" panose="02010600040101010101" pitchFamily="2" charset="-122"/>
              </a:rPr>
              <a:t>＋</a:t>
            </a:r>
            <a:r>
              <a:rPr lang="en-US" altLang="zh-CN">
                <a:ea typeface="华文楷体" panose="02010600040101010101" pitchFamily="2" charset="-122"/>
              </a:rPr>
              <a:t>H</a:t>
            </a:r>
            <a:r>
              <a:rPr lang="en-US" altLang="zh-CN" baseline="-25000">
                <a:ea typeface="华文楷体" panose="02010600040101010101" pitchFamily="2" charset="-122"/>
              </a:rPr>
              <a:t>2</a:t>
            </a:r>
            <a:r>
              <a:rPr lang="en-US" altLang="zh-CN">
                <a:ea typeface="华文楷体" panose="02010600040101010101" pitchFamily="2" charset="-122"/>
              </a:rPr>
              <a:t>O</a:t>
            </a:r>
            <a:endParaRPr lang="en-US" altLang="zh-CN">
              <a:ea typeface="华文楷体" panose="02010600040101010101" pitchFamily="2" charset="-122"/>
            </a:endParaRPr>
          </a:p>
          <a:p>
            <a:pPr>
              <a:lnSpc>
                <a:spcPct val="120000"/>
              </a:lnSpc>
            </a:pPr>
            <a:r>
              <a:rPr lang="en-US" altLang="zh-CN">
                <a:ea typeface="华文楷体" panose="02010600040101010101" pitchFamily="2" charset="-122"/>
              </a:rPr>
              <a:t>(4) </a:t>
            </a:r>
            <a:r>
              <a:rPr lang="zh-CN" altLang="en-US">
                <a:ea typeface="华文楷体" panose="02010600040101010101" pitchFamily="2" charset="-122"/>
              </a:rPr>
              <a:t>碳氢化合物的卤化</a:t>
            </a:r>
            <a:r>
              <a:rPr lang="en-US" altLang="zh-CN">
                <a:ea typeface="华文楷体" panose="02010600040101010101" pitchFamily="2" charset="-122"/>
              </a:rPr>
              <a:t>:  </a:t>
            </a:r>
            <a:r>
              <a:rPr lang="zh-CN" altLang="en-US">
                <a:ea typeface="华文楷体" panose="02010600040101010101" pitchFamily="2" charset="-122"/>
              </a:rPr>
              <a:t>不适于</a:t>
            </a:r>
            <a:r>
              <a:rPr lang="en-US" altLang="zh-CN">
                <a:solidFill>
                  <a:srgbClr val="FF0000"/>
                </a:solidFill>
                <a:ea typeface="华文楷体" panose="02010600040101010101" pitchFamily="2" charset="-122"/>
              </a:rPr>
              <a:t>HI</a:t>
            </a:r>
            <a:r>
              <a:rPr lang="zh-CN" altLang="en-US">
                <a:solidFill>
                  <a:srgbClr val="FF0000"/>
                </a:solidFill>
                <a:ea typeface="华文楷体" panose="02010600040101010101" pitchFamily="2" charset="-122"/>
              </a:rPr>
              <a:t>的制备</a:t>
            </a:r>
            <a:endParaRPr lang="zh-CN" altLang="en-US">
              <a:solidFill>
                <a:srgbClr val="FF0000"/>
              </a:solidFill>
              <a:ea typeface="华文楷体" panose="02010600040101010101" pitchFamily="2" charset="-122"/>
            </a:endParaRPr>
          </a:p>
          <a:p>
            <a:pPr>
              <a:lnSpc>
                <a:spcPct val="120000"/>
              </a:lnSpc>
            </a:pPr>
            <a:r>
              <a:rPr lang="zh-CN" altLang="en-US">
                <a:ea typeface="华文楷体" panose="02010600040101010101" pitchFamily="2" charset="-122"/>
              </a:rPr>
              <a:t>              注意适用范围</a:t>
            </a:r>
            <a:endParaRPr lang="zh-CN" altLang="en-US">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anim calcmode="lin" valueType="num">
                                      <p:cBhvr>
                                        <p:cTn id="7" dur="1000" fill="hold"/>
                                        <p:tgtEl>
                                          <p:spTgt spid="83971">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8397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971">
                                            <p:txEl>
                                              <p:pRg st="1" end="1"/>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83971">
                                            <p:txEl>
                                              <p:pRg st="2" end="2"/>
                                            </p:txEl>
                                          </p:spTgt>
                                        </p:tgtEl>
                                        <p:attrNameLst>
                                          <p:attrName>style.visibility</p:attrName>
                                        </p:attrNameLst>
                                      </p:cBhvr>
                                      <p:to>
                                        <p:strVal val="visible"/>
                                      </p:to>
                                    </p:set>
                                    <p:anim calcmode="lin" valueType="num">
                                      <p:cBhvr>
                                        <p:cTn id="12" dur="1000" fill="hold"/>
                                        <p:tgtEl>
                                          <p:spTgt spid="83971">
                                            <p:txEl>
                                              <p:pRg st="2" end="2"/>
                                            </p:txEl>
                                          </p:spTgt>
                                        </p:tgtEl>
                                        <p:attrNameLst>
                                          <p:attrName>ppt_x</p:attrName>
                                        </p:attrNameLst>
                                      </p:cBhvr>
                                      <p:tavLst>
                                        <p:tav tm="0">
                                          <p:val>
                                            <p:strVal val="#ppt_x-.2"/>
                                          </p:val>
                                        </p:tav>
                                        <p:tav tm="100000">
                                          <p:val>
                                            <p:strVal val="#ppt_x"/>
                                          </p:val>
                                        </p:tav>
                                      </p:tavLst>
                                    </p:anim>
                                    <p:anim calcmode="lin" valueType="num">
                                      <p:cBhvr>
                                        <p:cTn id="13" dur="1000" fill="hold"/>
                                        <p:tgtEl>
                                          <p:spTgt spid="8397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3971">
                                            <p:txEl>
                                              <p:pRg st="2" end="2"/>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83971">
                                            <p:txEl>
                                              <p:pRg st="3" end="3"/>
                                            </p:txEl>
                                          </p:spTgt>
                                        </p:tgtEl>
                                        <p:attrNameLst>
                                          <p:attrName>style.visibility</p:attrName>
                                        </p:attrNameLst>
                                      </p:cBhvr>
                                      <p:to>
                                        <p:strVal val="visible"/>
                                      </p:to>
                                    </p:set>
                                    <p:anim calcmode="lin" valueType="num">
                                      <p:cBhvr>
                                        <p:cTn id="17" dur="1000" fill="hold"/>
                                        <p:tgtEl>
                                          <p:spTgt spid="83971">
                                            <p:txEl>
                                              <p:pRg st="3" end="3"/>
                                            </p:txEl>
                                          </p:spTgt>
                                        </p:tgtEl>
                                        <p:attrNameLst>
                                          <p:attrName>ppt_x</p:attrName>
                                        </p:attrNameLst>
                                      </p:cBhvr>
                                      <p:tavLst>
                                        <p:tav tm="0">
                                          <p:val>
                                            <p:strVal val="#ppt_x-.2"/>
                                          </p:val>
                                        </p:tav>
                                        <p:tav tm="100000">
                                          <p:val>
                                            <p:strVal val="#ppt_x"/>
                                          </p:val>
                                        </p:tav>
                                      </p:tavLst>
                                    </p:anim>
                                    <p:anim calcmode="lin" valueType="num">
                                      <p:cBhvr>
                                        <p:cTn id="18" dur="1000" fill="hold"/>
                                        <p:tgtEl>
                                          <p:spTgt spid="8397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397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3971">
                                            <p:txEl>
                                              <p:pRg st="4" end="4"/>
                                            </p:txEl>
                                          </p:spTgt>
                                        </p:tgtEl>
                                        <p:attrNameLst>
                                          <p:attrName>style.visibility</p:attrName>
                                        </p:attrNameLst>
                                      </p:cBhvr>
                                      <p:to>
                                        <p:strVal val="visible"/>
                                      </p:to>
                                    </p:set>
                                    <p:animEffect transition="in" filter="dissolve">
                                      <p:cBhvr>
                                        <p:cTn id="24" dur="500"/>
                                        <p:tgtEl>
                                          <p:spTgt spid="83971">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83971">
                                            <p:txEl>
                                              <p:pRg st="5" end="5"/>
                                            </p:txEl>
                                          </p:spTgt>
                                        </p:tgtEl>
                                        <p:attrNameLst>
                                          <p:attrName>style.visibility</p:attrName>
                                        </p:attrNameLst>
                                      </p:cBhvr>
                                      <p:to>
                                        <p:strVal val="visible"/>
                                      </p:to>
                                    </p:set>
                                    <p:animEffect transition="in" filter="dissolve">
                                      <p:cBhvr>
                                        <p:cTn id="29" dur="500"/>
                                        <p:tgtEl>
                                          <p:spTgt spid="8397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83971">
                                            <p:txEl>
                                              <p:pRg st="6" end="6"/>
                                            </p:txEl>
                                          </p:spTgt>
                                        </p:tgtEl>
                                        <p:attrNameLst>
                                          <p:attrName>style.visibility</p:attrName>
                                        </p:attrNameLst>
                                      </p:cBhvr>
                                      <p:to>
                                        <p:strVal val="visible"/>
                                      </p:to>
                                    </p:set>
                                    <p:animEffect transition="in" filter="diamond(in)">
                                      <p:cBhvr>
                                        <p:cTn id="34" dur="2000"/>
                                        <p:tgtEl>
                                          <p:spTgt spid="8397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83971">
                                            <p:txEl>
                                              <p:pRg st="7" end="7"/>
                                            </p:txEl>
                                          </p:spTgt>
                                        </p:tgtEl>
                                        <p:attrNameLst>
                                          <p:attrName>style.visibility</p:attrName>
                                        </p:attrNameLst>
                                      </p:cBhvr>
                                      <p:to>
                                        <p:strVal val="visible"/>
                                      </p:to>
                                    </p:set>
                                    <p:animEffect transition="in" filter="diamond(in)">
                                      <p:cBhvr>
                                        <p:cTn id="39" dur="2000"/>
                                        <p:tgtEl>
                                          <p:spTgt spid="839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971550" y="404813"/>
            <a:ext cx="450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4000">
                <a:ea typeface="华文楷体" panose="02010600040101010101" pitchFamily="2" charset="-122"/>
              </a:rPr>
              <a:t>2. HX</a:t>
            </a:r>
            <a:r>
              <a:rPr lang="zh-CN" altLang="en-US" sz="4000">
                <a:ea typeface="华文楷体" panose="02010600040101010101" pitchFamily="2" charset="-122"/>
              </a:rPr>
              <a:t>性质变化规律</a:t>
            </a:r>
            <a:endParaRPr lang="zh-CN" altLang="en-US" sz="4000">
              <a:ea typeface="华文楷体" panose="02010600040101010101" pitchFamily="2" charset="-122"/>
            </a:endParaRPr>
          </a:p>
        </p:txBody>
      </p:sp>
      <p:grpSp>
        <p:nvGrpSpPr>
          <p:cNvPr id="79875" name="Group 3"/>
          <p:cNvGrpSpPr/>
          <p:nvPr/>
        </p:nvGrpSpPr>
        <p:grpSpPr bwMode="auto">
          <a:xfrm>
            <a:off x="969887" y="1267365"/>
            <a:ext cx="8001000" cy="4419600"/>
            <a:chOff x="385" y="1253"/>
            <a:chExt cx="5040" cy="2784"/>
          </a:xfrm>
          <a:solidFill>
            <a:schemeClr val="tx1"/>
          </a:solidFill>
        </p:grpSpPr>
        <p:sp>
          <p:nvSpPr>
            <p:cNvPr id="79876" name="Rectangle 4"/>
            <p:cNvSpPr>
              <a:spLocks noChangeArrowheads="1"/>
            </p:cNvSpPr>
            <p:nvPr/>
          </p:nvSpPr>
          <p:spPr bwMode="auto">
            <a:xfrm>
              <a:off x="385" y="1253"/>
              <a:ext cx="5040" cy="2784"/>
            </a:xfrm>
            <a:prstGeom prst="rect">
              <a:avLst/>
            </a:prstGeom>
            <a:grpFill/>
            <a:ln>
              <a:noFill/>
            </a:ln>
            <a:effectLst/>
          </p:spPr>
          <p:txBody>
            <a:bodyPr wrap="none" anchor="ctr"/>
            <a:lstStyle/>
            <a:p>
              <a:pPr algn="ctr">
                <a:defRPr/>
              </a:pPr>
              <a:endParaRPr lang="zh-CN" altLang="zh-CN" sz="2000">
                <a:ea typeface="华文楷体" panose="02010600040101010101" pitchFamily="2" charset="-122"/>
              </a:endParaRPr>
            </a:p>
          </p:txBody>
        </p:sp>
        <p:sp>
          <p:nvSpPr>
            <p:cNvPr id="79878" name="Text Box 6"/>
            <p:cNvSpPr txBox="1">
              <a:spLocks noChangeArrowheads="1"/>
            </p:cNvSpPr>
            <p:nvPr/>
          </p:nvSpPr>
          <p:spPr bwMode="auto">
            <a:xfrm>
              <a:off x="431" y="1579"/>
              <a:ext cx="2851" cy="2362"/>
            </a:xfrm>
            <a:prstGeom prst="rect">
              <a:avLst/>
            </a:prstGeom>
            <a:grpFill/>
            <a:ln>
              <a:noFill/>
            </a:ln>
            <a:effectLst/>
          </p:spPr>
          <p:txBody>
            <a:bodyPr wrap="none">
              <a:spAutoFit/>
            </a:bodyPr>
            <a:lstStyle/>
            <a:p>
              <a:pPr>
                <a:lnSpc>
                  <a:spcPct val="150000"/>
                </a:lnSpc>
                <a:defRPr/>
              </a:pPr>
              <a:r>
                <a:rPr lang="en-US" altLang="zh-CN" sz="1400">
                  <a:ea typeface="华文楷体" panose="02010600040101010101" pitchFamily="2" charset="-122"/>
                </a:rPr>
                <a:t>                 </a:t>
              </a:r>
              <a:r>
                <a:rPr lang="zh-CN" altLang="en-US" sz="2000">
                  <a:ea typeface="华文楷体" panose="02010600040101010101" pitchFamily="2" charset="-122"/>
                </a:rPr>
                <a:t>性    质</a:t>
              </a:r>
              <a:endParaRPr lang="zh-CN" altLang="en-US" sz="2000">
                <a:ea typeface="华文楷体" panose="02010600040101010101" pitchFamily="2" charset="-122"/>
              </a:endParaRPr>
            </a:p>
            <a:p>
              <a:pPr>
                <a:lnSpc>
                  <a:spcPct val="150000"/>
                </a:lnSpc>
                <a:defRPr/>
              </a:pPr>
              <a:r>
                <a:rPr lang="zh-CN" altLang="en-US" sz="2000">
                  <a:ea typeface="华文楷体" panose="02010600040101010101" pitchFamily="2" charset="-122"/>
                </a:rPr>
                <a:t>气体分子的偶极矩</a:t>
              </a:r>
              <a:r>
                <a:rPr lang="en-US" altLang="zh-CN" sz="2000">
                  <a:ea typeface="华文楷体" panose="02010600040101010101" pitchFamily="2" charset="-122"/>
                </a:rPr>
                <a:t>/10</a:t>
              </a:r>
              <a:r>
                <a:rPr lang="en-US" altLang="zh-CN" sz="2000" baseline="30000">
                  <a:ea typeface="华文楷体" panose="02010600040101010101" pitchFamily="2" charset="-122"/>
                </a:rPr>
                <a:t>-30</a:t>
              </a:r>
              <a:r>
                <a:rPr lang="en-US" altLang="zh-CN" sz="2000">
                  <a:ea typeface="华文楷体" panose="02010600040101010101" pitchFamily="2" charset="-122"/>
                </a:rPr>
                <a:t> C</a:t>
              </a:r>
              <a:r>
                <a:rPr lang="en-US" altLang="zh-CN" sz="2000">
                  <a:ea typeface="华文楷体" panose="02010600040101010101" pitchFamily="2" charset="-122"/>
                  <a:cs typeface="Times New Roman" panose="02020603050405020304" pitchFamily="18" charset="0"/>
                </a:rPr>
                <a:t>·m</a:t>
              </a:r>
              <a:endParaRPr lang="en-US" altLang="zh-CN" sz="2000">
                <a:ea typeface="华文楷体" panose="02010600040101010101" pitchFamily="2" charset="-122"/>
                <a:cs typeface="Times New Roman" panose="02020603050405020304" pitchFamily="18" charset="0"/>
              </a:endParaRPr>
            </a:p>
            <a:p>
              <a:pPr>
                <a:lnSpc>
                  <a:spcPct val="150000"/>
                </a:lnSpc>
                <a:defRPr/>
              </a:pPr>
              <a:r>
                <a:rPr lang="zh-CN" altLang="en-US" sz="2000">
                  <a:ea typeface="华文楷体" panose="02010600040101010101" pitchFamily="2" charset="-122"/>
                </a:rPr>
                <a:t>核间距</a:t>
              </a:r>
              <a:r>
                <a:rPr lang="en-US" altLang="zh-CN" sz="2000">
                  <a:ea typeface="华文楷体" panose="02010600040101010101" pitchFamily="2" charset="-122"/>
                </a:rPr>
                <a:t>/pm</a:t>
              </a:r>
              <a:endParaRPr lang="en-US" altLang="zh-CN" sz="2000">
                <a:ea typeface="华文楷体" panose="02010600040101010101" pitchFamily="2" charset="-122"/>
              </a:endParaRPr>
            </a:p>
            <a:p>
              <a:pPr>
                <a:lnSpc>
                  <a:spcPct val="150000"/>
                </a:lnSpc>
                <a:defRPr/>
              </a:pPr>
              <a:r>
                <a:rPr lang="zh-CN" altLang="en-US" sz="2000">
                  <a:ea typeface="华文楷体" panose="02010600040101010101" pitchFamily="2" charset="-122"/>
                </a:rPr>
                <a:t>熔点</a:t>
              </a:r>
              <a:r>
                <a:rPr lang="en-US" altLang="zh-CN" sz="2000">
                  <a:ea typeface="华文楷体" panose="02010600040101010101" pitchFamily="2" charset="-122"/>
                </a:rPr>
                <a:t>/K</a:t>
              </a:r>
              <a:endParaRPr lang="en-US" altLang="zh-CN" sz="2000">
                <a:ea typeface="华文楷体" panose="02010600040101010101" pitchFamily="2" charset="-122"/>
              </a:endParaRPr>
            </a:p>
            <a:p>
              <a:pPr>
                <a:lnSpc>
                  <a:spcPct val="150000"/>
                </a:lnSpc>
                <a:defRPr/>
              </a:pPr>
              <a:r>
                <a:rPr lang="zh-CN" altLang="en-US" sz="2000">
                  <a:ea typeface="华文楷体" panose="02010600040101010101" pitchFamily="2" charset="-122"/>
                </a:rPr>
                <a:t>沸点</a:t>
              </a:r>
              <a:r>
                <a:rPr lang="en-US" altLang="zh-CN" sz="2000">
                  <a:ea typeface="华文楷体" panose="02010600040101010101" pitchFamily="2" charset="-122"/>
                </a:rPr>
                <a:t>/K</a:t>
              </a:r>
              <a:endParaRPr lang="en-US" altLang="zh-CN" sz="2000">
                <a:ea typeface="华文楷体" panose="02010600040101010101" pitchFamily="2" charset="-122"/>
              </a:endParaRPr>
            </a:p>
            <a:p>
              <a:pPr>
                <a:lnSpc>
                  <a:spcPct val="150000"/>
                </a:lnSpc>
                <a:defRPr/>
              </a:pPr>
              <a:r>
                <a:rPr lang="zh-CN" altLang="en-US" sz="2000">
                  <a:ea typeface="华文楷体" panose="02010600040101010101" pitchFamily="2" charset="-122"/>
                </a:rPr>
                <a:t>生成热△</a:t>
              </a:r>
              <a:r>
                <a:rPr lang="en-US" altLang="zh-CN" sz="2000" baseline="-25000">
                  <a:ea typeface="华文楷体" panose="02010600040101010101" pitchFamily="2" charset="-122"/>
                </a:rPr>
                <a:t>f</a:t>
              </a:r>
              <a:r>
                <a:rPr lang="en-US" altLang="zh-CN" sz="2000" i="1">
                  <a:ea typeface="华文楷体" panose="02010600040101010101" pitchFamily="2" charset="-122"/>
                </a:rPr>
                <a:t>H</a:t>
              </a:r>
              <a:r>
                <a:rPr lang="en-US" altLang="zh-CN" sz="2000" baseline="30000">
                  <a:ea typeface="华文楷体" panose="02010600040101010101" pitchFamily="2" charset="-122"/>
                  <a:sym typeface="Symbol" panose="05050102010706020507" pitchFamily="18" charset="2"/>
                </a:rPr>
                <a:t></a:t>
              </a:r>
              <a:r>
                <a:rPr lang="en-US" altLang="zh-CN" sz="2000">
                  <a:ea typeface="华文楷体" panose="02010600040101010101" pitchFamily="2" charset="-122"/>
                  <a:sym typeface="Symbol" panose="05050102010706020507" pitchFamily="18" charset="2"/>
                </a:rPr>
                <a:t>/kJ·mol</a:t>
              </a:r>
              <a:r>
                <a:rPr lang="en-US" altLang="zh-CN" sz="2000" baseline="30000">
                  <a:ea typeface="华文楷体" panose="02010600040101010101" pitchFamily="2" charset="-122"/>
                  <a:sym typeface="Symbol" panose="05050102010706020507" pitchFamily="18" charset="2"/>
                </a:rPr>
                <a:t>-1</a:t>
              </a:r>
              <a:endParaRPr lang="en-US" altLang="zh-CN" sz="2000" baseline="30000">
                <a:ea typeface="华文楷体" panose="02010600040101010101" pitchFamily="2" charset="-122"/>
              </a:endParaRPr>
            </a:p>
            <a:p>
              <a:pPr>
                <a:lnSpc>
                  <a:spcPct val="150000"/>
                </a:lnSpc>
                <a:defRPr/>
              </a:pPr>
              <a:r>
                <a:rPr lang="en-US" altLang="zh-CN" sz="2000">
                  <a:ea typeface="华文楷体" panose="02010600040101010101" pitchFamily="2" charset="-122"/>
                </a:rPr>
                <a:t>101.3 kPa</a:t>
              </a:r>
              <a:r>
                <a:rPr lang="zh-CN" altLang="en-US" sz="2000">
                  <a:ea typeface="华文楷体" panose="02010600040101010101" pitchFamily="2" charset="-122"/>
                </a:rPr>
                <a:t>、</a:t>
              </a:r>
              <a:r>
                <a:rPr lang="en-US" altLang="zh-CN" sz="2000">
                  <a:ea typeface="华文楷体" panose="02010600040101010101" pitchFamily="2" charset="-122"/>
                </a:rPr>
                <a:t>20℃</a:t>
              </a:r>
              <a:r>
                <a:rPr lang="zh-CN" altLang="en-US" sz="2000">
                  <a:ea typeface="华文楷体" panose="02010600040101010101" pitchFamily="2" charset="-122"/>
                </a:rPr>
                <a:t>时的溶解度</a:t>
              </a:r>
              <a:r>
                <a:rPr lang="en-US" altLang="zh-CN" sz="2000">
                  <a:ea typeface="华文楷体" panose="02010600040101010101" pitchFamily="2" charset="-122"/>
                </a:rPr>
                <a:t>/%</a:t>
              </a:r>
              <a:endParaRPr lang="en-US" altLang="zh-CN" sz="2000">
                <a:ea typeface="华文楷体" panose="02010600040101010101" pitchFamily="2" charset="-122"/>
              </a:endParaRPr>
            </a:p>
            <a:p>
              <a:pPr>
                <a:lnSpc>
                  <a:spcPct val="150000"/>
                </a:lnSpc>
                <a:defRPr/>
              </a:pPr>
              <a:r>
                <a:rPr lang="en-US" altLang="zh-CN" sz="2000">
                  <a:solidFill>
                    <a:srgbClr val="0000CC"/>
                  </a:solidFill>
                  <a:ea typeface="华文楷体" panose="02010600040101010101" pitchFamily="2" charset="-122"/>
                </a:rPr>
                <a:t>18 ℃</a:t>
              </a:r>
              <a:r>
                <a:rPr lang="zh-CN" altLang="en-US" sz="2000">
                  <a:solidFill>
                    <a:srgbClr val="0000CC"/>
                  </a:solidFill>
                  <a:ea typeface="华文楷体" panose="02010600040101010101" pitchFamily="2" charset="-122"/>
                </a:rPr>
                <a:t>时</a:t>
              </a:r>
              <a:r>
                <a:rPr lang="en-US" altLang="zh-CN" sz="2000">
                  <a:solidFill>
                    <a:srgbClr val="0000CC"/>
                  </a:solidFill>
                  <a:ea typeface="华文楷体" panose="02010600040101010101" pitchFamily="2" charset="-122"/>
                </a:rPr>
                <a:t>0.1 mol·L</a:t>
              </a:r>
              <a:r>
                <a:rPr lang="en-US" altLang="zh-CN" sz="2000" baseline="30000">
                  <a:solidFill>
                    <a:srgbClr val="0000CC"/>
                  </a:solidFill>
                  <a:ea typeface="华文楷体" panose="02010600040101010101" pitchFamily="2" charset="-122"/>
                </a:rPr>
                <a:t>-1</a:t>
              </a:r>
              <a:r>
                <a:rPr lang="zh-CN" altLang="en-US" sz="2000">
                  <a:solidFill>
                    <a:srgbClr val="0000CC"/>
                  </a:solidFill>
                  <a:ea typeface="华文楷体" panose="02010600040101010101" pitchFamily="2" charset="-122"/>
                </a:rPr>
                <a:t>溶液的表观电离度</a:t>
              </a:r>
              <a:r>
                <a:rPr lang="en-US" altLang="zh-CN" sz="2000">
                  <a:solidFill>
                    <a:srgbClr val="0000CC"/>
                  </a:solidFill>
                  <a:ea typeface="华文楷体" panose="02010600040101010101" pitchFamily="2" charset="-122"/>
                </a:rPr>
                <a:t>/%</a:t>
              </a:r>
              <a:endParaRPr lang="en-US" altLang="zh-CN" sz="2000">
                <a:solidFill>
                  <a:srgbClr val="0000CC"/>
                </a:solidFill>
                <a:ea typeface="华文楷体" panose="02010600040101010101" pitchFamily="2" charset="-122"/>
              </a:endParaRPr>
            </a:p>
          </p:txBody>
        </p:sp>
        <p:sp>
          <p:nvSpPr>
            <p:cNvPr id="79879" name="Text Box 7"/>
            <p:cNvSpPr txBox="1">
              <a:spLocks noChangeArrowheads="1"/>
            </p:cNvSpPr>
            <p:nvPr/>
          </p:nvSpPr>
          <p:spPr bwMode="auto">
            <a:xfrm>
              <a:off x="3314" y="1579"/>
              <a:ext cx="476" cy="2362"/>
            </a:xfrm>
            <a:prstGeom prst="rect">
              <a:avLst/>
            </a:prstGeom>
            <a:grpFill/>
            <a:ln>
              <a:noFill/>
            </a:ln>
            <a:effectLst/>
          </p:spPr>
          <p:txBody>
            <a:bodyPr wrap="none">
              <a:spAutoFit/>
            </a:bodyPr>
            <a:lstStyle/>
            <a:p>
              <a:pPr algn="ctr">
                <a:lnSpc>
                  <a:spcPct val="150000"/>
                </a:lnSpc>
                <a:defRPr/>
              </a:pPr>
              <a:r>
                <a:rPr lang="en-US" altLang="zh-CN" sz="2000" dirty="0">
                  <a:ea typeface="华文楷体" panose="02010600040101010101" pitchFamily="2" charset="-122"/>
                </a:rPr>
                <a:t>HF</a:t>
              </a:r>
              <a:endParaRPr lang="en-US" altLang="zh-CN" sz="2000" dirty="0">
                <a:ea typeface="华文楷体" panose="02010600040101010101" pitchFamily="2" charset="-122"/>
              </a:endParaRPr>
            </a:p>
            <a:p>
              <a:pPr algn="ctr">
                <a:lnSpc>
                  <a:spcPct val="150000"/>
                </a:lnSpc>
                <a:defRPr/>
              </a:pPr>
              <a:r>
                <a:rPr lang="en-US" altLang="zh-CN" sz="2000" dirty="0">
                  <a:solidFill>
                    <a:srgbClr val="FF0000"/>
                  </a:solidFill>
                  <a:ea typeface="华文楷体" panose="02010600040101010101" pitchFamily="2" charset="-122"/>
                </a:rPr>
                <a:t>6.37</a:t>
              </a:r>
              <a:endParaRPr lang="en-US" altLang="zh-CN" sz="2000" dirty="0">
                <a:solidFill>
                  <a:srgbClr val="FF0000"/>
                </a:solidFill>
                <a:ea typeface="华文楷体" panose="02010600040101010101" pitchFamily="2" charset="-122"/>
              </a:endParaRPr>
            </a:p>
            <a:p>
              <a:pPr algn="ctr">
                <a:lnSpc>
                  <a:spcPct val="150000"/>
                </a:lnSpc>
                <a:defRPr/>
              </a:pPr>
              <a:r>
                <a:rPr lang="en-US" altLang="zh-CN" sz="2000" dirty="0">
                  <a:ea typeface="华文楷体" panose="02010600040101010101" pitchFamily="2" charset="-122"/>
                </a:rPr>
                <a:t>92</a:t>
              </a:r>
              <a:endParaRPr lang="en-US" altLang="zh-CN" sz="2000" dirty="0">
                <a:ea typeface="华文楷体" panose="02010600040101010101" pitchFamily="2" charset="-122"/>
              </a:endParaRPr>
            </a:p>
            <a:p>
              <a:pPr algn="ctr">
                <a:lnSpc>
                  <a:spcPct val="150000"/>
                </a:lnSpc>
                <a:defRPr/>
              </a:pPr>
              <a:r>
                <a:rPr lang="en-US" altLang="zh-CN" sz="2000" dirty="0">
                  <a:solidFill>
                    <a:srgbClr val="FF0000"/>
                  </a:solidFill>
                  <a:ea typeface="华文楷体" panose="02010600040101010101" pitchFamily="2" charset="-122"/>
                </a:rPr>
                <a:t>190.0</a:t>
              </a:r>
              <a:endParaRPr lang="en-US" altLang="zh-CN" sz="2000" dirty="0">
                <a:solidFill>
                  <a:srgbClr val="FF0000"/>
                </a:solidFill>
                <a:ea typeface="华文楷体" panose="02010600040101010101" pitchFamily="2" charset="-122"/>
              </a:endParaRPr>
            </a:p>
            <a:p>
              <a:pPr algn="ctr">
                <a:lnSpc>
                  <a:spcPct val="150000"/>
                </a:lnSpc>
                <a:defRPr/>
              </a:pPr>
              <a:r>
                <a:rPr lang="en-US" altLang="zh-CN" sz="2000" dirty="0">
                  <a:solidFill>
                    <a:srgbClr val="FF0000"/>
                  </a:solidFill>
                  <a:ea typeface="华文楷体" panose="02010600040101010101" pitchFamily="2" charset="-122"/>
                </a:rPr>
                <a:t>292.5</a:t>
              </a:r>
              <a:endParaRPr lang="en-US" altLang="zh-CN" sz="2000" dirty="0">
                <a:solidFill>
                  <a:srgbClr val="FF0000"/>
                </a:solidFill>
                <a:ea typeface="华文楷体" panose="02010600040101010101" pitchFamily="2" charset="-122"/>
              </a:endParaRPr>
            </a:p>
            <a:p>
              <a:pPr algn="ctr">
                <a:lnSpc>
                  <a:spcPct val="150000"/>
                </a:lnSpc>
                <a:defRPr/>
              </a:pPr>
              <a:r>
                <a:rPr lang="en-US" altLang="zh-CN" sz="2000" dirty="0">
                  <a:ea typeface="华文楷体" panose="02010600040101010101" pitchFamily="2" charset="-122"/>
                </a:rPr>
                <a:t>-271</a:t>
              </a:r>
              <a:endParaRPr lang="en-US" altLang="zh-CN" sz="2000" dirty="0">
                <a:ea typeface="华文楷体" panose="02010600040101010101" pitchFamily="2" charset="-122"/>
              </a:endParaRPr>
            </a:p>
            <a:p>
              <a:pPr algn="ctr">
                <a:lnSpc>
                  <a:spcPct val="150000"/>
                </a:lnSpc>
                <a:defRPr/>
              </a:pPr>
              <a:r>
                <a:rPr lang="zh-CN" altLang="en-US" sz="2000" dirty="0">
                  <a:ea typeface="华文楷体" panose="02010600040101010101" pitchFamily="2" charset="-122"/>
                </a:rPr>
                <a:t>完全</a:t>
              </a:r>
              <a:endParaRPr lang="zh-CN" altLang="en-US" sz="2000" dirty="0">
                <a:ea typeface="华文楷体" panose="02010600040101010101" pitchFamily="2" charset="-122"/>
              </a:endParaRPr>
            </a:p>
            <a:p>
              <a:pPr algn="ctr">
                <a:lnSpc>
                  <a:spcPct val="150000"/>
                </a:lnSpc>
                <a:defRPr/>
              </a:pPr>
              <a:r>
                <a:rPr lang="en-US" altLang="zh-CN" sz="2000" dirty="0">
                  <a:solidFill>
                    <a:srgbClr val="0000FF"/>
                  </a:solidFill>
                  <a:ea typeface="华文楷体" panose="02010600040101010101" pitchFamily="2" charset="-122"/>
                </a:rPr>
                <a:t>10</a:t>
              </a:r>
              <a:endParaRPr lang="en-US" altLang="zh-CN" sz="2000" dirty="0">
                <a:solidFill>
                  <a:srgbClr val="0000FF"/>
                </a:solidFill>
                <a:ea typeface="华文楷体" panose="02010600040101010101" pitchFamily="2" charset="-122"/>
              </a:endParaRPr>
            </a:p>
          </p:txBody>
        </p:sp>
        <p:sp>
          <p:nvSpPr>
            <p:cNvPr id="79880" name="Text Box 8"/>
            <p:cNvSpPr txBox="1">
              <a:spLocks noChangeArrowheads="1"/>
            </p:cNvSpPr>
            <p:nvPr/>
          </p:nvSpPr>
          <p:spPr bwMode="auto">
            <a:xfrm>
              <a:off x="3905" y="1579"/>
              <a:ext cx="476" cy="2362"/>
            </a:xfrm>
            <a:prstGeom prst="rect">
              <a:avLst/>
            </a:prstGeom>
            <a:grpFill/>
            <a:ln>
              <a:noFill/>
            </a:ln>
            <a:effectLst/>
          </p:spPr>
          <p:txBody>
            <a:bodyPr wrap="none">
              <a:spAutoFit/>
            </a:bodyPr>
            <a:lstStyle/>
            <a:p>
              <a:pPr algn="ctr">
                <a:lnSpc>
                  <a:spcPct val="150000"/>
                </a:lnSpc>
                <a:defRPr/>
              </a:pPr>
              <a:r>
                <a:rPr lang="en-US" altLang="zh-CN" sz="2000" dirty="0" err="1">
                  <a:ea typeface="华文楷体" panose="02010600040101010101" pitchFamily="2" charset="-122"/>
                </a:rPr>
                <a:t>HCl</a:t>
              </a:r>
              <a:endParaRPr lang="en-US" altLang="zh-CN" sz="2000" dirty="0">
                <a:ea typeface="华文楷体" panose="02010600040101010101" pitchFamily="2" charset="-122"/>
              </a:endParaRPr>
            </a:p>
            <a:p>
              <a:pPr algn="ctr">
                <a:lnSpc>
                  <a:spcPct val="150000"/>
                </a:lnSpc>
                <a:defRPr/>
              </a:pPr>
              <a:r>
                <a:rPr lang="en-US" altLang="zh-CN" sz="2000" dirty="0">
                  <a:solidFill>
                    <a:srgbClr val="FF0000"/>
                  </a:solidFill>
                  <a:ea typeface="华文楷体" panose="02010600040101010101" pitchFamily="2" charset="-122"/>
                </a:rPr>
                <a:t>3.57</a:t>
              </a:r>
              <a:endParaRPr lang="en-US" altLang="zh-CN" sz="2000" dirty="0">
                <a:solidFill>
                  <a:srgbClr val="FF0000"/>
                </a:solidFill>
                <a:ea typeface="华文楷体" panose="02010600040101010101" pitchFamily="2" charset="-122"/>
              </a:endParaRPr>
            </a:p>
            <a:p>
              <a:pPr algn="ctr">
                <a:lnSpc>
                  <a:spcPct val="150000"/>
                </a:lnSpc>
                <a:defRPr/>
              </a:pPr>
              <a:r>
                <a:rPr lang="en-US" altLang="zh-CN" sz="2000" dirty="0">
                  <a:ea typeface="华文楷体" panose="02010600040101010101" pitchFamily="2" charset="-122"/>
                </a:rPr>
                <a:t>128</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158.2</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188.1</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-92.3</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42</a:t>
              </a:r>
              <a:endParaRPr lang="en-US" altLang="zh-CN" sz="2000" dirty="0">
                <a:ea typeface="华文楷体" panose="02010600040101010101" pitchFamily="2" charset="-122"/>
              </a:endParaRPr>
            </a:p>
            <a:p>
              <a:pPr algn="ctr">
                <a:lnSpc>
                  <a:spcPct val="150000"/>
                </a:lnSpc>
                <a:defRPr/>
              </a:pPr>
              <a:r>
                <a:rPr lang="en-US" altLang="zh-CN" sz="2000" dirty="0">
                  <a:solidFill>
                    <a:srgbClr val="0000FF"/>
                  </a:solidFill>
                  <a:ea typeface="华文楷体" panose="02010600040101010101" pitchFamily="2" charset="-122"/>
                </a:rPr>
                <a:t>92.6</a:t>
              </a:r>
              <a:endParaRPr lang="en-US" altLang="zh-CN" sz="2000" dirty="0">
                <a:solidFill>
                  <a:srgbClr val="0000FF"/>
                </a:solidFill>
                <a:ea typeface="华文楷体" panose="02010600040101010101" pitchFamily="2" charset="-122"/>
              </a:endParaRPr>
            </a:p>
          </p:txBody>
        </p:sp>
        <p:sp>
          <p:nvSpPr>
            <p:cNvPr id="79881" name="Text Box 9"/>
            <p:cNvSpPr txBox="1">
              <a:spLocks noChangeArrowheads="1"/>
            </p:cNvSpPr>
            <p:nvPr/>
          </p:nvSpPr>
          <p:spPr bwMode="auto">
            <a:xfrm>
              <a:off x="4364" y="1579"/>
              <a:ext cx="476" cy="2362"/>
            </a:xfrm>
            <a:prstGeom prst="rect">
              <a:avLst/>
            </a:prstGeom>
            <a:grpFill/>
            <a:ln>
              <a:noFill/>
            </a:ln>
            <a:effectLst/>
          </p:spPr>
          <p:txBody>
            <a:bodyPr wrap="none">
              <a:spAutoFit/>
            </a:bodyPr>
            <a:lstStyle/>
            <a:p>
              <a:pPr algn="ctr">
                <a:lnSpc>
                  <a:spcPct val="150000"/>
                </a:lnSpc>
                <a:defRPr/>
              </a:pPr>
              <a:r>
                <a:rPr lang="en-US" altLang="zh-CN" sz="2000" dirty="0" err="1">
                  <a:ea typeface="华文楷体" panose="02010600040101010101" pitchFamily="2" charset="-122"/>
                </a:rPr>
                <a:t>HBr</a:t>
              </a:r>
              <a:endParaRPr lang="en-US" altLang="zh-CN" sz="2000" dirty="0">
                <a:ea typeface="华文楷体" panose="02010600040101010101" pitchFamily="2" charset="-122"/>
              </a:endParaRPr>
            </a:p>
            <a:p>
              <a:pPr algn="ctr">
                <a:lnSpc>
                  <a:spcPct val="150000"/>
                </a:lnSpc>
                <a:defRPr/>
              </a:pPr>
              <a:r>
                <a:rPr lang="en-US" altLang="zh-CN" sz="2000" dirty="0">
                  <a:solidFill>
                    <a:srgbClr val="FF0000"/>
                  </a:solidFill>
                  <a:ea typeface="华文楷体" panose="02010600040101010101" pitchFamily="2" charset="-122"/>
                </a:rPr>
                <a:t>2.67</a:t>
              </a:r>
              <a:endParaRPr lang="en-US" altLang="zh-CN" sz="2000" dirty="0">
                <a:solidFill>
                  <a:srgbClr val="FF0000"/>
                </a:solidFill>
                <a:ea typeface="华文楷体" panose="02010600040101010101" pitchFamily="2" charset="-122"/>
              </a:endParaRPr>
            </a:p>
            <a:p>
              <a:pPr algn="ctr">
                <a:lnSpc>
                  <a:spcPct val="150000"/>
                </a:lnSpc>
                <a:defRPr/>
              </a:pPr>
              <a:r>
                <a:rPr lang="en-US" altLang="zh-CN" sz="2000" dirty="0">
                  <a:ea typeface="华文楷体" panose="02010600040101010101" pitchFamily="2" charset="-122"/>
                </a:rPr>
                <a:t>141</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184.5</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206.0</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-36.4</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65</a:t>
              </a:r>
              <a:endParaRPr lang="en-US" altLang="zh-CN" sz="2000" dirty="0">
                <a:ea typeface="华文楷体" panose="02010600040101010101" pitchFamily="2" charset="-122"/>
              </a:endParaRPr>
            </a:p>
            <a:p>
              <a:pPr algn="ctr">
                <a:lnSpc>
                  <a:spcPct val="150000"/>
                </a:lnSpc>
                <a:defRPr/>
              </a:pPr>
              <a:r>
                <a:rPr lang="en-US" altLang="zh-CN" sz="2000" dirty="0">
                  <a:solidFill>
                    <a:srgbClr val="0000FF"/>
                  </a:solidFill>
                  <a:ea typeface="华文楷体" panose="02010600040101010101" pitchFamily="2" charset="-122"/>
                </a:rPr>
                <a:t>93.5</a:t>
              </a:r>
              <a:endParaRPr lang="en-US" altLang="zh-CN" sz="2000" dirty="0">
                <a:solidFill>
                  <a:srgbClr val="0000FF"/>
                </a:solidFill>
                <a:ea typeface="华文楷体" panose="02010600040101010101" pitchFamily="2" charset="-122"/>
              </a:endParaRPr>
            </a:p>
          </p:txBody>
        </p:sp>
        <p:sp>
          <p:nvSpPr>
            <p:cNvPr id="79882" name="Text Box 10"/>
            <p:cNvSpPr txBox="1">
              <a:spLocks noChangeArrowheads="1"/>
            </p:cNvSpPr>
            <p:nvPr/>
          </p:nvSpPr>
          <p:spPr bwMode="auto">
            <a:xfrm>
              <a:off x="4876" y="1579"/>
              <a:ext cx="487" cy="2362"/>
            </a:xfrm>
            <a:prstGeom prst="rect">
              <a:avLst/>
            </a:prstGeom>
            <a:grpFill/>
            <a:ln>
              <a:noFill/>
            </a:ln>
            <a:effectLst/>
          </p:spPr>
          <p:txBody>
            <a:bodyPr wrap="none">
              <a:spAutoFit/>
            </a:bodyPr>
            <a:lstStyle/>
            <a:p>
              <a:pPr algn="ctr">
                <a:lnSpc>
                  <a:spcPct val="150000"/>
                </a:lnSpc>
                <a:defRPr/>
              </a:pPr>
              <a:r>
                <a:rPr lang="en-US" altLang="zh-CN" sz="2000" dirty="0">
                  <a:ea typeface="华文楷体" panose="02010600040101010101" pitchFamily="2" charset="-122"/>
                </a:rPr>
                <a:t>HI</a:t>
              </a:r>
              <a:endParaRPr lang="en-US" altLang="zh-CN" sz="2000" dirty="0">
                <a:ea typeface="华文楷体" panose="02010600040101010101" pitchFamily="2" charset="-122"/>
              </a:endParaRPr>
            </a:p>
            <a:p>
              <a:pPr algn="ctr">
                <a:lnSpc>
                  <a:spcPct val="150000"/>
                </a:lnSpc>
                <a:defRPr/>
              </a:pPr>
              <a:r>
                <a:rPr lang="en-US" altLang="zh-CN" sz="2000" dirty="0">
                  <a:solidFill>
                    <a:srgbClr val="FF0000"/>
                  </a:solidFill>
                  <a:ea typeface="华文楷体" panose="02010600040101010101" pitchFamily="2" charset="-122"/>
                </a:rPr>
                <a:t>1.40</a:t>
              </a:r>
              <a:endParaRPr lang="en-US" altLang="zh-CN" sz="2000" dirty="0">
                <a:solidFill>
                  <a:srgbClr val="FF0000"/>
                </a:solidFill>
                <a:ea typeface="华文楷体" panose="02010600040101010101" pitchFamily="2" charset="-122"/>
              </a:endParaRPr>
            </a:p>
            <a:p>
              <a:pPr algn="ctr">
                <a:lnSpc>
                  <a:spcPct val="150000"/>
                </a:lnSpc>
                <a:defRPr/>
              </a:pPr>
              <a:r>
                <a:rPr lang="en-US" altLang="zh-CN" sz="2000" dirty="0">
                  <a:ea typeface="华文楷体" panose="02010600040101010101" pitchFamily="2" charset="-122"/>
                </a:rPr>
                <a:t>162</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222.5</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237.6</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+26.5</a:t>
              </a:r>
              <a:endParaRPr lang="en-US" altLang="zh-CN" sz="2000" dirty="0">
                <a:ea typeface="华文楷体" panose="02010600040101010101" pitchFamily="2" charset="-122"/>
              </a:endParaRPr>
            </a:p>
            <a:p>
              <a:pPr algn="ctr">
                <a:lnSpc>
                  <a:spcPct val="150000"/>
                </a:lnSpc>
                <a:defRPr/>
              </a:pPr>
              <a:r>
                <a:rPr lang="en-US" altLang="zh-CN" sz="2000" dirty="0">
                  <a:ea typeface="华文楷体" panose="02010600040101010101" pitchFamily="2" charset="-122"/>
                </a:rPr>
                <a:t>~71</a:t>
              </a:r>
              <a:endParaRPr lang="en-US" altLang="zh-CN" sz="2000" dirty="0">
                <a:ea typeface="华文楷体" panose="02010600040101010101" pitchFamily="2" charset="-122"/>
              </a:endParaRPr>
            </a:p>
            <a:p>
              <a:pPr algn="ctr">
                <a:lnSpc>
                  <a:spcPct val="150000"/>
                </a:lnSpc>
                <a:defRPr/>
              </a:pPr>
              <a:r>
                <a:rPr lang="en-US" altLang="zh-CN" sz="2000" dirty="0">
                  <a:solidFill>
                    <a:srgbClr val="0000FF"/>
                  </a:solidFill>
                  <a:ea typeface="华文楷体" panose="02010600040101010101" pitchFamily="2" charset="-122"/>
                </a:rPr>
                <a:t>95.0</a:t>
              </a:r>
              <a:endParaRPr lang="en-US" altLang="zh-CN" sz="2000" dirty="0">
                <a:solidFill>
                  <a:srgbClr val="0000FF"/>
                </a:solidFill>
                <a:ea typeface="华文楷体" panose="02010600040101010101" pitchFamily="2" charset="-122"/>
              </a:endParaRPr>
            </a:p>
          </p:txBody>
        </p:sp>
        <p:sp>
          <p:nvSpPr>
            <p:cNvPr id="79883" name="Line 11"/>
            <p:cNvSpPr>
              <a:spLocks noChangeShapeType="1"/>
            </p:cNvSpPr>
            <p:nvPr/>
          </p:nvSpPr>
          <p:spPr bwMode="auto">
            <a:xfrm>
              <a:off x="476" y="1616"/>
              <a:ext cx="4800" cy="0"/>
            </a:xfrm>
            <a:prstGeom prst="line">
              <a:avLst/>
            </a:prstGeom>
            <a:grpFill/>
            <a:ln>
              <a:noFill/>
            </a:ln>
            <a:effectLst/>
          </p:spPr>
          <p:txBody>
            <a:bodyPr/>
            <a:lstStyle/>
            <a:p>
              <a:pPr>
                <a:defRPr/>
              </a:pPr>
              <a:endParaRPr lang="zh-CN" altLang="en-US">
                <a:ea typeface="华文楷体" panose="02010600040101010101" pitchFamily="2" charset="-122"/>
              </a:endParaRPr>
            </a:p>
          </p:txBody>
        </p:sp>
        <p:sp>
          <p:nvSpPr>
            <p:cNvPr id="79884" name="Line 12"/>
            <p:cNvSpPr>
              <a:spLocks noChangeShapeType="1"/>
            </p:cNvSpPr>
            <p:nvPr/>
          </p:nvSpPr>
          <p:spPr bwMode="auto">
            <a:xfrm>
              <a:off x="476" y="1888"/>
              <a:ext cx="4800" cy="0"/>
            </a:xfrm>
            <a:prstGeom prst="line">
              <a:avLst/>
            </a:prstGeom>
            <a:grpFill/>
            <a:ln>
              <a:noFill/>
            </a:ln>
            <a:effectLst/>
          </p:spPr>
          <p:txBody>
            <a:bodyPr/>
            <a:lstStyle/>
            <a:p>
              <a:pPr>
                <a:defRPr/>
              </a:pPr>
              <a:endParaRPr lang="zh-CN" altLang="en-US">
                <a:ea typeface="华文楷体" panose="02010600040101010101" pitchFamily="2" charset="-122"/>
              </a:endParaRPr>
            </a:p>
          </p:txBody>
        </p:sp>
        <p:sp>
          <p:nvSpPr>
            <p:cNvPr id="79885" name="Line 13"/>
            <p:cNvSpPr>
              <a:spLocks noChangeShapeType="1"/>
            </p:cNvSpPr>
            <p:nvPr/>
          </p:nvSpPr>
          <p:spPr bwMode="auto">
            <a:xfrm>
              <a:off x="431" y="4020"/>
              <a:ext cx="4896" cy="0"/>
            </a:xfrm>
            <a:prstGeom prst="line">
              <a:avLst/>
            </a:prstGeom>
            <a:grpFill/>
            <a:ln>
              <a:noFill/>
            </a:ln>
            <a:effectLst/>
          </p:spPr>
          <p:txBody>
            <a:bodyPr/>
            <a:lstStyle/>
            <a:p>
              <a:pPr>
                <a:defRPr/>
              </a:pPr>
              <a:endParaRPr lang="zh-CN" altLang="en-US">
                <a:ea typeface="华文楷体" panose="02010600040101010101" pitchFamily="2" charset="-122"/>
              </a:endParaRPr>
            </a:p>
          </p:txBody>
        </p:sp>
      </p:grpSp>
      <p:sp>
        <p:nvSpPr>
          <p:cNvPr id="372739" name="Rectangle 16"/>
          <p:cNvSpPr>
            <a:spLocks noChangeArrowheads="1"/>
          </p:cNvSpPr>
          <p:nvPr/>
        </p:nvSpPr>
        <p:spPr bwMode="auto">
          <a:xfrm>
            <a:off x="8045450" y="64277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4D145A5-37A1-45E6-9174-5998486E8497}"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additive="base">
                                        <p:cTn id="7" dur="500" fill="hold"/>
                                        <p:tgtEl>
                                          <p:spTgt spid="79875"/>
                                        </p:tgtEl>
                                        <p:attrNameLst>
                                          <p:attrName>ppt_x</p:attrName>
                                        </p:attrNameLst>
                                      </p:cBhvr>
                                      <p:tavLst>
                                        <p:tav tm="0">
                                          <p:val>
                                            <p:strVal val="#ppt_x"/>
                                          </p:val>
                                        </p:tav>
                                        <p:tav tm="100000">
                                          <p:val>
                                            <p:strVal val="#ppt_x"/>
                                          </p:val>
                                        </p:tav>
                                      </p:tavLst>
                                    </p:anim>
                                    <p:anim calcmode="lin" valueType="num">
                                      <p:cBhvr additive="base">
                                        <p:cTn id="8"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5"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11CBDC1-0692-47A6-9796-F5543BE3D702}" type="slidenum">
              <a:rPr kumimoji="1" lang="en-US" altLang="zh-CN" sz="1600">
                <a:ea typeface="ˎ̥"/>
                <a:cs typeface="ˎ̥"/>
              </a:rPr>
            </a:fld>
            <a:r>
              <a:rPr kumimoji="1" lang="en-US" altLang="zh-CN" sz="1600" b="0"/>
              <a:t> </a:t>
            </a:r>
            <a:endParaRPr kumimoji="1" lang="en-US" altLang="zh-CN" sz="1600" b="0">
              <a:ea typeface="ˎ̥"/>
              <a:cs typeface="ˎ̥"/>
            </a:endParaRPr>
          </a:p>
        </p:txBody>
      </p:sp>
      <p:graphicFrame>
        <p:nvGraphicFramePr>
          <p:cNvPr id="30744" name="Object 24"/>
          <p:cNvGraphicFramePr>
            <a:graphicFrameLocks noChangeAspect="1"/>
          </p:cNvGraphicFramePr>
          <p:nvPr/>
        </p:nvGraphicFramePr>
        <p:xfrm>
          <a:off x="971550" y="1341438"/>
          <a:ext cx="8135938" cy="4500562"/>
        </p:xfrm>
        <a:graphic>
          <a:graphicData uri="http://schemas.openxmlformats.org/presentationml/2006/ole">
            <mc:AlternateContent xmlns:mc="http://schemas.openxmlformats.org/markup-compatibility/2006">
              <mc:Choice xmlns:v="urn:schemas-microsoft-com:vml" Requires="v">
                <p:oleObj spid="_x0000_s30814" name="CS ChemDraw Drawing" r:id="rId1" imgW="6121400" imgH="3279140" progId="ChemDraw.Document.6.0">
                  <p:embed/>
                </p:oleObj>
              </mc:Choice>
              <mc:Fallback>
                <p:oleObj name="CS ChemDraw Drawing" r:id="rId1" imgW="6121400" imgH="3279140" progId="ChemDraw.Document.6.0">
                  <p:embed/>
                  <p:pic>
                    <p:nvPicPr>
                      <p:cNvPr id="0" name="Picture 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41438"/>
                        <a:ext cx="8135938" cy="450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46" name="Rectangle 4"/>
          <p:cNvSpPr>
            <a:spLocks noChangeArrowheads="1"/>
          </p:cNvSpPr>
          <p:nvPr/>
        </p:nvSpPr>
        <p:spPr bwMode="auto">
          <a:xfrm>
            <a:off x="1042988" y="334963"/>
            <a:ext cx="39608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rPr>
              <a:t>B</a:t>
            </a:r>
            <a:r>
              <a:rPr lang="en-US" altLang="zh-CN" sz="3600" baseline="-25000">
                <a:solidFill>
                  <a:srgbClr val="0000FF"/>
                </a:solidFill>
                <a:ea typeface="华文楷体" panose="02010600040101010101" pitchFamily="2" charset="-122"/>
              </a:rPr>
              <a:t>4</a:t>
            </a:r>
            <a:r>
              <a:rPr lang="en-US" altLang="zh-CN" sz="3600">
                <a:solidFill>
                  <a:srgbClr val="0000FF"/>
                </a:solidFill>
                <a:ea typeface="华文楷体" panose="02010600040101010101" pitchFamily="2" charset="-122"/>
              </a:rPr>
              <a:t>H</a:t>
            </a:r>
            <a:r>
              <a:rPr lang="en-US" altLang="zh-CN" sz="3600" baseline="-25000">
                <a:solidFill>
                  <a:srgbClr val="0000FF"/>
                </a:solidFill>
                <a:ea typeface="华文楷体" panose="02010600040101010101" pitchFamily="2" charset="-122"/>
              </a:rPr>
              <a:t>10</a:t>
            </a:r>
            <a:r>
              <a:rPr lang="zh-CN" altLang="en-US" sz="3600">
                <a:solidFill>
                  <a:srgbClr val="0000FF"/>
                </a:solidFill>
                <a:ea typeface="华文楷体" panose="02010600040101010101" pitchFamily="2" charset="-122"/>
              </a:rPr>
              <a:t>的分子结构</a:t>
            </a:r>
            <a:endParaRPr lang="zh-CN" altLang="en-US" sz="3600">
              <a:solidFill>
                <a:srgbClr val="0000FF"/>
              </a:solidFill>
              <a:ea typeface="华文楷体" panose="02010600040101010101" pitchFamily="2" charset="-122"/>
            </a:endParaRPr>
          </a:p>
        </p:txBody>
      </p:sp>
      <p:sp>
        <p:nvSpPr>
          <p:cNvPr id="30747" name="TextBox 1"/>
          <p:cNvSpPr txBox="1">
            <a:spLocks noChangeArrowheads="1"/>
          </p:cNvSpPr>
          <p:nvPr/>
        </p:nvSpPr>
        <p:spPr bwMode="auto">
          <a:xfrm>
            <a:off x="2700338" y="5519738"/>
            <a:ext cx="3095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t>B：sp</a:t>
            </a:r>
            <a:r>
              <a:rPr lang="en-US" altLang="zh-CN" baseline="30000"/>
              <a:t>3</a:t>
            </a:r>
            <a:r>
              <a:rPr lang="zh-CN" altLang="en-US"/>
              <a:t>杂化</a:t>
            </a:r>
            <a:endParaRPr lang="en-US" altLang="zh-CN"/>
          </a:p>
          <a:p>
            <a:r>
              <a:rPr lang="en-US" altLang="zh-CN"/>
              <a:t>B-H，3c-2e</a:t>
            </a:r>
            <a:r>
              <a:rPr lang="zh-CN" altLang="en-US"/>
              <a:t>桥键</a:t>
            </a:r>
            <a:endParaRPr lang="zh-CN" altLang="en-US"/>
          </a:p>
        </p:txBody>
      </p:sp>
    </p:spTree>
  </p:cSld>
  <p:clrMapOvr>
    <a:masterClrMapping/>
  </p:clrMapOvr>
  <p:transition>
    <p:wipe/>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042988" y="333375"/>
            <a:ext cx="7827962"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lang="en-US" altLang="zh-CN" dirty="0">
                <a:ea typeface="华文楷体" panose="02010600040101010101" pitchFamily="2" charset="-122"/>
              </a:rPr>
              <a:t>(1) </a:t>
            </a:r>
            <a:r>
              <a:rPr lang="zh-CN" altLang="en-US" dirty="0">
                <a:solidFill>
                  <a:srgbClr val="FF0000"/>
                </a:solidFill>
                <a:ea typeface="华文楷体" panose="02010600040101010101" pitchFamily="2" charset="-122"/>
              </a:rPr>
              <a:t>熔沸点</a:t>
            </a:r>
            <a:r>
              <a:rPr lang="en-US" altLang="zh-CN" dirty="0">
                <a:solidFill>
                  <a:srgbClr val="FF0000"/>
                </a:solidFill>
                <a:ea typeface="华文楷体" panose="02010600040101010101" pitchFamily="2" charset="-122"/>
              </a:rPr>
              <a:t>/</a:t>
            </a:r>
            <a:r>
              <a:rPr lang="zh-CN" altLang="en-US" dirty="0">
                <a:solidFill>
                  <a:srgbClr val="FF0000"/>
                </a:solidFill>
                <a:ea typeface="华文楷体" panose="02010600040101010101" pitchFamily="2" charset="-122"/>
              </a:rPr>
              <a:t>水中溶解度</a:t>
            </a:r>
            <a:r>
              <a:rPr lang="en-US" altLang="zh-CN" dirty="0">
                <a:solidFill>
                  <a:srgbClr val="FF0000"/>
                </a:solidFill>
                <a:ea typeface="华文楷体" panose="02010600040101010101" pitchFamily="2" charset="-122"/>
              </a:rPr>
              <a:t>/</a:t>
            </a:r>
            <a:r>
              <a:rPr lang="zh-CN" altLang="en-US" dirty="0">
                <a:solidFill>
                  <a:srgbClr val="FF0000"/>
                </a:solidFill>
                <a:ea typeface="华文楷体" panose="02010600040101010101" pitchFamily="2" charset="-122"/>
              </a:rPr>
              <a:t>汽化热</a:t>
            </a:r>
            <a:r>
              <a:rPr lang="zh-CN" altLang="en-US" dirty="0">
                <a:ea typeface="华文楷体" panose="02010600040101010101" pitchFamily="2" charset="-122"/>
              </a:rPr>
              <a:t>随</a:t>
            </a:r>
            <a:r>
              <a:rPr lang="en-US" altLang="zh-CN" dirty="0" err="1">
                <a:solidFill>
                  <a:srgbClr val="0000CC"/>
                </a:solidFill>
                <a:ea typeface="华文楷体" panose="02010600040101010101" pitchFamily="2" charset="-122"/>
              </a:rPr>
              <a:t>HCl</a:t>
            </a:r>
            <a:r>
              <a:rPr lang="zh-CN" altLang="en-US" dirty="0">
                <a:solidFill>
                  <a:srgbClr val="0000CC"/>
                </a:solidFill>
                <a:ea typeface="华文楷体" panose="02010600040101010101" pitchFamily="2" charset="-122"/>
              </a:rPr>
              <a:t>－</a:t>
            </a:r>
            <a:r>
              <a:rPr lang="en-US" altLang="zh-CN" dirty="0" err="1">
                <a:solidFill>
                  <a:srgbClr val="0000CC"/>
                </a:solidFill>
                <a:ea typeface="华文楷体" panose="02010600040101010101" pitchFamily="2" charset="-122"/>
              </a:rPr>
              <a:t>HBr</a:t>
            </a:r>
            <a:r>
              <a:rPr lang="zh-CN" altLang="en-US" dirty="0">
                <a:solidFill>
                  <a:srgbClr val="0000CC"/>
                </a:solidFill>
                <a:ea typeface="华文楷体" panose="02010600040101010101" pitchFamily="2" charset="-122"/>
              </a:rPr>
              <a:t>－</a:t>
            </a:r>
            <a:r>
              <a:rPr lang="en-US" altLang="zh-CN" dirty="0">
                <a:solidFill>
                  <a:srgbClr val="0000CC"/>
                </a:solidFill>
                <a:ea typeface="华文楷体" panose="02010600040101010101" pitchFamily="2" charset="-122"/>
              </a:rPr>
              <a:t>HI</a:t>
            </a:r>
            <a:r>
              <a:rPr lang="zh-CN" altLang="en-US" dirty="0">
                <a:ea typeface="华文楷体" panose="02010600040101010101" pitchFamily="2" charset="-122"/>
              </a:rPr>
              <a:t>相对分子量的增加而升高； </a:t>
            </a:r>
            <a:endParaRPr lang="zh-CN" altLang="en-US" dirty="0">
              <a:ea typeface="华文楷体" panose="02010600040101010101" pitchFamily="2" charset="-122"/>
            </a:endParaRPr>
          </a:p>
          <a:p>
            <a:pPr>
              <a:lnSpc>
                <a:spcPct val="140000"/>
              </a:lnSpc>
            </a:pPr>
            <a:r>
              <a:rPr lang="en-US" altLang="zh-CN" dirty="0">
                <a:ea typeface="华文楷体" panose="02010600040101010101" pitchFamily="2" charset="-122"/>
              </a:rPr>
              <a:t>(2) </a:t>
            </a:r>
            <a:r>
              <a:rPr lang="zh-CN" altLang="en-US" u="sng" dirty="0">
                <a:ea typeface="华文楷体" panose="02010600040101010101" pitchFamily="2" charset="-122"/>
              </a:rPr>
              <a:t>热稳定性：</a:t>
            </a:r>
            <a:r>
              <a:rPr lang="en-US" altLang="zh-CN" u="sng" dirty="0">
                <a:ea typeface="华文楷体" panose="02010600040101010101" pitchFamily="2" charset="-122"/>
              </a:rPr>
              <a:t>HF &gt; </a:t>
            </a:r>
            <a:r>
              <a:rPr lang="en-US" altLang="zh-CN" u="sng" dirty="0" err="1">
                <a:ea typeface="华文楷体" panose="02010600040101010101" pitchFamily="2" charset="-122"/>
              </a:rPr>
              <a:t>HCl</a:t>
            </a:r>
            <a:r>
              <a:rPr lang="en-US" altLang="zh-CN" u="sng" dirty="0">
                <a:ea typeface="华文楷体" panose="02010600040101010101" pitchFamily="2" charset="-122"/>
              </a:rPr>
              <a:t> &gt; </a:t>
            </a:r>
            <a:r>
              <a:rPr lang="en-US" altLang="zh-CN" u="sng" dirty="0" err="1">
                <a:ea typeface="华文楷体" panose="02010600040101010101" pitchFamily="2" charset="-122"/>
              </a:rPr>
              <a:t>HBr</a:t>
            </a:r>
            <a:r>
              <a:rPr lang="en-US" altLang="zh-CN" u="sng" dirty="0">
                <a:ea typeface="华文楷体" panose="02010600040101010101" pitchFamily="2" charset="-122"/>
              </a:rPr>
              <a:t> &gt; HI ;</a:t>
            </a:r>
            <a:endParaRPr lang="en-US" altLang="zh-CN" u="sng" dirty="0">
              <a:ea typeface="华文楷体" panose="02010600040101010101" pitchFamily="2" charset="-122"/>
            </a:endParaRPr>
          </a:p>
          <a:p>
            <a:pPr>
              <a:lnSpc>
                <a:spcPct val="140000"/>
              </a:lnSpc>
            </a:pPr>
            <a:r>
              <a:rPr lang="en-US" altLang="zh-CN" dirty="0">
                <a:ea typeface="华文楷体" panose="02010600040101010101" pitchFamily="2" charset="-122"/>
              </a:rPr>
              <a:t>    1273K</a:t>
            </a:r>
            <a:r>
              <a:rPr lang="zh-CN" altLang="en-US" dirty="0">
                <a:ea typeface="华文楷体" panose="02010600040101010101" pitchFamily="2" charset="-122"/>
              </a:rPr>
              <a:t>，分解</a:t>
            </a:r>
            <a:r>
              <a:rPr lang="en-US" altLang="zh-CN" dirty="0">
                <a:ea typeface="华文楷体" panose="02010600040101010101" pitchFamily="2" charset="-122"/>
              </a:rPr>
              <a:t>%:  </a:t>
            </a:r>
            <a:r>
              <a:rPr lang="zh-CN" altLang="en-US" dirty="0">
                <a:solidFill>
                  <a:srgbClr val="0000CC"/>
                </a:solidFill>
                <a:ea typeface="华文楷体" panose="02010600040101010101" pitchFamily="2" charset="-122"/>
              </a:rPr>
              <a:t>忽略 </a:t>
            </a:r>
            <a:r>
              <a:rPr lang="en-US" altLang="zh-CN" dirty="0">
                <a:solidFill>
                  <a:srgbClr val="0000CC"/>
                </a:solidFill>
                <a:ea typeface="华文楷体" panose="02010600040101010101" pitchFamily="2" charset="-122"/>
              </a:rPr>
              <a:t>/ 0.0014 / 0.5  /33</a:t>
            </a:r>
            <a:endParaRPr lang="en-US" altLang="zh-CN" dirty="0">
              <a:solidFill>
                <a:srgbClr val="0000CC"/>
              </a:solidFill>
              <a:ea typeface="华文楷体" panose="02010600040101010101" pitchFamily="2" charset="-122"/>
            </a:endParaRPr>
          </a:p>
          <a:p>
            <a:pPr>
              <a:lnSpc>
                <a:spcPct val="140000"/>
              </a:lnSpc>
            </a:pPr>
            <a:r>
              <a:rPr lang="en-US" altLang="zh-CN" dirty="0">
                <a:ea typeface="华文楷体" panose="02010600040101010101" pitchFamily="2" charset="-122"/>
              </a:rPr>
              <a:t>(3)</a:t>
            </a:r>
            <a:r>
              <a:rPr lang="zh-CN" altLang="en-US" dirty="0">
                <a:ea typeface="华文楷体" panose="02010600040101010101" pitchFamily="2" charset="-122"/>
              </a:rPr>
              <a:t>还原性按</a:t>
            </a:r>
            <a:r>
              <a:rPr lang="en-US" altLang="zh-CN" dirty="0">
                <a:solidFill>
                  <a:srgbClr val="0000FF"/>
                </a:solidFill>
                <a:ea typeface="华文楷体" panose="02010600040101010101" pitchFamily="2" charset="-122"/>
              </a:rPr>
              <a:t>F-Cl-Br-I</a:t>
            </a:r>
            <a:r>
              <a:rPr lang="zh-CN" altLang="en-US" dirty="0">
                <a:ea typeface="华文楷体" panose="02010600040101010101" pitchFamily="2" charset="-122"/>
              </a:rPr>
              <a:t>的顺序依次增强</a:t>
            </a:r>
            <a:endParaRPr lang="en-US" altLang="zh-CN" dirty="0">
              <a:ea typeface="华文楷体" panose="02010600040101010101" pitchFamily="2" charset="-122"/>
            </a:endParaRPr>
          </a:p>
          <a:p>
            <a:pPr>
              <a:lnSpc>
                <a:spcPct val="140000"/>
              </a:lnSpc>
            </a:pPr>
            <a:r>
              <a:rPr lang="en-US" altLang="zh-CN" dirty="0">
                <a:ea typeface="华文楷体" panose="02010600040101010101" pitchFamily="2" charset="-122"/>
              </a:rPr>
              <a:t>(4)</a:t>
            </a:r>
            <a:r>
              <a:rPr lang="zh-CN" altLang="en-US" dirty="0">
                <a:ea typeface="华文楷体" panose="02010600040101010101" pitchFamily="2" charset="-122"/>
              </a:rPr>
              <a:t>水溶液的酸性按</a:t>
            </a:r>
            <a:r>
              <a:rPr lang="en-US" altLang="zh-CN" dirty="0">
                <a:solidFill>
                  <a:srgbClr val="0000FF"/>
                </a:solidFill>
                <a:ea typeface="华文楷体" panose="02010600040101010101" pitchFamily="2" charset="-122"/>
              </a:rPr>
              <a:t>HF-HI</a:t>
            </a:r>
            <a:r>
              <a:rPr lang="zh-CN" altLang="en-US" dirty="0">
                <a:ea typeface="华文楷体" panose="02010600040101010101" pitchFamily="2" charset="-122"/>
              </a:rPr>
              <a:t>的顺序依次增强</a:t>
            </a:r>
            <a:endParaRPr lang="zh-CN" altLang="en-US" dirty="0">
              <a:ea typeface="华文楷体" panose="02010600040101010101" pitchFamily="2" charset="-122"/>
            </a:endParaRPr>
          </a:p>
          <a:p>
            <a:pPr>
              <a:lnSpc>
                <a:spcPct val="140000"/>
              </a:lnSpc>
              <a:buFontTx/>
              <a:buAutoNum type="arabicParenBoth" startAt="5"/>
            </a:pPr>
            <a:r>
              <a:rPr lang="en-US" altLang="zh-CN" dirty="0">
                <a:solidFill>
                  <a:srgbClr val="FF0000"/>
                </a:solidFill>
                <a:ea typeface="华文楷体" panose="02010600040101010101" pitchFamily="2" charset="-122"/>
              </a:rPr>
              <a:t>HF</a:t>
            </a:r>
            <a:r>
              <a:rPr lang="zh-CN" altLang="en-US" dirty="0">
                <a:solidFill>
                  <a:srgbClr val="FF0000"/>
                </a:solidFill>
                <a:ea typeface="华文楷体" panose="02010600040101010101" pitchFamily="2" charset="-122"/>
              </a:rPr>
              <a:t>分子</a:t>
            </a:r>
            <a:r>
              <a:rPr lang="zh-CN" altLang="en-US" dirty="0">
                <a:ea typeface="华文楷体" panose="02010600040101010101" pitchFamily="2" charset="-122"/>
              </a:rPr>
              <a:t>的特殊性：</a:t>
            </a:r>
            <a:endParaRPr lang="en-US" altLang="zh-CN" dirty="0">
              <a:ea typeface="华文楷体" panose="02010600040101010101" pitchFamily="2" charset="-122"/>
            </a:endParaRPr>
          </a:p>
          <a:p>
            <a:pPr>
              <a:lnSpc>
                <a:spcPct val="140000"/>
              </a:lnSpc>
            </a:pPr>
            <a:r>
              <a:rPr lang="en-US" altLang="zh-CN" dirty="0">
                <a:solidFill>
                  <a:srgbClr val="0000CC"/>
                </a:solidFill>
                <a:ea typeface="华文楷体" panose="02010600040101010101" pitchFamily="2" charset="-122"/>
              </a:rPr>
              <a:t>        </a:t>
            </a:r>
            <a:r>
              <a:rPr lang="zh-CN" altLang="en-US" dirty="0">
                <a:solidFill>
                  <a:srgbClr val="0000CC"/>
                </a:solidFill>
                <a:ea typeface="华文楷体" panose="02010600040101010101" pitchFamily="2" charset="-122"/>
              </a:rPr>
              <a:t>分子间氢键，</a:t>
            </a:r>
            <a:r>
              <a:rPr lang="en-US" altLang="zh-CN" dirty="0">
                <a:solidFill>
                  <a:srgbClr val="0000CC"/>
                </a:solidFill>
                <a:ea typeface="华文楷体" panose="02010600040101010101" pitchFamily="2" charset="-122"/>
              </a:rPr>
              <a:t>HF</a:t>
            </a:r>
            <a:r>
              <a:rPr lang="zh-CN" altLang="en-US" dirty="0">
                <a:ea typeface="华文楷体" panose="02010600040101010101" pitchFamily="2" charset="-122"/>
              </a:rPr>
              <a:t>熔沸点反常变化</a:t>
            </a:r>
            <a:endParaRPr lang="zh-CN" altLang="en-US" dirty="0">
              <a:solidFill>
                <a:srgbClr val="0000CC"/>
              </a:solidFill>
              <a:ea typeface="华文楷体" panose="02010600040101010101" pitchFamily="2" charset="-122"/>
            </a:endParaRPr>
          </a:p>
        </p:txBody>
      </p:sp>
      <p:sp>
        <p:nvSpPr>
          <p:cNvPr id="373762" name="Rectangle 3"/>
          <p:cNvSpPr>
            <a:spLocks noChangeArrowheads="1"/>
          </p:cNvSpPr>
          <p:nvPr/>
        </p:nvSpPr>
        <p:spPr bwMode="auto">
          <a:xfrm>
            <a:off x="7885113" y="63563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0E6A35D-5EF7-4AC9-815D-62AF6FF3D850}"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898">
                                            <p:txEl>
                                              <p:pRg st="1" end="1"/>
                                            </p:txEl>
                                          </p:spTgt>
                                        </p:tgtEl>
                                        <p:attrNameLst>
                                          <p:attrName>style.visibility</p:attrName>
                                        </p:attrNameLst>
                                      </p:cBhvr>
                                      <p:to>
                                        <p:strVal val="visible"/>
                                      </p:to>
                                    </p:set>
                                    <p:anim calcmode="lin" valueType="num">
                                      <p:cBhvr>
                                        <p:cTn id="7" dur="1000" fill="hold"/>
                                        <p:tgtEl>
                                          <p:spTgt spid="80898">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8089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89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0898">
                                            <p:txEl>
                                              <p:pRg st="2" end="2"/>
                                            </p:txEl>
                                          </p:spTgt>
                                        </p:tgtEl>
                                        <p:attrNameLst>
                                          <p:attrName>style.visibility</p:attrName>
                                        </p:attrNameLst>
                                      </p:cBhvr>
                                      <p:to>
                                        <p:strVal val="visible"/>
                                      </p:to>
                                    </p:set>
                                    <p:animEffect transition="in" filter="slide(fromBottom)">
                                      <p:cBhvr>
                                        <p:cTn id="14" dur="500"/>
                                        <p:tgtEl>
                                          <p:spTgt spid="8089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0898">
                                            <p:txEl>
                                              <p:pRg st="3" end="3"/>
                                            </p:txEl>
                                          </p:spTgt>
                                        </p:tgtEl>
                                        <p:attrNameLst>
                                          <p:attrName>style.visibility</p:attrName>
                                        </p:attrNameLst>
                                      </p:cBhvr>
                                      <p:to>
                                        <p:strVal val="visible"/>
                                      </p:to>
                                    </p:set>
                                    <p:animEffect transition="in" filter="slide(fromBottom)">
                                      <p:cBhvr>
                                        <p:cTn id="19" dur="500"/>
                                        <p:tgtEl>
                                          <p:spTgt spid="8089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80898">
                                            <p:txEl>
                                              <p:pRg st="4" end="4"/>
                                            </p:txEl>
                                          </p:spTgt>
                                        </p:tgtEl>
                                        <p:attrNameLst>
                                          <p:attrName>style.visibility</p:attrName>
                                        </p:attrNameLst>
                                      </p:cBhvr>
                                      <p:to>
                                        <p:strVal val="visible"/>
                                      </p:to>
                                    </p:set>
                                    <p:animEffect transition="in" filter="slide(fromBottom)">
                                      <p:cBhvr>
                                        <p:cTn id="24" dur="500"/>
                                        <p:tgtEl>
                                          <p:spTgt spid="8089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0898">
                                            <p:txEl>
                                              <p:pRg st="5" end="5"/>
                                            </p:txEl>
                                          </p:spTgt>
                                        </p:tgtEl>
                                        <p:attrNameLst>
                                          <p:attrName>style.visibility</p:attrName>
                                        </p:attrNameLst>
                                      </p:cBhvr>
                                      <p:to>
                                        <p:strVal val="visible"/>
                                      </p:to>
                                    </p:set>
                                    <p:animEffect transition="in" filter="blinds(horizontal)">
                                      <p:cBhvr>
                                        <p:cTn id="29" dur="500"/>
                                        <p:tgtEl>
                                          <p:spTgt spid="80898">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0898">
                                            <p:txEl>
                                              <p:pRg st="6" end="6"/>
                                            </p:txEl>
                                          </p:spTgt>
                                        </p:tgtEl>
                                        <p:attrNameLst>
                                          <p:attrName>style.visibility</p:attrName>
                                        </p:attrNameLst>
                                      </p:cBhvr>
                                      <p:to>
                                        <p:strVal val="visible"/>
                                      </p:to>
                                    </p:set>
                                    <p:animEffect transition="in" filter="blinds(horizontal)">
                                      <p:cBhvr>
                                        <p:cTn id="34" dur="500"/>
                                        <p:tgtEl>
                                          <p:spTgt spid="808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Rot="1" noChangeArrowheads="1"/>
          </p:cNvSpPr>
          <p:nvPr/>
        </p:nvSpPr>
        <p:spPr bwMode="auto">
          <a:xfrm>
            <a:off x="971550" y="333375"/>
            <a:ext cx="7904163"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defRPr sz="3200" b="1">
                <a:solidFill>
                  <a:srgbClr val="000000"/>
                </a:solidFill>
                <a:latin typeface="Times New Roman" panose="02020603050405020304" pitchFamily="18" charset="0"/>
                <a:ea typeface="宋体" panose="02010600030101010101" pitchFamily="2" charset="-122"/>
              </a:defRPr>
            </a:lvl1pPr>
            <a:lvl2pPr>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marL="0" lvl="1">
              <a:lnSpc>
                <a:spcPct val="120000"/>
              </a:lnSpc>
              <a:buClr>
                <a:schemeClr val="accent2"/>
              </a:buClr>
              <a:buSzPct val="70000"/>
              <a:buFont typeface="Wingdings" panose="05000000000000000000" pitchFamily="2" charset="2"/>
              <a:buNone/>
            </a:pPr>
            <a:r>
              <a:rPr lang="en-US" altLang="zh-CN" sz="3600">
                <a:solidFill>
                  <a:srgbClr val="FF0000"/>
                </a:solidFill>
                <a:ea typeface="华文楷体" panose="02010600040101010101" pitchFamily="2" charset="-122"/>
              </a:rPr>
              <a:t>HF/</a:t>
            </a:r>
            <a:r>
              <a:rPr lang="zh-CN" altLang="en-US" sz="3600">
                <a:solidFill>
                  <a:srgbClr val="FF0000"/>
                </a:solidFill>
                <a:ea typeface="华文楷体" panose="02010600040101010101" pitchFamily="2" charset="-122"/>
              </a:rPr>
              <a:t>氢氟酸的特殊性：</a:t>
            </a:r>
            <a:endParaRPr lang="en-US" altLang="zh-CN" sz="3600">
              <a:solidFill>
                <a:srgbClr val="FF0000"/>
              </a:solidFill>
              <a:ea typeface="华文楷体" panose="02010600040101010101" pitchFamily="2" charset="-122"/>
            </a:endParaRPr>
          </a:p>
          <a:p>
            <a:pPr>
              <a:lnSpc>
                <a:spcPct val="125000"/>
              </a:lnSpc>
            </a:pPr>
            <a:r>
              <a:rPr lang="en-US" altLang="zh-CN">
                <a:ea typeface="华文楷体" panose="02010600040101010101" pitchFamily="2" charset="-122"/>
              </a:rPr>
              <a:t>(1)</a:t>
            </a:r>
            <a:r>
              <a:rPr lang="zh-CN" altLang="en-US">
                <a:ea typeface="华文楷体" panose="02010600040101010101" pitchFamily="2" charset="-122"/>
              </a:rPr>
              <a:t>通过</a:t>
            </a:r>
            <a:r>
              <a:rPr lang="zh-CN" altLang="en-US">
                <a:solidFill>
                  <a:srgbClr val="0000FF"/>
                </a:solidFill>
                <a:ea typeface="华文楷体" panose="02010600040101010101" pitchFamily="2" charset="-122"/>
              </a:rPr>
              <a:t>氢键</a:t>
            </a:r>
            <a:r>
              <a:rPr lang="zh-CN" altLang="en-US">
                <a:ea typeface="华文楷体" panose="02010600040101010101" pitchFamily="2" charset="-122"/>
              </a:rPr>
              <a:t>形成链状二聚体 </a:t>
            </a:r>
            <a:r>
              <a:rPr lang="en-US" altLang="zh-CN">
                <a:ea typeface="华文楷体" panose="02010600040101010101" pitchFamily="2" charset="-122"/>
              </a:rPr>
              <a:t>(HF)</a:t>
            </a:r>
            <a:r>
              <a:rPr lang="en-US" altLang="zh-CN" baseline="-25000">
                <a:ea typeface="华文楷体" panose="02010600040101010101" pitchFamily="2" charset="-122"/>
              </a:rPr>
              <a:t>2</a:t>
            </a:r>
            <a:r>
              <a:rPr lang="en-US" altLang="zh-CN">
                <a:ea typeface="华文楷体" panose="02010600040101010101" pitchFamily="2" charset="-122"/>
              </a:rPr>
              <a:t>/</a:t>
            </a:r>
            <a:r>
              <a:rPr lang="zh-CN" altLang="en-US">
                <a:ea typeface="华文楷体" panose="02010600040101010101" pitchFamily="2" charset="-122"/>
              </a:rPr>
              <a:t>环状六聚体</a:t>
            </a:r>
            <a:r>
              <a:rPr lang="en-US" altLang="zh-CN">
                <a:ea typeface="华文楷体" panose="02010600040101010101" pitchFamily="2" charset="-122"/>
              </a:rPr>
              <a:t>(HF)</a:t>
            </a:r>
            <a:r>
              <a:rPr lang="en-US" altLang="zh-CN" baseline="-25000">
                <a:ea typeface="华文楷体" panose="02010600040101010101" pitchFamily="2" charset="-122"/>
              </a:rPr>
              <a:t>6</a:t>
            </a:r>
            <a:r>
              <a:rPr lang="en-US" altLang="zh-CN">
                <a:ea typeface="华文楷体" panose="02010600040101010101" pitchFamily="2" charset="-122"/>
              </a:rPr>
              <a:t> </a:t>
            </a:r>
            <a:r>
              <a:rPr lang="zh-CN" altLang="en-US">
                <a:ea typeface="华文楷体" panose="02010600040101010101" pitchFamily="2" charset="-122"/>
              </a:rPr>
              <a:t>或多聚体</a:t>
            </a:r>
            <a:r>
              <a:rPr lang="en-US" altLang="zh-CN">
                <a:ea typeface="华文楷体" panose="02010600040101010101" pitchFamily="2" charset="-122"/>
              </a:rPr>
              <a:t>(HF)</a:t>
            </a:r>
            <a:r>
              <a:rPr lang="en-US" altLang="zh-CN" baseline="-25000">
                <a:ea typeface="华文楷体" panose="02010600040101010101" pitchFamily="2" charset="-122"/>
              </a:rPr>
              <a:t>n</a:t>
            </a:r>
            <a:endParaRPr lang="zh-CN" altLang="en-US">
              <a:solidFill>
                <a:srgbClr val="FF0000"/>
              </a:solidFill>
              <a:ea typeface="华文楷体" panose="02010600040101010101" pitchFamily="2" charset="-122"/>
            </a:endParaRPr>
          </a:p>
          <a:p>
            <a:pPr>
              <a:lnSpc>
                <a:spcPct val="125000"/>
              </a:lnSpc>
            </a:pPr>
            <a:endParaRPr lang="zh-CN" altLang="en-US">
              <a:ea typeface="华文楷体" panose="02010600040101010101" pitchFamily="2" charset="-122"/>
            </a:endParaRPr>
          </a:p>
          <a:p>
            <a:pPr>
              <a:lnSpc>
                <a:spcPct val="125000"/>
              </a:lnSpc>
            </a:pPr>
            <a:r>
              <a:rPr lang="zh-CN" altLang="en-US">
                <a:ea typeface="华文楷体" panose="02010600040101010101" pitchFamily="2" charset="-122"/>
              </a:rPr>
              <a:t>                                    </a:t>
            </a:r>
            <a:endParaRPr lang="en-US" altLang="zh-CN">
              <a:solidFill>
                <a:srgbClr val="0000CC"/>
              </a:solidFill>
              <a:ea typeface="华文楷体" panose="02010600040101010101" pitchFamily="2" charset="-122"/>
            </a:endParaRPr>
          </a:p>
          <a:p>
            <a:pPr marL="0" lvl="1">
              <a:lnSpc>
                <a:spcPct val="120000"/>
              </a:lnSpc>
              <a:buClr>
                <a:srgbClr val="0000CC"/>
              </a:buClr>
              <a:buSzPct val="105000"/>
            </a:pPr>
            <a:r>
              <a:rPr lang="en-US" altLang="zh-CN">
                <a:solidFill>
                  <a:srgbClr val="0000CC"/>
                </a:solidFill>
                <a:ea typeface="华文楷体" panose="02010600040101010101" pitchFamily="2" charset="-122"/>
              </a:rPr>
              <a:t>(2) </a:t>
            </a:r>
            <a:r>
              <a:rPr lang="zh-CN" altLang="en-US">
                <a:solidFill>
                  <a:srgbClr val="0000CC"/>
                </a:solidFill>
                <a:ea typeface="华文楷体" panose="02010600040101010101" pitchFamily="2" charset="-122"/>
              </a:rPr>
              <a:t>电离度反常：稀</a:t>
            </a:r>
            <a:r>
              <a:rPr lang="en-US" altLang="zh-CN">
                <a:solidFill>
                  <a:srgbClr val="0000CC"/>
                </a:solidFill>
                <a:ea typeface="华文楷体" panose="02010600040101010101" pitchFamily="2" charset="-122"/>
              </a:rPr>
              <a:t>HF</a:t>
            </a:r>
            <a:r>
              <a:rPr lang="zh-CN" altLang="en-US">
                <a:solidFill>
                  <a:srgbClr val="0000CC"/>
                </a:solidFill>
                <a:ea typeface="华文楷体" panose="02010600040101010101" pitchFamily="2" charset="-122"/>
              </a:rPr>
              <a:t>为弱酸；</a:t>
            </a:r>
            <a:r>
              <a:rPr lang="zh-CN" altLang="en-US">
                <a:ea typeface="华文楷体" panose="02010600040101010101" pitchFamily="2" charset="-122"/>
              </a:rPr>
              <a:t>随</a:t>
            </a:r>
            <a:r>
              <a:rPr lang="en-US" altLang="zh-CN">
                <a:solidFill>
                  <a:srgbClr val="0000CC"/>
                </a:solidFill>
                <a:ea typeface="华文楷体" panose="02010600040101010101" pitchFamily="2" charset="-122"/>
              </a:rPr>
              <a:t>HF</a:t>
            </a:r>
            <a:r>
              <a:rPr lang="zh-CN" altLang="en-US">
                <a:solidFill>
                  <a:srgbClr val="0000CC"/>
                </a:solidFill>
                <a:ea typeface="华文楷体" panose="02010600040101010101" pitchFamily="2" charset="-122"/>
              </a:rPr>
              <a:t>浓度增大</a:t>
            </a:r>
            <a:r>
              <a:rPr lang="zh-CN" altLang="en-US">
                <a:ea typeface="华文楷体" panose="02010600040101010101" pitchFamily="2" charset="-122"/>
              </a:rPr>
              <a:t>，</a:t>
            </a:r>
            <a:r>
              <a:rPr lang="en-US" altLang="zh-CN">
                <a:ea typeface="华文楷体" panose="02010600040101010101" pitchFamily="2" charset="-122"/>
              </a:rPr>
              <a:t>F</a:t>
            </a:r>
            <a:r>
              <a:rPr lang="en-US" altLang="zh-CN" baseline="30000">
                <a:ea typeface="华文楷体" panose="02010600040101010101" pitchFamily="2" charset="-122"/>
              </a:rPr>
              <a:t>-</a:t>
            </a:r>
            <a:r>
              <a:rPr lang="zh-CN" altLang="en-US">
                <a:ea typeface="华文楷体" panose="02010600040101010101" pitchFamily="2" charset="-122"/>
              </a:rPr>
              <a:t>与</a:t>
            </a:r>
            <a:r>
              <a:rPr lang="en-US" altLang="zh-CN">
                <a:ea typeface="华文楷体" panose="02010600040101010101" pitchFamily="2" charset="-122"/>
              </a:rPr>
              <a:t>HF</a:t>
            </a:r>
            <a:r>
              <a:rPr lang="zh-CN" altLang="en-US">
                <a:ea typeface="华文楷体" panose="02010600040101010101" pitchFamily="2" charset="-122"/>
              </a:rPr>
              <a:t>结合形成</a:t>
            </a:r>
            <a:r>
              <a:rPr lang="en-US" altLang="zh-CN">
                <a:ea typeface="华文楷体" panose="02010600040101010101" pitchFamily="2" charset="-122"/>
              </a:rPr>
              <a:t>HF</a:t>
            </a:r>
            <a:r>
              <a:rPr lang="en-US" altLang="zh-CN" baseline="-25000">
                <a:ea typeface="华文楷体" panose="02010600040101010101" pitchFamily="2" charset="-122"/>
              </a:rPr>
              <a:t>2</a:t>
            </a:r>
            <a:r>
              <a:rPr lang="zh-CN" altLang="en-US" baseline="30000">
                <a:ea typeface="华文楷体" panose="02010600040101010101" pitchFamily="2" charset="-122"/>
              </a:rPr>
              <a:t>－</a:t>
            </a:r>
            <a:r>
              <a:rPr lang="en-US" altLang="zh-CN">
                <a:ea typeface="华文楷体" panose="02010600040101010101" pitchFamily="2" charset="-122"/>
              </a:rPr>
              <a:t>(HF+F </a:t>
            </a:r>
            <a:r>
              <a:rPr lang="en-US" altLang="zh-CN" baseline="30000">
                <a:ea typeface="华文楷体" panose="02010600040101010101" pitchFamily="2" charset="-122"/>
              </a:rPr>
              <a:t>-</a:t>
            </a:r>
            <a:r>
              <a:rPr lang="en-US" altLang="zh-CN">
                <a:ea typeface="华文楷体" panose="02010600040101010101" pitchFamily="2" charset="-122"/>
              </a:rPr>
              <a:t>=HF</a:t>
            </a:r>
            <a:r>
              <a:rPr lang="en-US" altLang="zh-CN" baseline="-25000">
                <a:ea typeface="华文楷体" panose="02010600040101010101" pitchFamily="2" charset="-122"/>
              </a:rPr>
              <a:t>2</a:t>
            </a:r>
            <a:r>
              <a:rPr lang="en-US" altLang="zh-CN" baseline="30000">
                <a:ea typeface="华文楷体" panose="02010600040101010101" pitchFamily="2" charset="-122"/>
              </a:rPr>
              <a:t>-</a:t>
            </a:r>
            <a:r>
              <a:rPr lang="en-US" altLang="zh-CN">
                <a:ea typeface="华文楷体" panose="02010600040101010101" pitchFamily="2" charset="-122"/>
              </a:rPr>
              <a:t>)</a:t>
            </a:r>
            <a:r>
              <a:rPr lang="zh-CN" altLang="en-US">
                <a:ea typeface="华文楷体" panose="02010600040101010101" pitchFamily="2" charset="-122"/>
              </a:rPr>
              <a:t>，酸度增大；溶液在</a:t>
            </a:r>
            <a:r>
              <a:rPr lang="en-US" altLang="zh-CN">
                <a:ea typeface="华文楷体" panose="02010600040101010101" pitchFamily="2" charset="-122"/>
              </a:rPr>
              <a:t>5</a:t>
            </a:r>
            <a:r>
              <a:rPr lang="zh-CN" altLang="en-US">
                <a:ea typeface="华文楷体" panose="02010600040101010101" pitchFamily="2" charset="-122"/>
              </a:rPr>
              <a:t>～</a:t>
            </a:r>
            <a:r>
              <a:rPr lang="en-US" altLang="zh-CN">
                <a:ea typeface="华文楷体" panose="02010600040101010101" pitchFamily="2" charset="-122"/>
              </a:rPr>
              <a:t>15 mol</a:t>
            </a:r>
            <a:r>
              <a:rPr lang="en-US" altLang="zh-CN">
                <a:ea typeface="华文楷体" panose="02010600040101010101" pitchFamily="2" charset="-122"/>
                <a:cs typeface="Times New Roman" panose="02020603050405020304" pitchFamily="18" charset="0"/>
              </a:rPr>
              <a:t>·</a:t>
            </a:r>
            <a:r>
              <a:rPr lang="en-US" altLang="zh-CN">
                <a:ea typeface="华文楷体" panose="02010600040101010101" pitchFamily="2" charset="-122"/>
              </a:rPr>
              <a:t>L</a:t>
            </a:r>
            <a:r>
              <a:rPr lang="en-US" altLang="zh-CN" baseline="30000">
                <a:ea typeface="华文楷体" panose="02010600040101010101" pitchFamily="2" charset="-122"/>
              </a:rPr>
              <a:t>-1</a:t>
            </a:r>
            <a:r>
              <a:rPr lang="zh-CN" altLang="en-US">
                <a:ea typeface="华文楷体" panose="02010600040101010101" pitchFamily="2" charset="-122"/>
              </a:rPr>
              <a:t>变成</a:t>
            </a:r>
            <a:r>
              <a:rPr lang="zh-CN" altLang="en-US">
                <a:solidFill>
                  <a:srgbClr val="0000CC"/>
                </a:solidFill>
                <a:ea typeface="华文楷体" panose="02010600040101010101" pitchFamily="2" charset="-122"/>
              </a:rPr>
              <a:t>强酸</a:t>
            </a:r>
            <a:r>
              <a:rPr lang="en-US" altLang="zh-CN">
                <a:ea typeface="华文楷体" panose="02010600040101010101" pitchFamily="2" charset="-122"/>
              </a:rPr>
              <a:t> </a:t>
            </a:r>
            <a:endParaRPr lang="en-US" altLang="zh-CN">
              <a:ea typeface="华文楷体" panose="02010600040101010101" pitchFamily="2" charset="-122"/>
            </a:endParaRPr>
          </a:p>
          <a:p>
            <a:pPr marL="0" lvl="1">
              <a:lnSpc>
                <a:spcPct val="120000"/>
              </a:lnSpc>
              <a:buClr>
                <a:srgbClr val="0000CC"/>
              </a:buClr>
              <a:buSzPct val="105000"/>
            </a:pPr>
            <a:r>
              <a:rPr lang="en-US" altLang="zh-CN">
                <a:ea typeface="华文楷体" panose="02010600040101010101" pitchFamily="2" charset="-122"/>
              </a:rPr>
              <a:t>(3) HF</a:t>
            </a:r>
            <a:r>
              <a:rPr lang="zh-CN" altLang="en-US">
                <a:ea typeface="华文楷体" panose="02010600040101010101" pitchFamily="2" charset="-122"/>
              </a:rPr>
              <a:t>腐蚀性强，易与</a:t>
            </a:r>
            <a:r>
              <a:rPr lang="en-US" altLang="zh-CN">
                <a:solidFill>
                  <a:srgbClr val="0000FF"/>
                </a:solidFill>
                <a:ea typeface="华文楷体" panose="02010600040101010101" pitchFamily="2" charset="-122"/>
              </a:rPr>
              <a:t>SiO</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玻璃</a:t>
            </a:r>
            <a:r>
              <a:rPr lang="zh-CN" altLang="en-US">
                <a:ea typeface="华文楷体" panose="02010600040101010101" pitchFamily="2" charset="-122"/>
              </a:rPr>
              <a:t>反应</a:t>
            </a:r>
            <a:endParaRPr lang="zh-CN" altLang="en-US">
              <a:ea typeface="华文楷体" panose="02010600040101010101" pitchFamily="2" charset="-122"/>
            </a:endParaRPr>
          </a:p>
          <a:p>
            <a:pPr marL="0" lvl="1">
              <a:lnSpc>
                <a:spcPct val="120000"/>
              </a:lnSpc>
              <a:buClr>
                <a:schemeClr val="accent2"/>
              </a:buClr>
              <a:buSzPct val="70000"/>
              <a:buFont typeface="Wingdings" panose="05000000000000000000" pitchFamily="2" charset="2"/>
              <a:buNone/>
            </a:pPr>
            <a:r>
              <a:rPr lang="en-US" altLang="zh-CN">
                <a:ea typeface="华文楷体" panose="02010600040101010101" pitchFamily="2" charset="-122"/>
              </a:rPr>
              <a:t>(4)</a:t>
            </a:r>
            <a:r>
              <a:rPr lang="zh-CN" altLang="en-US">
                <a:solidFill>
                  <a:srgbClr val="0000FF"/>
                </a:solidFill>
                <a:ea typeface="华文楷体" panose="02010600040101010101" pitchFamily="2" charset="-122"/>
              </a:rPr>
              <a:t>液态</a:t>
            </a:r>
            <a:r>
              <a:rPr lang="en-US" altLang="zh-CN">
                <a:solidFill>
                  <a:srgbClr val="0000FF"/>
                </a:solidFill>
                <a:ea typeface="华文楷体" panose="02010600040101010101" pitchFamily="2" charset="-122"/>
              </a:rPr>
              <a:t>HF</a:t>
            </a:r>
            <a:r>
              <a:rPr lang="zh-CN" altLang="en-US">
                <a:solidFill>
                  <a:srgbClr val="0000FF"/>
                </a:solidFill>
                <a:ea typeface="华文楷体" panose="02010600040101010101" pitchFamily="2" charset="-122"/>
              </a:rPr>
              <a:t>自电离</a:t>
            </a:r>
            <a:r>
              <a:rPr lang="en-US" altLang="zh-CN">
                <a:ea typeface="华文楷体" panose="02010600040101010101" pitchFamily="2" charset="-122"/>
              </a:rPr>
              <a:t>:   3 HF</a:t>
            </a:r>
            <a:r>
              <a:rPr lang="zh-CN" altLang="en-US">
                <a:ea typeface="华文楷体" panose="02010600040101010101" pitchFamily="2" charset="-122"/>
              </a:rPr>
              <a:t>＝</a:t>
            </a:r>
            <a:r>
              <a:rPr lang="en-US" altLang="zh-CN">
                <a:ea typeface="华文楷体" panose="02010600040101010101" pitchFamily="2" charset="-122"/>
              </a:rPr>
              <a:t>H</a:t>
            </a:r>
            <a:r>
              <a:rPr lang="en-US" altLang="zh-CN" baseline="-25000">
                <a:ea typeface="华文楷体" panose="02010600040101010101" pitchFamily="2" charset="-122"/>
              </a:rPr>
              <a:t>2</a:t>
            </a:r>
            <a:r>
              <a:rPr lang="en-US" altLang="zh-CN">
                <a:ea typeface="华文楷体" panose="02010600040101010101" pitchFamily="2" charset="-122"/>
              </a:rPr>
              <a:t>F</a:t>
            </a:r>
            <a:r>
              <a:rPr lang="zh-CN" altLang="en-US" baseline="30000">
                <a:ea typeface="华文楷体" panose="02010600040101010101" pitchFamily="2" charset="-122"/>
              </a:rPr>
              <a:t>＋</a:t>
            </a:r>
            <a:r>
              <a:rPr lang="zh-CN" altLang="en-US">
                <a:ea typeface="华文楷体" panose="02010600040101010101" pitchFamily="2" charset="-122"/>
              </a:rPr>
              <a:t>＋</a:t>
            </a:r>
            <a:r>
              <a:rPr lang="en-US" altLang="zh-CN">
                <a:ea typeface="华文楷体" panose="02010600040101010101" pitchFamily="2" charset="-122"/>
              </a:rPr>
              <a:t>HF</a:t>
            </a:r>
            <a:r>
              <a:rPr lang="en-US" altLang="zh-CN" baseline="-25000">
                <a:ea typeface="华文楷体" panose="02010600040101010101" pitchFamily="2" charset="-122"/>
              </a:rPr>
              <a:t>2</a:t>
            </a:r>
            <a:r>
              <a:rPr lang="zh-CN" altLang="en-US" baseline="30000">
                <a:ea typeface="华文楷体" panose="02010600040101010101" pitchFamily="2" charset="-122"/>
              </a:rPr>
              <a:t>－</a:t>
            </a:r>
            <a:endParaRPr lang="zh-CN" altLang="en-US" baseline="30000">
              <a:ea typeface="华文楷体" panose="02010600040101010101" pitchFamily="2" charset="-122"/>
            </a:endParaRPr>
          </a:p>
        </p:txBody>
      </p:sp>
      <p:pic>
        <p:nvPicPr>
          <p:cNvPr id="81923" name="Picture 3" descr="HF2_-"/>
          <p:cNvPicPr>
            <a:picLocks noGrp="1" noChangeAspect="1" noChangeArrowheads="1"/>
          </p:cNvPicPr>
          <p:nvPr>
            <p:ph/>
          </p:nvPr>
        </p:nvPicPr>
        <p:blipFill>
          <a:blip r:embed="rId1" cstate="print">
            <a:extLst>
              <a:ext uri="{28A0092B-C50C-407E-A947-70E740481C1C}">
                <a14:useLocalDpi xmlns:a14="http://schemas.microsoft.com/office/drawing/2010/main" val="0"/>
              </a:ext>
            </a:extLst>
          </a:blip>
          <a:srcRect/>
          <a:stretch>
            <a:fillRect/>
          </a:stretch>
        </p:blipFill>
        <p:spPr>
          <a:xfrm>
            <a:off x="6948488" y="1906588"/>
            <a:ext cx="1584325" cy="1433512"/>
          </a:xfrm>
        </p:spPr>
      </p:pic>
      <p:sp>
        <p:nvSpPr>
          <p:cNvPr id="375811" name="Rectangle 4"/>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0001E97-98E9-4981-A6D5-6124FDE46F02}"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pic>
        <p:nvPicPr>
          <p:cNvPr id="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475" y="2279650"/>
            <a:ext cx="56165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813" name="Picture 6" descr="b16">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diamond(in)">
                                      <p:cBhvr>
                                        <p:cTn id="7" dur="20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Effect transition="in" filter="diamond(in)">
                                      <p:cBhvr>
                                        <p:cTn id="12" dur="2000"/>
                                        <p:tgtEl>
                                          <p:spTgt spid="819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81922">
                                            <p:txEl>
                                              <p:pRg st="3" end="3"/>
                                            </p:txEl>
                                          </p:spTgt>
                                        </p:tgtEl>
                                        <p:attrNameLst>
                                          <p:attrName>style.visibility</p:attrName>
                                        </p:attrNameLst>
                                      </p:cBhvr>
                                      <p:to>
                                        <p:strVal val="visible"/>
                                      </p:to>
                                    </p:set>
                                    <p:animEffect transition="in" filter="diamond(in)">
                                      <p:cBhvr>
                                        <p:cTn id="17" dur="2000"/>
                                        <p:tgtEl>
                                          <p:spTgt spid="819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8" presetClass="entr" presetSubtype="16" fill="hold" nodeType="withEffect">
                                  <p:stCondLst>
                                    <p:cond delay="0"/>
                                  </p:stCondLst>
                                  <p:childTnLst>
                                    <p:set>
                                      <p:cBhvr>
                                        <p:cTn id="24" dur="1" fill="hold">
                                          <p:stCondLst>
                                            <p:cond delay="0"/>
                                          </p:stCondLst>
                                        </p:cTn>
                                        <p:tgtEl>
                                          <p:spTgt spid="81922">
                                            <p:txEl>
                                              <p:pRg st="4" end="4"/>
                                            </p:txEl>
                                          </p:spTgt>
                                        </p:tgtEl>
                                        <p:attrNameLst>
                                          <p:attrName>style.visibility</p:attrName>
                                        </p:attrNameLst>
                                      </p:cBhvr>
                                      <p:to>
                                        <p:strVal val="visible"/>
                                      </p:to>
                                    </p:set>
                                    <p:animEffect transition="in" filter="diamond(in)">
                                      <p:cBhvr>
                                        <p:cTn id="25" dur="2000"/>
                                        <p:tgtEl>
                                          <p:spTgt spid="81922">
                                            <p:txEl>
                                              <p:pRg st="4" end="4"/>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81922">
                                            <p:txEl>
                                              <p:pRg st="5" end="5"/>
                                            </p:txEl>
                                          </p:spTgt>
                                        </p:tgtEl>
                                        <p:attrNameLst>
                                          <p:attrName>style.visibility</p:attrName>
                                        </p:attrNameLst>
                                      </p:cBhvr>
                                      <p:to>
                                        <p:strVal val="visible"/>
                                      </p:to>
                                    </p:set>
                                    <p:animEffect transition="in" filter="diamond(in)">
                                      <p:cBhvr>
                                        <p:cTn id="28" dur="2000"/>
                                        <p:tgtEl>
                                          <p:spTgt spid="8192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1923"/>
                                        </p:tgtEl>
                                        <p:attrNameLst>
                                          <p:attrName>style.visibility</p:attrName>
                                        </p:attrNameLst>
                                      </p:cBhvr>
                                      <p:to>
                                        <p:strVal val="visible"/>
                                      </p:to>
                                    </p:set>
                                    <p:animEffect transition="in" filter="barn(inVertical)">
                                      <p:cBhvr>
                                        <p:cTn id="33" dur="500"/>
                                        <p:tgtEl>
                                          <p:spTgt spid="8192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1922">
                                            <p:txEl>
                                              <p:pRg st="6" end="6"/>
                                            </p:txEl>
                                          </p:spTgt>
                                        </p:tgtEl>
                                        <p:attrNameLst>
                                          <p:attrName>style.visibility</p:attrName>
                                        </p:attrNameLst>
                                      </p:cBhvr>
                                      <p:to>
                                        <p:strVal val="visible"/>
                                      </p:to>
                                    </p:set>
                                    <p:anim calcmode="lin" valueType="num">
                                      <p:cBhvr additive="base">
                                        <p:cTn id="38" dur="500" fill="hold"/>
                                        <p:tgtEl>
                                          <p:spTgt spid="81922">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192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27088" y="115888"/>
            <a:ext cx="7940675" cy="647700"/>
          </a:xfrm>
          <a:prstGeom prst="rect">
            <a:avLst/>
          </a:prstGeom>
          <a:noFill/>
          <a:ln>
            <a:noFill/>
          </a:ln>
          <a:effectLst/>
        </p:spPr>
        <p:txBody>
          <a:bodyPr wrap="none">
            <a:spAutoFit/>
          </a:bodyPr>
          <a:lstStyle/>
          <a:p>
            <a:pPr>
              <a:defRPr/>
            </a:pPr>
            <a:r>
              <a:rPr lang="en-US" altLang="zh-CN" sz="3600" dirty="0">
                <a:solidFill>
                  <a:srgbClr val="0000CC"/>
                </a:solidFill>
                <a:latin typeface="+mn-lt"/>
                <a:ea typeface="+mn-ea"/>
              </a:rPr>
              <a:t>8.8.3.  </a:t>
            </a:r>
            <a:r>
              <a:rPr lang="zh-CN" altLang="en-US" sz="3600" dirty="0">
                <a:solidFill>
                  <a:srgbClr val="0000CC"/>
                </a:solidFill>
                <a:latin typeface="+mn-lt"/>
                <a:ea typeface="+mn-ea"/>
              </a:rPr>
              <a:t>卤化物、卤素互化物、多卤化物</a:t>
            </a:r>
            <a:endParaRPr lang="zh-CN" altLang="en-US" sz="3600" dirty="0">
              <a:solidFill>
                <a:srgbClr val="0000CC"/>
              </a:solidFill>
              <a:latin typeface="+mn-lt"/>
              <a:ea typeface="+mn-ea"/>
            </a:endParaRPr>
          </a:p>
        </p:txBody>
      </p:sp>
      <p:sp>
        <p:nvSpPr>
          <p:cNvPr id="278609" name="Rectangle 2"/>
          <p:cNvSpPr>
            <a:spLocks noChangeArrowheads="1"/>
          </p:cNvSpPr>
          <p:nvPr/>
        </p:nvSpPr>
        <p:spPr bwMode="auto">
          <a:xfrm>
            <a:off x="900113" y="931863"/>
            <a:ext cx="77041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solidFill>
                  <a:srgbClr val="FF0000"/>
                </a:solidFill>
                <a:ea typeface="华文楷体" panose="02010600040101010101" pitchFamily="2" charset="-122"/>
              </a:rPr>
              <a:t>1. </a:t>
            </a:r>
            <a:r>
              <a:rPr lang="zh-CN" altLang="en-US" sz="3600">
                <a:solidFill>
                  <a:srgbClr val="FF0000"/>
                </a:solidFill>
                <a:ea typeface="华文楷体" panose="02010600040101010101" pitchFamily="2" charset="-122"/>
              </a:rPr>
              <a:t>卤化物：</a:t>
            </a:r>
            <a:r>
              <a:rPr lang="zh-CN" altLang="en-US" sz="3600">
                <a:ea typeface="华文楷体" panose="02010600040101010101" pitchFamily="2" charset="-122"/>
              </a:rPr>
              <a:t>卤素与电负性小的元素形成的化合物</a:t>
            </a:r>
            <a:r>
              <a:rPr lang="en-US" altLang="zh-CN" sz="3600">
                <a:ea typeface="华文楷体" panose="02010600040101010101" pitchFamily="2" charset="-122"/>
              </a:rPr>
              <a:t>.</a:t>
            </a:r>
            <a:endParaRPr lang="zh-CN" altLang="en-US" sz="3600">
              <a:ea typeface="华文楷体" panose="02010600040101010101" pitchFamily="2" charset="-122"/>
            </a:endParaRPr>
          </a:p>
        </p:txBody>
      </p:sp>
      <p:sp>
        <p:nvSpPr>
          <p:cNvPr id="4" name="Text Box 3"/>
          <p:cNvSpPr txBox="1">
            <a:spLocks noChangeArrowheads="1"/>
          </p:cNvSpPr>
          <p:nvPr/>
        </p:nvSpPr>
        <p:spPr bwMode="auto">
          <a:xfrm>
            <a:off x="919163" y="2311400"/>
            <a:ext cx="3203575" cy="646113"/>
          </a:xfrm>
          <a:prstGeom prst="rect">
            <a:avLst/>
          </a:prstGeom>
          <a:noFill/>
          <a:ln>
            <a:noFill/>
          </a:ln>
          <a:effectLst/>
        </p:spPr>
        <p:txBody>
          <a:bodyPr>
            <a:spAutoFit/>
          </a:bodyPr>
          <a:lstStyle/>
          <a:p>
            <a:pPr>
              <a:defRPr/>
            </a:pPr>
            <a:r>
              <a:rPr lang="zh-CN" altLang="en-US" sz="3600" dirty="0">
                <a:solidFill>
                  <a:srgbClr val="0000FF"/>
                </a:solidFill>
                <a:latin typeface="+mn-lt"/>
                <a:ea typeface="+mn-ea"/>
              </a:rPr>
              <a:t>卤化物的分类</a:t>
            </a:r>
            <a:endParaRPr lang="zh-CN" altLang="en-US" sz="3600" dirty="0">
              <a:solidFill>
                <a:srgbClr val="0000FF"/>
              </a:solidFill>
              <a:latin typeface="+mn-lt"/>
              <a:ea typeface="+mn-ea"/>
            </a:endParaRPr>
          </a:p>
        </p:txBody>
      </p:sp>
      <p:grpSp>
        <p:nvGrpSpPr>
          <p:cNvPr id="5" name="Group 23"/>
          <p:cNvGrpSpPr/>
          <p:nvPr/>
        </p:nvGrpSpPr>
        <p:grpSpPr bwMode="auto">
          <a:xfrm>
            <a:off x="900113" y="5233988"/>
            <a:ext cx="7158037" cy="685800"/>
            <a:chOff x="612" y="3566"/>
            <a:chExt cx="4509" cy="432"/>
          </a:xfrm>
        </p:grpSpPr>
        <p:sp>
          <p:nvSpPr>
            <p:cNvPr id="6" name="Text Box 6"/>
            <p:cNvSpPr txBox="1">
              <a:spLocks noChangeArrowheads="1"/>
            </p:cNvSpPr>
            <p:nvPr/>
          </p:nvSpPr>
          <p:spPr bwMode="auto">
            <a:xfrm>
              <a:off x="612" y="3566"/>
              <a:ext cx="1915" cy="365"/>
            </a:xfrm>
            <a:prstGeom prst="rect">
              <a:avLst/>
            </a:prstGeom>
            <a:noFill/>
            <a:ln>
              <a:noFill/>
            </a:ln>
            <a:effectLst/>
          </p:spPr>
          <p:txBody>
            <a:bodyPr wrap="none">
              <a:spAutoFit/>
            </a:bodyPr>
            <a:lstStyle/>
            <a:p>
              <a:pPr>
                <a:defRPr/>
              </a:pPr>
              <a:r>
                <a:rPr lang="zh-CN" altLang="en-US" dirty="0">
                  <a:solidFill>
                    <a:srgbClr val="0000FF"/>
                  </a:solidFill>
                  <a:latin typeface="+mn-lt"/>
                  <a:ea typeface="+mn-ea"/>
                </a:rPr>
                <a:t>非金属卤化物</a:t>
              </a:r>
              <a:r>
                <a:rPr lang="zh-CN" altLang="en-US" dirty="0">
                  <a:latin typeface="+mn-lt"/>
                  <a:ea typeface="+mn-ea"/>
                </a:rPr>
                <a:t>：</a:t>
              </a:r>
              <a:endParaRPr lang="zh-CN" altLang="en-US" dirty="0">
                <a:latin typeface="+mn-lt"/>
                <a:ea typeface="+mn-ea"/>
              </a:endParaRPr>
            </a:p>
          </p:txBody>
        </p:sp>
        <p:grpSp>
          <p:nvGrpSpPr>
            <p:cNvPr id="278618" name="Group 17"/>
            <p:cNvGrpSpPr/>
            <p:nvPr/>
          </p:nvGrpSpPr>
          <p:grpSpPr bwMode="auto">
            <a:xfrm>
              <a:off x="2608" y="3566"/>
              <a:ext cx="2513" cy="432"/>
              <a:chOff x="2623" y="3600"/>
              <a:chExt cx="2513" cy="432"/>
            </a:xfrm>
          </p:grpSpPr>
          <p:graphicFrame>
            <p:nvGraphicFramePr>
              <p:cNvPr id="278605" name="Object 77"/>
              <p:cNvGraphicFramePr>
                <a:graphicFrameLocks noChangeAspect="1"/>
              </p:cNvGraphicFramePr>
              <p:nvPr/>
            </p:nvGraphicFramePr>
            <p:xfrm>
              <a:off x="2623" y="3621"/>
              <a:ext cx="2118" cy="411"/>
            </p:xfrm>
            <a:graphic>
              <a:graphicData uri="http://schemas.openxmlformats.org/presentationml/2006/ole">
                <mc:AlternateContent xmlns:mc="http://schemas.openxmlformats.org/markup-compatibility/2006">
                  <mc:Choice xmlns:v="urn:schemas-microsoft-com:vml" Requires="v">
                    <p:oleObj spid="_x0000_s278808" name="公式" r:id="rId1" imgW="1181100" imgH="228600" progId="Equation.3">
                      <p:embed/>
                    </p:oleObj>
                  </mc:Choice>
                  <mc:Fallback>
                    <p:oleObj name="公式" r:id="rId1" imgW="1181100" imgH="228600" progId="Equation.3">
                      <p:embed/>
                      <p:pic>
                        <p:nvPicPr>
                          <p:cNvPr id="0" name="Picture 2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 y="3621"/>
                            <a:ext cx="2118" cy="4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8"/>
              <p:cNvSpPr txBox="1">
                <a:spLocks noChangeArrowheads="1"/>
              </p:cNvSpPr>
              <p:nvPr/>
            </p:nvSpPr>
            <p:spPr bwMode="auto">
              <a:xfrm>
                <a:off x="4764" y="3600"/>
                <a:ext cx="372" cy="365"/>
              </a:xfrm>
              <a:prstGeom prst="rect">
                <a:avLst/>
              </a:prstGeom>
              <a:noFill/>
              <a:ln>
                <a:noFill/>
              </a:ln>
              <a:effectLst/>
            </p:spPr>
            <p:txBody>
              <a:bodyPr wrap="none">
                <a:spAutoFit/>
              </a:bodyPr>
              <a:lstStyle/>
              <a:p>
                <a:pPr algn="ctr">
                  <a:defRPr/>
                </a:pPr>
                <a:r>
                  <a:rPr lang="zh-CN" altLang="en-US" b="0" dirty="0">
                    <a:latin typeface="+mn-lt"/>
                    <a:ea typeface="+mn-ea"/>
                  </a:rPr>
                  <a:t>等</a:t>
                </a:r>
                <a:endParaRPr lang="zh-CN" altLang="en-US" b="0" dirty="0">
                  <a:latin typeface="+mn-lt"/>
                  <a:ea typeface="+mn-ea"/>
                </a:endParaRPr>
              </a:p>
            </p:txBody>
          </p:sp>
        </p:grpSp>
      </p:grpSp>
      <p:grpSp>
        <p:nvGrpSpPr>
          <p:cNvPr id="278612" name="Group 32"/>
          <p:cNvGrpSpPr/>
          <p:nvPr/>
        </p:nvGrpSpPr>
        <p:grpSpPr bwMode="auto">
          <a:xfrm>
            <a:off x="896938" y="3176588"/>
            <a:ext cx="8078787" cy="1765300"/>
            <a:chOff x="671" y="2667"/>
            <a:chExt cx="5089" cy="1112"/>
          </a:xfrm>
        </p:grpSpPr>
        <p:graphicFrame>
          <p:nvGraphicFramePr>
            <p:cNvPr id="278606" name="Object 78"/>
            <p:cNvGraphicFramePr>
              <a:graphicFrameLocks noChangeAspect="1"/>
            </p:cNvGraphicFramePr>
            <p:nvPr/>
          </p:nvGraphicFramePr>
          <p:xfrm>
            <a:off x="2374" y="2667"/>
            <a:ext cx="3386" cy="365"/>
          </p:xfrm>
          <a:graphic>
            <a:graphicData uri="http://schemas.openxmlformats.org/presentationml/2006/ole">
              <mc:AlternateContent xmlns:mc="http://schemas.openxmlformats.org/markup-compatibility/2006">
                <mc:Choice xmlns:v="urn:schemas-microsoft-com:vml" Requires="v">
                  <p:oleObj spid="_x0000_s278809" name="公式" r:id="rId3" imgW="2120900" imgH="228600" progId="Equation.3">
                    <p:embed/>
                  </p:oleObj>
                </mc:Choice>
                <mc:Fallback>
                  <p:oleObj name="公式" r:id="rId3" imgW="2120900" imgH="228600" progId="Equation.3">
                    <p:embed/>
                    <p:pic>
                      <p:nvPicPr>
                        <p:cNvPr id="0" name="Picture 2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 y="2667"/>
                          <a:ext cx="3386" cy="3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8607" name="Object 79"/>
            <p:cNvGraphicFramePr>
              <a:graphicFrameLocks noChangeAspect="1"/>
            </p:cNvGraphicFramePr>
            <p:nvPr/>
          </p:nvGraphicFramePr>
          <p:xfrm>
            <a:off x="2329" y="3022"/>
            <a:ext cx="3407" cy="757"/>
          </p:xfrm>
          <a:graphic>
            <a:graphicData uri="http://schemas.openxmlformats.org/presentationml/2006/ole">
              <mc:AlternateContent xmlns:mc="http://schemas.openxmlformats.org/markup-compatibility/2006">
                <mc:Choice xmlns:v="urn:schemas-microsoft-com:vml" Requires="v">
                  <p:oleObj spid="_x0000_s278810" name="Microsoft 公式 3.0" r:id="rId5" imgW="2171700" imgH="482600" progId="Equation.3">
                    <p:embed/>
                  </p:oleObj>
                </mc:Choice>
                <mc:Fallback>
                  <p:oleObj name="Microsoft 公式 3.0" r:id="rId5" imgW="2171700" imgH="482600" progId="Equation.3">
                    <p:embed/>
                    <p:pic>
                      <p:nvPicPr>
                        <p:cNvPr id="0" name="Picture 2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9" y="3022"/>
                          <a:ext cx="3407"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21"/>
            <p:cNvSpPr>
              <a:spLocks noChangeArrowheads="1"/>
            </p:cNvSpPr>
            <p:nvPr/>
          </p:nvSpPr>
          <p:spPr bwMode="auto">
            <a:xfrm>
              <a:off x="671" y="2892"/>
              <a:ext cx="1497" cy="365"/>
            </a:xfrm>
            <a:prstGeom prst="rect">
              <a:avLst/>
            </a:prstGeom>
            <a:noFill/>
            <a:ln>
              <a:noFill/>
            </a:ln>
            <a:effectLst/>
          </p:spPr>
          <p:txBody>
            <a:bodyPr>
              <a:spAutoFit/>
            </a:bodyPr>
            <a:lstStyle/>
            <a:p>
              <a:pPr>
                <a:defRPr/>
              </a:pPr>
              <a:r>
                <a:rPr lang="zh-CN" altLang="en-US" dirty="0">
                  <a:solidFill>
                    <a:srgbClr val="0000FF"/>
                  </a:solidFill>
                  <a:latin typeface="+mn-lt"/>
                  <a:ea typeface="+mn-ea"/>
                </a:rPr>
                <a:t>金属卤化物</a:t>
              </a:r>
              <a:endParaRPr lang="zh-CN" altLang="en-US" dirty="0">
                <a:solidFill>
                  <a:srgbClr val="0000FF"/>
                </a:solidFill>
                <a:latin typeface="+mn-lt"/>
                <a:ea typeface="+mn-ea"/>
              </a:endParaRPr>
            </a:p>
          </p:txBody>
        </p:sp>
        <p:sp>
          <p:nvSpPr>
            <p:cNvPr id="16" name="AutoShape 27"/>
            <p:cNvSpPr/>
            <p:nvPr/>
          </p:nvSpPr>
          <p:spPr bwMode="auto">
            <a:xfrm>
              <a:off x="2018" y="2929"/>
              <a:ext cx="327" cy="429"/>
            </a:xfrm>
            <a:prstGeom prst="leftBrace">
              <a:avLst>
                <a:gd name="adj1" fmla="val 47243"/>
                <a:gd name="adj2" fmla="val 50000"/>
              </a:avLst>
            </a:prstGeom>
            <a:noFill/>
            <a:ln w="38100">
              <a:solidFill>
                <a:srgbClr val="000000"/>
              </a:solidFill>
              <a:round/>
            </a:ln>
            <a:effectLst/>
          </p:spPr>
          <p:txBody>
            <a:bodyPr wrap="none" anchor="ctr">
              <a:spAutoFit/>
            </a:bodyPr>
            <a:lstStyle/>
            <a:p>
              <a:pPr>
                <a:defRPr/>
              </a:pPr>
              <a:endParaRPr lang="zh-CN" altLang="en-US">
                <a:latin typeface="+mn-lt"/>
                <a:ea typeface="+mn-ea"/>
              </a:endParaRPr>
            </a:p>
          </p:txBody>
        </p:sp>
      </p:grpSp>
      <p:sp>
        <p:nvSpPr>
          <p:cNvPr id="278613" name="Rectangle 4"/>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8030022-BF66-4DA2-AB2B-857806000DDC}"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8" name="左大括号 17"/>
          <p:cNvSpPr/>
          <p:nvPr/>
        </p:nvSpPr>
        <p:spPr>
          <a:xfrm>
            <a:off x="831850" y="3822700"/>
            <a:ext cx="236538" cy="1701800"/>
          </a:xfrm>
          <a:prstGeom prst="leftBrace">
            <a:avLst/>
          </a:prstGeom>
          <a:noFill/>
          <a:ln w="4127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Text Box 6"/>
          <p:cNvSpPr txBox="1">
            <a:spLocks noChangeArrowheads="1"/>
          </p:cNvSpPr>
          <p:nvPr/>
        </p:nvSpPr>
        <p:spPr bwMode="auto">
          <a:xfrm>
            <a:off x="900113" y="3297238"/>
            <a:ext cx="1816100" cy="579437"/>
          </a:xfrm>
          <a:prstGeom prst="rect">
            <a:avLst/>
          </a:prstGeom>
          <a:noFill/>
          <a:ln>
            <a:noFill/>
          </a:ln>
          <a:effectLst/>
        </p:spPr>
        <p:txBody>
          <a:bodyPr wrap="none">
            <a:spAutoFit/>
          </a:bodyPr>
          <a:lstStyle/>
          <a:p>
            <a:pPr algn="ctr">
              <a:defRPr/>
            </a:pPr>
            <a:r>
              <a:rPr lang="zh-CN" altLang="en-US" dirty="0">
                <a:solidFill>
                  <a:srgbClr val="0000FF"/>
                </a:solidFill>
                <a:latin typeface="+mn-lt"/>
                <a:ea typeface="+mn-ea"/>
              </a:rPr>
              <a:t>水解性</a:t>
            </a:r>
            <a:r>
              <a:rPr lang="zh-CN" altLang="en-US" dirty="0">
                <a:latin typeface="+mn-lt"/>
                <a:ea typeface="+mn-ea"/>
              </a:rPr>
              <a:t>：</a:t>
            </a:r>
            <a:endParaRPr lang="zh-CN" altLang="en-US" dirty="0">
              <a:latin typeface="+mn-lt"/>
              <a:ea typeface="+mn-ea"/>
            </a:endParaRPr>
          </a:p>
        </p:txBody>
      </p:sp>
      <p:sp>
        <p:nvSpPr>
          <p:cNvPr id="22530" name="Text Box 2"/>
          <p:cNvSpPr txBox="1">
            <a:spLocks noChangeArrowheads="1"/>
          </p:cNvSpPr>
          <p:nvPr/>
        </p:nvSpPr>
        <p:spPr bwMode="auto">
          <a:xfrm>
            <a:off x="915988" y="379413"/>
            <a:ext cx="1408112" cy="579437"/>
          </a:xfrm>
          <a:prstGeom prst="rect">
            <a:avLst/>
          </a:prstGeom>
          <a:noFill/>
          <a:ln>
            <a:noFill/>
          </a:ln>
          <a:effectLst/>
        </p:spPr>
        <p:txBody>
          <a:bodyPr wrap="none">
            <a:spAutoFit/>
          </a:bodyPr>
          <a:lstStyle/>
          <a:p>
            <a:pPr>
              <a:defRPr/>
            </a:pPr>
            <a:r>
              <a:rPr lang="zh-CN" altLang="en-US" dirty="0">
                <a:solidFill>
                  <a:srgbClr val="0000FF"/>
                </a:solidFill>
                <a:latin typeface="+mn-lt"/>
                <a:ea typeface="+mn-ea"/>
              </a:rPr>
              <a:t>性质</a:t>
            </a:r>
            <a:r>
              <a:rPr lang="zh-CN" altLang="en-US" dirty="0">
                <a:latin typeface="+mn-lt"/>
                <a:ea typeface="+mn-ea"/>
              </a:rPr>
              <a:t>：</a:t>
            </a:r>
            <a:endParaRPr lang="zh-CN" altLang="en-US" dirty="0">
              <a:latin typeface="+mn-lt"/>
              <a:ea typeface="+mn-ea"/>
            </a:endParaRPr>
          </a:p>
        </p:txBody>
      </p:sp>
      <p:grpSp>
        <p:nvGrpSpPr>
          <p:cNvPr id="22554" name="Group 26"/>
          <p:cNvGrpSpPr/>
          <p:nvPr/>
        </p:nvGrpSpPr>
        <p:grpSpPr bwMode="auto">
          <a:xfrm>
            <a:off x="1004888" y="1289050"/>
            <a:ext cx="6662737" cy="631825"/>
            <a:chOff x="652" y="817"/>
            <a:chExt cx="4197" cy="398"/>
          </a:xfrm>
        </p:grpSpPr>
        <p:sp>
          <p:nvSpPr>
            <p:cNvPr id="22531" name="Text Box 3"/>
            <p:cNvSpPr txBox="1">
              <a:spLocks noChangeArrowheads="1"/>
            </p:cNvSpPr>
            <p:nvPr/>
          </p:nvSpPr>
          <p:spPr bwMode="auto">
            <a:xfrm>
              <a:off x="652" y="837"/>
              <a:ext cx="887" cy="365"/>
            </a:xfrm>
            <a:prstGeom prst="rect">
              <a:avLst/>
            </a:prstGeom>
            <a:noFill/>
            <a:ln>
              <a:noFill/>
            </a:ln>
            <a:effectLst/>
          </p:spPr>
          <p:txBody>
            <a:bodyPr wrap="none">
              <a:spAutoFit/>
            </a:bodyPr>
            <a:lstStyle/>
            <a:p>
              <a:pPr>
                <a:defRPr/>
              </a:pPr>
              <a:r>
                <a:rPr lang="zh-CN" altLang="en-US" dirty="0">
                  <a:solidFill>
                    <a:srgbClr val="0000FF"/>
                  </a:solidFill>
                  <a:latin typeface="+mn-lt"/>
                  <a:ea typeface="+mn-ea"/>
                </a:rPr>
                <a:t>熔点</a:t>
              </a:r>
              <a:r>
                <a:rPr lang="zh-CN" altLang="en-US" dirty="0">
                  <a:latin typeface="+mn-lt"/>
                  <a:ea typeface="+mn-ea"/>
                </a:rPr>
                <a:t>：</a:t>
              </a:r>
              <a:endParaRPr lang="zh-CN" altLang="en-US" dirty="0">
                <a:latin typeface="+mn-lt"/>
                <a:ea typeface="+mn-ea"/>
              </a:endParaRPr>
            </a:p>
          </p:txBody>
        </p:sp>
        <p:sp>
          <p:nvSpPr>
            <p:cNvPr id="22537" name="Text Box 9"/>
            <p:cNvSpPr txBox="1">
              <a:spLocks noChangeArrowheads="1"/>
            </p:cNvSpPr>
            <p:nvPr/>
          </p:nvSpPr>
          <p:spPr bwMode="auto">
            <a:xfrm>
              <a:off x="2471" y="847"/>
              <a:ext cx="376" cy="368"/>
            </a:xfrm>
            <a:prstGeom prst="rect">
              <a:avLst/>
            </a:prstGeom>
            <a:noFill/>
            <a:ln>
              <a:noFill/>
            </a:ln>
            <a:effectLst/>
          </p:spPr>
          <p:txBody>
            <a:bodyPr wrap="none">
              <a:spAutoFit/>
            </a:bodyPr>
            <a:lstStyle/>
            <a:p>
              <a:pPr algn="ctr">
                <a:defRPr/>
              </a:pPr>
              <a:r>
                <a:rPr lang="zh-CN" altLang="en-US" dirty="0">
                  <a:latin typeface="+mn-lt"/>
                  <a:ea typeface="+mn-ea"/>
                </a:rPr>
                <a:t>高</a:t>
              </a:r>
              <a:endParaRPr lang="zh-CN" altLang="en-US" dirty="0">
                <a:latin typeface="+mn-lt"/>
                <a:ea typeface="+mn-ea"/>
              </a:endParaRPr>
            </a:p>
          </p:txBody>
        </p:sp>
        <p:sp>
          <p:nvSpPr>
            <p:cNvPr id="22538" name="Text Box 10"/>
            <p:cNvSpPr txBox="1">
              <a:spLocks noChangeArrowheads="1"/>
            </p:cNvSpPr>
            <p:nvPr/>
          </p:nvSpPr>
          <p:spPr bwMode="auto">
            <a:xfrm>
              <a:off x="4473" y="817"/>
              <a:ext cx="376" cy="368"/>
            </a:xfrm>
            <a:prstGeom prst="rect">
              <a:avLst/>
            </a:prstGeom>
            <a:noFill/>
            <a:ln>
              <a:noFill/>
            </a:ln>
            <a:effectLst/>
          </p:spPr>
          <p:txBody>
            <a:bodyPr wrap="none">
              <a:spAutoFit/>
            </a:bodyPr>
            <a:lstStyle/>
            <a:p>
              <a:pPr algn="ctr">
                <a:defRPr/>
              </a:pPr>
              <a:r>
                <a:rPr lang="zh-CN" altLang="en-US">
                  <a:latin typeface="+mn-lt"/>
                  <a:ea typeface="+mn-ea"/>
                </a:rPr>
                <a:t>低</a:t>
              </a:r>
              <a:endParaRPr lang="zh-CN" altLang="en-US">
                <a:latin typeface="+mn-lt"/>
                <a:ea typeface="+mn-ea"/>
              </a:endParaRPr>
            </a:p>
          </p:txBody>
        </p:sp>
      </p:grpSp>
      <p:grpSp>
        <p:nvGrpSpPr>
          <p:cNvPr id="22555" name="Group 27"/>
          <p:cNvGrpSpPr/>
          <p:nvPr/>
        </p:nvGrpSpPr>
        <p:grpSpPr bwMode="auto">
          <a:xfrm>
            <a:off x="915988" y="2141538"/>
            <a:ext cx="7934325" cy="639762"/>
            <a:chOff x="622" y="1200"/>
            <a:chExt cx="4998" cy="403"/>
          </a:xfrm>
        </p:grpSpPr>
        <p:sp>
          <p:nvSpPr>
            <p:cNvPr id="22532" name="Text Box 4"/>
            <p:cNvSpPr txBox="1">
              <a:spLocks noChangeArrowheads="1"/>
            </p:cNvSpPr>
            <p:nvPr/>
          </p:nvSpPr>
          <p:spPr bwMode="auto">
            <a:xfrm>
              <a:off x="622" y="1238"/>
              <a:ext cx="1144" cy="365"/>
            </a:xfrm>
            <a:prstGeom prst="rect">
              <a:avLst/>
            </a:prstGeom>
            <a:noFill/>
            <a:ln>
              <a:noFill/>
            </a:ln>
            <a:effectLst/>
          </p:spPr>
          <p:txBody>
            <a:bodyPr wrap="none">
              <a:spAutoFit/>
            </a:bodyPr>
            <a:lstStyle/>
            <a:p>
              <a:pPr algn="ctr">
                <a:defRPr/>
              </a:pPr>
              <a:r>
                <a:rPr lang="zh-CN" altLang="en-US" dirty="0">
                  <a:solidFill>
                    <a:srgbClr val="0000FF"/>
                  </a:solidFill>
                  <a:latin typeface="+mn-lt"/>
                  <a:ea typeface="+mn-ea"/>
                </a:rPr>
                <a:t>溶解性</a:t>
              </a:r>
              <a:r>
                <a:rPr lang="zh-CN" altLang="en-US" dirty="0">
                  <a:latin typeface="+mn-lt"/>
                  <a:ea typeface="+mn-ea"/>
                </a:rPr>
                <a:t>：</a:t>
              </a:r>
              <a:endParaRPr lang="zh-CN" altLang="en-US" dirty="0">
                <a:latin typeface="+mn-lt"/>
                <a:ea typeface="+mn-ea"/>
              </a:endParaRPr>
            </a:p>
          </p:txBody>
        </p:sp>
        <p:sp>
          <p:nvSpPr>
            <p:cNvPr id="22539" name="Text Box 11"/>
            <p:cNvSpPr txBox="1">
              <a:spLocks noChangeArrowheads="1"/>
            </p:cNvSpPr>
            <p:nvPr/>
          </p:nvSpPr>
          <p:spPr bwMode="auto">
            <a:xfrm>
              <a:off x="1699" y="1200"/>
              <a:ext cx="1970" cy="365"/>
            </a:xfrm>
            <a:prstGeom prst="rect">
              <a:avLst/>
            </a:prstGeom>
            <a:noFill/>
            <a:ln>
              <a:noFill/>
            </a:ln>
            <a:effectLst/>
          </p:spPr>
          <p:txBody>
            <a:bodyPr>
              <a:spAutoFit/>
            </a:bodyPr>
            <a:lstStyle/>
            <a:p>
              <a:pPr algn="ctr">
                <a:defRPr/>
              </a:pPr>
              <a:r>
                <a:rPr lang="zh-CN" altLang="en-US">
                  <a:latin typeface="+mn-lt"/>
                  <a:ea typeface="+mn-ea"/>
                </a:rPr>
                <a:t>大多易溶于水</a:t>
              </a:r>
              <a:endParaRPr lang="zh-CN" altLang="zh-CN">
                <a:latin typeface="+mn-lt"/>
                <a:ea typeface="+mn-ea"/>
              </a:endParaRPr>
            </a:p>
          </p:txBody>
        </p:sp>
        <p:sp>
          <p:nvSpPr>
            <p:cNvPr id="22540" name="Text Box 12"/>
            <p:cNvSpPr txBox="1">
              <a:spLocks noChangeArrowheads="1"/>
            </p:cNvSpPr>
            <p:nvPr/>
          </p:nvSpPr>
          <p:spPr bwMode="auto">
            <a:xfrm>
              <a:off x="3705" y="1218"/>
              <a:ext cx="1915" cy="365"/>
            </a:xfrm>
            <a:prstGeom prst="rect">
              <a:avLst/>
            </a:prstGeom>
            <a:noFill/>
            <a:ln>
              <a:noFill/>
            </a:ln>
            <a:effectLst/>
          </p:spPr>
          <p:txBody>
            <a:bodyPr wrap="none">
              <a:spAutoFit/>
            </a:bodyPr>
            <a:lstStyle/>
            <a:p>
              <a:pPr algn="ctr">
                <a:defRPr/>
              </a:pPr>
              <a:r>
                <a:rPr lang="zh-CN" altLang="en-US">
                  <a:latin typeface="+mn-lt"/>
                  <a:ea typeface="+mn-ea"/>
                </a:rPr>
                <a:t>易溶于有机溶剂</a:t>
              </a:r>
              <a:endParaRPr lang="zh-CN" altLang="en-US">
                <a:latin typeface="+mn-lt"/>
                <a:ea typeface="+mn-ea"/>
              </a:endParaRPr>
            </a:p>
          </p:txBody>
        </p:sp>
      </p:grpSp>
      <p:grpSp>
        <p:nvGrpSpPr>
          <p:cNvPr id="22556" name="Group 28"/>
          <p:cNvGrpSpPr/>
          <p:nvPr/>
        </p:nvGrpSpPr>
        <p:grpSpPr bwMode="auto">
          <a:xfrm>
            <a:off x="939800" y="2700338"/>
            <a:ext cx="7377113" cy="584200"/>
            <a:chOff x="586" y="1632"/>
            <a:chExt cx="4647" cy="368"/>
          </a:xfrm>
        </p:grpSpPr>
        <p:sp>
          <p:nvSpPr>
            <p:cNvPr id="22533" name="Text Box 5"/>
            <p:cNvSpPr txBox="1">
              <a:spLocks noChangeArrowheads="1"/>
            </p:cNvSpPr>
            <p:nvPr/>
          </p:nvSpPr>
          <p:spPr bwMode="auto">
            <a:xfrm>
              <a:off x="586" y="1632"/>
              <a:ext cx="1144" cy="365"/>
            </a:xfrm>
            <a:prstGeom prst="rect">
              <a:avLst/>
            </a:prstGeom>
            <a:noFill/>
            <a:ln>
              <a:noFill/>
            </a:ln>
            <a:effectLst/>
          </p:spPr>
          <p:txBody>
            <a:bodyPr wrap="none">
              <a:spAutoFit/>
            </a:bodyPr>
            <a:lstStyle/>
            <a:p>
              <a:pPr algn="ctr">
                <a:defRPr/>
              </a:pPr>
              <a:r>
                <a:rPr lang="zh-CN" altLang="en-US" dirty="0">
                  <a:solidFill>
                    <a:srgbClr val="0000FF"/>
                  </a:solidFill>
                  <a:latin typeface="+mn-lt"/>
                  <a:ea typeface="+mn-ea"/>
                </a:rPr>
                <a:t>导电性</a:t>
              </a:r>
              <a:r>
                <a:rPr lang="zh-CN" altLang="en-US" dirty="0">
                  <a:latin typeface="+mn-lt"/>
                  <a:ea typeface="+mn-ea"/>
                </a:rPr>
                <a:t>：</a:t>
              </a:r>
              <a:endParaRPr lang="zh-CN" altLang="en-US" dirty="0">
                <a:latin typeface="+mn-lt"/>
                <a:ea typeface="+mn-ea"/>
              </a:endParaRPr>
            </a:p>
          </p:txBody>
        </p:sp>
        <p:sp>
          <p:nvSpPr>
            <p:cNvPr id="22541" name="Text Box 13"/>
            <p:cNvSpPr txBox="1">
              <a:spLocks noChangeArrowheads="1"/>
            </p:cNvSpPr>
            <p:nvPr/>
          </p:nvSpPr>
          <p:spPr bwMode="auto">
            <a:xfrm>
              <a:off x="1668" y="1635"/>
              <a:ext cx="1979" cy="365"/>
            </a:xfrm>
            <a:prstGeom prst="rect">
              <a:avLst/>
            </a:prstGeom>
            <a:noFill/>
            <a:ln>
              <a:noFill/>
            </a:ln>
            <a:effectLst/>
          </p:spPr>
          <p:txBody>
            <a:bodyPr wrap="none">
              <a:spAutoFit/>
            </a:bodyPr>
            <a:lstStyle/>
            <a:p>
              <a:pPr algn="ctr">
                <a:defRPr/>
              </a:pPr>
              <a:r>
                <a:rPr lang="zh-CN" altLang="en-US" dirty="0">
                  <a:latin typeface="+mn-lt"/>
                  <a:ea typeface="+mn-ea"/>
                </a:rPr>
                <a:t>水溶液</a:t>
              </a:r>
              <a:r>
                <a:rPr lang="en-US" altLang="zh-CN" dirty="0">
                  <a:latin typeface="+mn-lt"/>
                  <a:ea typeface="+mn-ea"/>
                </a:rPr>
                <a:t>,</a:t>
              </a:r>
              <a:r>
                <a:rPr lang="zh-CN" altLang="en-US" dirty="0">
                  <a:latin typeface="+mn-lt"/>
                  <a:ea typeface="+mn-ea"/>
                </a:rPr>
                <a:t>熔融导电</a:t>
              </a:r>
              <a:endParaRPr lang="zh-CN" altLang="en-US" dirty="0">
                <a:latin typeface="+mn-lt"/>
                <a:ea typeface="+mn-ea"/>
              </a:endParaRPr>
            </a:p>
          </p:txBody>
        </p:sp>
        <p:sp>
          <p:nvSpPr>
            <p:cNvPr id="22542" name="Text Box 14"/>
            <p:cNvSpPr txBox="1">
              <a:spLocks noChangeArrowheads="1"/>
            </p:cNvSpPr>
            <p:nvPr/>
          </p:nvSpPr>
          <p:spPr bwMode="auto">
            <a:xfrm>
              <a:off x="4089" y="1632"/>
              <a:ext cx="1144" cy="365"/>
            </a:xfrm>
            <a:prstGeom prst="rect">
              <a:avLst/>
            </a:prstGeom>
            <a:noFill/>
            <a:ln>
              <a:noFill/>
            </a:ln>
            <a:effectLst/>
          </p:spPr>
          <p:txBody>
            <a:bodyPr wrap="none">
              <a:spAutoFit/>
            </a:bodyPr>
            <a:lstStyle/>
            <a:p>
              <a:pPr algn="ctr">
                <a:defRPr/>
              </a:pPr>
              <a:r>
                <a:rPr lang="zh-CN" altLang="en-US">
                  <a:latin typeface="+mn-lt"/>
                  <a:ea typeface="+mn-ea"/>
                </a:rPr>
                <a:t>无导电性</a:t>
              </a:r>
              <a:endParaRPr lang="zh-CN" altLang="en-US">
                <a:latin typeface="+mn-lt"/>
                <a:ea typeface="+mn-ea"/>
              </a:endParaRPr>
            </a:p>
          </p:txBody>
        </p:sp>
      </p:grpSp>
      <p:sp>
        <p:nvSpPr>
          <p:cNvPr id="22543" name="Text Box 15"/>
          <p:cNvSpPr txBox="1">
            <a:spLocks noChangeArrowheads="1"/>
          </p:cNvSpPr>
          <p:nvPr/>
        </p:nvSpPr>
        <p:spPr bwMode="auto">
          <a:xfrm>
            <a:off x="2582863" y="3303588"/>
            <a:ext cx="3311525" cy="2062162"/>
          </a:xfrm>
          <a:prstGeom prst="rect">
            <a:avLst/>
          </a:prstGeom>
          <a:noFill/>
          <a:ln>
            <a:noFill/>
          </a:ln>
          <a:effectLst/>
        </p:spPr>
        <p:txBody>
          <a:bodyPr>
            <a:spAutoFit/>
          </a:bodyPr>
          <a:lstStyle/>
          <a:p>
            <a:pPr>
              <a:defRPr/>
            </a:pPr>
            <a:r>
              <a:rPr lang="zh-CN" altLang="en-US" dirty="0">
                <a:latin typeface="+mn-lt"/>
                <a:ea typeface="+mn-ea"/>
              </a:rPr>
              <a:t>对应氢氧化物不</a:t>
            </a:r>
            <a:endParaRPr lang="zh-CN" altLang="en-US" dirty="0">
              <a:latin typeface="+mn-lt"/>
              <a:ea typeface="+mn-ea"/>
            </a:endParaRPr>
          </a:p>
          <a:p>
            <a:pPr>
              <a:defRPr/>
            </a:pPr>
            <a:r>
              <a:rPr lang="zh-CN" altLang="en-US" dirty="0">
                <a:latin typeface="+mn-lt"/>
                <a:ea typeface="+mn-ea"/>
              </a:rPr>
              <a:t>是强碱的都易水解</a:t>
            </a:r>
            <a:r>
              <a:rPr lang="en-US" altLang="zh-CN" dirty="0">
                <a:latin typeface="+mn-lt"/>
                <a:ea typeface="+mn-ea"/>
              </a:rPr>
              <a:t>,</a:t>
            </a:r>
            <a:r>
              <a:rPr lang="zh-CN" altLang="en-US" dirty="0">
                <a:latin typeface="+mn-lt"/>
                <a:ea typeface="+mn-ea"/>
              </a:rPr>
              <a:t>产物为氢氧化物或碱式盐</a:t>
            </a:r>
            <a:endParaRPr lang="zh-CN" altLang="en-US" dirty="0">
              <a:latin typeface="+mn-lt"/>
              <a:ea typeface="+mn-ea"/>
            </a:endParaRPr>
          </a:p>
        </p:txBody>
      </p:sp>
      <p:sp>
        <p:nvSpPr>
          <p:cNvPr id="22544" name="Text Box 16"/>
          <p:cNvSpPr txBox="1">
            <a:spLocks noChangeArrowheads="1"/>
          </p:cNvSpPr>
          <p:nvPr/>
        </p:nvSpPr>
        <p:spPr bwMode="auto">
          <a:xfrm>
            <a:off x="5880100" y="3400425"/>
            <a:ext cx="3078163" cy="1077913"/>
          </a:xfrm>
          <a:prstGeom prst="rect">
            <a:avLst/>
          </a:prstGeom>
          <a:noFill/>
          <a:ln>
            <a:noFill/>
          </a:ln>
          <a:effectLst/>
        </p:spPr>
        <p:txBody>
          <a:bodyPr wrap="none">
            <a:spAutoFit/>
          </a:bodyPr>
          <a:lstStyle/>
          <a:p>
            <a:pPr algn="ctr">
              <a:defRPr/>
            </a:pPr>
            <a:r>
              <a:rPr lang="zh-CN" altLang="en-US" dirty="0">
                <a:latin typeface="+mn-lt"/>
                <a:ea typeface="+mn-ea"/>
              </a:rPr>
              <a:t>易水解</a:t>
            </a:r>
            <a:r>
              <a:rPr lang="en-US" altLang="zh-CN" dirty="0">
                <a:latin typeface="+mn-lt"/>
                <a:ea typeface="+mn-ea"/>
              </a:rPr>
              <a:t>,</a:t>
            </a:r>
            <a:endParaRPr lang="en-US" altLang="zh-CN" dirty="0">
              <a:latin typeface="+mn-lt"/>
              <a:ea typeface="+mn-ea"/>
            </a:endParaRPr>
          </a:p>
          <a:p>
            <a:pPr algn="ctr">
              <a:defRPr/>
            </a:pPr>
            <a:r>
              <a:rPr lang="zh-CN" altLang="en-US" dirty="0">
                <a:latin typeface="+mn-lt"/>
                <a:ea typeface="+mn-ea"/>
              </a:rPr>
              <a:t>如</a:t>
            </a:r>
            <a:r>
              <a:rPr lang="en-US" altLang="zh-CN" dirty="0">
                <a:solidFill>
                  <a:srgbClr val="0000FF"/>
                </a:solidFill>
                <a:latin typeface="+mn-lt"/>
                <a:ea typeface="+mn-ea"/>
              </a:rPr>
              <a:t>BX</a:t>
            </a:r>
            <a:r>
              <a:rPr lang="en-US" altLang="zh-CN" baseline="-25000" dirty="0">
                <a:solidFill>
                  <a:srgbClr val="0000FF"/>
                </a:solidFill>
                <a:latin typeface="+mn-lt"/>
                <a:ea typeface="+mn-ea"/>
              </a:rPr>
              <a:t>3</a:t>
            </a:r>
            <a:r>
              <a:rPr lang="en-US" altLang="zh-CN" dirty="0">
                <a:solidFill>
                  <a:srgbClr val="0000FF"/>
                </a:solidFill>
                <a:latin typeface="+mn-lt"/>
                <a:ea typeface="+mn-ea"/>
              </a:rPr>
              <a:t>,SiX</a:t>
            </a:r>
            <a:r>
              <a:rPr lang="en-US" altLang="zh-CN" baseline="-25000" dirty="0">
                <a:solidFill>
                  <a:srgbClr val="0000FF"/>
                </a:solidFill>
                <a:latin typeface="+mn-lt"/>
                <a:ea typeface="+mn-ea"/>
              </a:rPr>
              <a:t>4</a:t>
            </a:r>
            <a:r>
              <a:rPr lang="en-US" altLang="zh-CN" dirty="0">
                <a:solidFill>
                  <a:srgbClr val="0000FF"/>
                </a:solidFill>
                <a:latin typeface="+mn-lt"/>
                <a:ea typeface="+mn-ea"/>
              </a:rPr>
              <a:t>,PCl</a:t>
            </a:r>
            <a:r>
              <a:rPr lang="en-US" altLang="zh-CN" baseline="-25000" dirty="0">
                <a:solidFill>
                  <a:srgbClr val="0000FF"/>
                </a:solidFill>
                <a:latin typeface="+mn-lt"/>
                <a:ea typeface="+mn-ea"/>
              </a:rPr>
              <a:t>3</a:t>
            </a:r>
            <a:endParaRPr lang="en-US" altLang="zh-CN" dirty="0">
              <a:solidFill>
                <a:srgbClr val="0000FF"/>
              </a:solidFill>
              <a:latin typeface="+mn-lt"/>
              <a:ea typeface="+mn-ea"/>
            </a:endParaRPr>
          </a:p>
        </p:txBody>
      </p:sp>
      <p:grpSp>
        <p:nvGrpSpPr>
          <p:cNvPr id="378888" name="Group 29"/>
          <p:cNvGrpSpPr/>
          <p:nvPr/>
        </p:nvGrpSpPr>
        <p:grpSpPr bwMode="auto">
          <a:xfrm>
            <a:off x="2919413" y="381000"/>
            <a:ext cx="5689600" cy="636588"/>
            <a:chOff x="2012" y="2535"/>
            <a:chExt cx="3584" cy="401"/>
          </a:xfrm>
        </p:grpSpPr>
        <p:sp>
          <p:nvSpPr>
            <p:cNvPr id="22546" name="Text Box 18"/>
            <p:cNvSpPr txBox="1">
              <a:spLocks noChangeArrowheads="1"/>
            </p:cNvSpPr>
            <p:nvPr/>
          </p:nvSpPr>
          <p:spPr bwMode="auto">
            <a:xfrm>
              <a:off x="2012" y="2571"/>
              <a:ext cx="1632" cy="365"/>
            </a:xfrm>
            <a:prstGeom prst="rect">
              <a:avLst/>
            </a:prstGeom>
            <a:noFill/>
            <a:ln>
              <a:noFill/>
            </a:ln>
            <a:effectLst/>
          </p:spPr>
          <p:txBody>
            <a:bodyPr>
              <a:spAutoFit/>
            </a:bodyPr>
            <a:lstStyle/>
            <a:p>
              <a:pPr algn="ctr">
                <a:spcBef>
                  <a:spcPct val="50000"/>
                </a:spcBef>
                <a:defRPr/>
              </a:pPr>
              <a:r>
                <a:rPr lang="zh-CN" altLang="en-US" dirty="0">
                  <a:latin typeface="+mn-lt"/>
                  <a:ea typeface="+mn-ea"/>
                </a:rPr>
                <a:t>金属卤化物</a:t>
              </a:r>
              <a:endParaRPr lang="zh-CN" altLang="en-US" dirty="0">
                <a:latin typeface="+mn-lt"/>
                <a:ea typeface="+mn-ea"/>
              </a:endParaRPr>
            </a:p>
          </p:txBody>
        </p:sp>
        <p:sp>
          <p:nvSpPr>
            <p:cNvPr id="22547" name="Text Box 19"/>
            <p:cNvSpPr txBox="1">
              <a:spLocks noChangeArrowheads="1"/>
            </p:cNvSpPr>
            <p:nvPr/>
          </p:nvSpPr>
          <p:spPr bwMode="auto">
            <a:xfrm>
              <a:off x="3820" y="2535"/>
              <a:ext cx="1776" cy="365"/>
            </a:xfrm>
            <a:prstGeom prst="rect">
              <a:avLst/>
            </a:prstGeom>
            <a:noFill/>
            <a:ln>
              <a:noFill/>
            </a:ln>
            <a:effectLst/>
          </p:spPr>
          <p:txBody>
            <a:bodyPr>
              <a:spAutoFit/>
            </a:bodyPr>
            <a:lstStyle/>
            <a:p>
              <a:pPr algn="ctr">
                <a:spcBef>
                  <a:spcPct val="50000"/>
                </a:spcBef>
                <a:defRPr/>
              </a:pPr>
              <a:r>
                <a:rPr lang="zh-CN" altLang="en-US" dirty="0">
                  <a:latin typeface="+mn-lt"/>
                  <a:ea typeface="+mn-ea"/>
                </a:rPr>
                <a:t>非金属卤化物</a:t>
              </a:r>
              <a:endParaRPr lang="zh-CN" altLang="en-US" dirty="0">
                <a:latin typeface="+mn-lt"/>
                <a:ea typeface="+mn-ea"/>
              </a:endParaRPr>
            </a:p>
          </p:txBody>
        </p:sp>
      </p:grpSp>
      <p:sp>
        <p:nvSpPr>
          <p:cNvPr id="22549" name="Text Box 21"/>
          <p:cNvSpPr txBox="1">
            <a:spLocks noChangeArrowheads="1"/>
          </p:cNvSpPr>
          <p:nvPr/>
        </p:nvSpPr>
        <p:spPr bwMode="auto">
          <a:xfrm>
            <a:off x="2571750" y="5457825"/>
            <a:ext cx="3240088" cy="1066800"/>
          </a:xfrm>
          <a:prstGeom prst="rect">
            <a:avLst/>
          </a:prstGeom>
          <a:noFill/>
          <a:ln>
            <a:noFill/>
          </a:ln>
          <a:effectLst/>
        </p:spPr>
        <p:txBody>
          <a:bodyPr>
            <a:spAutoFit/>
          </a:bodyPr>
          <a:lstStyle/>
          <a:p>
            <a:pPr>
              <a:spcBef>
                <a:spcPct val="50000"/>
              </a:spcBef>
              <a:defRPr/>
            </a:pPr>
            <a:r>
              <a:rPr lang="zh-CN" altLang="en-US" dirty="0">
                <a:latin typeface="+mn-lt"/>
                <a:ea typeface="+mn-ea"/>
              </a:rPr>
              <a:t>如：</a:t>
            </a:r>
            <a:r>
              <a:rPr lang="en-US" altLang="zh-CN" dirty="0" err="1">
                <a:solidFill>
                  <a:srgbClr val="0000FF"/>
                </a:solidFill>
                <a:latin typeface="+mn-lt"/>
                <a:ea typeface="+mn-ea"/>
              </a:rPr>
              <a:t>Sn</a:t>
            </a:r>
            <a:r>
              <a:rPr lang="en-US" altLang="zh-CN" dirty="0">
                <a:solidFill>
                  <a:srgbClr val="0000FF"/>
                </a:solidFill>
                <a:latin typeface="+mn-lt"/>
                <a:ea typeface="+mn-ea"/>
              </a:rPr>
              <a:t>(OH)</a:t>
            </a:r>
            <a:r>
              <a:rPr lang="en-US" altLang="zh-CN" dirty="0" err="1">
                <a:solidFill>
                  <a:srgbClr val="0000FF"/>
                </a:solidFill>
                <a:latin typeface="+mn-lt"/>
                <a:ea typeface="+mn-ea"/>
              </a:rPr>
              <a:t>Cl</a:t>
            </a:r>
            <a:r>
              <a:rPr lang="en-US" altLang="zh-CN" dirty="0">
                <a:solidFill>
                  <a:srgbClr val="0000FF"/>
                </a:solidFill>
                <a:latin typeface="+mn-lt"/>
                <a:ea typeface="+mn-ea"/>
              </a:rPr>
              <a:t>,</a:t>
            </a:r>
            <a:br>
              <a:rPr lang="en-US" altLang="zh-CN" dirty="0">
                <a:solidFill>
                  <a:srgbClr val="0000FF"/>
                </a:solidFill>
                <a:latin typeface="+mn-lt"/>
                <a:ea typeface="+mn-ea"/>
              </a:rPr>
            </a:br>
            <a:r>
              <a:rPr lang="en-US" altLang="zh-CN" dirty="0" err="1">
                <a:solidFill>
                  <a:srgbClr val="0000FF"/>
                </a:solidFill>
                <a:latin typeface="+mn-lt"/>
                <a:ea typeface="+mn-ea"/>
              </a:rPr>
              <a:t>SbOCl</a:t>
            </a:r>
            <a:r>
              <a:rPr lang="en-US" altLang="zh-CN" dirty="0">
                <a:solidFill>
                  <a:srgbClr val="0000FF"/>
                </a:solidFill>
                <a:latin typeface="+mn-lt"/>
                <a:ea typeface="+mn-ea"/>
              </a:rPr>
              <a:t>, </a:t>
            </a:r>
            <a:r>
              <a:rPr lang="en-US" altLang="zh-CN" dirty="0" err="1">
                <a:solidFill>
                  <a:srgbClr val="0000FF"/>
                </a:solidFill>
                <a:latin typeface="+mn-lt"/>
                <a:ea typeface="+mn-ea"/>
              </a:rPr>
              <a:t>BiOCl</a:t>
            </a:r>
            <a:endParaRPr lang="en-US" altLang="zh-CN" dirty="0">
              <a:solidFill>
                <a:srgbClr val="0000FF"/>
              </a:solidFill>
              <a:latin typeface="+mn-lt"/>
              <a:ea typeface="+mn-ea"/>
            </a:endParaRPr>
          </a:p>
        </p:txBody>
      </p:sp>
      <p:sp>
        <p:nvSpPr>
          <p:cNvPr id="378890" name="Rectangle 4"/>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68BD95A-AB27-44E3-9E24-2B195E5864D9}"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554"/>
                                        </p:tgtEl>
                                        <p:attrNameLst>
                                          <p:attrName>style.visibility</p:attrName>
                                        </p:attrNameLst>
                                      </p:cBhvr>
                                      <p:to>
                                        <p:strVal val="visible"/>
                                      </p:to>
                                    </p:set>
                                    <p:animEffect transition="in" filter="wipe(left)">
                                      <p:cBhvr>
                                        <p:cTn id="7" dur="500"/>
                                        <p:tgtEl>
                                          <p:spTgt spid="225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wipe(left)">
                                      <p:cBhvr>
                                        <p:cTn id="12" dur="500"/>
                                        <p:tgtEl>
                                          <p:spTgt spid="225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556"/>
                                        </p:tgtEl>
                                        <p:attrNameLst>
                                          <p:attrName>style.visibility</p:attrName>
                                        </p:attrNameLst>
                                      </p:cBhvr>
                                      <p:to>
                                        <p:strVal val="visible"/>
                                      </p:to>
                                    </p:set>
                                    <p:animEffect transition="in" filter="wipe(left)">
                                      <p:cBhvr>
                                        <p:cTn id="17" dur="500"/>
                                        <p:tgtEl>
                                          <p:spTgt spid="225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4"/>
                                        </p:tgtEl>
                                        <p:attrNameLst>
                                          <p:attrName>style.visibility</p:attrName>
                                        </p:attrNameLst>
                                      </p:cBhvr>
                                      <p:to>
                                        <p:strVal val="visible"/>
                                      </p:to>
                                    </p:set>
                                    <p:animEffect transition="in" filter="wipe(left)">
                                      <p:cBhvr>
                                        <p:cTn id="22" dur="500"/>
                                        <p:tgtEl>
                                          <p:spTgt spid="225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43"/>
                                        </p:tgtEl>
                                        <p:attrNameLst>
                                          <p:attrName>style.visibility</p:attrName>
                                        </p:attrNameLst>
                                      </p:cBhvr>
                                      <p:to>
                                        <p:strVal val="visible"/>
                                      </p:to>
                                    </p:set>
                                    <p:animEffect transition="in" filter="wipe(left)">
                                      <p:cBhvr>
                                        <p:cTn id="27" dur="500"/>
                                        <p:tgtEl>
                                          <p:spTgt spid="225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549"/>
                                        </p:tgtEl>
                                        <p:attrNameLst>
                                          <p:attrName>style.visibility</p:attrName>
                                        </p:attrNameLst>
                                      </p:cBhvr>
                                      <p:to>
                                        <p:strVal val="visible"/>
                                      </p:to>
                                    </p:set>
                                    <p:animEffect transition="in" filter="wipe(left)">
                                      <p:cBhvr>
                                        <p:cTn id="32" dur="500"/>
                                        <p:tgtEl>
                                          <p:spTgt spid="225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544"/>
                                        </p:tgtEl>
                                        <p:attrNameLst>
                                          <p:attrName>style.visibility</p:attrName>
                                        </p:attrNameLst>
                                      </p:cBhvr>
                                      <p:to>
                                        <p:strVal val="visible"/>
                                      </p:to>
                                    </p:set>
                                    <p:animEffect transition="in" filter="wipe(left)">
                                      <p:cBhvr>
                                        <p:cTn id="37" dur="500"/>
                                        <p:tgtEl>
                                          <p:spTgt spid="22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utoUpdateAnimBg="0"/>
      <p:bldP spid="22543" grpId="0" autoUpdateAnimBg="0"/>
      <p:bldP spid="22544" grpId="0" autoUpdateAnimBg="0"/>
      <p:bldP spid="22549" grpId="0"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792163" y="104775"/>
            <a:ext cx="820896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20000"/>
              </a:spcBef>
            </a:pPr>
            <a:r>
              <a:rPr lang="zh-CN" altLang="en-US" sz="3600">
                <a:solidFill>
                  <a:srgbClr val="0000FF"/>
                </a:solidFill>
                <a:ea typeface="华文楷体" panose="02010600040101010101" pitchFamily="2" charset="-122"/>
              </a:rPr>
              <a:t>卤化物的键型及性质的递变规律</a:t>
            </a:r>
            <a:r>
              <a:rPr lang="zh-CN" altLang="en-US" sz="3600">
                <a:ea typeface="华文楷体" panose="02010600040101010101" pitchFamily="2" charset="-122"/>
              </a:rPr>
              <a:t>：</a:t>
            </a:r>
            <a:endParaRPr lang="zh-CN" altLang="en-US" sz="3600">
              <a:ea typeface="华文楷体" panose="02010600040101010101" pitchFamily="2" charset="-122"/>
            </a:endParaRPr>
          </a:p>
          <a:p>
            <a:pPr>
              <a:lnSpc>
                <a:spcPct val="110000"/>
              </a:lnSpc>
              <a:spcBef>
                <a:spcPct val="20000"/>
              </a:spcBef>
            </a:pPr>
            <a:r>
              <a:rPr lang="zh-CN" altLang="en-US">
                <a:ea typeface="华文楷体" panose="02010600040101010101" pitchFamily="2" charset="-122"/>
              </a:rPr>
              <a:t>    </a:t>
            </a:r>
            <a:r>
              <a:rPr lang="zh-CN" altLang="en-US">
                <a:solidFill>
                  <a:srgbClr val="FF0000"/>
                </a:solidFill>
                <a:ea typeface="华文楷体" panose="02010600040101010101" pitchFamily="2" charset="-122"/>
              </a:rPr>
              <a:t>同一周期从左到右</a:t>
            </a:r>
            <a:r>
              <a:rPr lang="zh-CN" altLang="en-US">
                <a:ea typeface="华文楷体" panose="02010600040101010101" pitchFamily="2" charset="-122"/>
              </a:rPr>
              <a:t>，阳离子电荷数增大</a:t>
            </a:r>
            <a:r>
              <a:rPr lang="en-US" altLang="zh-CN">
                <a:ea typeface="华文楷体" panose="02010600040101010101" pitchFamily="2" charset="-122"/>
              </a:rPr>
              <a:t>,</a:t>
            </a:r>
            <a:r>
              <a:rPr lang="zh-CN" altLang="en-US">
                <a:ea typeface="华文楷体" panose="02010600040101010101" pitchFamily="2" charset="-122"/>
              </a:rPr>
              <a:t>离子半径减小</a:t>
            </a:r>
            <a:r>
              <a:rPr lang="en-US" altLang="zh-CN">
                <a:ea typeface="华文楷体" panose="02010600040101010101" pitchFamily="2" charset="-122"/>
              </a:rPr>
              <a:t>,</a:t>
            </a:r>
            <a:r>
              <a:rPr lang="zh-CN" altLang="en-US">
                <a:solidFill>
                  <a:srgbClr val="0000FF"/>
                </a:solidFill>
                <a:ea typeface="华文楷体" panose="02010600040101010101" pitchFamily="2" charset="-122"/>
              </a:rPr>
              <a:t>离子型向共价型过渡</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熔沸点下降</a:t>
            </a:r>
            <a:r>
              <a:rPr lang="en-US" altLang="zh-CN">
                <a:ea typeface="华文楷体" panose="02010600040101010101" pitchFamily="2" charset="-122"/>
              </a:rPr>
              <a:t>.</a:t>
            </a:r>
            <a:endParaRPr lang="zh-CN" altLang="zh-CN">
              <a:ea typeface="华文楷体" panose="02010600040101010101" pitchFamily="2" charset="-122"/>
            </a:endParaRPr>
          </a:p>
        </p:txBody>
      </p:sp>
      <p:sp>
        <p:nvSpPr>
          <p:cNvPr id="23555" name="Text Box 3"/>
          <p:cNvSpPr txBox="1">
            <a:spLocks noChangeArrowheads="1"/>
          </p:cNvSpPr>
          <p:nvPr/>
        </p:nvSpPr>
        <p:spPr bwMode="auto">
          <a:xfrm>
            <a:off x="971550" y="2082800"/>
            <a:ext cx="7397750" cy="1274763"/>
          </a:xfrm>
          <a:prstGeom prst="rect">
            <a:avLst/>
          </a:prstGeom>
          <a:noFill/>
          <a:ln>
            <a:noFill/>
          </a:ln>
          <a:effectLst/>
        </p:spPr>
        <p:txBody>
          <a:bodyPr>
            <a:spAutoFit/>
          </a:bodyPr>
          <a:lstStyle/>
          <a:p>
            <a:pPr>
              <a:lnSpc>
                <a:spcPct val="120000"/>
              </a:lnSpc>
              <a:defRPr/>
            </a:pPr>
            <a:r>
              <a:rPr lang="zh-CN" altLang="en-US" dirty="0">
                <a:latin typeface="+mn-lt"/>
                <a:ea typeface="+mn-ea"/>
              </a:rPr>
              <a:t> 如：   </a:t>
            </a:r>
            <a:r>
              <a:rPr lang="en-US" altLang="en-US" dirty="0" err="1">
                <a:solidFill>
                  <a:srgbClr val="0000FF"/>
                </a:solidFill>
                <a:latin typeface="+mn-lt"/>
                <a:ea typeface="+mn-ea"/>
              </a:rPr>
              <a:t>NaCl</a:t>
            </a:r>
            <a:r>
              <a:rPr lang="en-US" altLang="en-US" dirty="0">
                <a:solidFill>
                  <a:srgbClr val="0000FF"/>
                </a:solidFill>
                <a:latin typeface="+mn-lt"/>
                <a:ea typeface="+mn-ea"/>
              </a:rPr>
              <a:t>   MgCl</a:t>
            </a:r>
            <a:r>
              <a:rPr lang="en-US" altLang="en-US" baseline="-25000" dirty="0">
                <a:solidFill>
                  <a:srgbClr val="0000FF"/>
                </a:solidFill>
                <a:latin typeface="+mn-lt"/>
                <a:ea typeface="+mn-ea"/>
              </a:rPr>
              <a:t>2</a:t>
            </a:r>
            <a:r>
              <a:rPr lang="en-US" altLang="en-US" dirty="0">
                <a:solidFill>
                  <a:srgbClr val="0000FF"/>
                </a:solidFill>
                <a:latin typeface="+mn-lt"/>
                <a:ea typeface="+mn-ea"/>
              </a:rPr>
              <a:t>  </a:t>
            </a:r>
            <a:r>
              <a:rPr lang="en-US" altLang="zh-CN" dirty="0">
                <a:solidFill>
                  <a:srgbClr val="0000FF"/>
                </a:solidFill>
                <a:latin typeface="+mn-lt"/>
                <a:ea typeface="+mn-ea"/>
              </a:rPr>
              <a:t>  </a:t>
            </a:r>
            <a:r>
              <a:rPr lang="en-US" altLang="en-US" dirty="0">
                <a:solidFill>
                  <a:srgbClr val="0000FF"/>
                </a:solidFill>
                <a:latin typeface="+mn-lt"/>
                <a:ea typeface="+mn-ea"/>
              </a:rPr>
              <a:t>AlCl</a:t>
            </a:r>
            <a:r>
              <a:rPr lang="en-US" altLang="en-US" baseline="-25000" dirty="0">
                <a:solidFill>
                  <a:srgbClr val="0000FF"/>
                </a:solidFill>
                <a:latin typeface="+mn-lt"/>
                <a:ea typeface="+mn-ea"/>
              </a:rPr>
              <a:t>3</a:t>
            </a:r>
            <a:r>
              <a:rPr lang="en-US" altLang="en-US" dirty="0">
                <a:solidFill>
                  <a:srgbClr val="0000FF"/>
                </a:solidFill>
                <a:latin typeface="+mn-lt"/>
                <a:ea typeface="+mn-ea"/>
              </a:rPr>
              <a:t> </a:t>
            </a:r>
            <a:r>
              <a:rPr lang="en-US" altLang="zh-CN" dirty="0">
                <a:solidFill>
                  <a:srgbClr val="0000FF"/>
                </a:solidFill>
                <a:latin typeface="+mn-lt"/>
                <a:ea typeface="+mn-ea"/>
              </a:rPr>
              <a:t>   </a:t>
            </a:r>
            <a:r>
              <a:rPr lang="en-US" altLang="en-US" dirty="0">
                <a:solidFill>
                  <a:srgbClr val="0000FF"/>
                </a:solidFill>
                <a:latin typeface="+mn-lt"/>
                <a:ea typeface="+mn-ea"/>
              </a:rPr>
              <a:t>SiCl</a:t>
            </a:r>
            <a:r>
              <a:rPr lang="en-US" altLang="en-US" baseline="-25000" dirty="0">
                <a:solidFill>
                  <a:srgbClr val="0000FF"/>
                </a:solidFill>
                <a:latin typeface="+mn-lt"/>
                <a:ea typeface="+mn-ea"/>
              </a:rPr>
              <a:t>4</a:t>
            </a:r>
            <a:endParaRPr lang="en-US" altLang="zh-CN" dirty="0">
              <a:solidFill>
                <a:srgbClr val="0000FF"/>
              </a:solidFill>
              <a:latin typeface="+mn-lt"/>
              <a:ea typeface="+mn-ea"/>
            </a:endParaRPr>
          </a:p>
          <a:p>
            <a:pPr>
              <a:lnSpc>
                <a:spcPct val="120000"/>
              </a:lnSpc>
              <a:defRPr/>
            </a:pPr>
            <a:r>
              <a:rPr lang="en-US" altLang="zh-CN" dirty="0" err="1">
                <a:latin typeface="+mn-lt"/>
                <a:ea typeface="+mn-ea"/>
              </a:rPr>
              <a:t>b.p</a:t>
            </a:r>
            <a:r>
              <a:rPr lang="en-US" altLang="zh-CN" dirty="0">
                <a:latin typeface="+mn-lt"/>
                <a:ea typeface="+mn-ea"/>
              </a:rPr>
              <a:t>./℃  1465   1412   181(</a:t>
            </a:r>
            <a:r>
              <a:rPr lang="zh-CN" altLang="zh-CN" dirty="0">
                <a:latin typeface="+mn-lt"/>
                <a:ea typeface="+mn-ea"/>
              </a:rPr>
              <a:t>升华</a:t>
            </a:r>
            <a:r>
              <a:rPr lang="en-US" altLang="zh-CN" dirty="0">
                <a:latin typeface="+mn-lt"/>
                <a:ea typeface="+mn-ea"/>
              </a:rPr>
              <a:t>)  57.6</a:t>
            </a:r>
            <a:endParaRPr lang="en-US" altLang="zh-CN" dirty="0">
              <a:latin typeface="+mn-lt"/>
              <a:ea typeface="+mn-ea"/>
            </a:endParaRPr>
          </a:p>
        </p:txBody>
      </p:sp>
      <p:sp>
        <p:nvSpPr>
          <p:cNvPr id="23556" name="Text Box 4"/>
          <p:cNvSpPr txBox="1">
            <a:spLocks noChangeArrowheads="1"/>
          </p:cNvSpPr>
          <p:nvPr/>
        </p:nvSpPr>
        <p:spPr bwMode="auto">
          <a:xfrm>
            <a:off x="971550" y="3487738"/>
            <a:ext cx="78486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50000"/>
              </a:spcBef>
            </a:pPr>
            <a:r>
              <a:rPr lang="en-US" altLang="zh-CN">
                <a:ea typeface="华文楷体" panose="02010600040101010101" pitchFamily="2" charset="-122"/>
              </a:rPr>
              <a:t> </a:t>
            </a:r>
            <a:r>
              <a:rPr lang="zh-CN" altLang="en-US">
                <a:solidFill>
                  <a:srgbClr val="FF0000"/>
                </a:solidFill>
                <a:ea typeface="华文楷体" panose="02010600040101010101" pitchFamily="2" charset="-122"/>
              </a:rPr>
              <a:t>同一金属不同卤化物</a:t>
            </a:r>
            <a:r>
              <a:rPr lang="zh-CN" altLang="en-US">
                <a:ea typeface="华文楷体" panose="02010600040101010101" pitchFamily="2" charset="-122"/>
              </a:rPr>
              <a:t>：</a:t>
            </a:r>
            <a:r>
              <a:rPr lang="en-US" altLang="zh-CN" baseline="-25000">
                <a:ea typeface="华文楷体" panose="02010600040101010101" pitchFamily="2" charset="-122"/>
              </a:rPr>
              <a:t> </a:t>
            </a:r>
            <a:r>
              <a:rPr lang="zh-CN" altLang="en-US">
                <a:ea typeface="华文楷体" panose="02010600040101010101" pitchFamily="2" charset="-122"/>
              </a:rPr>
              <a:t>随着</a:t>
            </a:r>
            <a:r>
              <a:rPr lang="en-US" altLang="en-US">
                <a:ea typeface="华文楷体" panose="02010600040101010101" pitchFamily="2" charset="-122"/>
              </a:rPr>
              <a:t>X</a:t>
            </a:r>
            <a:r>
              <a:rPr lang="zh-CN" altLang="en-US">
                <a:ea typeface="华文楷体" panose="02010600040101010101" pitchFamily="2" charset="-122"/>
              </a:rPr>
              <a:t>半径的增大</a:t>
            </a:r>
            <a:r>
              <a:rPr lang="en-US" altLang="zh-CN">
                <a:ea typeface="华文楷体" panose="02010600040101010101" pitchFamily="2" charset="-122"/>
              </a:rPr>
              <a:t>, </a:t>
            </a:r>
            <a:r>
              <a:rPr lang="zh-CN" altLang="en-US">
                <a:ea typeface="华文楷体" panose="02010600040101010101" pitchFamily="2" charset="-122"/>
              </a:rPr>
              <a:t>极化率增大</a:t>
            </a:r>
            <a:r>
              <a:rPr lang="en-US" altLang="zh-CN">
                <a:ea typeface="华文楷体" panose="02010600040101010101" pitchFamily="2" charset="-122"/>
              </a:rPr>
              <a:t>, </a:t>
            </a:r>
            <a:r>
              <a:rPr lang="zh-CN" altLang="en-US">
                <a:ea typeface="华文楷体" panose="02010600040101010101" pitchFamily="2" charset="-122"/>
              </a:rPr>
              <a:t>共价成分增多</a:t>
            </a:r>
            <a:r>
              <a:rPr lang="en-US" altLang="zh-CN">
                <a:ea typeface="华文楷体" panose="02010600040101010101" pitchFamily="2" charset="-122"/>
              </a:rPr>
              <a:t>,</a:t>
            </a:r>
            <a:r>
              <a:rPr lang="zh-CN" altLang="en-US">
                <a:ea typeface="华文楷体" panose="02010600040101010101" pitchFamily="2" charset="-122"/>
              </a:rPr>
              <a:t>熔沸点下降</a:t>
            </a:r>
            <a:r>
              <a:rPr lang="en-US" altLang="zh-CN">
                <a:ea typeface="华文楷体" panose="02010600040101010101" pitchFamily="2" charset="-122"/>
              </a:rPr>
              <a:t>.</a:t>
            </a:r>
            <a:endParaRPr lang="en-US" altLang="zh-CN">
              <a:ea typeface="华文楷体" panose="02010600040101010101" pitchFamily="2" charset="-122"/>
            </a:endParaRPr>
          </a:p>
        </p:txBody>
      </p:sp>
      <p:sp>
        <p:nvSpPr>
          <p:cNvPr id="23557" name="Text Box 5"/>
          <p:cNvSpPr txBox="1">
            <a:spLocks noChangeArrowheads="1"/>
          </p:cNvSpPr>
          <p:nvPr/>
        </p:nvSpPr>
        <p:spPr bwMode="auto">
          <a:xfrm>
            <a:off x="1325563" y="4846638"/>
            <a:ext cx="6775450" cy="1751012"/>
          </a:xfrm>
          <a:prstGeom prst="rect">
            <a:avLst/>
          </a:prstGeom>
          <a:noFill/>
          <a:ln>
            <a:noFill/>
          </a:ln>
          <a:effectLst/>
        </p:spPr>
        <p:txBody>
          <a:bodyPr>
            <a:spAutoFit/>
          </a:bodyPr>
          <a:lstStyle/>
          <a:p>
            <a:pPr>
              <a:spcBef>
                <a:spcPct val="10000"/>
              </a:spcBef>
              <a:spcAft>
                <a:spcPct val="10000"/>
              </a:spcAft>
              <a:defRPr/>
            </a:pPr>
            <a:r>
              <a:rPr lang="zh-CN" altLang="en-US" dirty="0">
                <a:latin typeface="+mn-lt"/>
                <a:ea typeface="+mn-ea"/>
              </a:rPr>
              <a:t>  如： 离子键      共     价     型</a:t>
            </a:r>
            <a:endParaRPr lang="zh-CN" altLang="en-US" dirty="0">
              <a:latin typeface="+mn-lt"/>
              <a:ea typeface="+mn-ea"/>
            </a:endParaRPr>
          </a:p>
          <a:p>
            <a:pPr>
              <a:spcBef>
                <a:spcPct val="10000"/>
              </a:spcBef>
              <a:spcAft>
                <a:spcPct val="10000"/>
              </a:spcAft>
              <a:defRPr/>
            </a:pPr>
            <a:r>
              <a:rPr lang="zh-CN" altLang="en-US" dirty="0">
                <a:latin typeface="+mn-lt"/>
                <a:ea typeface="+mn-ea"/>
              </a:rPr>
              <a:t>            </a:t>
            </a:r>
            <a:r>
              <a:rPr lang="en-US" altLang="en-US" dirty="0">
                <a:solidFill>
                  <a:srgbClr val="0000FF"/>
                </a:solidFill>
                <a:latin typeface="+mn-lt"/>
                <a:ea typeface="+mn-ea"/>
              </a:rPr>
              <a:t>AlF</a:t>
            </a:r>
            <a:r>
              <a:rPr lang="en-US" altLang="en-US" baseline="-25000" dirty="0">
                <a:solidFill>
                  <a:srgbClr val="0000FF"/>
                </a:solidFill>
                <a:latin typeface="+mn-lt"/>
                <a:ea typeface="+mn-ea"/>
              </a:rPr>
              <a:t>3       </a:t>
            </a:r>
            <a:r>
              <a:rPr lang="en-US" altLang="zh-CN" baseline="-25000" dirty="0">
                <a:solidFill>
                  <a:srgbClr val="0000FF"/>
                </a:solidFill>
                <a:latin typeface="+mn-lt"/>
                <a:ea typeface="+mn-ea"/>
              </a:rPr>
              <a:t> </a:t>
            </a:r>
            <a:r>
              <a:rPr lang="en-US" altLang="en-US" dirty="0">
                <a:solidFill>
                  <a:srgbClr val="0000FF"/>
                </a:solidFill>
                <a:latin typeface="+mn-lt"/>
                <a:ea typeface="+mn-ea"/>
              </a:rPr>
              <a:t>AlCl</a:t>
            </a:r>
            <a:r>
              <a:rPr lang="en-US" altLang="en-US" baseline="-25000" dirty="0">
                <a:solidFill>
                  <a:srgbClr val="0000FF"/>
                </a:solidFill>
                <a:latin typeface="+mn-lt"/>
                <a:ea typeface="+mn-ea"/>
              </a:rPr>
              <a:t>3</a:t>
            </a:r>
            <a:r>
              <a:rPr lang="en-US" altLang="en-US" dirty="0">
                <a:solidFill>
                  <a:srgbClr val="0000FF"/>
                </a:solidFill>
                <a:latin typeface="+mn-lt"/>
                <a:ea typeface="+mn-ea"/>
              </a:rPr>
              <a:t>   AlBr</a:t>
            </a:r>
            <a:r>
              <a:rPr lang="en-US" altLang="en-US" baseline="-25000" dirty="0">
                <a:solidFill>
                  <a:srgbClr val="0000FF"/>
                </a:solidFill>
                <a:latin typeface="+mn-lt"/>
                <a:ea typeface="+mn-ea"/>
              </a:rPr>
              <a:t>3</a:t>
            </a:r>
            <a:r>
              <a:rPr lang="en-US" altLang="en-US" dirty="0">
                <a:solidFill>
                  <a:srgbClr val="0000FF"/>
                </a:solidFill>
                <a:latin typeface="+mn-lt"/>
                <a:ea typeface="+mn-ea"/>
              </a:rPr>
              <a:t>   AlI</a:t>
            </a:r>
            <a:r>
              <a:rPr lang="en-US" altLang="en-US" baseline="-25000" dirty="0">
                <a:solidFill>
                  <a:srgbClr val="0000FF"/>
                </a:solidFill>
                <a:latin typeface="+mn-lt"/>
                <a:ea typeface="+mn-ea"/>
              </a:rPr>
              <a:t>3 </a:t>
            </a:r>
            <a:endParaRPr lang="en-US" altLang="en-US" baseline="-25000" dirty="0">
              <a:solidFill>
                <a:srgbClr val="0000FF"/>
              </a:solidFill>
              <a:latin typeface="+mn-lt"/>
              <a:ea typeface="+mn-ea"/>
            </a:endParaRPr>
          </a:p>
          <a:p>
            <a:pPr>
              <a:spcBef>
                <a:spcPct val="10000"/>
              </a:spcBef>
              <a:spcAft>
                <a:spcPct val="10000"/>
              </a:spcAft>
              <a:defRPr/>
            </a:pPr>
            <a:r>
              <a:rPr lang="en-US" altLang="zh-CN" dirty="0" err="1">
                <a:latin typeface="+mn-lt"/>
                <a:ea typeface="+mn-ea"/>
              </a:rPr>
              <a:t>b.p</a:t>
            </a:r>
            <a:r>
              <a:rPr lang="en-US" altLang="zh-CN" dirty="0">
                <a:latin typeface="+mn-lt"/>
                <a:ea typeface="+mn-ea"/>
              </a:rPr>
              <a:t>./℃ 1272</a:t>
            </a:r>
            <a:r>
              <a:rPr lang="en-US" altLang="en-US" baseline="-25000" dirty="0">
                <a:latin typeface="+mn-lt"/>
                <a:ea typeface="+mn-ea"/>
              </a:rPr>
              <a:t>        </a:t>
            </a:r>
            <a:r>
              <a:rPr lang="en-US" altLang="en-US" dirty="0">
                <a:latin typeface="+mn-lt"/>
                <a:ea typeface="+mn-ea"/>
              </a:rPr>
              <a:t>181   </a:t>
            </a:r>
            <a:r>
              <a:rPr lang="en-US" altLang="zh-CN" dirty="0">
                <a:latin typeface="+mn-lt"/>
                <a:ea typeface="+mn-ea"/>
              </a:rPr>
              <a:t>    </a:t>
            </a:r>
            <a:r>
              <a:rPr lang="en-US" altLang="en-US" dirty="0">
                <a:latin typeface="+mn-lt"/>
                <a:ea typeface="+mn-ea"/>
              </a:rPr>
              <a:t>253    </a:t>
            </a:r>
            <a:r>
              <a:rPr lang="en-US" altLang="zh-CN" dirty="0">
                <a:latin typeface="+mn-lt"/>
                <a:ea typeface="+mn-ea"/>
              </a:rPr>
              <a:t>  </a:t>
            </a:r>
            <a:r>
              <a:rPr lang="en-US" altLang="en-US" dirty="0">
                <a:latin typeface="+mn-lt"/>
                <a:ea typeface="+mn-ea"/>
              </a:rPr>
              <a:t>382</a:t>
            </a:r>
            <a:endParaRPr lang="en-US" altLang="zh-CN" dirty="0">
              <a:latin typeface="+mn-lt"/>
              <a:ea typeface="+mn-ea"/>
            </a:endParaRPr>
          </a:p>
        </p:txBody>
      </p:sp>
      <p:sp>
        <p:nvSpPr>
          <p:cNvPr id="379909" name="Rectangle 4"/>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50C3C4A-1F88-4C59-9EF8-1472B59D5A67}"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4">
                                            <p:txEl>
                                              <p:pRg st="1" end="1"/>
                                            </p:txEl>
                                          </p:spTgt>
                                        </p:tgtEl>
                                        <p:attrNameLst>
                                          <p:attrName>style.visibility</p:attrName>
                                        </p:attrNameLst>
                                      </p:cBhvr>
                                      <p:to>
                                        <p:strVal val="visible"/>
                                      </p:to>
                                    </p:set>
                                    <p:animEffect transition="in" filter="wipe(left)">
                                      <p:cBhvr>
                                        <p:cTn id="7" dur="500"/>
                                        <p:tgtEl>
                                          <p:spTgt spid="235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wipe(left)">
                                      <p:cBhvr>
                                        <p:cTn id="12" dur="500"/>
                                        <p:tgtEl>
                                          <p:spTgt spid="23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Effect transition="in" filter="wipe(left)">
                                      <p:cBhvr>
                                        <p:cTn id="17" dur="500"/>
                                        <p:tgtEl>
                                          <p:spTgt spid="235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556">
                                            <p:txEl>
                                              <p:pRg st="0" end="0"/>
                                            </p:txEl>
                                          </p:spTgt>
                                        </p:tgtEl>
                                        <p:attrNameLst>
                                          <p:attrName>style.visibility</p:attrName>
                                        </p:attrNameLst>
                                      </p:cBhvr>
                                      <p:to>
                                        <p:strVal val="visible"/>
                                      </p:to>
                                    </p:set>
                                    <p:animEffect transition="in" filter="wipe(left)">
                                      <p:cBhvr>
                                        <p:cTn id="22" dur="500"/>
                                        <p:tgtEl>
                                          <p:spTgt spid="2355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557">
                                            <p:txEl>
                                              <p:pRg st="0" end="0"/>
                                            </p:txEl>
                                          </p:spTgt>
                                        </p:tgtEl>
                                        <p:attrNameLst>
                                          <p:attrName>style.visibility</p:attrName>
                                        </p:attrNameLst>
                                      </p:cBhvr>
                                      <p:to>
                                        <p:strVal val="visible"/>
                                      </p:to>
                                    </p:set>
                                    <p:animEffect transition="in" filter="wipe(left)">
                                      <p:cBhvr>
                                        <p:cTn id="27" dur="500"/>
                                        <p:tgtEl>
                                          <p:spTgt spid="2355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557">
                                            <p:txEl>
                                              <p:pRg st="1" end="1"/>
                                            </p:txEl>
                                          </p:spTgt>
                                        </p:tgtEl>
                                        <p:attrNameLst>
                                          <p:attrName>style.visibility</p:attrName>
                                        </p:attrNameLst>
                                      </p:cBhvr>
                                      <p:to>
                                        <p:strVal val="visible"/>
                                      </p:to>
                                    </p:set>
                                    <p:animEffect transition="in" filter="wipe(left)">
                                      <p:cBhvr>
                                        <p:cTn id="32" dur="500"/>
                                        <p:tgtEl>
                                          <p:spTgt spid="2355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557">
                                            <p:txEl>
                                              <p:pRg st="2" end="2"/>
                                            </p:txEl>
                                          </p:spTgt>
                                        </p:tgtEl>
                                        <p:attrNameLst>
                                          <p:attrName>style.visibility</p:attrName>
                                        </p:attrNameLst>
                                      </p:cBhvr>
                                      <p:to>
                                        <p:strVal val="visible"/>
                                      </p:to>
                                    </p:set>
                                    <p:animEffect transition="in" filter="wipe(left)">
                                      <p:cBhvr>
                                        <p:cTn id="37" dur="500"/>
                                        <p:tgtEl>
                                          <p:spTgt spid="235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build="p"/>
      <p:bldP spid="23555" grpId="0" autoUpdateAnimBg="0" build="p"/>
      <p:bldP spid="23556" grpId="0" autoUpdateAnimBg="0" build="p"/>
      <p:bldP spid="23557" grpId="0" autoUpdateAnimBg="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971550" y="260350"/>
            <a:ext cx="79041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sz="3400">
                <a:ea typeface="华文楷体" panose="02010600040101010101" pitchFamily="2" charset="-122"/>
              </a:rPr>
              <a:t> </a:t>
            </a:r>
            <a:r>
              <a:rPr lang="en-US" altLang="zh-CN" sz="3400">
                <a:solidFill>
                  <a:srgbClr val="0000FF"/>
                </a:solidFill>
                <a:ea typeface="华文楷体" panose="02010600040101010101" pitchFamily="2" charset="-122"/>
              </a:rPr>
              <a:t>IA</a:t>
            </a:r>
            <a:r>
              <a:rPr lang="zh-CN" altLang="en-US" sz="3400">
                <a:solidFill>
                  <a:srgbClr val="0000FF"/>
                </a:solidFill>
                <a:ea typeface="华文楷体" panose="02010600040101010101" pitchFamily="2" charset="-122"/>
              </a:rPr>
              <a:t>的卤化物</a:t>
            </a:r>
            <a:r>
              <a:rPr lang="en-US" altLang="zh-CN" sz="3400">
                <a:ea typeface="华文楷体" panose="02010600040101010101" pitchFamily="2" charset="-122"/>
              </a:rPr>
              <a:t>(</a:t>
            </a:r>
            <a:r>
              <a:rPr lang="zh-CN" altLang="en-US" sz="3400">
                <a:ea typeface="华文楷体" panose="02010600040101010101" pitchFamily="2" charset="-122"/>
              </a:rPr>
              <a:t>离子化合物</a:t>
            </a:r>
            <a:r>
              <a:rPr lang="en-US" altLang="zh-CN" sz="3400">
                <a:ea typeface="华文楷体" panose="02010600040101010101" pitchFamily="2" charset="-122"/>
              </a:rPr>
              <a:t>): </a:t>
            </a:r>
            <a:r>
              <a:rPr lang="zh-CN" altLang="en-US" sz="3400">
                <a:ea typeface="华文楷体" panose="02010600040101010101" pitchFamily="2" charset="-122"/>
              </a:rPr>
              <a:t>随着离子半径的增大，</a:t>
            </a:r>
            <a:r>
              <a:rPr lang="zh-CN" altLang="en-US" sz="3400">
                <a:solidFill>
                  <a:srgbClr val="FF0000"/>
                </a:solidFill>
                <a:ea typeface="华文楷体" panose="02010600040101010101" pitchFamily="2" charset="-122"/>
              </a:rPr>
              <a:t>晶格能</a:t>
            </a:r>
            <a:r>
              <a:rPr lang="zh-CN" altLang="en-US" sz="3400">
                <a:ea typeface="华文楷体" panose="02010600040101010101" pitchFamily="2" charset="-122"/>
              </a:rPr>
              <a:t>减小，熔沸点降低。</a:t>
            </a:r>
            <a:endParaRPr lang="en-US" altLang="zh-CN" sz="3400">
              <a:ea typeface="华文楷体" panose="02010600040101010101" pitchFamily="2" charset="-122"/>
            </a:endParaRPr>
          </a:p>
          <a:p>
            <a:pPr>
              <a:lnSpc>
                <a:spcPct val="130000"/>
              </a:lnSpc>
            </a:pPr>
            <a:r>
              <a:rPr lang="en-US" altLang="zh-CN" sz="3400">
                <a:ea typeface="华文楷体" panose="02010600040101010101" pitchFamily="2" charset="-122"/>
              </a:rPr>
              <a:t>              </a:t>
            </a:r>
            <a:r>
              <a:rPr lang="en-US" altLang="zh-CN" sz="3400">
                <a:solidFill>
                  <a:srgbClr val="0000FF"/>
                </a:solidFill>
                <a:ea typeface="华文楷体" panose="02010600040101010101" pitchFamily="2" charset="-122"/>
              </a:rPr>
              <a:t>NaF    NaCl    NaBr    NaI</a:t>
            </a:r>
            <a:endParaRPr lang="en-US" altLang="zh-CN" sz="3400">
              <a:solidFill>
                <a:srgbClr val="0000FF"/>
              </a:solidFill>
              <a:ea typeface="华文楷体" panose="02010600040101010101" pitchFamily="2" charset="-122"/>
            </a:endParaRPr>
          </a:p>
          <a:p>
            <a:pPr>
              <a:lnSpc>
                <a:spcPct val="130000"/>
              </a:lnSpc>
            </a:pPr>
            <a:r>
              <a:rPr lang="en-US" altLang="zh-CN" sz="3400">
                <a:ea typeface="华文楷体" panose="02010600040101010101" pitchFamily="2" charset="-122"/>
              </a:rPr>
              <a:t>m.p./℃  996       801      755      660</a:t>
            </a:r>
            <a:endParaRPr lang="en-US" altLang="zh-CN" sz="3400">
              <a:ea typeface="华文楷体" panose="02010600040101010101" pitchFamily="2" charset="-122"/>
            </a:endParaRPr>
          </a:p>
        </p:txBody>
      </p:sp>
      <p:sp>
        <p:nvSpPr>
          <p:cNvPr id="24580" name="Text Box 4"/>
          <p:cNvSpPr txBox="1">
            <a:spLocks noChangeArrowheads="1"/>
          </p:cNvSpPr>
          <p:nvPr/>
        </p:nvSpPr>
        <p:spPr bwMode="auto">
          <a:xfrm>
            <a:off x="1011238" y="3284538"/>
            <a:ext cx="77612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zh-CN" altLang="en-US" sz="3400">
                <a:solidFill>
                  <a:srgbClr val="FF0000"/>
                </a:solidFill>
                <a:ea typeface="华文楷体" panose="02010600040101010101" pitchFamily="2" charset="-122"/>
              </a:rPr>
              <a:t>同一金属不同氧化态化合物</a:t>
            </a:r>
            <a:r>
              <a:rPr lang="zh-CN" altLang="en-US" sz="3400">
                <a:ea typeface="华文楷体" panose="02010600040101010101" pitchFamily="2" charset="-122"/>
              </a:rPr>
              <a:t>：高价卤化物共价性明显，熔沸点较低。</a:t>
            </a:r>
            <a:endParaRPr lang="en-US" altLang="zh-CN" sz="3400">
              <a:ea typeface="华文楷体" panose="02010600040101010101" pitchFamily="2" charset="-122"/>
            </a:endParaRPr>
          </a:p>
          <a:p>
            <a:pPr>
              <a:lnSpc>
                <a:spcPct val="130000"/>
              </a:lnSpc>
            </a:pPr>
            <a:r>
              <a:rPr lang="zh-CN" altLang="en-US" sz="3400">
                <a:ea typeface="华文楷体" panose="02010600040101010101" pitchFamily="2" charset="-122"/>
              </a:rPr>
              <a:t>               </a:t>
            </a:r>
            <a:r>
              <a:rPr lang="en-US" altLang="zh-CN" sz="3400">
                <a:solidFill>
                  <a:srgbClr val="0000FF"/>
                </a:solidFill>
                <a:ea typeface="华文楷体" panose="02010600040101010101" pitchFamily="2" charset="-122"/>
              </a:rPr>
              <a:t>SnCl</a:t>
            </a:r>
            <a:r>
              <a:rPr lang="en-US" altLang="zh-CN" sz="3400" baseline="-25000">
                <a:solidFill>
                  <a:srgbClr val="0000FF"/>
                </a:solidFill>
                <a:ea typeface="华文楷体" panose="02010600040101010101" pitchFamily="2" charset="-122"/>
              </a:rPr>
              <a:t>2</a:t>
            </a:r>
            <a:r>
              <a:rPr lang="en-US" altLang="zh-CN" sz="3400">
                <a:solidFill>
                  <a:srgbClr val="0000FF"/>
                </a:solidFill>
                <a:ea typeface="华文楷体" panose="02010600040101010101" pitchFamily="2" charset="-122"/>
              </a:rPr>
              <a:t>   </a:t>
            </a:r>
            <a:r>
              <a:rPr lang="en-US" altLang="zh-CN" sz="3400">
                <a:solidFill>
                  <a:srgbClr val="FF0000"/>
                </a:solidFill>
                <a:ea typeface="华文楷体" panose="02010600040101010101" pitchFamily="2" charset="-122"/>
              </a:rPr>
              <a:t>SnCl</a:t>
            </a:r>
            <a:r>
              <a:rPr lang="en-US" altLang="zh-CN" sz="3400" baseline="-25000">
                <a:solidFill>
                  <a:srgbClr val="FF0000"/>
                </a:solidFill>
                <a:ea typeface="华文楷体" panose="02010600040101010101" pitchFamily="2" charset="-122"/>
              </a:rPr>
              <a:t>4</a:t>
            </a:r>
            <a:r>
              <a:rPr lang="en-US" altLang="zh-CN" sz="3400">
                <a:solidFill>
                  <a:srgbClr val="0000FF"/>
                </a:solidFill>
                <a:ea typeface="华文楷体" panose="02010600040101010101" pitchFamily="2" charset="-122"/>
              </a:rPr>
              <a:t>   SbCl</a:t>
            </a:r>
            <a:r>
              <a:rPr lang="en-US" altLang="zh-CN" sz="3400" baseline="-25000">
                <a:solidFill>
                  <a:srgbClr val="0000FF"/>
                </a:solidFill>
                <a:ea typeface="华文楷体" panose="02010600040101010101" pitchFamily="2" charset="-122"/>
              </a:rPr>
              <a:t>3     </a:t>
            </a:r>
            <a:r>
              <a:rPr lang="en-US" altLang="zh-CN" sz="3400">
                <a:solidFill>
                  <a:srgbClr val="FF0000"/>
                </a:solidFill>
                <a:ea typeface="华文楷体" panose="02010600040101010101" pitchFamily="2" charset="-122"/>
              </a:rPr>
              <a:t>SbCl</a:t>
            </a:r>
            <a:r>
              <a:rPr lang="en-US" altLang="zh-CN" sz="3400" baseline="-25000">
                <a:solidFill>
                  <a:srgbClr val="FF0000"/>
                </a:solidFill>
                <a:ea typeface="华文楷体" panose="02010600040101010101" pitchFamily="2" charset="-122"/>
              </a:rPr>
              <a:t>5</a:t>
            </a:r>
            <a:endParaRPr lang="en-US" altLang="zh-CN" sz="3400" baseline="-25000">
              <a:solidFill>
                <a:srgbClr val="FF0000"/>
              </a:solidFill>
              <a:ea typeface="华文楷体" panose="02010600040101010101" pitchFamily="2" charset="-122"/>
            </a:endParaRPr>
          </a:p>
          <a:p>
            <a:pPr>
              <a:lnSpc>
                <a:spcPct val="130000"/>
              </a:lnSpc>
            </a:pPr>
            <a:r>
              <a:rPr lang="en-US" altLang="zh-CN" sz="3400">
                <a:ea typeface="华文楷体" panose="02010600040101010101" pitchFamily="2" charset="-122"/>
              </a:rPr>
              <a:t>m.p./℃   247        </a:t>
            </a:r>
            <a:r>
              <a:rPr lang="en-US" altLang="zh-CN" sz="3400">
                <a:solidFill>
                  <a:srgbClr val="FF0000"/>
                </a:solidFill>
                <a:ea typeface="华文楷体" panose="02010600040101010101" pitchFamily="2" charset="-122"/>
              </a:rPr>
              <a:t>-33      </a:t>
            </a:r>
            <a:r>
              <a:rPr lang="en-US" altLang="zh-CN" sz="3400">
                <a:ea typeface="华文楷体" panose="02010600040101010101" pitchFamily="2" charset="-122"/>
              </a:rPr>
              <a:t>73.4       </a:t>
            </a:r>
            <a:r>
              <a:rPr lang="en-US" altLang="zh-CN" sz="3400">
                <a:solidFill>
                  <a:srgbClr val="FF0000"/>
                </a:solidFill>
                <a:ea typeface="华文楷体" panose="02010600040101010101" pitchFamily="2" charset="-122"/>
              </a:rPr>
              <a:t>3.5</a:t>
            </a:r>
            <a:endParaRPr lang="en-US" altLang="zh-CN" sz="3400">
              <a:solidFill>
                <a:srgbClr val="FF0000"/>
              </a:solidFill>
              <a:ea typeface="华文楷体" panose="02010600040101010101" pitchFamily="2" charset="-122"/>
            </a:endParaRPr>
          </a:p>
        </p:txBody>
      </p:sp>
      <p:sp>
        <p:nvSpPr>
          <p:cNvPr id="380931" name="Rectangle 4"/>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1E6EBCD-9258-4994-A8ED-33388D6E7030}"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wipe(left)">
                                      <p:cBhvr>
                                        <p:cTn id="7" dur="500"/>
                                        <p:tgtEl>
                                          <p:spTgt spid="245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wipe(left)">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80">
                                            <p:txEl>
                                              <p:pRg st="0" end="0"/>
                                            </p:txEl>
                                          </p:spTgt>
                                        </p:tgtEl>
                                        <p:attrNameLst>
                                          <p:attrName>style.visibility</p:attrName>
                                        </p:attrNameLst>
                                      </p:cBhvr>
                                      <p:to>
                                        <p:strVal val="visible"/>
                                      </p:to>
                                    </p:set>
                                    <p:animEffect transition="in" filter="wipe(left)">
                                      <p:cBhvr>
                                        <p:cTn id="17" dur="500"/>
                                        <p:tgtEl>
                                          <p:spTgt spid="245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580">
                                            <p:txEl>
                                              <p:pRg st="1" end="1"/>
                                            </p:txEl>
                                          </p:spTgt>
                                        </p:tgtEl>
                                        <p:attrNameLst>
                                          <p:attrName>style.visibility</p:attrName>
                                        </p:attrNameLst>
                                      </p:cBhvr>
                                      <p:to>
                                        <p:strVal val="visible"/>
                                      </p:to>
                                    </p:set>
                                    <p:animEffect transition="in" filter="wipe(left)">
                                      <p:cBhvr>
                                        <p:cTn id="22" dur="500"/>
                                        <p:tgtEl>
                                          <p:spTgt spid="2458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580">
                                            <p:txEl>
                                              <p:pRg st="2" end="2"/>
                                            </p:txEl>
                                          </p:spTgt>
                                        </p:tgtEl>
                                        <p:attrNameLst>
                                          <p:attrName>style.visibility</p:attrName>
                                        </p:attrNameLst>
                                      </p:cBhvr>
                                      <p:to>
                                        <p:strVal val="visible"/>
                                      </p:to>
                                    </p:set>
                                    <p:animEffect transition="in" filter="wipe(left)">
                                      <p:cBhvr>
                                        <p:cTn id="27" dur="500"/>
                                        <p:tgtEl>
                                          <p:spTgt spid="245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utoUpdateAnimBg="0" build="p"/>
      <p:bldP spid="24580" grpId="0" autoUpdateAnimBg="0" build="p"/>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1036638" y="260350"/>
            <a:ext cx="7864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sz="3600">
                <a:solidFill>
                  <a:srgbClr val="FF0000"/>
                </a:solidFill>
                <a:ea typeface="华文楷体" panose="02010600040101010101" pitchFamily="2" charset="-122"/>
              </a:rPr>
              <a:t>2.  </a:t>
            </a:r>
            <a:r>
              <a:rPr lang="zh-CN" altLang="en-US" sz="3600">
                <a:solidFill>
                  <a:srgbClr val="FF0000"/>
                </a:solidFill>
                <a:ea typeface="华文楷体" panose="02010600040101010101" pitchFamily="2" charset="-122"/>
              </a:rPr>
              <a:t>卤素互化物：</a:t>
            </a:r>
            <a:r>
              <a:rPr lang="zh-CN" altLang="en-US" sz="3600">
                <a:ea typeface="华文楷体" panose="02010600040101010101" pitchFamily="2" charset="-122"/>
              </a:rPr>
              <a:t>不同卤素原子之间以</a:t>
            </a:r>
            <a:r>
              <a:rPr lang="zh-CN" altLang="en-US" sz="3600">
                <a:solidFill>
                  <a:srgbClr val="0000CC"/>
                </a:solidFill>
                <a:ea typeface="华文楷体" panose="02010600040101010101" pitchFamily="2" charset="-122"/>
              </a:rPr>
              <a:t>共价键结合</a:t>
            </a:r>
            <a:r>
              <a:rPr lang="zh-CN" altLang="en-US" sz="3600">
                <a:ea typeface="华文楷体" panose="02010600040101010101" pitchFamily="2" charset="-122"/>
              </a:rPr>
              <a:t>形成的化合物，表示为：</a:t>
            </a:r>
            <a:r>
              <a:rPr lang="en-US" altLang="zh-CN" sz="3600">
                <a:solidFill>
                  <a:srgbClr val="FF0000"/>
                </a:solidFill>
                <a:ea typeface="华文楷体" panose="02010600040101010101" pitchFamily="2" charset="-122"/>
              </a:rPr>
              <a:t>XX</a:t>
            </a:r>
            <a:r>
              <a:rPr lang="en-US" altLang="zh-CN" sz="3600" baseline="30000">
                <a:ea typeface="华文楷体" panose="02010600040101010101" pitchFamily="2" charset="-122"/>
              </a:rPr>
              <a:t>′</a:t>
            </a:r>
            <a:r>
              <a:rPr lang="en-US" altLang="zh-CN" sz="3600" baseline="-25000">
                <a:solidFill>
                  <a:srgbClr val="FF0000"/>
                </a:solidFill>
                <a:ea typeface="华文楷体" panose="02010600040101010101" pitchFamily="2" charset="-122"/>
              </a:rPr>
              <a:t>n </a:t>
            </a:r>
            <a:r>
              <a:rPr lang="en-US" altLang="zh-CN" sz="3600" baseline="-25000">
                <a:ea typeface="华文楷体" panose="02010600040101010101" pitchFamily="2" charset="-122"/>
              </a:rPr>
              <a:t> </a:t>
            </a:r>
            <a:r>
              <a:rPr lang="en-US" altLang="zh-CN" sz="3600">
                <a:ea typeface="华文楷体" panose="02010600040101010101" pitchFamily="2" charset="-122"/>
              </a:rPr>
              <a:t>(</a:t>
            </a:r>
            <a:r>
              <a:rPr lang="en-US" altLang="zh-CN" sz="3600">
                <a:solidFill>
                  <a:srgbClr val="0000CC"/>
                </a:solidFill>
                <a:ea typeface="华文楷体" panose="02010600040101010101" pitchFamily="2" charset="-122"/>
              </a:rPr>
              <a:t>n=1, 3 , 5, 7</a:t>
            </a:r>
            <a:r>
              <a:rPr lang="zh-CN" altLang="en-US" sz="3600">
                <a:ea typeface="华文楷体" panose="02010600040101010101" pitchFamily="2" charset="-122"/>
              </a:rPr>
              <a:t>，电负性：</a:t>
            </a:r>
            <a:r>
              <a:rPr lang="en-US" altLang="zh-CN" sz="3600">
                <a:solidFill>
                  <a:srgbClr val="FF0000"/>
                </a:solidFill>
                <a:ea typeface="华文楷体" panose="02010600040101010101" pitchFamily="2" charset="-122"/>
              </a:rPr>
              <a:t>X &lt; X</a:t>
            </a:r>
            <a:r>
              <a:rPr lang="en-US" altLang="zh-CN" sz="3600" baseline="30000">
                <a:ea typeface="华文楷体" panose="02010600040101010101" pitchFamily="2" charset="-122"/>
              </a:rPr>
              <a:t>′</a:t>
            </a:r>
            <a:r>
              <a:rPr lang="en-US" altLang="zh-CN" sz="3600">
                <a:solidFill>
                  <a:srgbClr val="FF0000"/>
                </a:solidFill>
                <a:ea typeface="华文楷体" panose="02010600040101010101" pitchFamily="2" charset="-122"/>
              </a:rPr>
              <a:t>)</a:t>
            </a:r>
            <a:endParaRPr lang="en-US" altLang="zh-CN" sz="3600">
              <a:solidFill>
                <a:srgbClr val="FF0000"/>
              </a:solidFill>
              <a:ea typeface="华文楷体" panose="02010600040101010101" pitchFamily="2" charset="-122"/>
            </a:endParaRPr>
          </a:p>
          <a:p>
            <a:pPr>
              <a:lnSpc>
                <a:spcPct val="125000"/>
              </a:lnSpc>
            </a:pPr>
            <a:r>
              <a:rPr lang="zh-CN" altLang="en-US" sz="3600">
                <a:ea typeface="华文楷体" panose="02010600040101010101" pitchFamily="2" charset="-122"/>
              </a:rPr>
              <a:t>   如</a:t>
            </a:r>
            <a:r>
              <a:rPr lang="en-US" altLang="zh-CN" sz="3600">
                <a:ea typeface="华文楷体" panose="02010600040101010101" pitchFamily="2" charset="-122"/>
              </a:rPr>
              <a:t>BrCl</a:t>
            </a:r>
            <a:r>
              <a:rPr lang="zh-CN" altLang="en-US" sz="3600">
                <a:ea typeface="华文楷体" panose="02010600040101010101" pitchFamily="2" charset="-122"/>
              </a:rPr>
              <a:t>、</a:t>
            </a:r>
            <a:r>
              <a:rPr lang="en-US" altLang="zh-CN" sz="3600">
                <a:ea typeface="华文楷体" panose="02010600040101010101" pitchFamily="2" charset="-122"/>
              </a:rPr>
              <a:t>ICl</a:t>
            </a:r>
            <a:r>
              <a:rPr lang="zh-CN" altLang="en-US" sz="3600">
                <a:ea typeface="华文楷体" panose="02010600040101010101" pitchFamily="2" charset="-122"/>
              </a:rPr>
              <a:t>、</a:t>
            </a:r>
            <a:r>
              <a:rPr lang="en-US" altLang="zh-CN" sz="3600">
                <a:ea typeface="华文楷体" panose="02010600040101010101" pitchFamily="2" charset="-122"/>
              </a:rPr>
              <a:t>ICl</a:t>
            </a:r>
            <a:r>
              <a:rPr lang="en-US" altLang="zh-CN" sz="3600" baseline="-25000">
                <a:ea typeface="华文楷体" panose="02010600040101010101" pitchFamily="2" charset="-122"/>
              </a:rPr>
              <a:t>3</a:t>
            </a:r>
            <a:r>
              <a:rPr lang="zh-CN" altLang="en-US" sz="3600">
                <a:ea typeface="华文楷体" panose="02010600040101010101" pitchFamily="2" charset="-122"/>
              </a:rPr>
              <a:t>、</a:t>
            </a:r>
            <a:r>
              <a:rPr lang="en-US" altLang="zh-CN" sz="3600">
                <a:ea typeface="华文楷体" panose="02010600040101010101" pitchFamily="2" charset="-122"/>
              </a:rPr>
              <a:t>IBr</a:t>
            </a:r>
            <a:r>
              <a:rPr lang="en-US" altLang="zh-CN" sz="3600" baseline="-25000">
                <a:ea typeface="华文楷体" panose="02010600040101010101" pitchFamily="2" charset="-122"/>
              </a:rPr>
              <a:t>3</a:t>
            </a:r>
            <a:r>
              <a:rPr lang="zh-CN" altLang="en-US" sz="3600">
                <a:ea typeface="华文楷体" panose="02010600040101010101" pitchFamily="2" charset="-122"/>
              </a:rPr>
              <a:t>、 </a:t>
            </a:r>
            <a:r>
              <a:rPr lang="en-US" altLang="zh-CN" sz="3600">
                <a:ea typeface="华文楷体" panose="02010600040101010101" pitchFamily="2" charset="-122"/>
              </a:rPr>
              <a:t>ClF</a:t>
            </a:r>
            <a:r>
              <a:rPr lang="en-US" altLang="zh-CN" sz="3600" baseline="-25000">
                <a:ea typeface="华文楷体" panose="02010600040101010101" pitchFamily="2" charset="-122"/>
              </a:rPr>
              <a:t>3</a:t>
            </a:r>
            <a:r>
              <a:rPr lang="zh-CN" altLang="en-US" sz="3600">
                <a:ea typeface="华文楷体" panose="02010600040101010101" pitchFamily="2" charset="-122"/>
              </a:rPr>
              <a:t>等</a:t>
            </a:r>
            <a:endParaRPr lang="zh-CN" altLang="en-US" sz="3600">
              <a:ea typeface="华文楷体" panose="02010600040101010101" pitchFamily="2" charset="-122"/>
            </a:endParaRPr>
          </a:p>
        </p:txBody>
      </p:sp>
      <p:sp>
        <p:nvSpPr>
          <p:cNvPr id="381954" name="Rectangle 3"/>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E628653-AE5B-4F9E-AD1E-E83ECBDFE727}"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4" name="Text Box 6"/>
          <p:cNvSpPr txBox="1">
            <a:spLocks noChangeArrowheads="1"/>
          </p:cNvSpPr>
          <p:nvPr/>
        </p:nvSpPr>
        <p:spPr bwMode="auto">
          <a:xfrm>
            <a:off x="984250" y="3552825"/>
            <a:ext cx="7970838" cy="2678113"/>
          </a:xfrm>
          <a:prstGeom prst="rect">
            <a:avLst/>
          </a:prstGeom>
          <a:noFill/>
          <a:ln>
            <a:noFill/>
          </a:ln>
          <a:effectLst/>
        </p:spPr>
        <p:txBody>
          <a:bodyPr>
            <a:spAutoFit/>
          </a:bodyPr>
          <a:lstStyle/>
          <a:p>
            <a:pPr>
              <a:lnSpc>
                <a:spcPct val="110000"/>
              </a:lnSpc>
              <a:spcBef>
                <a:spcPct val="10000"/>
              </a:spcBef>
              <a:spcAft>
                <a:spcPct val="10000"/>
              </a:spcAft>
              <a:defRPr/>
            </a:pPr>
            <a:r>
              <a:rPr lang="en-US" altLang="zh-CN" sz="3600" dirty="0">
                <a:latin typeface="+mn-lt"/>
                <a:ea typeface="+mn-ea"/>
              </a:rPr>
              <a:t>    </a:t>
            </a:r>
            <a:r>
              <a:rPr lang="en-US" altLang="zh-CN" sz="3600" dirty="0" err="1">
                <a:latin typeface="+mn-lt"/>
                <a:ea typeface="+mn-ea"/>
              </a:rPr>
              <a:t>XX</a:t>
            </a:r>
            <a:r>
              <a:rPr lang="en-US" altLang="zh-CN" sz="3600" baseline="-25000" dirty="0" err="1">
                <a:latin typeface="+mn-lt"/>
                <a:ea typeface="+mn-ea"/>
              </a:rPr>
              <a:t>n</a:t>
            </a:r>
            <a:r>
              <a:rPr lang="en-US" altLang="zh-CN" sz="3600" baseline="30000" dirty="0">
                <a:latin typeface="+mn-lt"/>
                <a:ea typeface="+mn-ea"/>
              </a:rPr>
              <a:t>′</a:t>
            </a:r>
            <a:r>
              <a:rPr lang="zh-CN" altLang="en-US" sz="3600" dirty="0">
                <a:latin typeface="+mn-lt"/>
                <a:ea typeface="+mn-ea"/>
              </a:rPr>
              <a:t>的化学活泼性比</a:t>
            </a:r>
            <a:r>
              <a:rPr lang="en-US" altLang="zh-CN" sz="3600" dirty="0">
                <a:latin typeface="+mn-lt"/>
                <a:ea typeface="+mn-ea"/>
              </a:rPr>
              <a:t>X</a:t>
            </a:r>
            <a:r>
              <a:rPr lang="en-US" altLang="zh-CN" sz="3600" baseline="-25000" dirty="0">
                <a:latin typeface="+mn-lt"/>
                <a:ea typeface="+mn-ea"/>
              </a:rPr>
              <a:t>2</a:t>
            </a:r>
            <a:r>
              <a:rPr lang="zh-CN" altLang="en-US" sz="3600" dirty="0">
                <a:latin typeface="+mn-lt"/>
                <a:ea typeface="+mn-ea"/>
              </a:rPr>
              <a:t>的大</a:t>
            </a:r>
            <a:r>
              <a:rPr lang="en-US" altLang="zh-CN" sz="3600" dirty="0">
                <a:latin typeface="+mn-lt"/>
                <a:ea typeface="+mn-ea"/>
              </a:rPr>
              <a:t>(</a:t>
            </a:r>
            <a:r>
              <a:rPr lang="zh-CN" altLang="en-US" sz="3600" dirty="0">
                <a:latin typeface="+mn-lt"/>
                <a:ea typeface="+mn-ea"/>
              </a:rPr>
              <a:t>除</a:t>
            </a:r>
            <a:r>
              <a:rPr lang="en-US" altLang="zh-CN" sz="3600" dirty="0">
                <a:latin typeface="+mn-lt"/>
                <a:ea typeface="+mn-ea"/>
              </a:rPr>
              <a:t>F</a:t>
            </a:r>
            <a:r>
              <a:rPr lang="en-US" altLang="zh-CN" sz="3600" baseline="-25000" dirty="0">
                <a:latin typeface="+mn-lt"/>
                <a:ea typeface="+mn-ea"/>
              </a:rPr>
              <a:t>2</a:t>
            </a:r>
            <a:r>
              <a:rPr lang="zh-CN" altLang="en-US" sz="3600" dirty="0">
                <a:latin typeface="+mn-lt"/>
                <a:ea typeface="+mn-ea"/>
              </a:rPr>
              <a:t>外</a:t>
            </a:r>
            <a:r>
              <a:rPr lang="en-US" altLang="zh-CN" sz="3600" dirty="0">
                <a:latin typeface="+mn-lt"/>
                <a:ea typeface="+mn-ea"/>
              </a:rPr>
              <a:t>),</a:t>
            </a:r>
            <a:r>
              <a:rPr lang="zh-CN" altLang="en-US" sz="3600" dirty="0">
                <a:latin typeface="+mn-lt"/>
                <a:ea typeface="+mn-ea"/>
              </a:rPr>
              <a:t>不稳定，是典型的氧化剂。</a:t>
            </a:r>
            <a:endParaRPr lang="en-US" altLang="zh-CN" sz="3600" dirty="0">
              <a:latin typeface="+mn-lt"/>
              <a:ea typeface="+mn-ea"/>
            </a:endParaRPr>
          </a:p>
          <a:p>
            <a:pPr>
              <a:lnSpc>
                <a:spcPct val="110000"/>
              </a:lnSpc>
              <a:spcBef>
                <a:spcPct val="10000"/>
              </a:spcBef>
              <a:spcAft>
                <a:spcPct val="10000"/>
              </a:spcAft>
              <a:defRPr/>
            </a:pPr>
            <a:r>
              <a:rPr lang="en-US" altLang="zh-CN" sz="3600" dirty="0">
                <a:latin typeface="+mn-lt"/>
                <a:ea typeface="+mn-ea"/>
              </a:rPr>
              <a:t>    </a:t>
            </a:r>
            <a:r>
              <a:rPr lang="en-US" altLang="zh-CN" dirty="0" err="1">
                <a:solidFill>
                  <a:srgbClr val="0000FF"/>
                </a:solidFill>
                <a:latin typeface="+mn-lt"/>
                <a:ea typeface="+mn-ea"/>
              </a:rPr>
              <a:t>I</a:t>
            </a:r>
            <a:r>
              <a:rPr lang="en-US" altLang="zh-CN" dirty="0" err="1">
                <a:latin typeface="+mn-lt"/>
                <a:ea typeface="+mn-ea"/>
              </a:rPr>
              <a:t>Cl</a:t>
            </a:r>
            <a:r>
              <a:rPr lang="en-US" altLang="zh-CN" dirty="0">
                <a:latin typeface="+mn-lt"/>
                <a:ea typeface="+mn-ea"/>
              </a:rPr>
              <a:t> + H</a:t>
            </a:r>
            <a:r>
              <a:rPr lang="en-US" altLang="zh-CN" baseline="-25000" dirty="0">
                <a:latin typeface="+mn-lt"/>
                <a:ea typeface="+mn-ea"/>
              </a:rPr>
              <a:t>2</a:t>
            </a:r>
            <a:r>
              <a:rPr lang="en-US" altLang="zh-CN" dirty="0">
                <a:latin typeface="+mn-lt"/>
                <a:ea typeface="+mn-ea"/>
              </a:rPr>
              <a:t>O == </a:t>
            </a:r>
            <a:r>
              <a:rPr lang="en-US" altLang="zh-CN" dirty="0" err="1">
                <a:latin typeface="+mn-lt"/>
                <a:ea typeface="+mn-ea"/>
              </a:rPr>
              <a:t>HCl</a:t>
            </a:r>
            <a:r>
              <a:rPr lang="en-US" altLang="zh-CN" dirty="0">
                <a:latin typeface="+mn-lt"/>
                <a:ea typeface="+mn-ea"/>
              </a:rPr>
              <a:t> + H</a:t>
            </a:r>
            <a:r>
              <a:rPr lang="en-US" altLang="zh-CN" dirty="0">
                <a:solidFill>
                  <a:srgbClr val="0000FF"/>
                </a:solidFill>
                <a:latin typeface="+mn-lt"/>
                <a:ea typeface="+mn-ea"/>
              </a:rPr>
              <a:t>IO</a:t>
            </a:r>
            <a:r>
              <a:rPr lang="en-US" altLang="zh-CN" dirty="0">
                <a:latin typeface="+mn-lt"/>
                <a:ea typeface="+mn-ea"/>
              </a:rPr>
              <a:t>(</a:t>
            </a:r>
            <a:r>
              <a:rPr lang="zh-CN" altLang="en-US" dirty="0">
                <a:latin typeface="+mn-lt"/>
                <a:ea typeface="+mn-ea"/>
              </a:rPr>
              <a:t>或</a:t>
            </a:r>
            <a:r>
              <a:rPr lang="en-US" altLang="zh-CN" dirty="0">
                <a:latin typeface="+mn-lt"/>
                <a:ea typeface="+mn-ea"/>
              </a:rPr>
              <a:t>HIO</a:t>
            </a:r>
            <a:r>
              <a:rPr lang="en-US" altLang="zh-CN" baseline="-25000" dirty="0">
                <a:latin typeface="+mn-lt"/>
                <a:ea typeface="+mn-ea"/>
              </a:rPr>
              <a:t>3</a:t>
            </a:r>
            <a:r>
              <a:rPr lang="en-US" altLang="zh-CN" dirty="0">
                <a:latin typeface="+mn-lt"/>
                <a:ea typeface="+mn-ea"/>
              </a:rPr>
              <a:t>)</a:t>
            </a:r>
            <a:endParaRPr lang="en-US" altLang="zh-CN" dirty="0">
              <a:latin typeface="+mn-lt"/>
              <a:ea typeface="+mn-ea"/>
            </a:endParaRPr>
          </a:p>
          <a:p>
            <a:pPr>
              <a:lnSpc>
                <a:spcPct val="110000"/>
              </a:lnSpc>
              <a:spcBef>
                <a:spcPct val="10000"/>
              </a:spcBef>
              <a:spcAft>
                <a:spcPct val="10000"/>
              </a:spcAft>
              <a:defRPr/>
            </a:pPr>
            <a:r>
              <a:rPr lang="en-US" altLang="zh-CN" dirty="0">
                <a:latin typeface="+mn-lt"/>
                <a:ea typeface="+mn-ea"/>
              </a:rPr>
              <a:t>     </a:t>
            </a:r>
            <a:r>
              <a:rPr lang="en-US" altLang="zh-CN" dirty="0">
                <a:solidFill>
                  <a:srgbClr val="0000FF"/>
                </a:solidFill>
                <a:latin typeface="+mn-lt"/>
                <a:ea typeface="+mn-ea"/>
              </a:rPr>
              <a:t>Br</a:t>
            </a:r>
            <a:r>
              <a:rPr lang="en-US" altLang="zh-CN" dirty="0">
                <a:latin typeface="+mn-lt"/>
                <a:ea typeface="+mn-ea"/>
              </a:rPr>
              <a:t>F</a:t>
            </a:r>
            <a:r>
              <a:rPr lang="en-US" altLang="zh-CN" baseline="-25000" dirty="0">
                <a:latin typeface="+mn-lt"/>
                <a:ea typeface="+mn-ea"/>
              </a:rPr>
              <a:t>5</a:t>
            </a:r>
            <a:r>
              <a:rPr lang="en-US" altLang="zh-CN" dirty="0">
                <a:latin typeface="+mn-lt"/>
                <a:ea typeface="+mn-ea"/>
              </a:rPr>
              <a:t> + 3H</a:t>
            </a:r>
            <a:r>
              <a:rPr lang="en-US" altLang="zh-CN" baseline="-25000" dirty="0">
                <a:latin typeface="+mn-lt"/>
                <a:ea typeface="+mn-ea"/>
              </a:rPr>
              <a:t>2</a:t>
            </a:r>
            <a:r>
              <a:rPr lang="en-US" altLang="zh-CN" dirty="0">
                <a:latin typeface="+mn-lt"/>
                <a:ea typeface="+mn-ea"/>
              </a:rPr>
              <a:t>O == 5HF + </a:t>
            </a:r>
            <a:r>
              <a:rPr lang="en-US" altLang="zh-CN" dirty="0">
                <a:solidFill>
                  <a:srgbClr val="0000FF"/>
                </a:solidFill>
                <a:latin typeface="+mn-lt"/>
                <a:ea typeface="+mn-ea"/>
              </a:rPr>
              <a:t>HBrO</a:t>
            </a:r>
            <a:r>
              <a:rPr lang="en-US" altLang="zh-CN" baseline="-25000" dirty="0">
                <a:solidFill>
                  <a:srgbClr val="0000FF"/>
                </a:solidFill>
                <a:latin typeface="+mn-lt"/>
                <a:ea typeface="+mn-ea"/>
              </a:rPr>
              <a:t>3</a:t>
            </a:r>
            <a:r>
              <a:rPr lang="en-US" altLang="zh-CN" dirty="0">
                <a:latin typeface="+mn-lt"/>
                <a:ea typeface="+mn-ea"/>
              </a:rPr>
              <a:t> </a:t>
            </a:r>
            <a:endParaRPr lang="en-US" altLang="zh-CN" dirty="0">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3"/>
          <p:cNvSpPr>
            <a:spLocks noChangeArrowheads="1"/>
          </p:cNvSpPr>
          <p:nvPr/>
        </p:nvSpPr>
        <p:spPr bwMode="auto">
          <a:xfrm>
            <a:off x="7956550"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4FDDE0B-E49C-4B37-B3D9-1CC7C47FB5A0}"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382978" name="Rectangle 25"/>
          <p:cNvSpPr>
            <a:spLocks noChangeArrowheads="1"/>
          </p:cNvSpPr>
          <p:nvPr/>
        </p:nvSpPr>
        <p:spPr bwMode="auto">
          <a:xfrm>
            <a:off x="936625" y="981075"/>
            <a:ext cx="76073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a:ea typeface="华文楷体" panose="02010600040101010101" pitchFamily="2" charset="-122"/>
              </a:rPr>
              <a:t>  </a:t>
            </a:r>
            <a:r>
              <a:rPr lang="zh-CN" altLang="en-US">
                <a:ea typeface="华文楷体" panose="02010600040101010101" pitchFamily="2" charset="-122"/>
              </a:rPr>
              <a:t>卤素互化物的</a:t>
            </a:r>
            <a:r>
              <a:rPr lang="zh-CN" altLang="en-US">
                <a:solidFill>
                  <a:srgbClr val="0000FF"/>
                </a:solidFill>
                <a:ea typeface="华文楷体" panose="02010600040101010101" pitchFamily="2" charset="-122"/>
              </a:rPr>
              <a:t>物理性质</a:t>
            </a:r>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熔沸点、颜色等</a:t>
            </a:r>
            <a:r>
              <a:rPr lang="en-US" altLang="zh-CN">
                <a:solidFill>
                  <a:srgbClr val="0000FF"/>
                </a:solidFill>
                <a:ea typeface="华文楷体" panose="02010600040101010101" pitchFamily="2" charset="-122"/>
              </a:rPr>
              <a:t>)</a:t>
            </a:r>
            <a:r>
              <a:rPr lang="zh-CN" altLang="en-US">
                <a:ea typeface="华文楷体" panose="02010600040101010101" pitchFamily="2" charset="-122"/>
              </a:rPr>
              <a:t>介于形成的卤素双原子分子之间：</a:t>
            </a:r>
            <a:endParaRPr lang="zh-CN" altLang="en-US">
              <a:ea typeface="华文楷体" panose="02010600040101010101" pitchFamily="2" charset="-122"/>
            </a:endParaRPr>
          </a:p>
        </p:txBody>
      </p:sp>
      <p:grpSp>
        <p:nvGrpSpPr>
          <p:cNvPr id="382979" name="Group 26"/>
          <p:cNvGrpSpPr/>
          <p:nvPr/>
        </p:nvGrpSpPr>
        <p:grpSpPr bwMode="auto">
          <a:xfrm>
            <a:off x="1760538" y="2808288"/>
            <a:ext cx="5837237" cy="2193925"/>
            <a:chOff x="1123" y="1814"/>
            <a:chExt cx="3677" cy="1382"/>
          </a:xfrm>
        </p:grpSpPr>
        <p:sp>
          <p:nvSpPr>
            <p:cNvPr id="382980" name="Text Box 28"/>
            <p:cNvSpPr txBox="1">
              <a:spLocks noChangeArrowheads="1"/>
            </p:cNvSpPr>
            <p:nvPr/>
          </p:nvSpPr>
          <p:spPr bwMode="auto">
            <a:xfrm>
              <a:off x="2038" y="1814"/>
              <a:ext cx="268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ea typeface="华文楷体" panose="02010600040101010101" pitchFamily="2" charset="-122"/>
                </a:rPr>
                <a:t>Cl</a:t>
              </a:r>
              <a:r>
                <a:rPr lang="en-US" altLang="zh-CN" sz="2800" baseline="-25000">
                  <a:ea typeface="华文楷体" panose="02010600040101010101" pitchFamily="2" charset="-122"/>
                </a:rPr>
                <a:t>2 </a:t>
              </a:r>
              <a:r>
                <a:rPr lang="en-US" altLang="zh-CN" sz="2800">
                  <a:ea typeface="华文楷体" panose="02010600040101010101" pitchFamily="2" charset="-122"/>
                </a:rPr>
                <a:t>             </a:t>
              </a:r>
              <a:r>
                <a:rPr lang="en-US" altLang="zh-CN" sz="2800">
                  <a:solidFill>
                    <a:srgbClr val="FF0000"/>
                  </a:solidFill>
                  <a:ea typeface="华文楷体" panose="02010600040101010101" pitchFamily="2" charset="-122"/>
                </a:rPr>
                <a:t>ICl   </a:t>
              </a:r>
              <a:r>
                <a:rPr lang="en-US" altLang="zh-CN" sz="2800">
                  <a:ea typeface="华文楷体" panose="02010600040101010101" pitchFamily="2" charset="-122"/>
                </a:rPr>
                <a:t>               I</a:t>
              </a:r>
              <a:r>
                <a:rPr lang="en-US" altLang="zh-CN" sz="2800" baseline="-25000">
                  <a:ea typeface="华文楷体" panose="02010600040101010101" pitchFamily="2" charset="-122"/>
                </a:rPr>
                <a:t>2</a:t>
              </a:r>
              <a:endParaRPr lang="en-US" altLang="zh-CN" sz="2800" baseline="-25000">
                <a:ea typeface="华文楷体" panose="02010600040101010101" pitchFamily="2" charset="-122"/>
              </a:endParaRPr>
            </a:p>
          </p:txBody>
        </p:sp>
        <p:sp>
          <p:nvSpPr>
            <p:cNvPr id="382981" name="Text Box 29"/>
            <p:cNvSpPr txBox="1">
              <a:spLocks noChangeArrowheads="1"/>
            </p:cNvSpPr>
            <p:nvPr/>
          </p:nvSpPr>
          <p:spPr bwMode="auto">
            <a:xfrm>
              <a:off x="1123" y="2110"/>
              <a:ext cx="859" cy="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zh-CN" altLang="en-US" sz="2800">
                  <a:ea typeface="华文楷体" panose="02010600040101010101" pitchFamily="2" charset="-122"/>
                </a:rPr>
                <a:t>颜色</a:t>
              </a:r>
              <a:endParaRPr lang="zh-CN" altLang="en-US" sz="2800">
                <a:ea typeface="华文楷体" panose="02010600040101010101" pitchFamily="2" charset="-122"/>
              </a:endParaRPr>
            </a:p>
            <a:p>
              <a:pPr algn="ctr">
                <a:lnSpc>
                  <a:spcPct val="130000"/>
                </a:lnSpc>
              </a:pPr>
              <a:r>
                <a:rPr lang="zh-CN" altLang="en-US" sz="2800">
                  <a:ea typeface="华文楷体" panose="02010600040101010101" pitchFamily="2" charset="-122"/>
                </a:rPr>
                <a:t>熔点</a:t>
              </a:r>
              <a:r>
                <a:rPr lang="en-US" altLang="zh-CN" sz="2800">
                  <a:ea typeface="华文楷体" panose="02010600040101010101" pitchFamily="2" charset="-122"/>
                </a:rPr>
                <a:t>/℃</a:t>
              </a:r>
              <a:endParaRPr lang="en-US" altLang="zh-CN" sz="2800">
                <a:ea typeface="华文楷体" panose="02010600040101010101" pitchFamily="2" charset="-122"/>
              </a:endParaRPr>
            </a:p>
            <a:p>
              <a:pPr algn="ctr">
                <a:lnSpc>
                  <a:spcPct val="130000"/>
                </a:lnSpc>
              </a:pPr>
              <a:r>
                <a:rPr lang="zh-CN" altLang="en-US" sz="2800">
                  <a:ea typeface="华文楷体" panose="02010600040101010101" pitchFamily="2" charset="-122"/>
                </a:rPr>
                <a:t>沸点</a:t>
              </a:r>
              <a:r>
                <a:rPr lang="en-US" altLang="zh-CN" sz="2800">
                  <a:ea typeface="华文楷体" panose="02010600040101010101" pitchFamily="2" charset="-122"/>
                </a:rPr>
                <a:t>/℃</a:t>
              </a:r>
              <a:endParaRPr lang="en-US" altLang="zh-CN" sz="2800">
                <a:ea typeface="华文楷体" panose="02010600040101010101" pitchFamily="2" charset="-122"/>
              </a:endParaRPr>
            </a:p>
          </p:txBody>
        </p:sp>
        <p:sp>
          <p:nvSpPr>
            <p:cNvPr id="382982" name="Text Box 30"/>
            <p:cNvSpPr txBox="1">
              <a:spLocks noChangeArrowheads="1"/>
            </p:cNvSpPr>
            <p:nvPr/>
          </p:nvSpPr>
          <p:spPr bwMode="auto">
            <a:xfrm>
              <a:off x="1946" y="2102"/>
              <a:ext cx="569" cy="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zh-CN" altLang="en-US" sz="2800">
                  <a:ea typeface="华文楷体" panose="02010600040101010101" pitchFamily="2" charset="-122"/>
                </a:rPr>
                <a:t>黄绿</a:t>
              </a:r>
              <a:endParaRPr lang="zh-CN" altLang="en-US" sz="2800">
                <a:ea typeface="华文楷体" panose="02010600040101010101" pitchFamily="2" charset="-122"/>
              </a:endParaRPr>
            </a:p>
            <a:p>
              <a:pPr algn="ctr">
                <a:lnSpc>
                  <a:spcPct val="130000"/>
                </a:lnSpc>
              </a:pPr>
              <a:r>
                <a:rPr lang="en-US" altLang="zh-CN" sz="2800">
                  <a:ea typeface="华文楷体" panose="02010600040101010101" pitchFamily="2" charset="-122"/>
                </a:rPr>
                <a:t>-101</a:t>
              </a:r>
              <a:endParaRPr lang="en-US" altLang="zh-CN" sz="2800">
                <a:ea typeface="华文楷体" panose="02010600040101010101" pitchFamily="2" charset="-122"/>
              </a:endParaRPr>
            </a:p>
            <a:p>
              <a:pPr algn="ctr">
                <a:lnSpc>
                  <a:spcPct val="130000"/>
                </a:lnSpc>
              </a:pPr>
              <a:r>
                <a:rPr lang="en-US" altLang="zh-CN" sz="2800">
                  <a:ea typeface="华文楷体" panose="02010600040101010101" pitchFamily="2" charset="-122"/>
                </a:rPr>
                <a:t>-35</a:t>
              </a:r>
              <a:endParaRPr lang="en-US" altLang="zh-CN" sz="2800">
                <a:ea typeface="华文楷体" panose="02010600040101010101" pitchFamily="2" charset="-122"/>
              </a:endParaRPr>
            </a:p>
          </p:txBody>
        </p:sp>
        <p:sp>
          <p:nvSpPr>
            <p:cNvPr id="382983" name="Text Box 31"/>
            <p:cNvSpPr txBox="1">
              <a:spLocks noChangeArrowheads="1"/>
            </p:cNvSpPr>
            <p:nvPr/>
          </p:nvSpPr>
          <p:spPr bwMode="auto">
            <a:xfrm>
              <a:off x="3050" y="2102"/>
              <a:ext cx="569" cy="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zh-CN" altLang="en-US" sz="2800">
                  <a:solidFill>
                    <a:srgbClr val="0000FF"/>
                  </a:solidFill>
                  <a:ea typeface="华文楷体" panose="02010600040101010101" pitchFamily="2" charset="-122"/>
                </a:rPr>
                <a:t>深红</a:t>
              </a:r>
              <a:endParaRPr lang="zh-CN" altLang="en-US" sz="2800">
                <a:solidFill>
                  <a:srgbClr val="0000FF"/>
                </a:solidFill>
                <a:ea typeface="华文楷体" panose="02010600040101010101" pitchFamily="2" charset="-122"/>
              </a:endParaRPr>
            </a:p>
            <a:p>
              <a:pPr algn="ctr">
                <a:lnSpc>
                  <a:spcPct val="130000"/>
                </a:lnSpc>
              </a:pPr>
              <a:r>
                <a:rPr lang="en-US" altLang="zh-CN" sz="2800">
                  <a:solidFill>
                    <a:srgbClr val="0000FF"/>
                  </a:solidFill>
                  <a:ea typeface="华文楷体" panose="02010600040101010101" pitchFamily="2" charset="-122"/>
                </a:rPr>
                <a:t>27</a:t>
              </a:r>
              <a:endParaRPr lang="en-US" altLang="zh-CN" sz="2800">
                <a:solidFill>
                  <a:srgbClr val="0000FF"/>
                </a:solidFill>
                <a:ea typeface="华文楷体" panose="02010600040101010101" pitchFamily="2" charset="-122"/>
              </a:endParaRPr>
            </a:p>
            <a:p>
              <a:pPr algn="ctr">
                <a:lnSpc>
                  <a:spcPct val="130000"/>
                </a:lnSpc>
              </a:pPr>
              <a:r>
                <a:rPr lang="en-US" altLang="zh-CN" sz="2800">
                  <a:solidFill>
                    <a:srgbClr val="0000FF"/>
                  </a:solidFill>
                  <a:ea typeface="华文楷体" panose="02010600040101010101" pitchFamily="2" charset="-122"/>
                </a:rPr>
                <a:t>97</a:t>
              </a:r>
              <a:endParaRPr lang="en-US" altLang="zh-CN" sz="2800">
                <a:solidFill>
                  <a:srgbClr val="0000FF"/>
                </a:solidFill>
                <a:ea typeface="华文楷体" panose="02010600040101010101" pitchFamily="2" charset="-122"/>
              </a:endParaRPr>
            </a:p>
          </p:txBody>
        </p:sp>
        <p:sp>
          <p:nvSpPr>
            <p:cNvPr id="382984" name="Text Box 32"/>
            <p:cNvSpPr txBox="1">
              <a:spLocks noChangeArrowheads="1"/>
            </p:cNvSpPr>
            <p:nvPr/>
          </p:nvSpPr>
          <p:spPr bwMode="auto">
            <a:xfrm>
              <a:off x="4202" y="2102"/>
              <a:ext cx="569" cy="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lnSpc>
                  <a:spcPct val="130000"/>
                </a:lnSpc>
              </a:pPr>
              <a:r>
                <a:rPr lang="zh-CN" altLang="en-US" sz="2800">
                  <a:ea typeface="华文楷体" panose="02010600040101010101" pitchFamily="2" charset="-122"/>
                </a:rPr>
                <a:t>黑色</a:t>
              </a:r>
              <a:endParaRPr lang="zh-CN" altLang="en-US" sz="2800">
                <a:ea typeface="华文楷体" panose="02010600040101010101" pitchFamily="2" charset="-122"/>
              </a:endParaRPr>
            </a:p>
            <a:p>
              <a:pPr algn="ctr">
                <a:lnSpc>
                  <a:spcPct val="130000"/>
                </a:lnSpc>
              </a:pPr>
              <a:r>
                <a:rPr lang="en-US" altLang="zh-CN" sz="2800">
                  <a:ea typeface="华文楷体" panose="02010600040101010101" pitchFamily="2" charset="-122"/>
                </a:rPr>
                <a:t>114</a:t>
              </a:r>
              <a:endParaRPr lang="en-US" altLang="zh-CN" sz="2800">
                <a:ea typeface="华文楷体" panose="02010600040101010101" pitchFamily="2" charset="-122"/>
              </a:endParaRPr>
            </a:p>
            <a:p>
              <a:pPr algn="ctr">
                <a:lnSpc>
                  <a:spcPct val="130000"/>
                </a:lnSpc>
              </a:pPr>
              <a:r>
                <a:rPr lang="en-US" altLang="zh-CN" sz="2800">
                  <a:ea typeface="华文楷体" panose="02010600040101010101" pitchFamily="2" charset="-122"/>
                </a:rPr>
                <a:t>184</a:t>
              </a:r>
              <a:endParaRPr lang="en-US" altLang="zh-CN" sz="2800">
                <a:ea typeface="华文楷体" panose="02010600040101010101" pitchFamily="2" charset="-122"/>
              </a:endParaRPr>
            </a:p>
          </p:txBody>
        </p:sp>
        <p:sp>
          <p:nvSpPr>
            <p:cNvPr id="382985" name="Line 33"/>
            <p:cNvSpPr>
              <a:spLocks noChangeShapeType="1"/>
            </p:cNvSpPr>
            <p:nvPr/>
          </p:nvSpPr>
          <p:spPr bwMode="auto">
            <a:xfrm>
              <a:off x="1200" y="2918"/>
              <a:ext cx="3600" cy="0"/>
            </a:xfrm>
            <a:prstGeom prst="line">
              <a:avLst/>
            </a:prstGeom>
            <a:noFill/>
            <a:ln w="254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82986" name="Line 34"/>
            <p:cNvSpPr>
              <a:spLocks noChangeShapeType="1"/>
            </p:cNvSpPr>
            <p:nvPr/>
          </p:nvSpPr>
          <p:spPr bwMode="auto">
            <a:xfrm>
              <a:off x="1200" y="1814"/>
              <a:ext cx="3600" cy="0"/>
            </a:xfrm>
            <a:prstGeom prst="line">
              <a:avLst/>
            </a:prstGeom>
            <a:noFill/>
            <a:ln w="254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82987" name="Line 35"/>
            <p:cNvSpPr>
              <a:spLocks noChangeShapeType="1"/>
            </p:cNvSpPr>
            <p:nvPr/>
          </p:nvSpPr>
          <p:spPr bwMode="auto">
            <a:xfrm>
              <a:off x="1200" y="2102"/>
              <a:ext cx="36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82988" name="Line 36"/>
            <p:cNvSpPr>
              <a:spLocks noChangeShapeType="1"/>
            </p:cNvSpPr>
            <p:nvPr/>
          </p:nvSpPr>
          <p:spPr bwMode="auto">
            <a:xfrm>
              <a:off x="1920" y="1814"/>
              <a:ext cx="0" cy="110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4" descr="I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77888" y="1747838"/>
            <a:ext cx="1676400" cy="1427162"/>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84002" name="Rectangle 5"/>
          <p:cNvSpPr>
            <a:spLocks noChangeArrowheads="1"/>
          </p:cNvSpPr>
          <p:nvPr/>
        </p:nvSpPr>
        <p:spPr bwMode="auto">
          <a:xfrm>
            <a:off x="2020888" y="2746375"/>
            <a:ext cx="476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600">
                <a:ea typeface="华文楷体" panose="02010600040101010101" pitchFamily="2" charset="-122"/>
              </a:rPr>
              <a:t>XY</a:t>
            </a:r>
            <a:endParaRPr lang="en-US" altLang="zh-CN" sz="1600">
              <a:ea typeface="华文楷体" panose="02010600040101010101" pitchFamily="2" charset="-122"/>
            </a:endParaRPr>
          </a:p>
        </p:txBody>
      </p:sp>
      <p:grpSp>
        <p:nvGrpSpPr>
          <p:cNvPr id="384003" name="Group 6"/>
          <p:cNvGrpSpPr/>
          <p:nvPr/>
        </p:nvGrpSpPr>
        <p:grpSpPr bwMode="auto">
          <a:xfrm>
            <a:off x="2989263" y="1747838"/>
            <a:ext cx="1698625" cy="1436687"/>
            <a:chOff x="1536" y="2928"/>
            <a:chExt cx="1070" cy="905"/>
          </a:xfrm>
        </p:grpSpPr>
        <p:pic>
          <p:nvPicPr>
            <p:cNvPr id="384014" name="Picture 7" descr="IF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536" y="2928"/>
              <a:ext cx="1064" cy="90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84015" name="Rectangle 8"/>
            <p:cNvSpPr>
              <a:spLocks noChangeArrowheads="1"/>
            </p:cNvSpPr>
            <p:nvPr/>
          </p:nvSpPr>
          <p:spPr bwMode="auto">
            <a:xfrm>
              <a:off x="2208" y="3552"/>
              <a:ext cx="3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600">
                  <a:ea typeface="华文楷体" panose="02010600040101010101" pitchFamily="2" charset="-122"/>
                </a:rPr>
                <a:t> XY</a:t>
              </a:r>
              <a:r>
                <a:rPr lang="en-US" altLang="zh-CN" sz="1600" baseline="-25000">
                  <a:ea typeface="华文楷体" panose="02010600040101010101" pitchFamily="2" charset="-122"/>
                </a:rPr>
                <a:t>3 </a:t>
              </a:r>
              <a:endParaRPr lang="en-US" altLang="zh-CN" sz="1600" baseline="-25000">
                <a:ea typeface="华文楷体" panose="02010600040101010101" pitchFamily="2" charset="-122"/>
              </a:endParaRPr>
            </a:p>
          </p:txBody>
        </p:sp>
      </p:grpSp>
      <p:grpSp>
        <p:nvGrpSpPr>
          <p:cNvPr id="384004" name="Group 9"/>
          <p:cNvGrpSpPr/>
          <p:nvPr/>
        </p:nvGrpSpPr>
        <p:grpSpPr bwMode="auto">
          <a:xfrm>
            <a:off x="5068888" y="1747838"/>
            <a:ext cx="1676400" cy="1417637"/>
            <a:chOff x="2688" y="2928"/>
            <a:chExt cx="1056" cy="893"/>
          </a:xfrm>
        </p:grpSpPr>
        <p:pic>
          <p:nvPicPr>
            <p:cNvPr id="384012" name="Picture 10" descr="IF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 y="2928"/>
              <a:ext cx="1056" cy="893"/>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84013" name="Rectangle 11"/>
            <p:cNvSpPr>
              <a:spLocks noChangeArrowheads="1"/>
            </p:cNvSpPr>
            <p:nvPr/>
          </p:nvSpPr>
          <p:spPr bwMode="auto">
            <a:xfrm>
              <a:off x="2688" y="3552"/>
              <a:ext cx="3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600">
                  <a:ea typeface="华文楷体" panose="02010600040101010101" pitchFamily="2" charset="-122"/>
                </a:rPr>
                <a:t>XY</a:t>
              </a:r>
              <a:r>
                <a:rPr lang="en-US" altLang="zh-CN" sz="1600" baseline="-25000">
                  <a:ea typeface="华文楷体" panose="02010600040101010101" pitchFamily="2" charset="-122"/>
                </a:rPr>
                <a:t>5</a:t>
              </a:r>
              <a:endParaRPr lang="en-US" altLang="zh-CN" sz="1600" baseline="-25000">
                <a:ea typeface="华文楷体" panose="02010600040101010101" pitchFamily="2" charset="-122"/>
              </a:endParaRPr>
            </a:p>
          </p:txBody>
        </p:sp>
      </p:grpSp>
      <p:grpSp>
        <p:nvGrpSpPr>
          <p:cNvPr id="384005" name="Group 12"/>
          <p:cNvGrpSpPr/>
          <p:nvPr/>
        </p:nvGrpSpPr>
        <p:grpSpPr bwMode="auto">
          <a:xfrm>
            <a:off x="7113588" y="1747838"/>
            <a:ext cx="1689100" cy="1417637"/>
            <a:chOff x="3792" y="2928"/>
            <a:chExt cx="1064" cy="893"/>
          </a:xfrm>
        </p:grpSpPr>
        <p:pic>
          <p:nvPicPr>
            <p:cNvPr id="384010" name="Picture 13" descr="IF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 y="2928"/>
              <a:ext cx="1056" cy="893"/>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84011" name="Rectangle 14"/>
            <p:cNvSpPr>
              <a:spLocks noChangeArrowheads="1"/>
            </p:cNvSpPr>
            <p:nvPr/>
          </p:nvSpPr>
          <p:spPr bwMode="auto">
            <a:xfrm>
              <a:off x="4512" y="3600"/>
              <a:ext cx="3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600">
                  <a:ea typeface="华文楷体" panose="02010600040101010101" pitchFamily="2" charset="-122"/>
                </a:rPr>
                <a:t>XY</a:t>
              </a:r>
              <a:r>
                <a:rPr lang="en-US" altLang="zh-CN" sz="1600" baseline="-25000">
                  <a:ea typeface="华文楷体" panose="02010600040101010101" pitchFamily="2" charset="-122"/>
                </a:rPr>
                <a:t>7</a:t>
              </a:r>
              <a:endParaRPr lang="en-US" altLang="zh-CN" sz="1600" baseline="-25000">
                <a:ea typeface="华文楷体" panose="02010600040101010101" pitchFamily="2" charset="-122"/>
              </a:endParaRPr>
            </a:p>
          </p:txBody>
        </p:sp>
      </p:grpSp>
      <p:sp>
        <p:nvSpPr>
          <p:cNvPr id="129039" name="Text Box 15"/>
          <p:cNvSpPr txBox="1">
            <a:spLocks noChangeArrowheads="1"/>
          </p:cNvSpPr>
          <p:nvPr/>
        </p:nvSpPr>
        <p:spPr bwMode="auto">
          <a:xfrm>
            <a:off x="900113" y="4076700"/>
            <a:ext cx="8064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spcBef>
                <a:spcPct val="50000"/>
              </a:spcBef>
            </a:pPr>
            <a:r>
              <a:rPr lang="zh-CN" altLang="en-US" sz="3600">
                <a:ea typeface="华文楷体" panose="02010600040101010101" pitchFamily="2" charset="-122"/>
              </a:rPr>
              <a:t>使用</a:t>
            </a:r>
            <a:r>
              <a:rPr lang="zh-CN" altLang="en-US" sz="3600">
                <a:solidFill>
                  <a:srgbClr val="0000FF"/>
                </a:solidFill>
                <a:ea typeface="华文楷体" panose="02010600040101010101" pitchFamily="2" charset="-122"/>
              </a:rPr>
              <a:t>杂化轨道理论和价层电子对互斥理论</a:t>
            </a:r>
            <a:r>
              <a:rPr lang="en-US" altLang="zh-CN" sz="3600">
                <a:solidFill>
                  <a:srgbClr val="0000FF"/>
                </a:solidFill>
                <a:ea typeface="华文楷体" panose="02010600040101010101" pitchFamily="2" charset="-122"/>
              </a:rPr>
              <a:t>(VSEPR)</a:t>
            </a:r>
            <a:r>
              <a:rPr lang="zh-CN" altLang="en-US" sz="3600">
                <a:ea typeface="华文楷体" panose="02010600040101010101" pitchFamily="2" charset="-122"/>
              </a:rPr>
              <a:t>解释其卤素互化物结构。</a:t>
            </a:r>
            <a:endParaRPr lang="zh-CN" altLang="en-US" sz="3600">
              <a:ea typeface="华文楷体" panose="02010600040101010101" pitchFamily="2" charset="-122"/>
            </a:endParaRPr>
          </a:p>
        </p:txBody>
      </p:sp>
      <p:sp>
        <p:nvSpPr>
          <p:cNvPr id="384007" name="Text Box 16"/>
          <p:cNvSpPr txBox="1">
            <a:spLocks noChangeArrowheads="1"/>
          </p:cNvSpPr>
          <p:nvPr/>
        </p:nvSpPr>
        <p:spPr bwMode="auto">
          <a:xfrm>
            <a:off x="1042988" y="333375"/>
            <a:ext cx="4319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4000">
                <a:ea typeface="华文楷体" panose="02010600040101010101" pitchFamily="2" charset="-122"/>
              </a:rPr>
              <a:t>卤素互化物的结构</a:t>
            </a:r>
            <a:endParaRPr lang="zh-CN" altLang="en-US" sz="4000">
              <a:ea typeface="华文楷体" panose="02010600040101010101" pitchFamily="2" charset="-122"/>
            </a:endParaRPr>
          </a:p>
        </p:txBody>
      </p:sp>
      <p:sp>
        <p:nvSpPr>
          <p:cNvPr id="384008" name="Text Box 17"/>
          <p:cNvSpPr txBox="1">
            <a:spLocks noChangeArrowheads="1"/>
          </p:cNvSpPr>
          <p:nvPr/>
        </p:nvSpPr>
        <p:spPr bwMode="auto">
          <a:xfrm>
            <a:off x="757238" y="3209925"/>
            <a:ext cx="8135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a:ea typeface="华文楷体" panose="02010600040101010101" pitchFamily="2" charset="-122"/>
              </a:rPr>
              <a:t>    XY                 XY</a:t>
            </a:r>
            <a:r>
              <a:rPr lang="en-US" altLang="zh-CN" baseline="-25000">
                <a:ea typeface="华文楷体" panose="02010600040101010101" pitchFamily="2" charset="-122"/>
              </a:rPr>
              <a:t>3                     </a:t>
            </a:r>
            <a:r>
              <a:rPr lang="en-US" altLang="zh-CN">
                <a:ea typeface="华文楷体" panose="02010600040101010101" pitchFamily="2" charset="-122"/>
              </a:rPr>
              <a:t>XY</a:t>
            </a:r>
            <a:r>
              <a:rPr lang="en-US" altLang="zh-CN" baseline="-25000">
                <a:ea typeface="华文楷体" panose="02010600040101010101" pitchFamily="2" charset="-122"/>
              </a:rPr>
              <a:t>5                      </a:t>
            </a:r>
            <a:r>
              <a:rPr lang="en-US" altLang="zh-CN">
                <a:ea typeface="华文楷体" panose="02010600040101010101" pitchFamily="2" charset="-122"/>
              </a:rPr>
              <a:t>XY</a:t>
            </a:r>
            <a:r>
              <a:rPr lang="en-US" altLang="zh-CN" baseline="-25000">
                <a:ea typeface="华文楷体" panose="02010600040101010101" pitchFamily="2" charset="-122"/>
              </a:rPr>
              <a:t>7      </a:t>
            </a:r>
            <a:endParaRPr lang="en-US" altLang="zh-CN" baseline="-25000">
              <a:ea typeface="华文楷体" panose="02010600040101010101" pitchFamily="2" charset="-122"/>
            </a:endParaRPr>
          </a:p>
        </p:txBody>
      </p:sp>
      <p:sp>
        <p:nvSpPr>
          <p:cNvPr id="384009" name="Rectangle 23"/>
          <p:cNvSpPr>
            <a:spLocks noChangeArrowheads="1"/>
          </p:cNvSpPr>
          <p:nvPr/>
        </p:nvSpPr>
        <p:spPr bwMode="auto">
          <a:xfrm>
            <a:off x="7956550"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1C87340-95BE-4910-8B06-6835A42601FF}"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039"/>
                                        </p:tgtEl>
                                        <p:attrNameLst>
                                          <p:attrName>style.visibility</p:attrName>
                                        </p:attrNameLst>
                                      </p:cBhvr>
                                      <p:to>
                                        <p:strVal val="visible"/>
                                      </p:to>
                                    </p:set>
                                    <p:anim calcmode="lin" valueType="num">
                                      <p:cBhvr additive="base">
                                        <p:cTn id="7" dur="500" fill="hold"/>
                                        <p:tgtEl>
                                          <p:spTgt spid="129039"/>
                                        </p:tgtEl>
                                        <p:attrNameLst>
                                          <p:attrName>ppt_x</p:attrName>
                                        </p:attrNameLst>
                                      </p:cBhvr>
                                      <p:tavLst>
                                        <p:tav tm="0">
                                          <p:val>
                                            <p:strVal val="#ppt_x"/>
                                          </p:val>
                                        </p:tav>
                                        <p:tav tm="100000">
                                          <p:val>
                                            <p:strVal val="#ppt_x"/>
                                          </p:val>
                                        </p:tav>
                                      </p:tavLst>
                                    </p:anim>
                                    <p:anim calcmode="lin" valueType="num">
                                      <p:cBhvr additive="base">
                                        <p:cTn id="8" dur="500" fill="hold"/>
                                        <p:tgtEl>
                                          <p:spTgt spid="129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9"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882" name="Text Box 2"/>
          <p:cNvSpPr txBox="1">
            <a:spLocks noChangeArrowheads="1"/>
          </p:cNvSpPr>
          <p:nvPr/>
        </p:nvSpPr>
        <p:spPr bwMode="auto">
          <a:xfrm>
            <a:off x="900113" y="198438"/>
            <a:ext cx="7993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en-US" altLang="zh-CN" sz="3600">
                <a:solidFill>
                  <a:srgbClr val="0000CC"/>
                </a:solidFill>
                <a:ea typeface="华文楷体" panose="02010600040101010101" pitchFamily="2" charset="-122"/>
              </a:rPr>
              <a:t>3. </a:t>
            </a:r>
            <a:r>
              <a:rPr lang="zh-CN" altLang="en-US" sz="3600">
                <a:solidFill>
                  <a:srgbClr val="0000CC"/>
                </a:solidFill>
                <a:ea typeface="华文楷体" panose="02010600040101010101" pitchFamily="2" charset="-122"/>
              </a:rPr>
              <a:t>多卤化物：</a:t>
            </a:r>
            <a:r>
              <a:rPr lang="zh-CN" altLang="en-US" sz="3600">
                <a:ea typeface="华文楷体" panose="02010600040101010101" pitchFamily="2" charset="-122"/>
              </a:rPr>
              <a:t>金属卤化物与卤素单质或卤素互化物加合后生成的离子化合物</a:t>
            </a:r>
            <a:endParaRPr lang="zh-CN" altLang="en-US" sz="3600">
              <a:ea typeface="华文楷体" panose="02010600040101010101" pitchFamily="2" charset="-122"/>
            </a:endParaRPr>
          </a:p>
        </p:txBody>
      </p:sp>
      <p:sp>
        <p:nvSpPr>
          <p:cNvPr id="285883" name="Rectangle 4"/>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D55C54E-6893-4286-922C-F9E0ABAA6912}"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graphicFrame>
        <p:nvGraphicFramePr>
          <p:cNvPr id="3" name="Object 177"/>
          <p:cNvGraphicFramePr>
            <a:graphicFrameLocks noChangeAspect="1"/>
          </p:cNvGraphicFramePr>
          <p:nvPr/>
        </p:nvGraphicFramePr>
        <p:xfrm>
          <a:off x="4500563" y="1844675"/>
          <a:ext cx="3995737" cy="609600"/>
        </p:xfrm>
        <a:graphic>
          <a:graphicData uri="http://schemas.openxmlformats.org/presentationml/2006/ole">
            <mc:AlternateContent xmlns:mc="http://schemas.openxmlformats.org/markup-compatibility/2006">
              <mc:Choice xmlns:v="urn:schemas-microsoft-com:vml" Requires="v">
                <p:oleObj spid="_x0000_s286447" name="公式" r:id="rId1" imgW="1498600" imgH="228600" progId="Equation.3">
                  <p:embed/>
                </p:oleObj>
              </mc:Choice>
              <mc:Fallback>
                <p:oleObj name="公式" r:id="rId1" imgW="1498600" imgH="228600" progId="Equation.3">
                  <p:embed/>
                  <p:pic>
                    <p:nvPicPr>
                      <p:cNvPr id="0" name="Picture 6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844675"/>
                        <a:ext cx="399573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178"/>
          <p:cNvGraphicFramePr>
            <a:graphicFrameLocks noChangeAspect="1"/>
          </p:cNvGraphicFramePr>
          <p:nvPr/>
        </p:nvGraphicFramePr>
        <p:xfrm>
          <a:off x="1331913" y="1844675"/>
          <a:ext cx="3024187" cy="679450"/>
        </p:xfrm>
        <a:graphic>
          <a:graphicData uri="http://schemas.openxmlformats.org/presentationml/2006/ole">
            <mc:AlternateContent xmlns:mc="http://schemas.openxmlformats.org/markup-compatibility/2006">
              <mc:Choice xmlns:v="urn:schemas-microsoft-com:vml" Requires="v">
                <p:oleObj spid="_x0000_s286448" name="公式" r:id="rId3" imgW="1066800" imgH="241300" progId="Equation.3">
                  <p:embed/>
                </p:oleObj>
              </mc:Choice>
              <mc:Fallback>
                <p:oleObj name="公式" r:id="rId3" imgW="1066800" imgH="241300" progId="Equation.3">
                  <p:embed/>
                  <p:pic>
                    <p:nvPicPr>
                      <p:cNvPr id="0" name="Picture 6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844675"/>
                        <a:ext cx="3024187"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30"/>
          <p:cNvSpPr txBox="1">
            <a:spLocks noChangeArrowheads="1"/>
          </p:cNvSpPr>
          <p:nvPr/>
        </p:nvSpPr>
        <p:spPr bwMode="auto">
          <a:xfrm>
            <a:off x="1111250" y="2738438"/>
            <a:ext cx="2913063" cy="701675"/>
          </a:xfrm>
          <a:prstGeom prst="rect">
            <a:avLst/>
          </a:prstGeom>
          <a:noFill/>
          <a:ln>
            <a:noFill/>
          </a:ln>
          <a:effectLst/>
        </p:spPr>
        <p:txBody>
          <a:bodyPr>
            <a:spAutoFit/>
          </a:bodyPr>
          <a:lstStyle/>
          <a:p>
            <a:pPr>
              <a:lnSpc>
                <a:spcPct val="110000"/>
              </a:lnSpc>
              <a:spcBef>
                <a:spcPct val="50000"/>
              </a:spcBef>
              <a:defRPr/>
            </a:pPr>
            <a:r>
              <a:rPr lang="zh-CN" altLang="en-US" sz="3600" dirty="0">
                <a:latin typeface="+mn-lt"/>
                <a:ea typeface="+mn-ea"/>
              </a:rPr>
              <a:t>热稳定性差</a:t>
            </a:r>
            <a:r>
              <a:rPr lang="en-US" altLang="zh-CN" sz="3600" dirty="0">
                <a:latin typeface="+mn-lt"/>
                <a:ea typeface="+mn-ea"/>
              </a:rPr>
              <a:t> </a:t>
            </a:r>
            <a:endParaRPr lang="en-US" altLang="zh-CN" sz="3600" dirty="0">
              <a:latin typeface="+mn-lt"/>
              <a:ea typeface="+mn-ea"/>
            </a:endParaRPr>
          </a:p>
        </p:txBody>
      </p:sp>
      <p:grpSp>
        <p:nvGrpSpPr>
          <p:cNvPr id="9" name="Group 23"/>
          <p:cNvGrpSpPr/>
          <p:nvPr/>
        </p:nvGrpSpPr>
        <p:grpSpPr bwMode="auto">
          <a:xfrm>
            <a:off x="4284663" y="5157788"/>
            <a:ext cx="2551112" cy="1635125"/>
            <a:chOff x="1296" y="2020"/>
            <a:chExt cx="2945" cy="1628"/>
          </a:xfrm>
        </p:grpSpPr>
        <p:graphicFrame>
          <p:nvGraphicFramePr>
            <p:cNvPr id="285875" name="Object 179"/>
            <p:cNvGraphicFramePr>
              <a:graphicFrameLocks noChangeAspect="1"/>
            </p:cNvGraphicFramePr>
            <p:nvPr/>
          </p:nvGraphicFramePr>
          <p:xfrm>
            <a:off x="1518" y="2752"/>
            <a:ext cx="172" cy="280"/>
          </p:xfrm>
          <a:graphic>
            <a:graphicData uri="http://schemas.openxmlformats.org/presentationml/2006/ole">
              <mc:AlternateContent xmlns:mc="http://schemas.openxmlformats.org/markup-compatibility/2006">
                <mc:Choice xmlns:v="urn:schemas-microsoft-com:vml" Requires="v">
                  <p:oleObj spid="_x0000_s286449" name="公式" r:id="rId5" imgW="101600" imgH="165100" progId="Equation.3">
                    <p:embed/>
                  </p:oleObj>
                </mc:Choice>
                <mc:Fallback>
                  <p:oleObj name="公式" r:id="rId5" imgW="101600" imgH="165100" progId="Equation.3">
                    <p:embed/>
                    <p:pic>
                      <p:nvPicPr>
                        <p:cNvPr id="0" name="Picture 6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8" y="2752"/>
                          <a:ext cx="172" cy="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5876" name="Object 180"/>
            <p:cNvGraphicFramePr>
              <a:graphicFrameLocks noChangeAspect="1"/>
            </p:cNvGraphicFramePr>
            <p:nvPr/>
          </p:nvGraphicFramePr>
          <p:xfrm>
            <a:off x="3654" y="2752"/>
            <a:ext cx="172" cy="280"/>
          </p:xfrm>
          <a:graphic>
            <a:graphicData uri="http://schemas.openxmlformats.org/presentationml/2006/ole">
              <mc:AlternateContent xmlns:mc="http://schemas.openxmlformats.org/markup-compatibility/2006">
                <mc:Choice xmlns:v="urn:schemas-microsoft-com:vml" Requires="v">
                  <p:oleObj spid="_x0000_s286450" name="公式" r:id="rId7" imgW="101600" imgH="165100" progId="Equation.3">
                    <p:embed/>
                  </p:oleObj>
                </mc:Choice>
                <mc:Fallback>
                  <p:oleObj name="公式" r:id="rId7" imgW="101600" imgH="165100" progId="Equation.3">
                    <p:embed/>
                    <p:pic>
                      <p:nvPicPr>
                        <p:cNvPr id="0" name="Picture 6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4" y="2752"/>
                          <a:ext cx="172" cy="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5877" name="Object 181"/>
            <p:cNvGraphicFramePr>
              <a:graphicFrameLocks noChangeAspect="1"/>
            </p:cNvGraphicFramePr>
            <p:nvPr/>
          </p:nvGraphicFramePr>
          <p:xfrm>
            <a:off x="2640" y="2752"/>
            <a:ext cx="172" cy="280"/>
          </p:xfrm>
          <a:graphic>
            <a:graphicData uri="http://schemas.openxmlformats.org/presentationml/2006/ole">
              <mc:AlternateContent xmlns:mc="http://schemas.openxmlformats.org/markup-compatibility/2006">
                <mc:Choice xmlns:v="urn:schemas-microsoft-com:vml" Requires="v">
                  <p:oleObj spid="_x0000_s286451" name="公式" r:id="rId8" imgW="101600" imgH="165100" progId="Equation.3">
                    <p:embed/>
                  </p:oleObj>
                </mc:Choice>
                <mc:Fallback>
                  <p:oleObj name="公式" r:id="rId8" imgW="101600" imgH="165100" progId="Equation.3">
                    <p:embed/>
                    <p:pic>
                      <p:nvPicPr>
                        <p:cNvPr id="0" name="Picture 6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2752"/>
                          <a:ext cx="172" cy="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5887" name="Oval 9"/>
            <p:cNvSpPr>
              <a:spLocks noChangeArrowheads="1"/>
            </p:cNvSpPr>
            <p:nvPr/>
          </p:nvSpPr>
          <p:spPr bwMode="auto">
            <a:xfrm rot="5432030">
              <a:off x="2430" y="3197"/>
              <a:ext cx="540" cy="168"/>
            </a:xfrm>
            <a:prstGeom prst="ellipse">
              <a:avLst/>
            </a:prstGeom>
            <a:solidFill>
              <a:schemeClr val="bg2"/>
            </a:solidFill>
            <a:ln w="9525">
              <a:solidFill>
                <a:schemeClr val="tx1"/>
              </a:solidFill>
              <a:round/>
            </a:ln>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285888" name="Oval 10"/>
            <p:cNvSpPr>
              <a:spLocks noChangeArrowheads="1"/>
            </p:cNvSpPr>
            <p:nvPr/>
          </p:nvSpPr>
          <p:spPr bwMode="auto">
            <a:xfrm rot="7526896">
              <a:off x="2683" y="2469"/>
              <a:ext cx="589" cy="176"/>
            </a:xfrm>
            <a:prstGeom prst="ellipse">
              <a:avLst/>
            </a:prstGeom>
            <a:solidFill>
              <a:schemeClr val="bg2"/>
            </a:solidFill>
            <a:ln w="12700">
              <a:solidFill>
                <a:schemeClr val="tx1"/>
              </a:solidFill>
              <a:round/>
            </a:ln>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285889" name="Oval 11"/>
            <p:cNvSpPr>
              <a:spLocks noChangeArrowheads="1"/>
            </p:cNvSpPr>
            <p:nvPr/>
          </p:nvSpPr>
          <p:spPr bwMode="auto">
            <a:xfrm rot="3307806">
              <a:off x="2061" y="2487"/>
              <a:ext cx="639" cy="172"/>
            </a:xfrm>
            <a:prstGeom prst="ellipse">
              <a:avLst/>
            </a:prstGeom>
            <a:solidFill>
              <a:schemeClr val="bg2"/>
            </a:solidFill>
            <a:ln w="12700">
              <a:solidFill>
                <a:schemeClr val="tx1"/>
              </a:solidFill>
              <a:round/>
            </a:ln>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285890" name="Line 12"/>
            <p:cNvSpPr>
              <a:spLocks noChangeShapeType="1"/>
            </p:cNvSpPr>
            <p:nvPr/>
          </p:nvSpPr>
          <p:spPr bwMode="auto">
            <a:xfrm>
              <a:off x="1690" y="2895"/>
              <a:ext cx="926" cy="0"/>
            </a:xfrm>
            <a:prstGeom prst="line">
              <a:avLst/>
            </a:prstGeom>
            <a:noFill/>
            <a:ln w="31750">
              <a:solidFill>
                <a:srgbClr val="3333FF"/>
              </a:solidFill>
              <a:roun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285891" name="Line 13"/>
            <p:cNvSpPr>
              <a:spLocks noChangeShapeType="1"/>
            </p:cNvSpPr>
            <p:nvPr/>
          </p:nvSpPr>
          <p:spPr bwMode="auto">
            <a:xfrm>
              <a:off x="2752" y="2895"/>
              <a:ext cx="926" cy="0"/>
            </a:xfrm>
            <a:prstGeom prst="line">
              <a:avLst/>
            </a:prstGeom>
            <a:noFill/>
            <a:ln w="31750">
              <a:solidFill>
                <a:srgbClr val="3333FF"/>
              </a:solidFill>
              <a:round/>
            </a:ln>
            <a:extLst>
              <a:ext uri="{909E8E84-426E-40DD-AFC4-6F175D3DCCD1}">
                <a14:hiddenFill xmlns:a14="http://schemas.microsoft.com/office/drawing/2010/main">
                  <a:noFill/>
                </a14:hiddenFill>
              </a:ext>
            </a:extLst>
          </p:spPr>
          <p:txBody>
            <a:bodyPr wrap="none" anchor="ctr">
              <a:spAutoFit/>
            </a:bodyPr>
            <a:lstStyle/>
            <a:p>
              <a:endParaRPr lang="zh-CN" altLang="en-US"/>
            </a:p>
          </p:txBody>
        </p:sp>
        <p:graphicFrame>
          <p:nvGraphicFramePr>
            <p:cNvPr id="285878" name="Object 182"/>
            <p:cNvGraphicFramePr>
              <a:graphicFrameLocks noChangeAspect="1"/>
            </p:cNvGraphicFramePr>
            <p:nvPr/>
          </p:nvGraphicFramePr>
          <p:xfrm>
            <a:off x="1296" y="2160"/>
            <a:ext cx="144" cy="1488"/>
          </p:xfrm>
          <a:graphic>
            <a:graphicData uri="http://schemas.openxmlformats.org/presentationml/2006/ole">
              <mc:AlternateContent xmlns:mc="http://schemas.openxmlformats.org/markup-compatibility/2006">
                <mc:Choice xmlns:v="urn:schemas-microsoft-com:vml" Requires="v">
                  <p:oleObj spid="_x0000_s286452" name="公式" r:id="rId9" imgW="152400" imgH="215900" progId="Equation.3">
                    <p:embed/>
                  </p:oleObj>
                </mc:Choice>
                <mc:Fallback>
                  <p:oleObj name="公式" r:id="rId9" imgW="152400" imgH="215900" progId="Equation.3">
                    <p:embed/>
                    <p:pic>
                      <p:nvPicPr>
                        <p:cNvPr id="0" name="Picture 6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 y="2160"/>
                          <a:ext cx="144" cy="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5879" name="Object 183"/>
            <p:cNvGraphicFramePr>
              <a:graphicFrameLocks noChangeAspect="1"/>
            </p:cNvGraphicFramePr>
            <p:nvPr/>
          </p:nvGraphicFramePr>
          <p:xfrm>
            <a:off x="3840" y="2140"/>
            <a:ext cx="138" cy="1508"/>
          </p:xfrm>
          <a:graphic>
            <a:graphicData uri="http://schemas.openxmlformats.org/presentationml/2006/ole">
              <mc:AlternateContent xmlns:mc="http://schemas.openxmlformats.org/markup-compatibility/2006">
                <mc:Choice xmlns:v="urn:schemas-microsoft-com:vml" Requires="v">
                  <p:oleObj spid="_x0000_s286453" name="公式" r:id="rId11" imgW="152400" imgH="215900" progId="Equation.3">
                    <p:embed/>
                  </p:oleObj>
                </mc:Choice>
                <mc:Fallback>
                  <p:oleObj name="公式" r:id="rId11" imgW="152400" imgH="215900" progId="Equation.3">
                    <p:embed/>
                    <p:pic>
                      <p:nvPicPr>
                        <p:cNvPr id="0" name="Picture 6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0" y="2140"/>
                          <a:ext cx="138" cy="15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5892" name="Text Box 16"/>
            <p:cNvSpPr txBox="1">
              <a:spLocks noChangeArrowheads="1"/>
            </p:cNvSpPr>
            <p:nvPr/>
          </p:nvSpPr>
          <p:spPr bwMode="auto">
            <a:xfrm>
              <a:off x="3914" y="2020"/>
              <a:ext cx="327"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lang="en-US" altLang="zh-CN" b="0">
                  <a:ea typeface="楷体" panose="02010609060101010101" pitchFamily="49" charset="-122"/>
                </a:rPr>
                <a:t>-</a:t>
              </a:r>
              <a:endParaRPr lang="en-US" altLang="zh-CN" b="0">
                <a:ea typeface="楷体" panose="02010609060101010101" pitchFamily="49" charset="-122"/>
              </a:endParaRPr>
            </a:p>
          </p:txBody>
        </p:sp>
      </p:grpSp>
      <p:graphicFrame>
        <p:nvGraphicFramePr>
          <p:cNvPr id="21" name="Object 184"/>
          <p:cNvGraphicFramePr>
            <a:graphicFrameLocks noGrp="1" noChangeAspect="1"/>
          </p:cNvGraphicFramePr>
          <p:nvPr>
            <p:ph sz="half" idx="4294967295"/>
          </p:nvPr>
        </p:nvGraphicFramePr>
        <p:xfrm>
          <a:off x="3203575" y="5332413"/>
          <a:ext cx="636588" cy="863600"/>
        </p:xfrm>
        <a:graphic>
          <a:graphicData uri="http://schemas.openxmlformats.org/presentationml/2006/ole">
            <mc:AlternateContent xmlns:mc="http://schemas.openxmlformats.org/markup-compatibility/2006">
              <mc:Choice xmlns:v="urn:schemas-microsoft-com:vml" Requires="v">
                <p:oleObj spid="_x0000_s286454" name="公式" r:id="rId13" imgW="177800" imgH="241300" progId="Equation.3">
                  <p:embed/>
                </p:oleObj>
              </mc:Choice>
              <mc:Fallback>
                <p:oleObj name="公式" r:id="rId13" imgW="177800" imgH="241300" progId="Equation.3">
                  <p:embed/>
                  <p:pic>
                    <p:nvPicPr>
                      <p:cNvPr id="0" name="Picture 628"/>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3575" y="5332413"/>
                        <a:ext cx="636588"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4"/>
          <p:cNvSpPr>
            <a:spLocks noChangeArrowheads="1"/>
          </p:cNvSpPr>
          <p:nvPr/>
        </p:nvSpPr>
        <p:spPr bwMode="auto">
          <a:xfrm>
            <a:off x="1079500" y="3590925"/>
            <a:ext cx="78136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09600" algn="l"/>
              </a:tabLst>
              <a:defRPr sz="3200" b="1">
                <a:solidFill>
                  <a:srgbClr val="000000"/>
                </a:solidFill>
                <a:latin typeface="Times New Roman" panose="02020603050405020304" pitchFamily="18" charset="0"/>
                <a:ea typeface="宋体" panose="02010600030101010101" pitchFamily="2" charset="-122"/>
              </a:defRPr>
            </a:lvl1pPr>
            <a:lvl2pPr marL="742950" indent="-285750">
              <a:tabLst>
                <a:tab pos="609600" algn="l"/>
              </a:tabLst>
              <a:defRPr sz="3200" b="1">
                <a:solidFill>
                  <a:srgbClr val="000000"/>
                </a:solidFill>
                <a:latin typeface="Times New Roman" panose="02020603050405020304" pitchFamily="18" charset="0"/>
                <a:ea typeface="宋体" panose="02010600030101010101" pitchFamily="2" charset="-122"/>
              </a:defRPr>
            </a:lvl2pPr>
            <a:lvl3pPr marL="1143000" indent="-228600">
              <a:tabLst>
                <a:tab pos="609600" algn="l"/>
              </a:tabLst>
              <a:defRPr sz="3200" b="1">
                <a:solidFill>
                  <a:srgbClr val="000000"/>
                </a:solidFill>
                <a:latin typeface="Times New Roman" panose="02020603050405020304" pitchFamily="18" charset="0"/>
                <a:ea typeface="宋体" panose="02010600030101010101" pitchFamily="2" charset="-122"/>
              </a:defRPr>
            </a:lvl3pPr>
            <a:lvl4pPr marL="1600200" indent="-228600">
              <a:tabLst>
                <a:tab pos="609600" algn="l"/>
              </a:tabLst>
              <a:defRPr sz="3200" b="1">
                <a:solidFill>
                  <a:srgbClr val="000000"/>
                </a:solidFill>
                <a:latin typeface="Times New Roman" panose="02020603050405020304" pitchFamily="18" charset="0"/>
                <a:ea typeface="宋体" panose="02010600030101010101" pitchFamily="2" charset="-122"/>
              </a:defRPr>
            </a:lvl4pPr>
            <a:lvl5pPr marL="2057400" indent="-228600">
              <a:tabLst>
                <a:tab pos="609600" algn="l"/>
              </a:tabLst>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tabLst>
                <a:tab pos="609600" algn="l"/>
              </a:tabLs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tabLst>
                <a:tab pos="609600" algn="l"/>
              </a:tabLs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tabLst>
                <a:tab pos="609600" algn="l"/>
              </a:tabLs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tabLst>
                <a:tab pos="609600" algn="l"/>
              </a:tabLs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zh-CN" altLang="en-US" sz="3600">
                <a:solidFill>
                  <a:srgbClr val="FF0000"/>
                </a:solidFill>
                <a:ea typeface="华文楷体" panose="02010600040101010101" pitchFamily="2" charset="-122"/>
              </a:rPr>
              <a:t>结构特征：</a:t>
            </a:r>
            <a:r>
              <a:rPr lang="zh-CN" altLang="en-US" sz="3600">
                <a:ea typeface="华文楷体" panose="02010600040101010101" pitchFamily="2" charset="-122"/>
              </a:rPr>
              <a:t>较重的卤素原子居中</a:t>
            </a:r>
            <a:r>
              <a:rPr lang="en-US" altLang="zh-CN" sz="3600">
                <a:ea typeface="华文楷体" panose="02010600040101010101" pitchFamily="2" charset="-122"/>
              </a:rPr>
              <a:t> </a:t>
            </a:r>
            <a:r>
              <a:rPr lang="zh-CN" altLang="en-US" sz="3600">
                <a:ea typeface="华文楷体" panose="02010600040101010101" pitchFamily="2" charset="-122"/>
              </a:rPr>
              <a:t>，较轻的卤素原子</a:t>
            </a:r>
            <a:r>
              <a:rPr lang="en-US" altLang="zh-CN" sz="3600">
                <a:ea typeface="华文楷体" panose="02010600040101010101" pitchFamily="2" charset="-122"/>
              </a:rPr>
              <a:t>(</a:t>
            </a:r>
            <a:r>
              <a:rPr lang="zh-CN" altLang="en-US" sz="3600">
                <a:ea typeface="华文楷体" panose="02010600040101010101" pitchFamily="2" charset="-122"/>
              </a:rPr>
              <a:t>配体</a:t>
            </a:r>
            <a:r>
              <a:rPr lang="en-US" altLang="zh-CN" sz="3600">
                <a:ea typeface="华文楷体" panose="02010600040101010101" pitchFamily="2" charset="-122"/>
              </a:rPr>
              <a:t>)</a:t>
            </a:r>
            <a:r>
              <a:rPr lang="zh-CN" altLang="en-US" sz="3600">
                <a:ea typeface="华文楷体" panose="02010600040101010101" pitchFamily="2" charset="-122"/>
              </a:rPr>
              <a:t>分布在四周</a:t>
            </a:r>
            <a:endParaRPr lang="zh-CN" altLang="en-US" sz="3600">
              <a:ea typeface="华文楷体" panose="02010600040101010101" pitchFamily="2" charset="-122"/>
            </a:endParaRPr>
          </a:p>
        </p:txBody>
      </p:sp>
      <p:graphicFrame>
        <p:nvGraphicFramePr>
          <p:cNvPr id="5" name="Object 185"/>
          <p:cNvGraphicFramePr>
            <a:graphicFrameLocks noChangeAspect="1"/>
          </p:cNvGraphicFramePr>
          <p:nvPr/>
        </p:nvGraphicFramePr>
        <p:xfrm>
          <a:off x="4078288" y="2706688"/>
          <a:ext cx="4165600" cy="577850"/>
        </p:xfrm>
        <a:graphic>
          <a:graphicData uri="http://schemas.openxmlformats.org/presentationml/2006/ole">
            <mc:AlternateContent xmlns:mc="http://schemas.openxmlformats.org/markup-compatibility/2006">
              <mc:Choice xmlns:v="urn:schemas-microsoft-com:vml" Requires="v">
                <p:oleObj spid="_x0000_s286455" name="公式" r:id="rId15" imgW="1651000" imgH="228600" progId="Equation.3">
                  <p:embed/>
                </p:oleObj>
              </mc:Choice>
              <mc:Fallback>
                <p:oleObj name="公式" r:id="rId15" imgW="1651000" imgH="228600" progId="Equation.3">
                  <p:embed/>
                  <p:pic>
                    <p:nvPicPr>
                      <p:cNvPr id="0" name="Picture 6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78288" y="2706688"/>
                        <a:ext cx="4165600"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4)">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8124825" y="6049963"/>
            <a:ext cx="48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5CDB3F0-610C-40B9-9A40-6EF018819F4F}"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pic>
        <p:nvPicPr>
          <p:cNvPr id="7"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31863" y="792163"/>
            <a:ext cx="77120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1198563" y="4581525"/>
            <a:ext cx="25098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rPr>
              <a:t>闭合式</a:t>
            </a:r>
            <a:endParaRPr lang="en-US" altLang="zh-CN">
              <a:ea typeface="华文楷体" panose="02010600040101010101" pitchFamily="2" charset="-122"/>
            </a:endParaRPr>
          </a:p>
          <a:p>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硼烷阴离子</a:t>
            </a:r>
            <a:r>
              <a:rPr lang="en-US" altLang="zh-CN">
                <a:solidFill>
                  <a:srgbClr val="0000FF"/>
                </a:solidFill>
                <a:ea typeface="华文楷体" panose="02010600040101010101" pitchFamily="2" charset="-122"/>
              </a:rPr>
              <a:t>)</a:t>
            </a:r>
            <a:endParaRPr lang="zh-CN" altLang="en-US">
              <a:solidFill>
                <a:srgbClr val="0000FF"/>
              </a:solidFill>
              <a:ea typeface="华文楷体" panose="02010600040101010101" pitchFamily="2" charset="-122"/>
            </a:endParaRPr>
          </a:p>
        </p:txBody>
      </p:sp>
      <p:sp>
        <p:nvSpPr>
          <p:cNvPr id="9" name="Rectangle 5"/>
          <p:cNvSpPr>
            <a:spLocks noChangeArrowheads="1"/>
          </p:cNvSpPr>
          <p:nvPr/>
        </p:nvSpPr>
        <p:spPr bwMode="auto">
          <a:xfrm>
            <a:off x="4067175" y="4645025"/>
            <a:ext cx="2089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rPr>
              <a:t>巢式</a:t>
            </a:r>
            <a:endParaRPr lang="en-US" altLang="zh-CN">
              <a:ea typeface="华文楷体" panose="02010600040101010101" pitchFamily="2" charset="-122"/>
            </a:endParaRPr>
          </a:p>
          <a:p>
            <a:r>
              <a:rPr lang="en-US" altLang="zh-CN">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少氢硼烷</a:t>
            </a:r>
            <a:r>
              <a:rPr lang="en-US" altLang="zh-CN">
                <a:solidFill>
                  <a:srgbClr val="0000FF"/>
                </a:solidFill>
                <a:ea typeface="华文楷体" panose="02010600040101010101" pitchFamily="2" charset="-122"/>
              </a:rPr>
              <a:t>)</a:t>
            </a:r>
            <a:endParaRPr lang="zh-CN" altLang="en-US">
              <a:solidFill>
                <a:srgbClr val="0000FF"/>
              </a:solidFill>
              <a:ea typeface="华文楷体" panose="02010600040101010101" pitchFamily="2" charset="-122"/>
            </a:endParaRPr>
          </a:p>
        </p:txBody>
      </p:sp>
      <p:sp>
        <p:nvSpPr>
          <p:cNvPr id="10" name="Rectangle 6"/>
          <p:cNvSpPr>
            <a:spLocks noChangeArrowheads="1"/>
          </p:cNvSpPr>
          <p:nvPr/>
        </p:nvSpPr>
        <p:spPr bwMode="auto">
          <a:xfrm>
            <a:off x="6496050" y="4559300"/>
            <a:ext cx="21478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ea typeface="华文楷体" panose="02010600040101010101" pitchFamily="2" charset="-122"/>
              </a:rPr>
              <a:t>蛛</a:t>
            </a:r>
            <a:r>
              <a:rPr lang="en-US" altLang="zh-CN">
                <a:ea typeface="华文楷体" panose="02010600040101010101" pitchFamily="2" charset="-122"/>
              </a:rPr>
              <a:t>(</a:t>
            </a:r>
            <a:r>
              <a:rPr lang="zh-CN" altLang="en-US">
                <a:ea typeface="华文楷体" panose="02010600040101010101" pitchFamily="2" charset="-122"/>
              </a:rPr>
              <a:t>网</a:t>
            </a:r>
            <a:r>
              <a:rPr lang="en-US" altLang="zh-CN">
                <a:ea typeface="华文楷体" panose="02010600040101010101" pitchFamily="2" charset="-122"/>
              </a:rPr>
              <a:t>)</a:t>
            </a:r>
            <a:r>
              <a:rPr lang="zh-CN" altLang="en-US">
                <a:ea typeface="华文楷体" panose="02010600040101010101" pitchFamily="2" charset="-122"/>
              </a:rPr>
              <a:t>式</a:t>
            </a:r>
            <a:endParaRPr lang="en-US" altLang="zh-CN">
              <a:ea typeface="华文楷体" panose="02010600040101010101" pitchFamily="2" charset="-122"/>
            </a:endParaRPr>
          </a:p>
          <a:p>
            <a:r>
              <a:rPr lang="en-US" altLang="zh-CN">
                <a:solidFill>
                  <a:srgbClr val="FF0000"/>
                </a:solidFill>
                <a:ea typeface="华文楷体" panose="02010600040101010101" pitchFamily="2" charset="-122"/>
              </a:rPr>
              <a:t>(</a:t>
            </a:r>
            <a:r>
              <a:rPr lang="zh-CN" altLang="en-US">
                <a:solidFill>
                  <a:srgbClr val="FF0000"/>
                </a:solidFill>
                <a:ea typeface="华文楷体" panose="02010600040101010101" pitchFamily="2" charset="-122"/>
              </a:rPr>
              <a:t>多氢硼烷</a:t>
            </a:r>
            <a:r>
              <a:rPr lang="en-US" altLang="zh-CN">
                <a:solidFill>
                  <a:srgbClr val="FF0000"/>
                </a:solidFill>
                <a:ea typeface="华文楷体" panose="02010600040101010101" pitchFamily="2" charset="-122"/>
              </a:rPr>
              <a:t>)</a:t>
            </a:r>
            <a:endParaRPr lang="zh-CN" altLang="en-US">
              <a:solidFill>
                <a:srgbClr val="FF0000"/>
              </a:solidFill>
              <a:ea typeface="华文楷体" panose="02010600040101010101" pitchFamily="2" charset="-122"/>
            </a:endParaRPr>
          </a:p>
        </p:txBody>
      </p:sp>
      <p:sp>
        <p:nvSpPr>
          <p:cNvPr id="100358" name="Rectangle 7"/>
          <p:cNvSpPr>
            <a:spLocks noRot="1" noChangeArrowheads="1"/>
          </p:cNvSpPr>
          <p:nvPr/>
        </p:nvSpPr>
        <p:spPr bwMode="auto">
          <a:xfrm>
            <a:off x="900113" y="115888"/>
            <a:ext cx="389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buClr>
                <a:schemeClr val="tx2"/>
              </a:buClr>
              <a:buSzPct val="70000"/>
              <a:buFont typeface="Wingdings" panose="05000000000000000000" pitchFamily="2" charset="2"/>
              <a:buNone/>
            </a:pPr>
            <a:r>
              <a:rPr lang="zh-CN" altLang="en-US" sz="3600">
                <a:solidFill>
                  <a:srgbClr val="0000FF"/>
                </a:solidFill>
                <a:ea typeface="华文楷体" panose="02010600040101010101" pitchFamily="2" charset="-122"/>
              </a:rPr>
              <a:t>硼烷的结构与性质</a:t>
            </a:r>
            <a:endParaRPr lang="zh-CN" altLang="en-US" sz="3600">
              <a:solidFill>
                <a:srgbClr val="0000FF"/>
              </a:solidFill>
              <a:ea typeface="华文楷体" panose="02010600040101010101" pitchFamily="2" charset="-122"/>
            </a:endParaRPr>
          </a:p>
        </p:txBody>
      </p:sp>
      <p:sp>
        <p:nvSpPr>
          <p:cNvPr id="12" name="Text Box 8"/>
          <p:cNvSpPr txBox="1">
            <a:spLocks noChangeArrowheads="1"/>
          </p:cNvSpPr>
          <p:nvPr/>
        </p:nvSpPr>
        <p:spPr bwMode="auto">
          <a:xfrm>
            <a:off x="1287463" y="5922963"/>
            <a:ext cx="652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3600">
                <a:solidFill>
                  <a:srgbClr val="0000FF"/>
                </a:solidFill>
                <a:ea typeface="华文楷体" panose="02010600040101010101" pitchFamily="2" charset="-122"/>
              </a:rPr>
              <a:t>硼烷及衍生物的结构复杂多样！</a:t>
            </a:r>
            <a:endParaRPr lang="zh-CN" altLang="en-US" sz="3600">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069975" y="2646363"/>
            <a:ext cx="2051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CC"/>
                </a:solidFill>
                <a:ea typeface="华文楷体" panose="02010600040101010101" pitchFamily="2" charset="-122"/>
              </a:rPr>
              <a:t>1) </a:t>
            </a:r>
            <a:r>
              <a:rPr lang="zh-CN" altLang="en-US" sz="3600">
                <a:solidFill>
                  <a:srgbClr val="0000CC"/>
                </a:solidFill>
                <a:ea typeface="华文楷体" panose="02010600040101010101" pitchFamily="2" charset="-122"/>
              </a:rPr>
              <a:t>氟化氧</a:t>
            </a:r>
            <a:endParaRPr lang="zh-CN" altLang="en-US" sz="3600">
              <a:solidFill>
                <a:srgbClr val="0000CC"/>
              </a:solidFill>
              <a:ea typeface="华文楷体" panose="02010600040101010101" pitchFamily="2" charset="-122"/>
            </a:endParaRPr>
          </a:p>
        </p:txBody>
      </p:sp>
      <p:graphicFrame>
        <p:nvGraphicFramePr>
          <p:cNvPr id="92163" name="Object 25"/>
          <p:cNvGraphicFramePr>
            <a:graphicFrameLocks noChangeAspect="1"/>
          </p:cNvGraphicFramePr>
          <p:nvPr/>
        </p:nvGraphicFramePr>
        <p:xfrm>
          <a:off x="1139825" y="3789363"/>
          <a:ext cx="7162800" cy="1712912"/>
        </p:xfrm>
        <a:graphic>
          <a:graphicData uri="http://schemas.openxmlformats.org/presentationml/2006/ole">
            <mc:AlternateContent xmlns:mc="http://schemas.openxmlformats.org/markup-compatibility/2006">
              <mc:Choice xmlns:v="urn:schemas-microsoft-com:vml" Requires="v">
                <p:oleObj spid="_x0000_s286816" name="CS ChemDraw Drawing" r:id="rId1" imgW="5963920" imgH="1424940" progId="ChemDraw.Document.6.0">
                  <p:embed/>
                </p:oleObj>
              </mc:Choice>
              <mc:Fallback>
                <p:oleObj name="CS ChemDraw Drawing" r:id="rId1" imgW="5963920" imgH="1424940" progId="ChemDraw.Document.6.0">
                  <p:embed/>
                  <p:pic>
                    <p:nvPicPr>
                      <p:cNvPr id="0" name="Picture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25" y="3789363"/>
                        <a:ext cx="7162800" cy="1712912"/>
                      </a:xfrm>
                      <a:prstGeom prst="rect">
                        <a:avLst/>
                      </a:prstGeom>
                      <a:solidFill>
                        <a:schemeClr val="tx1"/>
                      </a:solidFill>
                    </p:spPr>
                  </p:pic>
                </p:oleObj>
              </mc:Fallback>
            </mc:AlternateContent>
          </a:graphicData>
        </a:graphic>
      </p:graphicFrame>
      <p:sp>
        <p:nvSpPr>
          <p:cNvPr id="286747" name="Rectangle 5"/>
          <p:cNvSpPr>
            <a:spLocks noChangeArrowheads="1"/>
          </p:cNvSpPr>
          <p:nvPr/>
        </p:nvSpPr>
        <p:spPr bwMode="auto">
          <a:xfrm>
            <a:off x="898525" y="417513"/>
            <a:ext cx="450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4000">
                <a:solidFill>
                  <a:srgbClr val="0000CC"/>
                </a:solidFill>
                <a:ea typeface="华文楷体" panose="02010600040101010101" pitchFamily="2" charset="-122"/>
              </a:rPr>
              <a:t>8.8.4  </a:t>
            </a:r>
            <a:r>
              <a:rPr kumimoji="1" lang="zh-CN" altLang="en-US" sz="4000">
                <a:solidFill>
                  <a:srgbClr val="0000CC"/>
                </a:solidFill>
                <a:ea typeface="华文楷体" panose="02010600040101010101" pitchFamily="2" charset="-122"/>
              </a:rPr>
              <a:t>卤素含氧化物</a:t>
            </a:r>
            <a:endParaRPr kumimoji="1" lang="zh-CN" altLang="en-US" sz="4000">
              <a:solidFill>
                <a:srgbClr val="0000CC"/>
              </a:solidFill>
              <a:ea typeface="华文楷体" panose="02010600040101010101" pitchFamily="2" charset="-122"/>
            </a:endParaRPr>
          </a:p>
        </p:txBody>
      </p:sp>
      <p:sp>
        <p:nvSpPr>
          <p:cNvPr id="286748" name="Rectangle 6"/>
          <p:cNvSpPr>
            <a:spLocks noChangeArrowheads="1"/>
          </p:cNvSpPr>
          <p:nvPr/>
        </p:nvSpPr>
        <p:spPr bwMode="auto">
          <a:xfrm>
            <a:off x="900113" y="1196975"/>
            <a:ext cx="7943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buFontTx/>
              <a:buAutoNum type="arabicPeriod"/>
            </a:pPr>
            <a:r>
              <a:rPr lang="zh-CN" altLang="en-US" sz="3600">
                <a:solidFill>
                  <a:srgbClr val="0000CC"/>
                </a:solidFill>
                <a:ea typeface="华文楷体" panose="02010600040101010101" pitchFamily="2" charset="-122"/>
              </a:rPr>
              <a:t>氧化物 ：</a:t>
            </a:r>
            <a:r>
              <a:rPr lang="zh-CN" altLang="en-US" sz="3600">
                <a:ea typeface="华文楷体" panose="02010600040101010101" pitchFamily="2" charset="-122"/>
              </a:rPr>
              <a:t> 化合物种类较多，但大多数不稳定而且难得到</a:t>
            </a:r>
            <a:endParaRPr lang="zh-CN" altLang="en-US" sz="3600">
              <a:ea typeface="华文楷体" panose="02010600040101010101" pitchFamily="2" charset="-122"/>
            </a:endParaRPr>
          </a:p>
        </p:txBody>
      </p:sp>
      <p:sp>
        <p:nvSpPr>
          <p:cNvPr id="286749" name="Rectangle 8"/>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B49339F-38D7-497A-AFC4-DF17A3EC0695}"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heel(4)">
                                      <p:cBhvr>
                                        <p:cTn id="7" dur="2000"/>
                                        <p:tgtEl>
                                          <p:spTgt spid="92162"/>
                                        </p:tgtEl>
                                      </p:cBhvr>
                                    </p:animEffect>
                                  </p:childTnLst>
                                </p:cTn>
                              </p:par>
                              <p:par>
                                <p:cTn id="8" presetID="16" presetClass="entr" presetSubtype="26" fill="hold" nodeType="withEffect">
                                  <p:stCondLst>
                                    <p:cond delay="0"/>
                                  </p:stCondLst>
                                  <p:childTnLst>
                                    <p:set>
                                      <p:cBhvr>
                                        <p:cTn id="9" dur="1" fill="hold">
                                          <p:stCondLst>
                                            <p:cond delay="0"/>
                                          </p:stCondLst>
                                        </p:cTn>
                                        <p:tgtEl>
                                          <p:spTgt spid="92163"/>
                                        </p:tgtEl>
                                        <p:attrNameLst>
                                          <p:attrName>style.visibility</p:attrName>
                                        </p:attrNameLst>
                                      </p:cBhvr>
                                      <p:to>
                                        <p:strVal val="visible"/>
                                      </p:to>
                                    </p:set>
                                    <p:animEffect transition="in" filter="barn(inHorizontal)">
                                      <p:cBhvr>
                                        <p:cTn id="10"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808038" y="441325"/>
            <a:ext cx="8085137" cy="4745038"/>
          </a:xfrm>
          <a:prstGeom prst="rect">
            <a:avLst/>
          </a:prstGeom>
          <a:noFill/>
          <a:ln>
            <a:noFill/>
          </a:ln>
          <a:effectLst/>
        </p:spPr>
        <p:txBody>
          <a:bodyPr>
            <a:spAutoFit/>
          </a:bodyPr>
          <a:lstStyle/>
          <a:p>
            <a:pPr marL="457200" indent="-457200">
              <a:lnSpc>
                <a:spcPct val="135000"/>
              </a:lnSpc>
              <a:buClr>
                <a:srgbClr val="00B050"/>
              </a:buClr>
              <a:buFont typeface="Wingdings" panose="05000000000000000000" pitchFamily="2" charset="2"/>
              <a:buChar char="p"/>
              <a:defRPr/>
            </a:pPr>
            <a:r>
              <a:rPr lang="en-US" altLang="zh-CN" dirty="0">
                <a:solidFill>
                  <a:srgbClr val="FF0000"/>
                </a:solidFill>
                <a:ea typeface="华文楷体" panose="02010600040101010101" pitchFamily="2" charset="-122"/>
              </a:rPr>
              <a:t>OF</a:t>
            </a:r>
            <a:r>
              <a:rPr lang="en-US" altLang="zh-CN" baseline="-25000" dirty="0">
                <a:solidFill>
                  <a:srgbClr val="FF0000"/>
                </a:solidFill>
                <a:ea typeface="华文楷体" panose="02010600040101010101" pitchFamily="2" charset="-122"/>
              </a:rPr>
              <a:t>2</a:t>
            </a:r>
            <a:r>
              <a:rPr lang="zh-CN" altLang="en-US" dirty="0">
                <a:ea typeface="华文楷体" panose="02010600040101010101" pitchFamily="2" charset="-122"/>
              </a:rPr>
              <a:t>室温下稳定，不与玻璃反应，强氟化剂，但弱于</a:t>
            </a:r>
            <a:r>
              <a:rPr lang="en-US" altLang="zh-CN" dirty="0">
                <a:ea typeface="华文楷体" panose="02010600040101010101" pitchFamily="2" charset="-122"/>
              </a:rPr>
              <a:t>F</a:t>
            </a:r>
            <a:r>
              <a:rPr lang="en-US" altLang="zh-CN" baseline="-25000" dirty="0">
                <a:ea typeface="华文楷体" panose="02010600040101010101" pitchFamily="2" charset="-122"/>
              </a:rPr>
              <a:t>2</a:t>
            </a:r>
            <a:endParaRPr lang="en-US" altLang="zh-CN" dirty="0">
              <a:ea typeface="华文楷体" panose="02010600040101010101" pitchFamily="2" charset="-122"/>
            </a:endParaRPr>
          </a:p>
          <a:p>
            <a:pPr>
              <a:lnSpc>
                <a:spcPct val="135000"/>
              </a:lnSpc>
              <a:defRPr/>
            </a:pPr>
            <a:r>
              <a:rPr lang="en-US" altLang="zh-CN" dirty="0">
                <a:ea typeface="华文楷体" panose="02010600040101010101" pitchFamily="2" charset="-122"/>
              </a:rPr>
              <a:t>    2 </a:t>
            </a:r>
            <a:r>
              <a:rPr lang="en-US" altLang="zh-CN" dirty="0" err="1">
                <a:ea typeface="华文楷体" panose="02010600040101010101" pitchFamily="2" charset="-122"/>
              </a:rPr>
              <a:t>NaOH</a:t>
            </a:r>
            <a:r>
              <a:rPr lang="en-US" altLang="zh-CN" dirty="0">
                <a:ea typeface="华文楷体" panose="02010600040101010101" pitchFamily="2" charset="-122"/>
              </a:rPr>
              <a:t> + 2 F</a:t>
            </a:r>
            <a:r>
              <a:rPr lang="en-US" altLang="zh-CN" baseline="-25000" dirty="0">
                <a:ea typeface="华文楷体" panose="02010600040101010101" pitchFamily="2" charset="-122"/>
              </a:rPr>
              <a:t>2         </a:t>
            </a:r>
            <a:r>
              <a:rPr lang="en-US" altLang="zh-CN" dirty="0">
                <a:ea typeface="华文楷体" panose="02010600040101010101" pitchFamily="2" charset="-122"/>
              </a:rPr>
              <a:t>    2 </a:t>
            </a:r>
            <a:r>
              <a:rPr lang="en-US" altLang="zh-CN" dirty="0" err="1">
                <a:ea typeface="华文楷体" panose="02010600040101010101" pitchFamily="2" charset="-122"/>
              </a:rPr>
              <a:t>NaF</a:t>
            </a:r>
            <a:r>
              <a:rPr lang="en-US" altLang="zh-CN" dirty="0">
                <a:ea typeface="华文楷体" panose="02010600040101010101" pitchFamily="2" charset="-122"/>
              </a:rPr>
              <a:t> + OF</a:t>
            </a:r>
            <a:r>
              <a:rPr lang="en-US" altLang="zh-CN" baseline="-25000" dirty="0">
                <a:ea typeface="华文楷体" panose="02010600040101010101" pitchFamily="2" charset="-122"/>
              </a:rPr>
              <a:t>2</a:t>
            </a:r>
            <a:r>
              <a:rPr lang="en-US" altLang="zh-CN" dirty="0">
                <a:ea typeface="华文楷体" panose="02010600040101010101" pitchFamily="2" charset="-122"/>
              </a:rPr>
              <a:t> + H</a:t>
            </a:r>
            <a:r>
              <a:rPr lang="en-US" altLang="zh-CN" baseline="-25000" dirty="0">
                <a:ea typeface="华文楷体" panose="02010600040101010101" pitchFamily="2" charset="-122"/>
              </a:rPr>
              <a:t>2</a:t>
            </a:r>
            <a:r>
              <a:rPr lang="en-US" altLang="zh-CN" dirty="0">
                <a:ea typeface="华文楷体" panose="02010600040101010101" pitchFamily="2" charset="-122"/>
              </a:rPr>
              <a:t>O</a:t>
            </a:r>
            <a:endParaRPr lang="en-US" altLang="zh-CN" dirty="0">
              <a:ea typeface="华文楷体" panose="02010600040101010101" pitchFamily="2" charset="-122"/>
            </a:endParaRPr>
          </a:p>
          <a:p>
            <a:pPr marL="457200" indent="-457200">
              <a:lnSpc>
                <a:spcPct val="135000"/>
              </a:lnSpc>
              <a:buFont typeface="Wingdings" panose="05000000000000000000" pitchFamily="2" charset="2"/>
              <a:buChar char="u"/>
              <a:defRPr/>
            </a:pPr>
            <a:r>
              <a:rPr lang="en-US" altLang="zh-CN" dirty="0">
                <a:solidFill>
                  <a:srgbClr val="FF0000"/>
                </a:solidFill>
                <a:ea typeface="华文楷体" panose="02010600040101010101" pitchFamily="2" charset="-122"/>
              </a:rPr>
              <a:t>O</a:t>
            </a:r>
            <a:r>
              <a:rPr lang="en-US" altLang="zh-CN" baseline="-25000" dirty="0">
                <a:solidFill>
                  <a:srgbClr val="FF0000"/>
                </a:solidFill>
                <a:ea typeface="华文楷体" panose="02010600040101010101" pitchFamily="2" charset="-122"/>
              </a:rPr>
              <a:t>2</a:t>
            </a:r>
            <a:r>
              <a:rPr lang="en-US" altLang="zh-CN" dirty="0">
                <a:solidFill>
                  <a:srgbClr val="FF0000"/>
                </a:solidFill>
                <a:ea typeface="华文楷体" panose="02010600040101010101" pitchFamily="2" charset="-122"/>
              </a:rPr>
              <a:t>F</a:t>
            </a:r>
            <a:r>
              <a:rPr lang="en-US" altLang="zh-CN" baseline="-25000" dirty="0">
                <a:solidFill>
                  <a:srgbClr val="FF0000"/>
                </a:solidFill>
                <a:ea typeface="华文楷体" panose="02010600040101010101" pitchFamily="2" charset="-122"/>
              </a:rPr>
              <a:t>2</a:t>
            </a:r>
            <a:r>
              <a:rPr lang="zh-CN" altLang="en-US" dirty="0">
                <a:solidFill>
                  <a:srgbClr val="FF0000"/>
                </a:solidFill>
                <a:ea typeface="华文楷体" panose="02010600040101010101" pitchFamily="2" charset="-122"/>
              </a:rPr>
              <a:t>：</a:t>
            </a:r>
            <a:r>
              <a:rPr lang="zh-CN" altLang="en-US" dirty="0">
                <a:ea typeface="华文楷体" panose="02010600040101010101" pitchFamily="2" charset="-122"/>
              </a:rPr>
              <a:t>比 </a:t>
            </a:r>
            <a:r>
              <a:rPr lang="en-US" altLang="zh-CN" dirty="0">
                <a:ea typeface="华文楷体" panose="02010600040101010101" pitchFamily="2" charset="-122"/>
              </a:rPr>
              <a:t>ClF</a:t>
            </a:r>
            <a:r>
              <a:rPr lang="en-US" altLang="zh-CN" baseline="-25000" dirty="0">
                <a:ea typeface="华文楷体" panose="02010600040101010101" pitchFamily="2" charset="-122"/>
              </a:rPr>
              <a:t>3</a:t>
            </a:r>
            <a:r>
              <a:rPr lang="zh-CN" altLang="en-US" dirty="0">
                <a:ea typeface="华文楷体" panose="02010600040101010101" pitchFamily="2" charset="-122"/>
              </a:rPr>
              <a:t>强的氟化剂，将</a:t>
            </a:r>
            <a:r>
              <a:rPr lang="en-US" altLang="zh-CN" dirty="0" err="1">
                <a:ea typeface="华文楷体" panose="02010600040101010101" pitchFamily="2" charset="-122"/>
              </a:rPr>
              <a:t>Pu</a:t>
            </a:r>
            <a:r>
              <a:rPr lang="en-US" altLang="zh-CN" dirty="0">
                <a:ea typeface="华文楷体" panose="02010600040101010101" pitchFamily="2" charset="-122"/>
              </a:rPr>
              <a:t>(</a:t>
            </a:r>
            <a:r>
              <a:rPr lang="zh-CN" altLang="en-US" dirty="0">
                <a:ea typeface="华文楷体" panose="02010600040101010101" pitchFamily="2" charset="-122"/>
              </a:rPr>
              <a:t>钚</a:t>
            </a:r>
            <a:r>
              <a:rPr lang="en-US" altLang="zh-CN" dirty="0">
                <a:ea typeface="华文楷体" panose="02010600040101010101" pitchFamily="2" charset="-122"/>
              </a:rPr>
              <a:t>)</a:t>
            </a:r>
            <a:r>
              <a:rPr lang="zh-CN" altLang="en-US" dirty="0">
                <a:ea typeface="华文楷体" panose="02010600040101010101" pitchFamily="2" charset="-122"/>
              </a:rPr>
              <a:t>及其化合物氧化至 </a:t>
            </a:r>
            <a:r>
              <a:rPr lang="en-US" altLang="zh-CN" dirty="0">
                <a:solidFill>
                  <a:srgbClr val="0033CC"/>
                </a:solidFill>
                <a:ea typeface="华文楷体" panose="02010600040101010101" pitchFamily="2" charset="-122"/>
              </a:rPr>
              <a:t>PuF</a:t>
            </a:r>
            <a:r>
              <a:rPr lang="en-US" altLang="zh-CN" baseline="-25000" dirty="0">
                <a:solidFill>
                  <a:srgbClr val="0033CC"/>
                </a:solidFill>
                <a:ea typeface="华文楷体" panose="02010600040101010101" pitchFamily="2" charset="-122"/>
              </a:rPr>
              <a:t>6 </a:t>
            </a:r>
            <a:r>
              <a:rPr lang="en-US" altLang="zh-CN" dirty="0">
                <a:solidFill>
                  <a:srgbClr val="0033CC"/>
                </a:solidFill>
                <a:ea typeface="华文楷体" panose="02010600040101010101" pitchFamily="2" charset="-122"/>
              </a:rPr>
              <a:t>(</a:t>
            </a:r>
            <a:r>
              <a:rPr lang="zh-CN" altLang="en-US" dirty="0">
                <a:solidFill>
                  <a:srgbClr val="0033CC"/>
                </a:solidFill>
                <a:ea typeface="华文楷体" panose="02010600040101010101" pitchFamily="2" charset="-122"/>
              </a:rPr>
              <a:t>挥发性</a:t>
            </a:r>
            <a:r>
              <a:rPr lang="en-US" altLang="zh-CN" dirty="0">
                <a:solidFill>
                  <a:srgbClr val="0033CC"/>
                </a:solidFill>
                <a:ea typeface="华文楷体" panose="02010600040101010101" pitchFamily="2" charset="-122"/>
              </a:rPr>
              <a:t>)</a:t>
            </a:r>
            <a:endParaRPr lang="zh-CN" altLang="en-US" dirty="0">
              <a:ea typeface="华文楷体" panose="02010600040101010101" pitchFamily="2" charset="-122"/>
            </a:endParaRPr>
          </a:p>
          <a:p>
            <a:pPr>
              <a:lnSpc>
                <a:spcPct val="135000"/>
              </a:lnSpc>
              <a:defRPr/>
            </a:pPr>
            <a:r>
              <a:rPr lang="zh-CN" altLang="en-US" dirty="0">
                <a:ea typeface="华文楷体" panose="02010600040101010101" pitchFamily="2" charset="-122"/>
              </a:rPr>
              <a:t>    </a:t>
            </a:r>
            <a:r>
              <a:rPr lang="en-US" altLang="zh-CN" dirty="0" err="1">
                <a:ea typeface="华文楷体" panose="02010600040101010101" pitchFamily="2" charset="-122"/>
              </a:rPr>
              <a:t>Pu</a:t>
            </a:r>
            <a:r>
              <a:rPr lang="en-US" altLang="zh-CN" dirty="0">
                <a:ea typeface="华文楷体" panose="02010600040101010101" pitchFamily="2" charset="-122"/>
              </a:rPr>
              <a:t> (s) + 3 O</a:t>
            </a:r>
            <a:r>
              <a:rPr lang="en-US" altLang="zh-CN" baseline="-25000" dirty="0">
                <a:ea typeface="华文楷体" panose="02010600040101010101" pitchFamily="2" charset="-122"/>
              </a:rPr>
              <a:t>2</a:t>
            </a:r>
            <a:r>
              <a:rPr lang="en-US" altLang="zh-CN" dirty="0">
                <a:ea typeface="华文楷体" panose="02010600040101010101" pitchFamily="2" charset="-122"/>
              </a:rPr>
              <a:t>F</a:t>
            </a:r>
            <a:r>
              <a:rPr lang="en-US" altLang="zh-CN" baseline="-25000" dirty="0">
                <a:ea typeface="华文楷体" panose="02010600040101010101" pitchFamily="2" charset="-122"/>
              </a:rPr>
              <a:t>2</a:t>
            </a:r>
            <a:r>
              <a:rPr lang="en-US" altLang="zh-CN" dirty="0">
                <a:ea typeface="华文楷体" panose="02010600040101010101" pitchFamily="2" charset="-122"/>
              </a:rPr>
              <a:t> (g)          PuF</a:t>
            </a:r>
            <a:r>
              <a:rPr lang="en-US" altLang="zh-CN" baseline="-25000" dirty="0">
                <a:ea typeface="华文楷体" panose="02010600040101010101" pitchFamily="2" charset="-122"/>
              </a:rPr>
              <a:t>6</a:t>
            </a:r>
            <a:r>
              <a:rPr lang="en-US" altLang="zh-CN" dirty="0">
                <a:ea typeface="华文楷体" panose="02010600040101010101" pitchFamily="2" charset="-122"/>
              </a:rPr>
              <a:t> (g) + 3 O</a:t>
            </a:r>
            <a:r>
              <a:rPr lang="en-US" altLang="zh-CN" baseline="-25000" dirty="0">
                <a:ea typeface="华文楷体" panose="02010600040101010101" pitchFamily="2" charset="-122"/>
              </a:rPr>
              <a:t>2</a:t>
            </a:r>
            <a:r>
              <a:rPr lang="en-US" altLang="zh-CN" dirty="0">
                <a:ea typeface="华文楷体" panose="02010600040101010101" pitchFamily="2" charset="-122"/>
              </a:rPr>
              <a:t> (g)</a:t>
            </a:r>
            <a:endParaRPr lang="en-US" altLang="zh-CN" dirty="0">
              <a:ea typeface="华文楷体" panose="02010600040101010101" pitchFamily="2" charset="-122"/>
            </a:endParaRPr>
          </a:p>
          <a:p>
            <a:pPr>
              <a:lnSpc>
                <a:spcPct val="135000"/>
              </a:lnSpc>
              <a:defRPr/>
            </a:pPr>
            <a:r>
              <a:rPr lang="en-US" altLang="zh-CN" dirty="0">
                <a:ea typeface="华文楷体" panose="02010600040101010101" pitchFamily="2" charset="-122"/>
              </a:rPr>
              <a:t>        </a:t>
            </a:r>
            <a:r>
              <a:rPr lang="zh-CN" altLang="en-US" dirty="0">
                <a:ea typeface="华文楷体" panose="02010600040101010101" pitchFamily="2" charset="-122"/>
              </a:rPr>
              <a:t>用于从废核燃料中除去强放射性</a:t>
            </a:r>
            <a:r>
              <a:rPr lang="en-US" altLang="zh-CN" dirty="0">
                <a:ea typeface="华文楷体" panose="02010600040101010101" pitchFamily="2" charset="-122"/>
              </a:rPr>
              <a:t>Pu</a:t>
            </a:r>
            <a:endParaRPr lang="zh-CN" altLang="en-US" dirty="0">
              <a:ea typeface="华文楷体" panose="02010600040101010101" pitchFamily="2" charset="-122"/>
            </a:endParaRPr>
          </a:p>
        </p:txBody>
      </p:sp>
      <p:sp>
        <p:nvSpPr>
          <p:cNvPr id="389122" name="Line 4"/>
          <p:cNvSpPr>
            <a:spLocks noChangeShapeType="1"/>
          </p:cNvSpPr>
          <p:nvPr/>
        </p:nvSpPr>
        <p:spPr bwMode="auto">
          <a:xfrm>
            <a:off x="4572000" y="4165600"/>
            <a:ext cx="792163" cy="0"/>
          </a:xfrm>
          <a:prstGeom prst="line">
            <a:avLst/>
          </a:prstGeom>
          <a:noFill/>
          <a:ln w="508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389123" name="Rectangle 5"/>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AC29817-6B81-4485-AD70-69666B804D5D}"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389124" name="Line 4"/>
          <p:cNvSpPr>
            <a:spLocks noChangeShapeType="1"/>
          </p:cNvSpPr>
          <p:nvPr/>
        </p:nvSpPr>
        <p:spPr bwMode="auto">
          <a:xfrm>
            <a:off x="3932238" y="2133600"/>
            <a:ext cx="792162" cy="0"/>
          </a:xfrm>
          <a:prstGeom prst="line">
            <a:avLst/>
          </a:prstGeom>
          <a:noFill/>
          <a:ln w="508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900113" y="115888"/>
            <a:ext cx="2879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CC"/>
                </a:solidFill>
                <a:ea typeface="华文楷体" panose="02010600040101010101" pitchFamily="2" charset="-122"/>
              </a:rPr>
              <a:t>2)  </a:t>
            </a:r>
            <a:r>
              <a:rPr lang="zh-CN" altLang="en-US">
                <a:solidFill>
                  <a:srgbClr val="0000CC"/>
                </a:solidFill>
                <a:ea typeface="华文楷体" panose="02010600040101010101" pitchFamily="2" charset="-122"/>
              </a:rPr>
              <a:t>氯的氧化物   </a:t>
            </a:r>
            <a:endParaRPr lang="zh-CN" altLang="en-US">
              <a:solidFill>
                <a:srgbClr val="0000CC"/>
              </a:solidFill>
              <a:ea typeface="华文楷体" panose="02010600040101010101" pitchFamily="2" charset="-122"/>
            </a:endParaRPr>
          </a:p>
        </p:txBody>
      </p:sp>
      <p:graphicFrame>
        <p:nvGraphicFramePr>
          <p:cNvPr id="94211" name="Object 25"/>
          <p:cNvGraphicFramePr>
            <a:graphicFrameLocks noChangeAspect="1"/>
          </p:cNvGraphicFramePr>
          <p:nvPr/>
        </p:nvGraphicFramePr>
        <p:xfrm>
          <a:off x="971550" y="857250"/>
          <a:ext cx="7818438" cy="1924050"/>
        </p:xfrm>
        <a:graphic>
          <a:graphicData uri="http://schemas.openxmlformats.org/presentationml/2006/ole">
            <mc:AlternateContent xmlns:mc="http://schemas.openxmlformats.org/markup-compatibility/2006">
              <mc:Choice xmlns:v="urn:schemas-microsoft-com:vml" Requires="v">
                <p:oleObj spid="_x0000_s288864" name="CS ChemDraw Drawing" r:id="rId1" imgW="4719320" imgH="1160780" progId="ChemDraw.Document.6.0">
                  <p:embed/>
                </p:oleObj>
              </mc:Choice>
              <mc:Fallback>
                <p:oleObj name="CS ChemDraw Drawing" r:id="rId1" imgW="4719320" imgH="1160780" progId="ChemDraw.Document.6.0">
                  <p:embed/>
                  <p:pic>
                    <p:nvPicPr>
                      <p:cNvPr id="0" name="Picture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57250"/>
                        <a:ext cx="7818438" cy="192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8795" name="Rectangle 4"/>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993EDAF-C34C-4354-8473-AF049B22D73B}"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94213" name="Rectangle 5"/>
          <p:cNvSpPr>
            <a:spLocks noChangeArrowheads="1"/>
          </p:cNvSpPr>
          <p:nvPr/>
        </p:nvSpPr>
        <p:spPr bwMode="auto">
          <a:xfrm>
            <a:off x="971550" y="3071813"/>
            <a:ext cx="8064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CC"/>
                </a:solidFill>
                <a:ea typeface="华文楷体" panose="02010600040101010101" pitchFamily="2" charset="-122"/>
              </a:rPr>
              <a:t>3)</a:t>
            </a:r>
            <a:r>
              <a:rPr lang="zh-CN" altLang="en-US">
                <a:solidFill>
                  <a:srgbClr val="0000CC"/>
                </a:solidFill>
                <a:ea typeface="华文楷体" panose="02010600040101010101" pitchFamily="2" charset="-122"/>
              </a:rPr>
              <a:t>溴的氧化物：如</a:t>
            </a:r>
            <a:r>
              <a:rPr lang="en-US" altLang="zh-CN">
                <a:ea typeface="华文楷体" panose="02010600040101010101" pitchFamily="2" charset="-122"/>
              </a:rPr>
              <a:t>Br</a:t>
            </a:r>
            <a:r>
              <a:rPr lang="en-US" altLang="zh-CN" baseline="-25000">
                <a:ea typeface="华文楷体" panose="02010600040101010101" pitchFamily="2" charset="-122"/>
              </a:rPr>
              <a:t>2</a:t>
            </a:r>
            <a:r>
              <a:rPr lang="en-US" altLang="zh-CN">
                <a:ea typeface="华文楷体" panose="02010600040101010101" pitchFamily="2" charset="-122"/>
              </a:rPr>
              <a:t>O</a:t>
            </a:r>
            <a:r>
              <a:rPr lang="zh-CN" altLang="en-US">
                <a:ea typeface="华文楷体" panose="02010600040101010101" pitchFamily="2" charset="-122"/>
              </a:rPr>
              <a:t>、</a:t>
            </a:r>
            <a:r>
              <a:rPr lang="en-US" altLang="zh-CN">
                <a:ea typeface="华文楷体" panose="02010600040101010101" pitchFamily="2" charset="-122"/>
              </a:rPr>
              <a:t>BrO</a:t>
            </a:r>
            <a:r>
              <a:rPr lang="en-US" altLang="zh-CN" baseline="-25000">
                <a:ea typeface="华文楷体" panose="02010600040101010101" pitchFamily="2" charset="-122"/>
              </a:rPr>
              <a:t>2</a:t>
            </a:r>
            <a:r>
              <a:rPr lang="zh-CN" altLang="en-US">
                <a:ea typeface="华文楷体" panose="02010600040101010101" pitchFamily="2" charset="-122"/>
              </a:rPr>
              <a:t>或</a:t>
            </a:r>
            <a:r>
              <a:rPr lang="en-US" altLang="zh-CN">
                <a:ea typeface="华文楷体" panose="02010600040101010101" pitchFamily="2" charset="-122"/>
              </a:rPr>
              <a:t>Br</a:t>
            </a:r>
            <a:r>
              <a:rPr lang="en-US" altLang="zh-CN" baseline="-25000">
                <a:ea typeface="华文楷体" panose="02010600040101010101" pitchFamily="2" charset="-122"/>
              </a:rPr>
              <a:t>3</a:t>
            </a:r>
            <a:r>
              <a:rPr lang="en-US" altLang="zh-CN">
                <a:ea typeface="华文楷体" panose="02010600040101010101" pitchFamily="2" charset="-122"/>
              </a:rPr>
              <a:t>O</a:t>
            </a:r>
            <a:r>
              <a:rPr lang="en-US" altLang="zh-CN" baseline="-25000">
                <a:ea typeface="华文楷体" panose="02010600040101010101" pitchFamily="2" charset="-122"/>
              </a:rPr>
              <a:t>8</a:t>
            </a:r>
            <a:r>
              <a:rPr lang="zh-CN" altLang="en-US">
                <a:ea typeface="华文楷体" panose="02010600040101010101" pitchFamily="2" charset="-122"/>
              </a:rPr>
              <a:t>等，对热不稳定</a:t>
            </a:r>
            <a:endParaRPr lang="zh-CN" altLang="en-US">
              <a:ea typeface="华文楷体" panose="02010600040101010101" pitchFamily="2" charset="-122"/>
            </a:endParaRPr>
          </a:p>
        </p:txBody>
      </p:sp>
      <p:sp>
        <p:nvSpPr>
          <p:cNvPr id="94214" name="Rectangle 6"/>
          <p:cNvSpPr>
            <a:spLocks noChangeArrowheads="1"/>
          </p:cNvSpPr>
          <p:nvPr/>
        </p:nvSpPr>
        <p:spPr bwMode="auto">
          <a:xfrm>
            <a:off x="900113" y="4292600"/>
            <a:ext cx="7551737" cy="2012950"/>
          </a:xfrm>
          <a:prstGeom prst="rect">
            <a:avLst/>
          </a:prstGeom>
          <a:noFill/>
          <a:ln>
            <a:noFill/>
          </a:ln>
          <a:effectLst/>
        </p:spPr>
        <p:txBody>
          <a:bodyPr>
            <a:spAutoFit/>
          </a:bodyPr>
          <a:lstStyle/>
          <a:p>
            <a:pPr>
              <a:lnSpc>
                <a:spcPct val="130000"/>
              </a:lnSpc>
              <a:defRPr/>
            </a:pPr>
            <a:r>
              <a:rPr lang="en-US" altLang="zh-CN" dirty="0">
                <a:solidFill>
                  <a:srgbClr val="0000CC"/>
                </a:solidFill>
                <a:ea typeface="华文楷体" panose="02010600040101010101" pitchFamily="2" charset="-122"/>
              </a:rPr>
              <a:t>4) </a:t>
            </a:r>
            <a:r>
              <a:rPr lang="zh-CN" altLang="en-US" dirty="0">
                <a:solidFill>
                  <a:srgbClr val="0000CC"/>
                </a:solidFill>
                <a:ea typeface="华文楷体" panose="02010600040101010101" pitchFamily="2" charset="-122"/>
              </a:rPr>
              <a:t>碘的氧化物：</a:t>
            </a:r>
            <a:r>
              <a:rPr lang="zh-CN" altLang="en-US" dirty="0">
                <a:ea typeface="华文楷体" panose="02010600040101010101" pitchFamily="2" charset="-122"/>
              </a:rPr>
              <a:t>最为稳定</a:t>
            </a:r>
            <a:endParaRPr lang="zh-CN" altLang="en-US" dirty="0">
              <a:ea typeface="华文楷体" panose="02010600040101010101" pitchFamily="2" charset="-122"/>
            </a:endParaRPr>
          </a:p>
          <a:p>
            <a:pPr marL="457200" indent="-457200">
              <a:lnSpc>
                <a:spcPct val="130000"/>
              </a:lnSpc>
              <a:defRPr/>
            </a:pPr>
            <a:r>
              <a:rPr lang="zh-CN" altLang="en-US" dirty="0">
                <a:ea typeface="华文楷体" panose="02010600040101010101" pitchFamily="2" charset="-122"/>
              </a:rPr>
              <a:t>         </a:t>
            </a:r>
            <a:r>
              <a:rPr lang="en-US" altLang="zh-CN" dirty="0">
                <a:ea typeface="华文楷体" panose="02010600040101010101" pitchFamily="2" charset="-122"/>
              </a:rPr>
              <a:t>I</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4     </a:t>
            </a:r>
            <a:r>
              <a:rPr lang="en-US" altLang="zh-CN" dirty="0">
                <a:ea typeface="华文楷体" panose="02010600040101010101" pitchFamily="2" charset="-122"/>
              </a:rPr>
              <a:t>[ IO]</a:t>
            </a:r>
            <a:r>
              <a:rPr lang="en-US" altLang="zh-CN" baseline="30000" dirty="0">
                <a:ea typeface="华文楷体" panose="02010600040101010101" pitchFamily="2" charset="-122"/>
              </a:rPr>
              <a:t>+</a:t>
            </a:r>
            <a:r>
              <a:rPr lang="en-US" altLang="zh-CN" dirty="0">
                <a:ea typeface="华文楷体" panose="02010600040101010101" pitchFamily="2" charset="-122"/>
              </a:rPr>
              <a:t>[ IO</a:t>
            </a:r>
            <a:r>
              <a:rPr lang="en-US" altLang="zh-CN" baseline="-25000" dirty="0">
                <a:ea typeface="华文楷体" panose="02010600040101010101" pitchFamily="2" charset="-122"/>
              </a:rPr>
              <a:t>3</a:t>
            </a:r>
            <a:r>
              <a:rPr lang="en-US" altLang="zh-CN" dirty="0">
                <a:ea typeface="华文楷体" panose="02010600040101010101" pitchFamily="2" charset="-122"/>
              </a:rPr>
              <a:t>] </a:t>
            </a:r>
            <a:r>
              <a:rPr lang="zh-CN" altLang="en-US" baseline="30000" dirty="0">
                <a:ea typeface="华文楷体" panose="02010600040101010101" pitchFamily="2" charset="-122"/>
              </a:rPr>
              <a:t>－</a:t>
            </a:r>
            <a:endParaRPr lang="zh-CN" altLang="en-US" dirty="0">
              <a:ea typeface="华文楷体" panose="02010600040101010101" pitchFamily="2" charset="-122"/>
            </a:endParaRPr>
          </a:p>
          <a:p>
            <a:pPr marL="457200" indent="-457200">
              <a:lnSpc>
                <a:spcPct val="130000"/>
              </a:lnSpc>
              <a:defRPr/>
            </a:pPr>
            <a:r>
              <a:rPr lang="zh-CN" altLang="en-US" dirty="0">
                <a:ea typeface="华文楷体" panose="02010600040101010101" pitchFamily="2" charset="-122"/>
              </a:rPr>
              <a:t>         </a:t>
            </a:r>
            <a:r>
              <a:rPr lang="en-US" altLang="zh-CN" dirty="0">
                <a:ea typeface="华文楷体" panose="02010600040101010101" pitchFamily="2" charset="-122"/>
              </a:rPr>
              <a:t>I</a:t>
            </a:r>
            <a:r>
              <a:rPr lang="en-US" altLang="zh-CN" baseline="-25000" dirty="0">
                <a:ea typeface="华文楷体" panose="02010600040101010101" pitchFamily="2" charset="-122"/>
              </a:rPr>
              <a:t>4</a:t>
            </a:r>
            <a:r>
              <a:rPr lang="en-US" altLang="zh-CN" dirty="0">
                <a:ea typeface="华文楷体" panose="02010600040101010101" pitchFamily="2" charset="-122"/>
              </a:rPr>
              <a:t>O</a:t>
            </a:r>
            <a:r>
              <a:rPr lang="en-US" altLang="zh-CN" baseline="-25000" dirty="0">
                <a:ea typeface="华文楷体" panose="02010600040101010101" pitchFamily="2" charset="-122"/>
              </a:rPr>
              <a:t>9     </a:t>
            </a:r>
            <a:r>
              <a:rPr lang="en-US" altLang="zh-CN" dirty="0">
                <a:ea typeface="华文楷体" panose="02010600040101010101" pitchFamily="2" charset="-122"/>
              </a:rPr>
              <a:t>[ I(IO</a:t>
            </a:r>
            <a:r>
              <a:rPr lang="en-US" altLang="zh-CN" baseline="-25000" dirty="0">
                <a:ea typeface="华文楷体" panose="02010600040101010101" pitchFamily="2" charset="-122"/>
              </a:rPr>
              <a:t>3</a:t>
            </a:r>
            <a:r>
              <a:rPr lang="en-US" altLang="zh-CN" dirty="0">
                <a:ea typeface="华文楷体" panose="02010600040101010101" pitchFamily="2" charset="-122"/>
              </a:rPr>
              <a:t>)</a:t>
            </a:r>
            <a:r>
              <a:rPr lang="en-US" altLang="zh-CN" baseline="-25000" dirty="0">
                <a:ea typeface="华文楷体" panose="02010600040101010101" pitchFamily="2" charset="-122"/>
              </a:rPr>
              <a:t>3</a:t>
            </a:r>
            <a:r>
              <a:rPr lang="en-US" altLang="zh-CN" dirty="0">
                <a:ea typeface="华文楷体" panose="02010600040101010101" pitchFamily="2" charset="-122"/>
              </a:rPr>
              <a:t>]</a:t>
            </a:r>
            <a:r>
              <a:rPr lang="zh-CN" altLang="en-US" dirty="0">
                <a:ea typeface="华文楷体" panose="02010600040101010101" pitchFamily="2" charset="-122"/>
              </a:rPr>
              <a:t>、</a:t>
            </a:r>
            <a:r>
              <a:rPr lang="en-US" altLang="zh-CN" dirty="0">
                <a:ea typeface="华文楷体" panose="02010600040101010101" pitchFamily="2" charset="-122"/>
              </a:rPr>
              <a:t>I</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5</a:t>
            </a:r>
            <a:r>
              <a:rPr lang="zh-CN" altLang="en-US" dirty="0">
                <a:ea typeface="华文楷体" panose="02010600040101010101" pitchFamily="2" charset="-122"/>
              </a:rPr>
              <a:t>及</a:t>
            </a:r>
            <a:r>
              <a:rPr lang="en-US" altLang="zh-CN" dirty="0">
                <a:ea typeface="华文楷体" panose="02010600040101010101" pitchFamily="2" charset="-122"/>
              </a:rPr>
              <a:t>I</a:t>
            </a:r>
            <a:r>
              <a:rPr lang="en-US" altLang="zh-CN" baseline="-25000" dirty="0">
                <a:ea typeface="华文楷体" panose="02010600040101010101" pitchFamily="2" charset="-122"/>
              </a:rPr>
              <a:t>2</a:t>
            </a:r>
            <a:r>
              <a:rPr lang="en-US" altLang="zh-CN" dirty="0">
                <a:ea typeface="华文楷体" panose="02010600040101010101" pitchFamily="2" charset="-122"/>
              </a:rPr>
              <a:t>O</a:t>
            </a:r>
            <a:r>
              <a:rPr lang="en-US" altLang="zh-CN" baseline="-25000" dirty="0">
                <a:ea typeface="华文楷体" panose="02010600040101010101" pitchFamily="2" charset="-122"/>
              </a:rPr>
              <a:t>7</a:t>
            </a:r>
            <a:r>
              <a:rPr lang="zh-CN" altLang="en-US" dirty="0">
                <a:ea typeface="华文楷体" panose="02010600040101010101" pitchFamily="2" charset="-122"/>
              </a:rPr>
              <a:t>等</a:t>
            </a:r>
            <a:endParaRPr lang="zh-CN" altLang="en-US" dirty="0">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ppt_x"/>
                                          </p:val>
                                        </p:tav>
                                        <p:tav tm="100000">
                                          <p:val>
                                            <p:strVal val="#ppt_x"/>
                                          </p:val>
                                        </p:tav>
                                      </p:tavLst>
                                    </p:anim>
                                    <p:anim calcmode="lin" valueType="num">
                                      <p:cBhvr additive="base">
                                        <p:cTn id="8" dur="500" fill="hold"/>
                                        <p:tgtEl>
                                          <p:spTgt spid="942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4211"/>
                                        </p:tgtEl>
                                        <p:attrNameLst>
                                          <p:attrName>style.visibility</p:attrName>
                                        </p:attrNameLst>
                                      </p:cBhvr>
                                      <p:to>
                                        <p:strVal val="visible"/>
                                      </p:to>
                                    </p:set>
                                    <p:anim calcmode="lin" valueType="num">
                                      <p:cBhvr additive="base">
                                        <p:cTn id="11" dur="500" fill="hold"/>
                                        <p:tgtEl>
                                          <p:spTgt spid="94211"/>
                                        </p:tgtEl>
                                        <p:attrNameLst>
                                          <p:attrName>ppt_x</p:attrName>
                                        </p:attrNameLst>
                                      </p:cBhvr>
                                      <p:tavLst>
                                        <p:tav tm="0">
                                          <p:val>
                                            <p:strVal val="#ppt_x"/>
                                          </p:val>
                                        </p:tav>
                                        <p:tav tm="100000">
                                          <p:val>
                                            <p:strVal val="#ppt_x"/>
                                          </p:val>
                                        </p:tav>
                                      </p:tavLst>
                                    </p:anim>
                                    <p:anim calcmode="lin" valueType="num">
                                      <p:cBhvr additive="base">
                                        <p:cTn id="12" dur="500" fill="hold"/>
                                        <p:tgtEl>
                                          <p:spTgt spid="942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4213"/>
                                        </p:tgtEl>
                                        <p:attrNameLst>
                                          <p:attrName>style.visibility</p:attrName>
                                        </p:attrNameLst>
                                      </p:cBhvr>
                                      <p:to>
                                        <p:strVal val="visible"/>
                                      </p:to>
                                    </p:set>
                                    <p:animEffect transition="in" filter="blinds(horizontal)">
                                      <p:cBhvr>
                                        <p:cTn id="17" dur="500"/>
                                        <p:tgtEl>
                                          <p:spTgt spid="942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4214"/>
                                        </p:tgtEl>
                                        <p:attrNameLst>
                                          <p:attrName>style.visibility</p:attrName>
                                        </p:attrNameLst>
                                      </p:cBhvr>
                                      <p:to>
                                        <p:strVal val="visible"/>
                                      </p:to>
                                    </p:set>
                                    <p:animEffect transition="in" filter="dissolve">
                                      <p:cBhvr>
                                        <p:cTn id="22"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3" grpId="0"/>
      <p:bldP spid="94214" grpId="0"/>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Rot="1" noChangeArrowheads="1"/>
          </p:cNvSpPr>
          <p:nvPr/>
        </p:nvSpPr>
        <p:spPr bwMode="auto">
          <a:xfrm>
            <a:off x="839788" y="333375"/>
            <a:ext cx="8304212"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buClr>
                <a:schemeClr val="tx2"/>
              </a:buClr>
              <a:buSzPct val="70000"/>
              <a:buFont typeface="Wingdings" panose="05000000000000000000" pitchFamily="2" charset="2"/>
              <a:buNone/>
            </a:pPr>
            <a:r>
              <a:rPr lang="zh-CN" altLang="en-US" dirty="0">
                <a:solidFill>
                  <a:srgbClr val="FF0000"/>
                </a:solidFill>
                <a:ea typeface="华文楷体" panose="02010600040101010101" pitchFamily="2" charset="-122"/>
              </a:rPr>
              <a:t>主要性质和用途：</a:t>
            </a:r>
            <a:endParaRPr lang="zh-CN" altLang="en-US" dirty="0">
              <a:solidFill>
                <a:srgbClr val="FF0000"/>
              </a:solidFill>
              <a:ea typeface="华文楷体" panose="02010600040101010101" pitchFamily="2" charset="-122"/>
            </a:endParaRPr>
          </a:p>
          <a:p>
            <a:pPr>
              <a:lnSpc>
                <a:spcPct val="110000"/>
              </a:lnSpc>
              <a:buClr>
                <a:schemeClr val="tx2"/>
              </a:buClr>
              <a:buSzPct val="70000"/>
              <a:buFont typeface="Wingdings" panose="05000000000000000000" pitchFamily="2" charset="2"/>
              <a:buNone/>
            </a:pPr>
            <a:r>
              <a:rPr lang="en-US" altLang="zh-CN" dirty="0">
                <a:ea typeface="华文楷体" panose="02010600040101010101" pitchFamily="2" charset="-122"/>
              </a:rPr>
              <a:t>(a) </a:t>
            </a:r>
            <a:r>
              <a:rPr lang="en-US" altLang="zh-CN" dirty="0">
                <a:solidFill>
                  <a:srgbClr val="0000CC"/>
                </a:solidFill>
                <a:ea typeface="华文楷体" panose="02010600040101010101" pitchFamily="2" charset="-122"/>
              </a:rPr>
              <a:t>Cl</a:t>
            </a:r>
            <a:r>
              <a:rPr lang="en-US" altLang="zh-CN" baseline="-25000" dirty="0">
                <a:solidFill>
                  <a:srgbClr val="0000CC"/>
                </a:solidFill>
                <a:ea typeface="华文楷体" panose="02010600040101010101" pitchFamily="2" charset="-122"/>
              </a:rPr>
              <a:t>2</a:t>
            </a:r>
            <a:r>
              <a:rPr lang="en-US" altLang="zh-CN" dirty="0">
                <a:solidFill>
                  <a:srgbClr val="0000CC"/>
                </a:solidFill>
                <a:ea typeface="华文楷体" panose="02010600040101010101" pitchFamily="2" charset="-122"/>
              </a:rPr>
              <a:t>O</a:t>
            </a:r>
            <a:r>
              <a:rPr lang="zh-CN" altLang="en-GB" dirty="0">
                <a:solidFill>
                  <a:srgbClr val="0000CC"/>
                </a:solidFill>
                <a:ea typeface="华文楷体" panose="02010600040101010101" pitchFamily="2" charset="-122"/>
              </a:rPr>
              <a:t>、</a:t>
            </a:r>
            <a:r>
              <a:rPr lang="en-GB" altLang="zh-CN" dirty="0">
                <a:solidFill>
                  <a:srgbClr val="0000CC"/>
                </a:solidFill>
                <a:ea typeface="华文楷体" panose="02010600040101010101" pitchFamily="2" charset="-122"/>
              </a:rPr>
              <a:t>ClO</a:t>
            </a:r>
            <a:r>
              <a:rPr lang="en-GB" altLang="zh-CN" baseline="-25000" dirty="0">
                <a:solidFill>
                  <a:srgbClr val="0000CC"/>
                </a:solidFill>
                <a:ea typeface="华文楷体" panose="02010600040101010101" pitchFamily="2" charset="-122"/>
              </a:rPr>
              <a:t>2</a:t>
            </a:r>
            <a:r>
              <a:rPr lang="zh-CN" altLang="en-GB" dirty="0">
                <a:solidFill>
                  <a:srgbClr val="0000CC"/>
                </a:solidFill>
                <a:ea typeface="华文楷体" panose="02010600040101010101" pitchFamily="2" charset="-122"/>
              </a:rPr>
              <a:t>、</a:t>
            </a:r>
            <a:r>
              <a:rPr lang="en-GB" altLang="zh-CN" dirty="0">
                <a:solidFill>
                  <a:srgbClr val="0000CC"/>
                </a:solidFill>
                <a:ea typeface="华文楷体" panose="02010600040101010101" pitchFamily="2" charset="-122"/>
              </a:rPr>
              <a:t>Cl</a:t>
            </a:r>
            <a:r>
              <a:rPr lang="en-GB" altLang="zh-CN" baseline="-25000" dirty="0">
                <a:solidFill>
                  <a:srgbClr val="0000CC"/>
                </a:solidFill>
                <a:ea typeface="华文楷体" panose="02010600040101010101" pitchFamily="2" charset="-122"/>
              </a:rPr>
              <a:t>2</a:t>
            </a:r>
            <a:r>
              <a:rPr lang="en-GB" altLang="zh-CN" dirty="0">
                <a:solidFill>
                  <a:srgbClr val="0000CC"/>
                </a:solidFill>
                <a:ea typeface="华文楷体" panose="02010600040101010101" pitchFamily="2" charset="-122"/>
              </a:rPr>
              <a:t>O</a:t>
            </a:r>
            <a:r>
              <a:rPr lang="en-GB" altLang="zh-CN" baseline="-25000" dirty="0">
                <a:solidFill>
                  <a:srgbClr val="0000CC"/>
                </a:solidFill>
                <a:ea typeface="华文楷体" panose="02010600040101010101" pitchFamily="2" charset="-122"/>
              </a:rPr>
              <a:t>6</a:t>
            </a:r>
            <a:r>
              <a:rPr lang="zh-CN" altLang="en-US" dirty="0">
                <a:solidFill>
                  <a:srgbClr val="0000CC"/>
                </a:solidFill>
                <a:ea typeface="华文楷体" panose="02010600040101010101" pitchFamily="2" charset="-122"/>
              </a:rPr>
              <a:t>和</a:t>
            </a:r>
            <a:r>
              <a:rPr lang="en-GB" altLang="zh-CN" dirty="0">
                <a:solidFill>
                  <a:srgbClr val="0000CC"/>
                </a:solidFill>
                <a:ea typeface="华文楷体" panose="02010600040101010101" pitchFamily="2" charset="-122"/>
              </a:rPr>
              <a:t>Cl</a:t>
            </a:r>
            <a:r>
              <a:rPr lang="en-GB" altLang="zh-CN" baseline="-25000" dirty="0">
                <a:solidFill>
                  <a:srgbClr val="0000CC"/>
                </a:solidFill>
                <a:ea typeface="华文楷体" panose="02010600040101010101" pitchFamily="2" charset="-122"/>
              </a:rPr>
              <a:t>2</a:t>
            </a:r>
            <a:r>
              <a:rPr lang="en-GB" altLang="zh-CN" dirty="0">
                <a:solidFill>
                  <a:srgbClr val="0000CC"/>
                </a:solidFill>
                <a:ea typeface="华文楷体" panose="02010600040101010101" pitchFamily="2" charset="-122"/>
              </a:rPr>
              <a:t>O</a:t>
            </a:r>
            <a:r>
              <a:rPr lang="en-GB" altLang="zh-CN" baseline="-25000" dirty="0">
                <a:solidFill>
                  <a:srgbClr val="0000CC"/>
                </a:solidFill>
                <a:ea typeface="华文楷体" panose="02010600040101010101" pitchFamily="2" charset="-122"/>
              </a:rPr>
              <a:t>7</a:t>
            </a:r>
            <a:r>
              <a:rPr lang="zh-CN" altLang="en-US" dirty="0">
                <a:solidFill>
                  <a:srgbClr val="0000CC"/>
                </a:solidFill>
                <a:ea typeface="华文楷体" panose="02010600040101010101" pitchFamily="2" charset="-122"/>
              </a:rPr>
              <a:t>：</a:t>
            </a:r>
            <a:r>
              <a:rPr lang="zh-CN" altLang="en-GB" dirty="0">
                <a:ea typeface="华文楷体" panose="02010600040101010101" pitchFamily="2" charset="-122"/>
              </a:rPr>
              <a:t>强氧化剂，不稳定</a:t>
            </a:r>
            <a:r>
              <a:rPr lang="zh-CN" altLang="en-US" dirty="0">
                <a:ea typeface="华文楷体" panose="02010600040101010101" pitchFamily="2" charset="-122"/>
              </a:rPr>
              <a:t>，爆炸性</a:t>
            </a:r>
            <a:r>
              <a:rPr lang="zh-CN" altLang="en-GB" dirty="0">
                <a:ea typeface="华文楷体" panose="02010600040101010101" pitchFamily="2" charset="-122"/>
              </a:rPr>
              <a:t>分解</a:t>
            </a:r>
            <a:endParaRPr lang="zh-CN" altLang="en-GB" dirty="0">
              <a:ea typeface="华文楷体" panose="02010600040101010101" pitchFamily="2" charset="-122"/>
            </a:endParaRPr>
          </a:p>
          <a:p>
            <a:pPr>
              <a:lnSpc>
                <a:spcPct val="110000"/>
              </a:lnSpc>
              <a:buClr>
                <a:schemeClr val="tx2"/>
              </a:buClr>
              <a:buSzPct val="70000"/>
              <a:buFont typeface="Wingdings" panose="05000000000000000000" pitchFamily="2" charset="2"/>
              <a:buNone/>
            </a:pPr>
            <a:r>
              <a:rPr lang="en-US" altLang="zh-CN" dirty="0">
                <a:ea typeface="华文楷体" panose="02010600040101010101" pitchFamily="2" charset="-122"/>
              </a:rPr>
              <a:t>(b) </a:t>
            </a:r>
            <a:r>
              <a:rPr lang="en-GB" altLang="zh-CN" dirty="0">
                <a:solidFill>
                  <a:srgbClr val="0033CC"/>
                </a:solidFill>
                <a:ea typeface="华文楷体" panose="02010600040101010101" pitchFamily="2" charset="-122"/>
              </a:rPr>
              <a:t>ClO</a:t>
            </a:r>
            <a:r>
              <a:rPr lang="en-GB" altLang="zh-CN" baseline="-25000" dirty="0">
                <a:solidFill>
                  <a:srgbClr val="0033CC"/>
                </a:solidFill>
                <a:ea typeface="华文楷体" panose="02010600040101010101" pitchFamily="2" charset="-122"/>
              </a:rPr>
              <a:t>2</a:t>
            </a:r>
            <a:r>
              <a:rPr lang="zh-CN" altLang="en-US" dirty="0">
                <a:ea typeface="华文楷体" panose="02010600040101010101" pitchFamily="2" charset="-122"/>
              </a:rPr>
              <a:t>，极强的氧化剂</a:t>
            </a:r>
            <a:r>
              <a:rPr lang="zh-CN" altLang="en-GB" dirty="0">
                <a:ea typeface="华文楷体" panose="02010600040101010101" pitchFamily="2" charset="-122"/>
              </a:rPr>
              <a:t>，</a:t>
            </a:r>
            <a:r>
              <a:rPr lang="zh-CN" altLang="en-US" dirty="0">
                <a:solidFill>
                  <a:srgbClr val="0000FF"/>
                </a:solidFill>
                <a:ea typeface="华文楷体" panose="02010600040101010101" pitchFamily="2" charset="-122"/>
              </a:rPr>
              <a:t>单电子分子、</a:t>
            </a:r>
            <a:r>
              <a:rPr lang="zh-CN" altLang="en-GB" dirty="0">
                <a:solidFill>
                  <a:srgbClr val="0000FF"/>
                </a:solidFill>
                <a:ea typeface="华文楷体" panose="02010600040101010101" pitchFamily="2" charset="-122"/>
              </a:rPr>
              <a:t>顺磁性和高化学活性</a:t>
            </a:r>
            <a:r>
              <a:rPr lang="zh-CN" altLang="en-US" dirty="0">
                <a:solidFill>
                  <a:srgbClr val="0000FF"/>
                </a:solidFill>
                <a:ea typeface="华文楷体" panose="02010600040101010101" pitchFamily="2" charset="-122"/>
              </a:rPr>
              <a:t>，</a:t>
            </a:r>
            <a:r>
              <a:rPr lang="zh-CN" altLang="en-US" dirty="0">
                <a:solidFill>
                  <a:srgbClr val="111111"/>
                </a:solidFill>
                <a:ea typeface="华文楷体" panose="02010600040101010101" pitchFamily="2" charset="-122"/>
              </a:rPr>
              <a:t>是国际上公认安全、无毒、绿色的消毒剂，</a:t>
            </a:r>
            <a:r>
              <a:rPr lang="zh-CN" altLang="en-US" dirty="0">
                <a:ea typeface="华文楷体" panose="02010600040101010101" pitchFamily="2" charset="-122"/>
              </a:rPr>
              <a:t>用于</a:t>
            </a:r>
            <a:r>
              <a:rPr lang="zh-CN" altLang="en-GB" dirty="0">
                <a:ea typeface="华文楷体" panose="02010600040101010101" pitchFamily="2" charset="-122"/>
              </a:rPr>
              <a:t>纸浆漂白、污水杀菌和饮用水净化</a:t>
            </a:r>
            <a:r>
              <a:rPr lang="zh-CN" altLang="en-US" dirty="0">
                <a:ea typeface="华文楷体" panose="02010600040101010101" pitchFamily="2" charset="-122"/>
              </a:rPr>
              <a:t>，</a:t>
            </a:r>
            <a:r>
              <a:rPr lang="zh-CN" altLang="en-US" dirty="0">
                <a:solidFill>
                  <a:srgbClr val="111111"/>
                </a:solidFill>
                <a:ea typeface="华文楷体" panose="02010600040101010101" pitchFamily="2" charset="-122"/>
              </a:rPr>
              <a:t>极易溶于水而不与水反应。</a:t>
            </a:r>
            <a:endParaRPr lang="en-US" altLang="zh-CN" dirty="0">
              <a:solidFill>
                <a:srgbClr val="111111"/>
              </a:solidFill>
              <a:ea typeface="华文楷体" panose="02010600040101010101" pitchFamily="2" charset="-122"/>
            </a:endParaRPr>
          </a:p>
          <a:p>
            <a:pPr>
              <a:lnSpc>
                <a:spcPct val="110000"/>
              </a:lnSpc>
              <a:buClr>
                <a:schemeClr val="tx2"/>
              </a:buClr>
              <a:buSzPct val="70000"/>
              <a:buFont typeface="Wingdings" panose="05000000000000000000" pitchFamily="2" charset="2"/>
              <a:buNone/>
            </a:pPr>
            <a:r>
              <a:rPr lang="en-US" altLang="zh-CN" sz="2400" dirty="0">
                <a:solidFill>
                  <a:srgbClr val="0000FF"/>
                </a:solidFill>
                <a:ea typeface="华文楷体" panose="02010600040101010101" pitchFamily="2" charset="-122"/>
              </a:rPr>
              <a:t>       http://en.wikipedia.org/wiki/Chlorine_dioxide</a:t>
            </a:r>
            <a:endParaRPr lang="zh-CN" altLang="en-GB" sz="2400" dirty="0">
              <a:solidFill>
                <a:srgbClr val="0000FF"/>
              </a:solidFill>
              <a:ea typeface="华文楷体" panose="02010600040101010101" pitchFamily="2" charset="-122"/>
            </a:endParaRPr>
          </a:p>
          <a:p>
            <a:pPr>
              <a:lnSpc>
                <a:spcPct val="110000"/>
              </a:lnSpc>
              <a:buClr>
                <a:schemeClr val="tx2"/>
              </a:buClr>
              <a:buSzPct val="70000"/>
            </a:pPr>
            <a:r>
              <a:rPr lang="en-GB" altLang="zh-CN" dirty="0">
                <a:ea typeface="华文楷体" panose="02010600040101010101" pitchFamily="2" charset="-122"/>
              </a:rPr>
              <a:t>(c)  </a:t>
            </a:r>
            <a:r>
              <a:rPr lang="en-GB" altLang="zh-CN" dirty="0">
                <a:solidFill>
                  <a:srgbClr val="0000CC"/>
                </a:solidFill>
                <a:ea typeface="华文楷体" panose="02010600040101010101" pitchFamily="2" charset="-122"/>
              </a:rPr>
              <a:t>I</a:t>
            </a:r>
            <a:r>
              <a:rPr lang="en-GB" altLang="zh-CN" baseline="-25000" dirty="0">
                <a:solidFill>
                  <a:srgbClr val="0000CC"/>
                </a:solidFill>
                <a:ea typeface="华文楷体" panose="02010600040101010101" pitchFamily="2" charset="-122"/>
              </a:rPr>
              <a:t>2</a:t>
            </a:r>
            <a:r>
              <a:rPr lang="en-GB" altLang="zh-CN" dirty="0">
                <a:solidFill>
                  <a:srgbClr val="0000CC"/>
                </a:solidFill>
                <a:ea typeface="华文楷体" panose="02010600040101010101" pitchFamily="2" charset="-122"/>
              </a:rPr>
              <a:t>O</a:t>
            </a:r>
            <a:r>
              <a:rPr lang="en-GB" altLang="zh-CN" baseline="-25000" dirty="0">
                <a:solidFill>
                  <a:srgbClr val="0000CC"/>
                </a:solidFill>
                <a:ea typeface="华文楷体" panose="02010600040101010101" pitchFamily="2" charset="-122"/>
              </a:rPr>
              <a:t>5</a:t>
            </a:r>
            <a:r>
              <a:rPr lang="zh-CN" altLang="en-US" dirty="0">
                <a:solidFill>
                  <a:srgbClr val="0000CC"/>
                </a:solidFill>
                <a:ea typeface="华文楷体" panose="02010600040101010101" pitchFamily="2" charset="-122"/>
              </a:rPr>
              <a:t>：</a:t>
            </a:r>
            <a:r>
              <a:rPr lang="zh-CN" altLang="en-US" dirty="0">
                <a:ea typeface="华文楷体" panose="02010600040101010101" pitchFamily="2" charset="-122"/>
              </a:rPr>
              <a:t>氧化剂，</a:t>
            </a:r>
            <a:r>
              <a:rPr lang="zh-CN" altLang="en-GB" dirty="0">
                <a:ea typeface="华文楷体" panose="02010600040101010101" pitchFamily="2" charset="-122"/>
              </a:rPr>
              <a:t>氧化</a:t>
            </a:r>
            <a:r>
              <a:rPr lang="en-GB" altLang="zh-CN" dirty="0">
                <a:solidFill>
                  <a:srgbClr val="FF0000"/>
                </a:solidFill>
                <a:ea typeface="华文楷体" panose="02010600040101010101" pitchFamily="2" charset="-122"/>
              </a:rPr>
              <a:t>NO</a:t>
            </a:r>
            <a:r>
              <a:rPr lang="en-US" altLang="zh-CN" dirty="0">
                <a:solidFill>
                  <a:srgbClr val="FF0000"/>
                </a:solidFill>
                <a:ea typeface="华文楷体" panose="02010600040101010101" pitchFamily="2" charset="-122"/>
              </a:rPr>
              <a:t>/</a:t>
            </a:r>
            <a:r>
              <a:rPr lang="en-GB" altLang="zh-CN" dirty="0">
                <a:solidFill>
                  <a:srgbClr val="FF0000"/>
                </a:solidFill>
                <a:ea typeface="华文楷体" panose="02010600040101010101" pitchFamily="2" charset="-122"/>
              </a:rPr>
              <a:t>C</a:t>
            </a:r>
            <a:r>
              <a:rPr lang="en-GB" altLang="zh-CN" baseline="-25000" dirty="0">
                <a:solidFill>
                  <a:srgbClr val="FF0000"/>
                </a:solidFill>
                <a:ea typeface="华文楷体" panose="02010600040101010101" pitchFamily="2" charset="-122"/>
              </a:rPr>
              <a:t>2</a:t>
            </a:r>
            <a:r>
              <a:rPr lang="en-GB" altLang="zh-CN" dirty="0">
                <a:solidFill>
                  <a:srgbClr val="FF0000"/>
                </a:solidFill>
                <a:ea typeface="华文楷体" panose="02010600040101010101" pitchFamily="2" charset="-122"/>
              </a:rPr>
              <a:t>H</a:t>
            </a:r>
            <a:r>
              <a:rPr lang="en-GB" altLang="zh-CN" baseline="-25000" dirty="0">
                <a:solidFill>
                  <a:srgbClr val="FF0000"/>
                </a:solidFill>
                <a:ea typeface="华文楷体" panose="02010600040101010101" pitchFamily="2" charset="-122"/>
              </a:rPr>
              <a:t>4</a:t>
            </a:r>
            <a:r>
              <a:rPr lang="en-US" altLang="zh-CN" dirty="0">
                <a:solidFill>
                  <a:srgbClr val="FF0000"/>
                </a:solidFill>
                <a:ea typeface="华文楷体" panose="02010600040101010101" pitchFamily="2" charset="-122"/>
              </a:rPr>
              <a:t>/</a:t>
            </a:r>
            <a:r>
              <a:rPr lang="en-GB" altLang="zh-CN" dirty="0">
                <a:solidFill>
                  <a:srgbClr val="FF0000"/>
                </a:solidFill>
                <a:ea typeface="华文楷体" panose="02010600040101010101" pitchFamily="2" charset="-122"/>
              </a:rPr>
              <a:t>H</a:t>
            </a:r>
            <a:r>
              <a:rPr lang="en-GB" altLang="zh-CN" baseline="-25000" dirty="0">
                <a:solidFill>
                  <a:srgbClr val="FF0000"/>
                </a:solidFill>
                <a:ea typeface="华文楷体" panose="02010600040101010101" pitchFamily="2" charset="-122"/>
              </a:rPr>
              <a:t>2</a:t>
            </a:r>
            <a:r>
              <a:rPr lang="en-GB" altLang="zh-CN" dirty="0">
                <a:solidFill>
                  <a:srgbClr val="FF0000"/>
                </a:solidFill>
                <a:ea typeface="华文楷体" panose="02010600040101010101" pitchFamily="2" charset="-122"/>
              </a:rPr>
              <a:t>S</a:t>
            </a:r>
            <a:r>
              <a:rPr lang="en-US" altLang="zh-CN" dirty="0">
                <a:solidFill>
                  <a:srgbClr val="FF0000"/>
                </a:solidFill>
                <a:ea typeface="华文楷体" panose="02010600040101010101" pitchFamily="2" charset="-122"/>
              </a:rPr>
              <a:t>/</a:t>
            </a:r>
            <a:r>
              <a:rPr lang="en-GB" altLang="zh-CN" dirty="0">
                <a:solidFill>
                  <a:srgbClr val="FF0000"/>
                </a:solidFill>
                <a:ea typeface="华文楷体" panose="02010600040101010101" pitchFamily="2" charset="-122"/>
              </a:rPr>
              <a:t>CO</a:t>
            </a:r>
            <a:r>
              <a:rPr lang="zh-CN" altLang="en-GB" dirty="0">
                <a:ea typeface="华文楷体" panose="02010600040101010101" pitchFamily="2" charset="-122"/>
              </a:rPr>
              <a:t>等</a:t>
            </a:r>
            <a:r>
              <a:rPr lang="zh-CN" altLang="en-US" dirty="0">
                <a:ea typeface="华文楷体" panose="02010600040101010101" pitchFamily="2" charset="-122"/>
              </a:rPr>
              <a:t>，</a:t>
            </a:r>
            <a:r>
              <a:rPr lang="zh-CN" altLang="en-GB" dirty="0">
                <a:ea typeface="华文楷体" panose="02010600040101010101" pitchFamily="2" charset="-122"/>
              </a:rPr>
              <a:t>定量测定</a:t>
            </a:r>
            <a:r>
              <a:rPr lang="zh-CN" altLang="en-GB" dirty="0">
                <a:solidFill>
                  <a:srgbClr val="FF0000"/>
                </a:solidFill>
                <a:ea typeface="华文楷体" panose="02010600040101010101" pitchFamily="2" charset="-122"/>
              </a:rPr>
              <a:t>气态混合物中</a:t>
            </a:r>
            <a:r>
              <a:rPr lang="en-GB" altLang="zh-CN" dirty="0">
                <a:solidFill>
                  <a:srgbClr val="FF0000"/>
                </a:solidFill>
                <a:ea typeface="华文楷体" panose="02010600040101010101" pitchFamily="2" charset="-122"/>
              </a:rPr>
              <a:t>CO</a:t>
            </a:r>
            <a:r>
              <a:rPr lang="zh-CN" altLang="en-GB" dirty="0">
                <a:ea typeface="华文楷体" panose="02010600040101010101" pitchFamily="2" charset="-122"/>
              </a:rPr>
              <a:t>的含量</a:t>
            </a:r>
            <a:endParaRPr lang="en-US" altLang="zh-CN" dirty="0">
              <a:ea typeface="华文楷体" panose="02010600040101010101" pitchFamily="2" charset="-122"/>
            </a:endParaRPr>
          </a:p>
          <a:p>
            <a:pPr>
              <a:lnSpc>
                <a:spcPct val="110000"/>
              </a:lnSpc>
              <a:buClr>
                <a:schemeClr val="tx2"/>
              </a:buClr>
              <a:buSzPct val="70000"/>
              <a:buFont typeface="Wingdings" panose="05000000000000000000" pitchFamily="2" charset="2"/>
              <a:buNone/>
            </a:pPr>
            <a:r>
              <a:rPr lang="zh-CN" altLang="en-GB" dirty="0">
                <a:ea typeface="华文楷体" panose="02010600040101010101" pitchFamily="2" charset="-122"/>
              </a:rPr>
              <a:t>  </a:t>
            </a:r>
            <a:r>
              <a:rPr lang="en-GB" altLang="zh-CN" dirty="0">
                <a:ea typeface="华文楷体" panose="02010600040101010101" pitchFamily="2" charset="-122"/>
              </a:rPr>
              <a:t>            </a:t>
            </a:r>
            <a:r>
              <a:rPr lang="en-GB" altLang="zh-CN" dirty="0">
                <a:solidFill>
                  <a:srgbClr val="0000CC"/>
                </a:solidFill>
                <a:ea typeface="华文楷体" panose="02010600040101010101" pitchFamily="2" charset="-122"/>
              </a:rPr>
              <a:t>I</a:t>
            </a:r>
            <a:r>
              <a:rPr lang="en-GB" altLang="zh-CN" baseline="-25000" dirty="0">
                <a:solidFill>
                  <a:srgbClr val="0000CC"/>
                </a:solidFill>
                <a:ea typeface="华文楷体" panose="02010600040101010101" pitchFamily="2" charset="-122"/>
              </a:rPr>
              <a:t>2</a:t>
            </a:r>
            <a:r>
              <a:rPr lang="en-GB" altLang="zh-CN" dirty="0">
                <a:solidFill>
                  <a:srgbClr val="0000CC"/>
                </a:solidFill>
                <a:ea typeface="华文楷体" panose="02010600040101010101" pitchFamily="2" charset="-122"/>
              </a:rPr>
              <a:t>O</a:t>
            </a:r>
            <a:r>
              <a:rPr lang="en-GB" altLang="zh-CN" baseline="-25000" dirty="0">
                <a:solidFill>
                  <a:srgbClr val="0000CC"/>
                </a:solidFill>
                <a:ea typeface="华文楷体" panose="02010600040101010101" pitchFamily="2" charset="-122"/>
              </a:rPr>
              <a:t>5</a:t>
            </a:r>
            <a:r>
              <a:rPr lang="en-GB" altLang="zh-CN" dirty="0">
                <a:solidFill>
                  <a:srgbClr val="0000CC"/>
                </a:solidFill>
                <a:ea typeface="华文楷体" panose="02010600040101010101" pitchFamily="2" charset="-122"/>
              </a:rPr>
              <a:t> + 5 CO = I</a:t>
            </a:r>
            <a:r>
              <a:rPr lang="en-GB" altLang="zh-CN" baseline="-25000" dirty="0">
                <a:solidFill>
                  <a:srgbClr val="0000CC"/>
                </a:solidFill>
                <a:ea typeface="华文楷体" panose="02010600040101010101" pitchFamily="2" charset="-122"/>
              </a:rPr>
              <a:t>2</a:t>
            </a:r>
            <a:r>
              <a:rPr lang="en-GB" altLang="zh-CN" dirty="0">
                <a:solidFill>
                  <a:srgbClr val="0000CC"/>
                </a:solidFill>
                <a:ea typeface="华文楷体" panose="02010600040101010101" pitchFamily="2" charset="-122"/>
              </a:rPr>
              <a:t> + 5CO</a:t>
            </a:r>
            <a:r>
              <a:rPr lang="en-GB" altLang="zh-CN" baseline="-25000" dirty="0">
                <a:solidFill>
                  <a:srgbClr val="0000CC"/>
                </a:solidFill>
                <a:ea typeface="华文楷体" panose="02010600040101010101" pitchFamily="2" charset="-122"/>
              </a:rPr>
              <a:t>2</a:t>
            </a:r>
            <a:r>
              <a:rPr lang="en-GB" altLang="zh-CN" baseline="-25000" dirty="0">
                <a:ea typeface="华文楷体" panose="02010600040101010101" pitchFamily="2" charset="-122"/>
              </a:rPr>
              <a:t>       </a:t>
            </a:r>
            <a:endParaRPr lang="en-GB" altLang="zh-CN" baseline="-25000" dirty="0">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indefinite" fill="hold">
                                          <p:stCondLst>
                                            <p:cond delay="0"/>
                                          </p:stCondLst>
                                        </p:cTn>
                                        <p:tgtEl>
                                          <p:spTgt spid="95234">
                                            <p:txEl>
                                              <p:pRg st="0" end="0"/>
                                            </p:txEl>
                                          </p:spTgt>
                                        </p:tgtEl>
                                        <p:attrNameLst>
                                          <p:attrName>style.visibility</p:attrName>
                                        </p:attrNameLst>
                                      </p:cBhvr>
                                      <p:to>
                                        <p:strVal val="visible"/>
                                      </p:to>
                                    </p:set>
                                    <p:animEffect transition="in" filter="fade">
                                      <p:cBhvr>
                                        <p:cTn id="7" dur="500"/>
                                        <p:tgtEl>
                                          <p:spTgt spid="95234">
                                            <p:txEl>
                                              <p:pRg st="0" end="0"/>
                                            </p:txEl>
                                          </p:spTgt>
                                        </p:tgtEl>
                                      </p:cBhvr>
                                    </p:animEffect>
                                    <p:anim calcmode="lin" valueType="num">
                                      <p:cBhvr>
                                        <p:cTn id="8" dur="500" fill="hold"/>
                                        <p:tgtEl>
                                          <p:spTgt spid="952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523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indefinite" fill="hold">
                                          <p:stCondLst>
                                            <p:cond delay="0"/>
                                          </p:stCondLst>
                                        </p:cTn>
                                        <p:tgtEl>
                                          <p:spTgt spid="95234">
                                            <p:txEl>
                                              <p:pRg st="1" end="1"/>
                                            </p:txEl>
                                          </p:spTgt>
                                        </p:tgtEl>
                                        <p:attrNameLst>
                                          <p:attrName>style.visibility</p:attrName>
                                        </p:attrNameLst>
                                      </p:cBhvr>
                                      <p:to>
                                        <p:strVal val="visible"/>
                                      </p:to>
                                    </p:set>
                                    <p:animEffect transition="in" filter="fade">
                                      <p:cBhvr>
                                        <p:cTn id="14" dur="500"/>
                                        <p:tgtEl>
                                          <p:spTgt spid="95234">
                                            <p:txEl>
                                              <p:pRg st="1" end="1"/>
                                            </p:txEl>
                                          </p:spTgt>
                                        </p:tgtEl>
                                      </p:cBhvr>
                                    </p:animEffect>
                                    <p:anim calcmode="lin" valueType="num">
                                      <p:cBhvr>
                                        <p:cTn id="15" dur="500" fill="hold"/>
                                        <p:tgtEl>
                                          <p:spTgt spid="9523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95234">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indefinite" fill="hold">
                                          <p:stCondLst>
                                            <p:cond delay="0"/>
                                          </p:stCondLst>
                                        </p:cTn>
                                        <p:tgtEl>
                                          <p:spTgt spid="95234">
                                            <p:txEl>
                                              <p:pRg st="2" end="2"/>
                                            </p:txEl>
                                          </p:spTgt>
                                        </p:tgtEl>
                                        <p:attrNameLst>
                                          <p:attrName>style.visibility</p:attrName>
                                        </p:attrNameLst>
                                      </p:cBhvr>
                                      <p:to>
                                        <p:strVal val="visible"/>
                                      </p:to>
                                    </p:set>
                                    <p:animEffect transition="in" filter="fade">
                                      <p:cBhvr>
                                        <p:cTn id="21" dur="500"/>
                                        <p:tgtEl>
                                          <p:spTgt spid="95234">
                                            <p:txEl>
                                              <p:pRg st="2" end="2"/>
                                            </p:txEl>
                                          </p:spTgt>
                                        </p:tgtEl>
                                      </p:cBhvr>
                                    </p:animEffect>
                                    <p:anim calcmode="lin" valueType="num">
                                      <p:cBhvr>
                                        <p:cTn id="22" dur="500" fill="hold"/>
                                        <p:tgtEl>
                                          <p:spTgt spid="95234">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95234">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indefinite" fill="hold">
                                          <p:stCondLst>
                                            <p:cond delay="0"/>
                                          </p:stCondLst>
                                        </p:cTn>
                                        <p:tgtEl>
                                          <p:spTgt spid="95234">
                                            <p:txEl>
                                              <p:pRg st="3" end="3"/>
                                            </p:txEl>
                                          </p:spTgt>
                                        </p:tgtEl>
                                        <p:attrNameLst>
                                          <p:attrName>style.visibility</p:attrName>
                                        </p:attrNameLst>
                                      </p:cBhvr>
                                      <p:to>
                                        <p:strVal val="visible"/>
                                      </p:to>
                                    </p:set>
                                    <p:animEffect transition="in" filter="fade">
                                      <p:cBhvr>
                                        <p:cTn id="28" dur="500"/>
                                        <p:tgtEl>
                                          <p:spTgt spid="95234">
                                            <p:txEl>
                                              <p:pRg st="3" end="3"/>
                                            </p:txEl>
                                          </p:spTgt>
                                        </p:tgtEl>
                                      </p:cBhvr>
                                    </p:animEffect>
                                    <p:anim calcmode="lin" valueType="num">
                                      <p:cBhvr>
                                        <p:cTn id="29" dur="500" fill="hold"/>
                                        <p:tgtEl>
                                          <p:spTgt spid="95234">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95234">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indefinite" fill="hold">
                                          <p:stCondLst>
                                            <p:cond delay="0"/>
                                          </p:stCondLst>
                                        </p:cTn>
                                        <p:tgtEl>
                                          <p:spTgt spid="95234">
                                            <p:txEl>
                                              <p:pRg st="4" end="4"/>
                                            </p:txEl>
                                          </p:spTgt>
                                        </p:tgtEl>
                                        <p:attrNameLst>
                                          <p:attrName>style.visibility</p:attrName>
                                        </p:attrNameLst>
                                      </p:cBhvr>
                                      <p:to>
                                        <p:strVal val="visible"/>
                                      </p:to>
                                    </p:set>
                                    <p:animEffect transition="in" filter="fade">
                                      <p:cBhvr>
                                        <p:cTn id="35" dur="500"/>
                                        <p:tgtEl>
                                          <p:spTgt spid="95234">
                                            <p:txEl>
                                              <p:pRg st="4" end="4"/>
                                            </p:txEl>
                                          </p:spTgt>
                                        </p:tgtEl>
                                      </p:cBhvr>
                                    </p:animEffect>
                                    <p:anim calcmode="lin" valueType="num">
                                      <p:cBhvr>
                                        <p:cTn id="36" dur="500" fill="hold"/>
                                        <p:tgtEl>
                                          <p:spTgt spid="95234">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95234">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indefinite" fill="hold">
                                          <p:stCondLst>
                                            <p:cond delay="0"/>
                                          </p:stCondLst>
                                        </p:cTn>
                                        <p:tgtEl>
                                          <p:spTgt spid="95234">
                                            <p:txEl>
                                              <p:pRg st="5" end="5"/>
                                            </p:txEl>
                                          </p:spTgt>
                                        </p:tgtEl>
                                        <p:attrNameLst>
                                          <p:attrName>style.visibility</p:attrName>
                                        </p:attrNameLst>
                                      </p:cBhvr>
                                      <p:to>
                                        <p:strVal val="visible"/>
                                      </p:to>
                                    </p:set>
                                    <p:animEffect transition="in" filter="fade">
                                      <p:cBhvr>
                                        <p:cTn id="42" dur="500"/>
                                        <p:tgtEl>
                                          <p:spTgt spid="95234">
                                            <p:txEl>
                                              <p:pRg st="5" end="5"/>
                                            </p:txEl>
                                          </p:spTgt>
                                        </p:tgtEl>
                                      </p:cBhvr>
                                    </p:animEffect>
                                    <p:anim calcmode="lin" valueType="num">
                                      <p:cBhvr>
                                        <p:cTn id="43" dur="500" fill="hold"/>
                                        <p:tgtEl>
                                          <p:spTgt spid="95234">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95234">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ext Box 2"/>
          <p:cNvSpPr txBox="1">
            <a:spLocks noChangeArrowheads="1"/>
          </p:cNvSpPr>
          <p:nvPr/>
        </p:nvSpPr>
        <p:spPr bwMode="auto">
          <a:xfrm>
            <a:off x="881063" y="138113"/>
            <a:ext cx="453707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3600">
                <a:solidFill>
                  <a:srgbClr val="0033CC"/>
                </a:solidFill>
                <a:ea typeface="华文楷体" panose="02010600040101010101" pitchFamily="2" charset="-122"/>
              </a:rPr>
              <a:t>2. </a:t>
            </a:r>
            <a:r>
              <a:rPr lang="zh-CN" altLang="en-US" sz="3600">
                <a:solidFill>
                  <a:srgbClr val="0033CC"/>
                </a:solidFill>
                <a:ea typeface="华文楷体" panose="02010600040101010101" pitchFamily="2" charset="-122"/>
              </a:rPr>
              <a:t>卤素含氧酸及盐     </a:t>
            </a:r>
            <a:endParaRPr lang="zh-CN" altLang="en-US" sz="3600">
              <a:solidFill>
                <a:srgbClr val="0033CC"/>
              </a:solidFill>
              <a:ea typeface="华文楷体" panose="02010600040101010101" pitchFamily="2" charset="-122"/>
            </a:endParaRPr>
          </a:p>
          <a:p>
            <a:pPr>
              <a:lnSpc>
                <a:spcPct val="120000"/>
              </a:lnSpc>
            </a:pPr>
            <a:r>
              <a:rPr lang="en-US" altLang="zh-CN" sz="3600">
                <a:solidFill>
                  <a:srgbClr val="0033CC"/>
                </a:solidFill>
                <a:ea typeface="华文楷体" panose="02010600040101010101" pitchFamily="2" charset="-122"/>
              </a:rPr>
              <a:t>1) </a:t>
            </a:r>
            <a:r>
              <a:rPr lang="zh-CN" altLang="en-US" sz="3600">
                <a:solidFill>
                  <a:srgbClr val="0033CC"/>
                </a:solidFill>
                <a:ea typeface="华文楷体" panose="02010600040101010101" pitchFamily="2" charset="-122"/>
              </a:rPr>
              <a:t>含氧酸根的结构</a:t>
            </a:r>
            <a:endParaRPr lang="en-US" altLang="zh-CN" sz="3600">
              <a:solidFill>
                <a:srgbClr val="0033CC"/>
              </a:solidFill>
              <a:ea typeface="华文楷体" panose="02010600040101010101" pitchFamily="2" charset="-122"/>
            </a:endParaRPr>
          </a:p>
        </p:txBody>
      </p:sp>
      <p:sp>
        <p:nvSpPr>
          <p:cNvPr id="393218" name="Rectangle 9"/>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3AB840D-7995-4F5A-8C1C-EB279E09B01C}"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grpSp>
        <p:nvGrpSpPr>
          <p:cNvPr id="10" name="Group 29"/>
          <p:cNvGrpSpPr/>
          <p:nvPr/>
        </p:nvGrpSpPr>
        <p:grpSpPr bwMode="auto">
          <a:xfrm>
            <a:off x="960438" y="1512888"/>
            <a:ext cx="7620000" cy="3429000"/>
            <a:chOff x="657" y="975"/>
            <a:chExt cx="4800" cy="2160"/>
          </a:xfrm>
        </p:grpSpPr>
        <p:pic>
          <p:nvPicPr>
            <p:cNvPr id="393225" name="Picture 25" descr="CI2D0020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7" y="1071"/>
              <a:ext cx="987"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6" name="Picture 26" descr="CI2D002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 y="1023"/>
              <a:ext cx="1077"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7" name="Picture 27" descr="CI2D002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1" y="1023"/>
              <a:ext cx="1027"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8" name="Picture 28" descr="CI2D002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 y="975"/>
              <a:ext cx="914"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4"/>
          <p:cNvGrpSpPr/>
          <p:nvPr/>
        </p:nvGrpSpPr>
        <p:grpSpPr bwMode="auto">
          <a:xfrm>
            <a:off x="960438" y="4941888"/>
            <a:ext cx="8026400" cy="1595437"/>
            <a:chOff x="591" y="3022"/>
            <a:chExt cx="5056" cy="1005"/>
          </a:xfrm>
        </p:grpSpPr>
        <p:sp>
          <p:nvSpPr>
            <p:cNvPr id="16" name="Text Box 3"/>
            <p:cNvSpPr txBox="1">
              <a:spLocks noChangeArrowheads="1"/>
            </p:cNvSpPr>
            <p:nvPr/>
          </p:nvSpPr>
          <p:spPr bwMode="auto">
            <a:xfrm>
              <a:off x="591" y="3038"/>
              <a:ext cx="1154" cy="989"/>
            </a:xfrm>
            <a:prstGeom prst="rect">
              <a:avLst/>
            </a:prstGeom>
            <a:noFill/>
            <a:ln>
              <a:noFill/>
            </a:ln>
            <a:effectLst/>
          </p:spPr>
          <p:txBody>
            <a:bodyPr wrap="none">
              <a:spAutoFit/>
            </a:bodyPr>
            <a:lstStyle/>
            <a:p>
              <a:pPr algn="ctr">
                <a:defRPr/>
              </a:pPr>
              <a:r>
                <a:rPr lang="en-US" altLang="zh-CN" dirty="0">
                  <a:latin typeface="+mn-lt"/>
                  <a:ea typeface="+mn-ea"/>
                </a:rPr>
                <a:t>XO</a:t>
              </a:r>
              <a:r>
                <a:rPr lang="en-US" altLang="zh-CN" baseline="30000" dirty="0">
                  <a:latin typeface="+mn-lt"/>
                  <a:ea typeface="+mn-ea"/>
                </a:rPr>
                <a:t>-</a:t>
              </a:r>
              <a:endParaRPr lang="en-US" altLang="zh-CN" baseline="30000" dirty="0">
                <a:latin typeface="+mn-lt"/>
                <a:ea typeface="+mn-ea"/>
              </a:endParaRPr>
            </a:p>
            <a:p>
              <a:pPr algn="ctr">
                <a:defRPr/>
              </a:pPr>
              <a:r>
                <a:rPr lang="zh-CN" altLang="en-US" dirty="0">
                  <a:latin typeface="+mn-lt"/>
                  <a:ea typeface="+mn-ea"/>
                </a:rPr>
                <a:t>次卤酸根</a:t>
              </a:r>
              <a:br>
                <a:rPr lang="zh-CN" altLang="en-US" dirty="0">
                  <a:latin typeface="+mn-lt"/>
                  <a:ea typeface="+mn-ea"/>
                </a:rPr>
              </a:br>
              <a:r>
                <a:rPr lang="zh-CN" altLang="en-US" dirty="0">
                  <a:latin typeface="+mn-lt"/>
                  <a:ea typeface="+mn-ea"/>
                </a:rPr>
                <a:t>直线型</a:t>
              </a:r>
              <a:endParaRPr lang="zh-CN" altLang="en-US" dirty="0">
                <a:latin typeface="+mn-lt"/>
                <a:ea typeface="+mn-ea"/>
              </a:endParaRPr>
            </a:p>
          </p:txBody>
        </p:sp>
        <p:sp>
          <p:nvSpPr>
            <p:cNvPr id="17" name="Text Box 4"/>
            <p:cNvSpPr txBox="1">
              <a:spLocks noChangeArrowheads="1"/>
            </p:cNvSpPr>
            <p:nvPr/>
          </p:nvSpPr>
          <p:spPr bwMode="auto">
            <a:xfrm>
              <a:off x="1783" y="3022"/>
              <a:ext cx="1154" cy="989"/>
            </a:xfrm>
            <a:prstGeom prst="rect">
              <a:avLst/>
            </a:prstGeom>
            <a:noFill/>
            <a:ln>
              <a:noFill/>
            </a:ln>
            <a:effectLst/>
          </p:spPr>
          <p:txBody>
            <a:bodyPr wrap="none">
              <a:spAutoFit/>
            </a:bodyPr>
            <a:lstStyle/>
            <a:p>
              <a:pPr algn="ctr">
                <a:defRPr/>
              </a:pPr>
              <a:r>
                <a:rPr lang="en-US" altLang="zh-CN" dirty="0">
                  <a:latin typeface="+mn-lt"/>
                  <a:ea typeface="+mn-ea"/>
                </a:rPr>
                <a:t>XO</a:t>
              </a:r>
              <a:r>
                <a:rPr lang="en-US" altLang="zh-CN" baseline="-25000" dirty="0">
                  <a:latin typeface="+mn-lt"/>
                  <a:ea typeface="+mn-ea"/>
                </a:rPr>
                <a:t>2</a:t>
              </a:r>
              <a:r>
                <a:rPr lang="en-US" altLang="zh-CN" baseline="30000" dirty="0">
                  <a:latin typeface="+mn-lt"/>
                  <a:ea typeface="+mn-ea"/>
                </a:rPr>
                <a:t>-</a:t>
              </a:r>
              <a:endParaRPr lang="en-US" altLang="zh-CN" baseline="30000" dirty="0">
                <a:latin typeface="+mn-lt"/>
                <a:ea typeface="+mn-ea"/>
              </a:endParaRPr>
            </a:p>
            <a:p>
              <a:pPr algn="ctr">
                <a:defRPr/>
              </a:pPr>
              <a:r>
                <a:rPr lang="zh-CN" altLang="en-US" dirty="0">
                  <a:latin typeface="+mn-lt"/>
                  <a:ea typeface="+mn-ea"/>
                </a:rPr>
                <a:t>亚卤酸根</a:t>
              </a:r>
              <a:br>
                <a:rPr lang="zh-CN" altLang="en-US" dirty="0">
                  <a:latin typeface="+mn-lt"/>
                  <a:ea typeface="+mn-ea"/>
                </a:rPr>
              </a:br>
              <a:r>
                <a:rPr lang="zh-CN" altLang="en-US" dirty="0">
                  <a:latin typeface="+mn-lt"/>
                  <a:ea typeface="+mn-ea"/>
                </a:rPr>
                <a:t>角型</a:t>
              </a:r>
              <a:endParaRPr lang="zh-CN" altLang="en-US" dirty="0">
                <a:latin typeface="+mn-lt"/>
                <a:ea typeface="+mn-ea"/>
              </a:endParaRPr>
            </a:p>
          </p:txBody>
        </p:sp>
        <p:sp>
          <p:nvSpPr>
            <p:cNvPr id="18" name="Text Box 5"/>
            <p:cNvSpPr txBox="1">
              <a:spLocks noChangeArrowheads="1"/>
            </p:cNvSpPr>
            <p:nvPr/>
          </p:nvSpPr>
          <p:spPr bwMode="auto">
            <a:xfrm>
              <a:off x="2971" y="3038"/>
              <a:ext cx="1189" cy="989"/>
            </a:xfrm>
            <a:prstGeom prst="rect">
              <a:avLst/>
            </a:prstGeom>
            <a:noFill/>
            <a:ln>
              <a:noFill/>
            </a:ln>
            <a:effectLst/>
          </p:spPr>
          <p:txBody>
            <a:bodyPr>
              <a:spAutoFit/>
            </a:bodyPr>
            <a:lstStyle/>
            <a:p>
              <a:pPr algn="ctr">
                <a:defRPr/>
              </a:pPr>
              <a:r>
                <a:rPr lang="en-US" altLang="zh-CN">
                  <a:latin typeface="+mn-lt"/>
                  <a:ea typeface="+mn-ea"/>
                </a:rPr>
                <a:t>XO</a:t>
              </a:r>
              <a:r>
                <a:rPr lang="en-US" altLang="zh-CN" baseline="-25000">
                  <a:latin typeface="+mn-lt"/>
                  <a:ea typeface="+mn-ea"/>
                </a:rPr>
                <a:t>3</a:t>
              </a:r>
              <a:r>
                <a:rPr lang="en-US" altLang="zh-CN" baseline="30000">
                  <a:latin typeface="+mn-lt"/>
                  <a:ea typeface="+mn-ea"/>
                </a:rPr>
                <a:t>-</a:t>
              </a:r>
              <a:endParaRPr lang="en-US" altLang="zh-CN" baseline="30000">
                <a:latin typeface="+mn-lt"/>
                <a:ea typeface="+mn-ea"/>
              </a:endParaRPr>
            </a:p>
            <a:p>
              <a:pPr algn="ctr">
                <a:defRPr/>
              </a:pPr>
              <a:r>
                <a:rPr lang="zh-CN" altLang="en-US">
                  <a:latin typeface="+mn-lt"/>
                  <a:ea typeface="+mn-ea"/>
                </a:rPr>
                <a:t>卤酸根</a:t>
              </a:r>
              <a:br>
                <a:rPr lang="zh-CN" altLang="en-US">
                  <a:latin typeface="+mn-lt"/>
                  <a:ea typeface="+mn-ea"/>
                </a:rPr>
              </a:br>
              <a:r>
                <a:rPr lang="zh-CN" altLang="en-US">
                  <a:latin typeface="+mn-lt"/>
                  <a:ea typeface="+mn-ea"/>
                </a:rPr>
                <a:t>三角锥型</a:t>
              </a:r>
              <a:endParaRPr lang="zh-CN" altLang="en-US">
                <a:latin typeface="+mn-lt"/>
                <a:ea typeface="+mn-ea"/>
              </a:endParaRPr>
            </a:p>
          </p:txBody>
        </p:sp>
        <p:sp>
          <p:nvSpPr>
            <p:cNvPr id="19" name="Text Box 6"/>
            <p:cNvSpPr txBox="1">
              <a:spLocks noChangeArrowheads="1"/>
            </p:cNvSpPr>
            <p:nvPr/>
          </p:nvSpPr>
          <p:spPr bwMode="auto">
            <a:xfrm>
              <a:off x="4162" y="3022"/>
              <a:ext cx="1485" cy="989"/>
            </a:xfrm>
            <a:prstGeom prst="rect">
              <a:avLst/>
            </a:prstGeom>
            <a:noFill/>
            <a:ln>
              <a:noFill/>
            </a:ln>
            <a:effectLst/>
          </p:spPr>
          <p:txBody>
            <a:bodyPr>
              <a:spAutoFit/>
            </a:bodyPr>
            <a:lstStyle/>
            <a:p>
              <a:pPr algn="ctr">
                <a:defRPr/>
              </a:pPr>
              <a:r>
                <a:rPr lang="en-US" altLang="zh-CN">
                  <a:latin typeface="+mn-lt"/>
                  <a:ea typeface="+mn-ea"/>
                </a:rPr>
                <a:t>XO</a:t>
              </a:r>
              <a:r>
                <a:rPr lang="en-US" altLang="zh-CN" baseline="-25000">
                  <a:latin typeface="+mn-lt"/>
                  <a:ea typeface="+mn-ea"/>
                </a:rPr>
                <a:t>4</a:t>
              </a:r>
              <a:r>
                <a:rPr lang="en-US" altLang="zh-CN" baseline="30000">
                  <a:latin typeface="+mn-lt"/>
                  <a:ea typeface="+mn-ea"/>
                </a:rPr>
                <a:t>-</a:t>
              </a:r>
              <a:endParaRPr lang="en-US" altLang="zh-CN" baseline="30000">
                <a:latin typeface="+mn-lt"/>
                <a:ea typeface="+mn-ea"/>
              </a:endParaRPr>
            </a:p>
            <a:p>
              <a:pPr algn="ctr">
                <a:defRPr/>
              </a:pPr>
              <a:r>
                <a:rPr lang="zh-CN" altLang="en-US">
                  <a:latin typeface="+mn-lt"/>
                  <a:ea typeface="+mn-ea"/>
                </a:rPr>
                <a:t>高卤酸根</a:t>
              </a:r>
              <a:br>
                <a:rPr lang="zh-CN" altLang="en-US">
                  <a:latin typeface="+mn-lt"/>
                  <a:ea typeface="+mn-ea"/>
                </a:rPr>
              </a:br>
              <a:r>
                <a:rPr lang="zh-CN" altLang="en-US">
                  <a:latin typeface="+mn-lt"/>
                  <a:ea typeface="+mn-ea"/>
                </a:rPr>
                <a:t>正四面体型</a:t>
              </a:r>
              <a:endParaRPr lang="zh-CN" altLang="en-US">
                <a:latin typeface="+mn-lt"/>
                <a:ea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body" idx="1"/>
          </p:nvPr>
        </p:nvSpPr>
        <p:spPr>
          <a:xfrm>
            <a:off x="1006475" y="188913"/>
            <a:ext cx="7958138" cy="6230937"/>
          </a:xfrm>
        </p:spPr>
        <p:txBody>
          <a:bodyPr/>
          <a:lstStyle/>
          <a:p>
            <a:pPr marL="0" indent="0">
              <a:lnSpc>
                <a:spcPct val="120000"/>
              </a:lnSpc>
              <a:spcBef>
                <a:spcPct val="0"/>
              </a:spcBef>
              <a:buFont typeface="Wingdings" panose="05000000000000000000" pitchFamily="2" charset="2"/>
              <a:buNone/>
            </a:pPr>
            <a:r>
              <a:rPr lang="en-US" altLang="zh-CN" b="1" dirty="0" smtClean="0">
                <a:solidFill>
                  <a:srgbClr val="0000FF"/>
                </a:solidFill>
                <a:effectLst/>
              </a:rPr>
              <a:t> 2) </a:t>
            </a:r>
            <a:r>
              <a:rPr lang="zh-CN" altLang="en-US" b="1" dirty="0" smtClean="0">
                <a:solidFill>
                  <a:srgbClr val="0000FF"/>
                </a:solidFill>
                <a:effectLst/>
              </a:rPr>
              <a:t>次卤酸的制备、热稳定性、酸性和氧化性怎样？有何规律？</a:t>
            </a:r>
            <a:endParaRPr lang="zh-CN" altLang="en-US" b="1" dirty="0" smtClean="0">
              <a:solidFill>
                <a:srgbClr val="0000FF"/>
              </a:solidFill>
              <a:effectLst/>
            </a:endParaRPr>
          </a:p>
          <a:p>
            <a:pPr marL="0" indent="0">
              <a:lnSpc>
                <a:spcPct val="120000"/>
              </a:lnSpc>
              <a:spcBef>
                <a:spcPct val="0"/>
              </a:spcBef>
              <a:buFont typeface="Wingdings" panose="05000000000000000000" pitchFamily="2" charset="2"/>
              <a:buNone/>
            </a:pPr>
            <a:r>
              <a:rPr lang="zh-CN" altLang="en-US" b="1" dirty="0" smtClean="0">
                <a:solidFill>
                  <a:srgbClr val="FF0000"/>
                </a:solidFill>
                <a:effectLst/>
              </a:rPr>
              <a:t>制备：</a:t>
            </a:r>
            <a:r>
              <a:rPr lang="en-US" altLang="zh-CN" b="1" dirty="0" smtClean="0">
                <a:solidFill>
                  <a:srgbClr val="000000"/>
                </a:solidFill>
                <a:effectLst/>
              </a:rPr>
              <a:t>X</a:t>
            </a:r>
            <a:r>
              <a:rPr lang="en-US" altLang="zh-CN" b="1" baseline="-25000" dirty="0" smtClean="0">
                <a:solidFill>
                  <a:srgbClr val="000000"/>
                </a:solidFill>
                <a:effectLst/>
              </a:rPr>
              <a:t>2</a:t>
            </a:r>
            <a:r>
              <a:rPr lang="zh-CN" altLang="en-US" b="1" dirty="0" smtClean="0">
                <a:solidFill>
                  <a:srgbClr val="000000"/>
                </a:solidFill>
                <a:effectLst/>
              </a:rPr>
              <a:t>的歧化反应；加入 </a:t>
            </a:r>
            <a:r>
              <a:rPr lang="en-US" altLang="zh-CN" b="1" dirty="0" err="1" smtClean="0">
                <a:solidFill>
                  <a:srgbClr val="000000"/>
                </a:solidFill>
                <a:effectLst/>
              </a:rPr>
              <a:t>HgO</a:t>
            </a:r>
            <a:r>
              <a:rPr lang="en-US" altLang="zh-CN" b="1" dirty="0" smtClean="0">
                <a:solidFill>
                  <a:srgbClr val="000000"/>
                </a:solidFill>
                <a:effectLst/>
              </a:rPr>
              <a:t>/Ag</a:t>
            </a:r>
            <a:r>
              <a:rPr lang="en-US" altLang="zh-CN" b="1" baseline="-25000" dirty="0" smtClean="0">
                <a:solidFill>
                  <a:srgbClr val="000000"/>
                </a:solidFill>
                <a:effectLst/>
              </a:rPr>
              <a:t>2</a:t>
            </a:r>
            <a:r>
              <a:rPr lang="en-US" altLang="zh-CN" b="1" dirty="0" smtClean="0">
                <a:solidFill>
                  <a:srgbClr val="000000"/>
                </a:solidFill>
                <a:effectLst/>
              </a:rPr>
              <a:t>O</a:t>
            </a:r>
            <a:r>
              <a:rPr lang="zh-CN" altLang="en-US" b="1" dirty="0" smtClean="0">
                <a:solidFill>
                  <a:srgbClr val="000000"/>
                </a:solidFill>
                <a:effectLst/>
              </a:rPr>
              <a:t>除去 </a:t>
            </a:r>
            <a:r>
              <a:rPr lang="en-US" altLang="zh-CN" b="1" dirty="0" smtClean="0">
                <a:solidFill>
                  <a:srgbClr val="000000"/>
                </a:solidFill>
                <a:effectLst/>
              </a:rPr>
              <a:t>X</a:t>
            </a:r>
            <a:r>
              <a:rPr lang="zh-CN" altLang="en-US" b="1" baseline="30000" dirty="0" smtClean="0">
                <a:solidFill>
                  <a:srgbClr val="000000"/>
                </a:solidFill>
                <a:effectLst/>
              </a:rPr>
              <a:t>－</a:t>
            </a:r>
            <a:r>
              <a:rPr lang="zh-CN" altLang="en-US" b="1" dirty="0" smtClean="0">
                <a:solidFill>
                  <a:srgbClr val="000000"/>
                </a:solidFill>
                <a:effectLst/>
              </a:rPr>
              <a:t>促使平衡右移</a:t>
            </a:r>
            <a:endParaRPr lang="zh-CN" altLang="en-US" b="1" dirty="0" smtClean="0">
              <a:solidFill>
                <a:srgbClr val="000000"/>
              </a:solidFill>
              <a:effectLst/>
            </a:endParaRPr>
          </a:p>
          <a:p>
            <a:pPr marL="0" indent="0">
              <a:lnSpc>
                <a:spcPct val="120000"/>
              </a:lnSpc>
              <a:spcBef>
                <a:spcPct val="0"/>
              </a:spcBef>
              <a:buFont typeface="Wingdings" panose="05000000000000000000" pitchFamily="2" charset="2"/>
              <a:buNone/>
            </a:pPr>
            <a:r>
              <a:rPr lang="zh-CN" altLang="en-US" b="1" dirty="0" smtClean="0">
                <a:solidFill>
                  <a:srgbClr val="000000"/>
                </a:solidFill>
                <a:effectLst/>
              </a:rPr>
              <a:t>   </a:t>
            </a:r>
            <a:r>
              <a:rPr lang="en-US" altLang="zh-CN" b="1" dirty="0" smtClean="0">
                <a:solidFill>
                  <a:srgbClr val="000000"/>
                </a:solidFill>
                <a:effectLst/>
              </a:rPr>
              <a:t>2 Ag</a:t>
            </a:r>
            <a:r>
              <a:rPr lang="en-US" altLang="zh-CN" b="1" baseline="-25000" dirty="0" smtClean="0">
                <a:solidFill>
                  <a:srgbClr val="000000"/>
                </a:solidFill>
                <a:effectLst/>
              </a:rPr>
              <a:t>2</a:t>
            </a:r>
            <a:r>
              <a:rPr lang="en-US" altLang="zh-CN" b="1" dirty="0" smtClean="0">
                <a:solidFill>
                  <a:srgbClr val="000000"/>
                </a:solidFill>
                <a:effectLst/>
              </a:rPr>
              <a:t>O</a:t>
            </a:r>
            <a:r>
              <a:rPr lang="zh-CN" altLang="en-US" b="1" dirty="0" smtClean="0">
                <a:solidFill>
                  <a:srgbClr val="000000"/>
                </a:solidFill>
                <a:effectLst/>
              </a:rPr>
              <a:t>＋</a:t>
            </a:r>
            <a:r>
              <a:rPr lang="en-US" altLang="zh-CN" b="1" dirty="0" smtClean="0">
                <a:solidFill>
                  <a:srgbClr val="000000"/>
                </a:solidFill>
                <a:effectLst/>
              </a:rPr>
              <a:t>H</a:t>
            </a:r>
            <a:r>
              <a:rPr lang="en-US" altLang="zh-CN" b="1" baseline="-25000" dirty="0" smtClean="0">
                <a:solidFill>
                  <a:srgbClr val="000000"/>
                </a:solidFill>
                <a:effectLst/>
              </a:rPr>
              <a:t>2</a:t>
            </a:r>
            <a:r>
              <a:rPr lang="en-US" altLang="zh-CN" b="1" dirty="0" smtClean="0">
                <a:solidFill>
                  <a:srgbClr val="000000"/>
                </a:solidFill>
                <a:effectLst/>
              </a:rPr>
              <a:t>O</a:t>
            </a:r>
            <a:r>
              <a:rPr lang="zh-CN" altLang="en-US" b="1" dirty="0" smtClean="0">
                <a:solidFill>
                  <a:srgbClr val="000000"/>
                </a:solidFill>
                <a:effectLst/>
              </a:rPr>
              <a:t>＋</a:t>
            </a:r>
            <a:r>
              <a:rPr lang="en-US" altLang="zh-CN" b="1" dirty="0" smtClean="0">
                <a:solidFill>
                  <a:srgbClr val="000000"/>
                </a:solidFill>
                <a:effectLst/>
              </a:rPr>
              <a:t>2 Cl </a:t>
            </a:r>
            <a:r>
              <a:rPr lang="en-US" altLang="zh-CN" b="1" baseline="-25000" dirty="0" smtClean="0">
                <a:solidFill>
                  <a:srgbClr val="000000"/>
                </a:solidFill>
                <a:effectLst/>
              </a:rPr>
              <a:t>2</a:t>
            </a:r>
            <a:r>
              <a:rPr lang="en-US" altLang="zh-CN" b="1" dirty="0" smtClean="0">
                <a:solidFill>
                  <a:srgbClr val="000000"/>
                </a:solidFill>
                <a:effectLst/>
                <a:sym typeface="Wingdings" panose="05000000000000000000" pitchFamily="2" charset="2"/>
              </a:rPr>
              <a:t> 2AgCl</a:t>
            </a:r>
            <a:r>
              <a:rPr lang="en-US" altLang="zh-CN" b="1" dirty="0" smtClean="0">
                <a:solidFill>
                  <a:srgbClr val="000000"/>
                </a:solidFill>
                <a:effectLst/>
                <a:sym typeface="Symbol" panose="05050102010706020507" pitchFamily="18" charset="2"/>
              </a:rPr>
              <a:t></a:t>
            </a:r>
            <a:r>
              <a:rPr lang="zh-CN" altLang="en-US" b="1" dirty="0" smtClean="0">
                <a:solidFill>
                  <a:srgbClr val="000000"/>
                </a:solidFill>
                <a:effectLst/>
                <a:sym typeface="Wingdings" panose="05000000000000000000" pitchFamily="2" charset="2"/>
              </a:rPr>
              <a:t>＋</a:t>
            </a:r>
            <a:r>
              <a:rPr lang="en-US" altLang="zh-CN" b="1" dirty="0" smtClean="0">
                <a:solidFill>
                  <a:srgbClr val="000000"/>
                </a:solidFill>
                <a:effectLst/>
                <a:sym typeface="Wingdings" panose="05000000000000000000" pitchFamily="2" charset="2"/>
              </a:rPr>
              <a:t>2 </a:t>
            </a:r>
            <a:r>
              <a:rPr lang="en-US" altLang="zh-CN" b="1" dirty="0" err="1" smtClean="0">
                <a:solidFill>
                  <a:srgbClr val="000000"/>
                </a:solidFill>
                <a:effectLst/>
                <a:sym typeface="Wingdings" panose="05000000000000000000" pitchFamily="2" charset="2"/>
              </a:rPr>
              <a:t>HClO</a:t>
            </a:r>
            <a:endParaRPr lang="en-US" altLang="zh-CN" b="1" dirty="0" smtClean="0">
              <a:solidFill>
                <a:srgbClr val="000000"/>
              </a:solidFill>
              <a:effectLst/>
            </a:endParaRPr>
          </a:p>
          <a:p>
            <a:pPr marL="0" indent="0">
              <a:lnSpc>
                <a:spcPct val="120000"/>
              </a:lnSpc>
              <a:spcBef>
                <a:spcPct val="0"/>
              </a:spcBef>
              <a:buFont typeface="Wingdings" panose="05000000000000000000" pitchFamily="2" charset="2"/>
              <a:buNone/>
            </a:pPr>
            <a:r>
              <a:rPr lang="zh-CN" altLang="en-US" b="1" dirty="0" smtClean="0">
                <a:solidFill>
                  <a:srgbClr val="FF0000"/>
                </a:solidFill>
                <a:effectLst/>
              </a:rPr>
              <a:t>稳定性</a:t>
            </a:r>
            <a:r>
              <a:rPr lang="en-US" altLang="zh-CN" b="1" dirty="0" smtClean="0">
                <a:solidFill>
                  <a:srgbClr val="000000"/>
                </a:solidFill>
                <a:effectLst/>
              </a:rPr>
              <a:t>: </a:t>
            </a:r>
            <a:r>
              <a:rPr lang="zh-CN" altLang="en-US" b="1" dirty="0" smtClean="0">
                <a:solidFill>
                  <a:srgbClr val="000000"/>
                </a:solidFill>
                <a:effectLst/>
              </a:rPr>
              <a:t>不稳定，受热易分解，</a:t>
            </a:r>
            <a:endParaRPr lang="en-US" altLang="zh-CN" b="1" dirty="0" smtClean="0">
              <a:solidFill>
                <a:srgbClr val="000000"/>
              </a:solidFill>
              <a:effectLst/>
            </a:endParaRPr>
          </a:p>
          <a:p>
            <a:pPr marL="0" indent="0">
              <a:lnSpc>
                <a:spcPct val="120000"/>
              </a:lnSpc>
              <a:spcBef>
                <a:spcPct val="0"/>
              </a:spcBef>
              <a:buFont typeface="Wingdings" panose="05000000000000000000" pitchFamily="2" charset="2"/>
              <a:buNone/>
            </a:pPr>
            <a:r>
              <a:rPr lang="en-US" altLang="zh-CN" b="1" dirty="0">
                <a:solidFill>
                  <a:srgbClr val="000000"/>
                </a:solidFill>
                <a:effectLst/>
              </a:rPr>
              <a:t> </a:t>
            </a:r>
            <a:r>
              <a:rPr lang="en-US" altLang="zh-CN" b="1" dirty="0" smtClean="0">
                <a:solidFill>
                  <a:srgbClr val="000000"/>
                </a:solidFill>
                <a:effectLst/>
              </a:rPr>
              <a:t>           </a:t>
            </a:r>
            <a:r>
              <a:rPr lang="zh-CN" altLang="en-US" b="1" dirty="0" smtClean="0">
                <a:solidFill>
                  <a:srgbClr val="000000"/>
                </a:solidFill>
                <a:effectLst/>
              </a:rPr>
              <a:t>    </a:t>
            </a:r>
            <a:r>
              <a:rPr lang="en-US" altLang="zh-CN" b="1" dirty="0" err="1" smtClean="0">
                <a:solidFill>
                  <a:srgbClr val="000000"/>
                </a:solidFill>
                <a:effectLst/>
              </a:rPr>
              <a:t>HClO</a:t>
            </a:r>
            <a:r>
              <a:rPr lang="en-US" altLang="zh-CN" b="1" dirty="0" smtClean="0">
                <a:solidFill>
                  <a:srgbClr val="000000"/>
                </a:solidFill>
                <a:effectLst/>
              </a:rPr>
              <a:t> &gt; </a:t>
            </a:r>
            <a:r>
              <a:rPr lang="en-US" altLang="zh-CN" b="1" dirty="0" err="1" smtClean="0">
                <a:solidFill>
                  <a:srgbClr val="000000"/>
                </a:solidFill>
                <a:effectLst/>
              </a:rPr>
              <a:t>HBrO</a:t>
            </a:r>
            <a:r>
              <a:rPr lang="en-US" altLang="zh-CN" b="1" dirty="0" smtClean="0">
                <a:solidFill>
                  <a:srgbClr val="000000"/>
                </a:solidFill>
                <a:effectLst/>
              </a:rPr>
              <a:t> &gt; HIO</a:t>
            </a:r>
            <a:endParaRPr lang="en-US" altLang="zh-CN" b="1" dirty="0" smtClean="0">
              <a:solidFill>
                <a:srgbClr val="000000"/>
              </a:solidFill>
              <a:effectLst/>
            </a:endParaRPr>
          </a:p>
          <a:p>
            <a:pPr marL="0" indent="0">
              <a:lnSpc>
                <a:spcPct val="120000"/>
              </a:lnSpc>
              <a:buFont typeface="Wingdings" panose="05000000000000000000" pitchFamily="2" charset="2"/>
              <a:buNone/>
            </a:pPr>
            <a:r>
              <a:rPr lang="zh-CN" altLang="en-US" b="1" dirty="0" smtClean="0">
                <a:solidFill>
                  <a:srgbClr val="FF0000"/>
                </a:solidFill>
                <a:effectLst/>
              </a:rPr>
              <a:t>酸性：</a:t>
            </a:r>
            <a:r>
              <a:rPr lang="zh-CN" altLang="en-US" b="1" dirty="0" smtClean="0">
                <a:solidFill>
                  <a:srgbClr val="000000"/>
                </a:solidFill>
                <a:effectLst/>
              </a:rPr>
              <a:t>为弱酸，</a:t>
            </a:r>
            <a:r>
              <a:rPr lang="en-US" altLang="zh-CN" b="1" dirty="0" err="1" smtClean="0">
                <a:solidFill>
                  <a:srgbClr val="000000"/>
                </a:solidFill>
                <a:effectLst/>
              </a:rPr>
              <a:t>HClO</a:t>
            </a:r>
            <a:r>
              <a:rPr lang="en-US" altLang="zh-CN" b="1" dirty="0" smtClean="0">
                <a:solidFill>
                  <a:srgbClr val="000000"/>
                </a:solidFill>
                <a:effectLst/>
              </a:rPr>
              <a:t>&gt; </a:t>
            </a:r>
            <a:r>
              <a:rPr lang="en-US" altLang="zh-CN" b="1" dirty="0" err="1" smtClean="0">
                <a:solidFill>
                  <a:srgbClr val="000000"/>
                </a:solidFill>
                <a:effectLst/>
              </a:rPr>
              <a:t>HBrO</a:t>
            </a:r>
            <a:r>
              <a:rPr lang="en-US" altLang="zh-CN" b="1" dirty="0" smtClean="0">
                <a:solidFill>
                  <a:srgbClr val="000000"/>
                </a:solidFill>
                <a:effectLst/>
              </a:rPr>
              <a:t> &gt; HIO</a:t>
            </a:r>
            <a:endParaRPr lang="en-US" altLang="zh-CN" b="1" dirty="0" smtClean="0">
              <a:solidFill>
                <a:srgbClr val="000000"/>
              </a:solidFill>
              <a:effectLst/>
            </a:endParaRPr>
          </a:p>
          <a:p>
            <a:pPr marL="0" indent="0">
              <a:lnSpc>
                <a:spcPct val="120000"/>
              </a:lnSpc>
              <a:buFont typeface="Wingdings" panose="05000000000000000000" pitchFamily="2" charset="2"/>
              <a:buNone/>
            </a:pPr>
            <a:r>
              <a:rPr lang="en-US" altLang="zh-CN" b="1" dirty="0" smtClean="0">
                <a:solidFill>
                  <a:srgbClr val="000000"/>
                </a:solidFill>
                <a:effectLst/>
              </a:rPr>
              <a:t>                 </a:t>
            </a:r>
            <a:r>
              <a:rPr lang="en-US" altLang="zh-CN" b="1" i="1" dirty="0" err="1" smtClean="0">
                <a:solidFill>
                  <a:srgbClr val="000000"/>
                </a:solidFill>
                <a:effectLst/>
              </a:rPr>
              <a:t>K</a:t>
            </a:r>
            <a:r>
              <a:rPr lang="en-US" altLang="zh-CN" b="1" baseline="-25000" dirty="0" err="1" smtClean="0">
                <a:solidFill>
                  <a:srgbClr val="000000"/>
                </a:solidFill>
                <a:effectLst/>
              </a:rPr>
              <a:t>a</a:t>
            </a:r>
            <a:r>
              <a:rPr lang="en-US" altLang="zh-CN" b="1" dirty="0" smtClean="0">
                <a:solidFill>
                  <a:srgbClr val="000000"/>
                </a:solidFill>
                <a:effectLst/>
              </a:rPr>
              <a:t>  2.8</a:t>
            </a:r>
            <a:r>
              <a:rPr lang="en-US" altLang="zh-CN" b="1" dirty="0" smtClean="0">
                <a:solidFill>
                  <a:srgbClr val="000000"/>
                </a:solidFill>
                <a:effectLst/>
                <a:sym typeface="Symbol" panose="05050102010706020507" pitchFamily="18" charset="2"/>
              </a:rPr>
              <a:t></a:t>
            </a:r>
            <a:r>
              <a:rPr lang="en-US" altLang="zh-CN" b="1" dirty="0" smtClean="0">
                <a:solidFill>
                  <a:srgbClr val="000000"/>
                </a:solidFill>
                <a:effectLst/>
              </a:rPr>
              <a:t>10</a:t>
            </a:r>
            <a:r>
              <a:rPr lang="en-US" altLang="zh-CN" b="1" baseline="30000" dirty="0" smtClean="0">
                <a:solidFill>
                  <a:srgbClr val="000000"/>
                </a:solidFill>
                <a:effectLst/>
              </a:rPr>
              <a:t>-8</a:t>
            </a:r>
            <a:r>
              <a:rPr lang="en-US" altLang="zh-CN" b="1" dirty="0" smtClean="0">
                <a:solidFill>
                  <a:srgbClr val="000000"/>
                </a:solidFill>
                <a:effectLst/>
              </a:rPr>
              <a:t>  2.6</a:t>
            </a:r>
            <a:r>
              <a:rPr lang="en-US" altLang="zh-CN" b="1" dirty="0" smtClean="0">
                <a:solidFill>
                  <a:srgbClr val="000000"/>
                </a:solidFill>
                <a:effectLst/>
                <a:sym typeface="Symbol" panose="05050102010706020507" pitchFamily="18" charset="2"/>
              </a:rPr>
              <a:t></a:t>
            </a:r>
            <a:r>
              <a:rPr lang="en-US" altLang="zh-CN" b="1" dirty="0" smtClean="0">
                <a:solidFill>
                  <a:srgbClr val="000000"/>
                </a:solidFill>
                <a:effectLst/>
              </a:rPr>
              <a:t>10</a:t>
            </a:r>
            <a:r>
              <a:rPr lang="en-US" altLang="zh-CN" b="1" baseline="30000" dirty="0" smtClean="0">
                <a:solidFill>
                  <a:srgbClr val="000000"/>
                </a:solidFill>
                <a:effectLst/>
              </a:rPr>
              <a:t>-9</a:t>
            </a:r>
            <a:r>
              <a:rPr lang="en-US" altLang="zh-CN" b="1" dirty="0" smtClean="0">
                <a:solidFill>
                  <a:srgbClr val="000000"/>
                </a:solidFill>
                <a:effectLst/>
              </a:rPr>
              <a:t>   2.4</a:t>
            </a:r>
            <a:r>
              <a:rPr lang="en-US" altLang="zh-CN" b="1" dirty="0" smtClean="0">
                <a:solidFill>
                  <a:srgbClr val="000000"/>
                </a:solidFill>
                <a:effectLst/>
                <a:sym typeface="Symbol" panose="05050102010706020507" pitchFamily="18" charset="2"/>
              </a:rPr>
              <a:t></a:t>
            </a:r>
            <a:r>
              <a:rPr lang="en-US" altLang="zh-CN" b="1" dirty="0" smtClean="0">
                <a:solidFill>
                  <a:srgbClr val="000000"/>
                </a:solidFill>
                <a:effectLst/>
              </a:rPr>
              <a:t>10</a:t>
            </a:r>
            <a:r>
              <a:rPr lang="en-US" altLang="zh-CN" b="1" baseline="30000" dirty="0" smtClean="0">
                <a:solidFill>
                  <a:srgbClr val="000000"/>
                </a:solidFill>
                <a:effectLst/>
              </a:rPr>
              <a:t>-11</a:t>
            </a:r>
            <a:endParaRPr lang="en-US" altLang="zh-CN" b="1" dirty="0" smtClean="0">
              <a:solidFill>
                <a:srgbClr val="000000"/>
              </a:solidFill>
              <a:effectLst/>
            </a:endParaRPr>
          </a:p>
          <a:p>
            <a:pPr marL="0" indent="0">
              <a:lnSpc>
                <a:spcPct val="120000"/>
              </a:lnSpc>
              <a:buFont typeface="Wingdings" panose="05000000000000000000" pitchFamily="2" charset="2"/>
              <a:buNone/>
            </a:pPr>
            <a:r>
              <a:rPr lang="zh-CN" altLang="en-US" b="1" dirty="0" smtClean="0">
                <a:solidFill>
                  <a:srgbClr val="FF0000"/>
                </a:solidFill>
                <a:effectLst/>
              </a:rPr>
              <a:t>强氧化性：</a:t>
            </a:r>
            <a:r>
              <a:rPr lang="en-US" altLang="zh-CN" b="1" dirty="0" smtClean="0">
                <a:effectLst/>
              </a:rPr>
              <a:t> </a:t>
            </a:r>
            <a:r>
              <a:rPr lang="en-US" altLang="zh-CN" b="1" dirty="0" err="1" smtClean="0">
                <a:solidFill>
                  <a:srgbClr val="000000"/>
                </a:solidFill>
                <a:effectLst/>
              </a:rPr>
              <a:t>HClO</a:t>
            </a:r>
            <a:r>
              <a:rPr lang="en-US" altLang="zh-CN" b="1" dirty="0" smtClean="0">
                <a:solidFill>
                  <a:srgbClr val="000000"/>
                </a:solidFill>
                <a:effectLst/>
              </a:rPr>
              <a:t> &gt; </a:t>
            </a:r>
            <a:r>
              <a:rPr lang="en-US" altLang="zh-CN" b="1" dirty="0" err="1" smtClean="0">
                <a:solidFill>
                  <a:srgbClr val="000000"/>
                </a:solidFill>
                <a:effectLst/>
              </a:rPr>
              <a:t>HBrO</a:t>
            </a:r>
            <a:r>
              <a:rPr lang="en-US" altLang="zh-CN" b="1" dirty="0" smtClean="0">
                <a:solidFill>
                  <a:srgbClr val="000000"/>
                </a:solidFill>
                <a:effectLst/>
              </a:rPr>
              <a:t> &gt; HIO</a:t>
            </a:r>
            <a:endParaRPr lang="en-US" altLang="zh-CN" b="1" dirty="0" smtClean="0">
              <a:solidFill>
                <a:srgbClr val="000000"/>
              </a:solidFill>
              <a:effectLst/>
            </a:endParaRPr>
          </a:p>
        </p:txBody>
      </p:sp>
      <p:sp>
        <p:nvSpPr>
          <p:cNvPr id="394242" name="Rectangle 3"/>
          <p:cNvSpPr>
            <a:spLocks noChangeArrowheads="1"/>
          </p:cNvSpPr>
          <p:nvPr/>
        </p:nvSpPr>
        <p:spPr bwMode="auto">
          <a:xfrm>
            <a:off x="7956550"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44EEDBF-CF9F-4981-B751-29369C3A545D}"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113666">
                                            <p:txEl>
                                              <p:pRg st="4294967295" end="4294967295"/>
                                            </p:txEl>
                                          </p:spTgt>
                                        </p:tgtEl>
                                        <p:attrNameLst>
                                          <p:attrName>style.visibility</p:attrName>
                                        </p:attrNameLst>
                                      </p:cBhvr>
                                      <p:to>
                                        <p:strVal val="visible"/>
                                      </p:to>
                                    </p:set>
                                    <p:anim calcmode="lin" valueType="num">
                                      <p:cBhvr>
                                        <p:cTn id="7" dur="1000" fill="hold"/>
                                        <p:tgtEl>
                                          <p:spTgt spid="113666">
                                            <p:txEl>
                                              <p:pRg st="4294967295" end="4294967295"/>
                                            </p:txEl>
                                          </p:spTgt>
                                        </p:tgtEl>
                                        <p:attrNameLst>
                                          <p:attrName>ppt_w</p:attrName>
                                        </p:attrNameLst>
                                      </p:cBhvr>
                                      <p:tavLst>
                                        <p:tav tm="0">
                                          <p:val>
                                            <p:strVal val="#ppt_w+.3"/>
                                          </p:val>
                                        </p:tav>
                                        <p:tav tm="100000">
                                          <p:val>
                                            <p:strVal val="#ppt_w"/>
                                          </p:val>
                                        </p:tav>
                                      </p:tavLst>
                                    </p:anim>
                                    <p:anim calcmode="lin" valueType="num">
                                      <p:cBhvr>
                                        <p:cTn id="8" dur="1000" fill="hold"/>
                                        <p:tgtEl>
                                          <p:spTgt spid="113666">
                                            <p:txEl>
                                              <p:pRg st="4294967295" end="4294967295"/>
                                            </p:txEl>
                                          </p:spTgt>
                                        </p:tgtEl>
                                        <p:attrNameLst>
                                          <p:attrName>ppt_h</p:attrName>
                                        </p:attrNameLst>
                                      </p:cBhvr>
                                      <p:tavLst>
                                        <p:tav tm="0">
                                          <p:val>
                                            <p:strVal val="#ppt_h"/>
                                          </p:val>
                                        </p:tav>
                                        <p:tav tm="100000">
                                          <p:val>
                                            <p:strVal val="#ppt_h"/>
                                          </p:val>
                                        </p:tav>
                                      </p:tavLst>
                                    </p:anim>
                                    <p:animEffect transition="in" filter="fade">
                                      <p:cBhvr>
                                        <p:cTn id="9" dur="1000"/>
                                        <p:tgtEl>
                                          <p:spTgt spid="113666">
                                            <p:txEl>
                                              <p:pRg st="4294967295" end="4294967295"/>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113666">
                                            <p:txEl>
                                              <p:pRg st="0" end="0"/>
                                            </p:txEl>
                                          </p:spTgt>
                                        </p:tgtEl>
                                        <p:attrNameLst>
                                          <p:attrName>style.visibility</p:attrName>
                                        </p:attrNameLst>
                                      </p:cBhvr>
                                      <p:to>
                                        <p:strVal val="visible"/>
                                      </p:to>
                                    </p:set>
                                    <p:anim calcmode="lin" valueType="num">
                                      <p:cBhvr>
                                        <p:cTn id="14" dur="1000" fill="hold"/>
                                        <p:tgtEl>
                                          <p:spTgt spid="113666">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1366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1366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113666">
                                            <p:txEl>
                                              <p:pRg st="1" end="1"/>
                                            </p:txEl>
                                          </p:spTgt>
                                        </p:tgtEl>
                                        <p:attrNameLst>
                                          <p:attrName>style.visibility</p:attrName>
                                        </p:attrNameLst>
                                      </p:cBhvr>
                                      <p:to>
                                        <p:strVal val="visible"/>
                                      </p:to>
                                    </p:set>
                                    <p:anim calcmode="lin" valueType="num">
                                      <p:cBhvr>
                                        <p:cTn id="21" dur="1000" fill="hold"/>
                                        <p:tgtEl>
                                          <p:spTgt spid="113666">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11366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1366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indefinite" fill="hold">
                                          <p:stCondLst>
                                            <p:cond delay="0"/>
                                          </p:stCondLst>
                                        </p:cTn>
                                        <p:tgtEl>
                                          <p:spTgt spid="113666">
                                            <p:txEl>
                                              <p:pRg st="2" end="2"/>
                                            </p:txEl>
                                          </p:spTgt>
                                        </p:tgtEl>
                                        <p:attrNameLst>
                                          <p:attrName>style.visibility</p:attrName>
                                        </p:attrNameLst>
                                      </p:cBhvr>
                                      <p:to>
                                        <p:strVal val="visible"/>
                                      </p:to>
                                    </p:set>
                                    <p:anim calcmode="lin" valueType="num">
                                      <p:cBhvr>
                                        <p:cTn id="28" dur="1000" fill="hold"/>
                                        <p:tgtEl>
                                          <p:spTgt spid="113666">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113666">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1366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indefinite" fill="hold">
                                          <p:stCondLst>
                                            <p:cond delay="0"/>
                                          </p:stCondLst>
                                        </p:cTn>
                                        <p:tgtEl>
                                          <p:spTgt spid="113666">
                                            <p:txEl>
                                              <p:pRg st="3" end="3"/>
                                            </p:txEl>
                                          </p:spTgt>
                                        </p:tgtEl>
                                        <p:attrNameLst>
                                          <p:attrName>style.visibility</p:attrName>
                                        </p:attrNameLst>
                                      </p:cBhvr>
                                      <p:to>
                                        <p:strVal val="visible"/>
                                      </p:to>
                                    </p:set>
                                    <p:anim calcmode="lin" valueType="num">
                                      <p:cBhvr>
                                        <p:cTn id="35" dur="1000" fill="hold"/>
                                        <p:tgtEl>
                                          <p:spTgt spid="113666">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113666">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11366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indefinite" fill="hold">
                                          <p:stCondLst>
                                            <p:cond delay="0"/>
                                          </p:stCondLst>
                                        </p:cTn>
                                        <p:tgtEl>
                                          <p:spTgt spid="113666">
                                            <p:txEl>
                                              <p:pRg st="4" end="4"/>
                                            </p:txEl>
                                          </p:spTgt>
                                        </p:tgtEl>
                                        <p:attrNameLst>
                                          <p:attrName>style.visibility</p:attrName>
                                        </p:attrNameLst>
                                      </p:cBhvr>
                                      <p:to>
                                        <p:strVal val="visible"/>
                                      </p:to>
                                    </p:set>
                                    <p:anim calcmode="lin" valueType="num">
                                      <p:cBhvr>
                                        <p:cTn id="42" dur="1000" fill="hold"/>
                                        <p:tgtEl>
                                          <p:spTgt spid="113666">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113666">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11366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indefinite" fill="hold">
                                          <p:stCondLst>
                                            <p:cond delay="0"/>
                                          </p:stCondLst>
                                        </p:cTn>
                                        <p:tgtEl>
                                          <p:spTgt spid="113666">
                                            <p:txEl>
                                              <p:pRg st="5" end="5"/>
                                            </p:txEl>
                                          </p:spTgt>
                                        </p:tgtEl>
                                        <p:attrNameLst>
                                          <p:attrName>style.visibility</p:attrName>
                                        </p:attrNameLst>
                                      </p:cBhvr>
                                      <p:to>
                                        <p:strVal val="visible"/>
                                      </p:to>
                                    </p:set>
                                    <p:anim calcmode="lin" valueType="num">
                                      <p:cBhvr>
                                        <p:cTn id="49" dur="1000" fill="hold"/>
                                        <p:tgtEl>
                                          <p:spTgt spid="113666">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113666">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113666">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indefinite" fill="hold">
                                          <p:stCondLst>
                                            <p:cond delay="0"/>
                                          </p:stCondLst>
                                        </p:cTn>
                                        <p:tgtEl>
                                          <p:spTgt spid="113666">
                                            <p:txEl>
                                              <p:pRg st="6" end="6"/>
                                            </p:txEl>
                                          </p:spTgt>
                                        </p:tgtEl>
                                        <p:attrNameLst>
                                          <p:attrName>style.visibility</p:attrName>
                                        </p:attrNameLst>
                                      </p:cBhvr>
                                      <p:to>
                                        <p:strVal val="visible"/>
                                      </p:to>
                                    </p:set>
                                    <p:anim calcmode="lin" valueType="num">
                                      <p:cBhvr>
                                        <p:cTn id="56" dur="1000" fill="hold"/>
                                        <p:tgtEl>
                                          <p:spTgt spid="113666">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113666">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113666">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indefinite" fill="hold">
                                          <p:stCondLst>
                                            <p:cond delay="0"/>
                                          </p:stCondLst>
                                        </p:cTn>
                                        <p:tgtEl>
                                          <p:spTgt spid="113666">
                                            <p:txEl>
                                              <p:pRg st="7" end="7"/>
                                            </p:txEl>
                                          </p:spTgt>
                                        </p:tgtEl>
                                        <p:attrNameLst>
                                          <p:attrName>style.visibility</p:attrName>
                                        </p:attrNameLst>
                                      </p:cBhvr>
                                      <p:to>
                                        <p:strVal val="visible"/>
                                      </p:to>
                                    </p:set>
                                    <p:anim calcmode="lin" valueType="num">
                                      <p:cBhvr>
                                        <p:cTn id="63" dur="1000" fill="hold"/>
                                        <p:tgtEl>
                                          <p:spTgt spid="113666">
                                            <p:txEl>
                                              <p:pRg st="7" end="7"/>
                                            </p:txEl>
                                          </p:spTgt>
                                        </p:tgtEl>
                                        <p:attrNameLst>
                                          <p:attrName>ppt_w</p:attrName>
                                        </p:attrNameLst>
                                      </p:cBhvr>
                                      <p:tavLst>
                                        <p:tav tm="0">
                                          <p:val>
                                            <p:strVal val="#ppt_w+.3"/>
                                          </p:val>
                                        </p:tav>
                                        <p:tav tm="100000">
                                          <p:val>
                                            <p:strVal val="#ppt_w"/>
                                          </p:val>
                                        </p:tav>
                                      </p:tavLst>
                                    </p:anim>
                                    <p:anim calcmode="lin" valueType="num">
                                      <p:cBhvr>
                                        <p:cTn id="64" dur="1000" fill="hold"/>
                                        <p:tgtEl>
                                          <p:spTgt spid="113666">
                                            <p:txEl>
                                              <p:pRg st="7" end="7"/>
                                            </p:txEl>
                                          </p:spTgt>
                                        </p:tgtEl>
                                        <p:attrNameLst>
                                          <p:attrName>ppt_h</p:attrName>
                                        </p:attrNameLst>
                                      </p:cBhvr>
                                      <p:tavLst>
                                        <p:tav tm="0">
                                          <p:val>
                                            <p:strVal val="#ppt_h"/>
                                          </p:val>
                                        </p:tav>
                                        <p:tav tm="100000">
                                          <p:val>
                                            <p:strVal val="#ppt_h"/>
                                          </p:val>
                                        </p:tav>
                                      </p:tavLst>
                                    </p:anim>
                                    <p:animEffect transition="in" filter="fade">
                                      <p:cBhvr>
                                        <p:cTn id="65" dur="1000"/>
                                        <p:tgtEl>
                                          <p:spTgt spid="1136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build="p"/>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904875" y="454025"/>
            <a:ext cx="78835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zh-CN" altLang="en-US">
                <a:solidFill>
                  <a:srgbClr val="FF0000"/>
                </a:solidFill>
                <a:ea typeface="华文楷体" panose="02010600040101010101" pitchFamily="2" charset="-122"/>
              </a:rPr>
              <a:t>典型的次氯酸盐：</a:t>
            </a:r>
            <a:endParaRPr lang="en-US" altLang="zh-CN">
              <a:solidFill>
                <a:srgbClr val="FF0000"/>
              </a:solidFill>
              <a:ea typeface="华文楷体" panose="02010600040101010101" pitchFamily="2" charset="-122"/>
            </a:endParaRPr>
          </a:p>
          <a:p>
            <a:pPr>
              <a:lnSpc>
                <a:spcPct val="150000"/>
              </a:lnSpc>
            </a:pPr>
            <a:r>
              <a:rPr lang="zh-CN" altLang="en-US">
                <a:solidFill>
                  <a:srgbClr val="0000FF"/>
                </a:solidFill>
                <a:ea typeface="华文楷体" panose="02010600040101010101" pitchFamily="2" charset="-122"/>
              </a:rPr>
              <a:t>次氯酸钠</a:t>
            </a:r>
            <a:r>
              <a:rPr lang="zh-CN" altLang="en-US">
                <a:ea typeface="华文楷体" panose="02010600040101010101" pitchFamily="2" charset="-122"/>
              </a:rPr>
              <a:t>： </a:t>
            </a:r>
            <a:r>
              <a:rPr lang="zh-CN" altLang="en-US">
                <a:solidFill>
                  <a:srgbClr val="0000CC"/>
                </a:solidFill>
                <a:ea typeface="华文楷体" panose="02010600040101010101" pitchFamily="2" charset="-122"/>
              </a:rPr>
              <a:t>氯气跟冷的碱溶液反应</a:t>
            </a:r>
            <a:endParaRPr lang="zh-CN" altLang="en-US">
              <a:solidFill>
                <a:srgbClr val="0000CC"/>
              </a:solidFill>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Cl</a:t>
            </a:r>
            <a:r>
              <a:rPr lang="en-US" altLang="zh-CN" baseline="-25000">
                <a:ea typeface="华文楷体" panose="02010600040101010101" pitchFamily="2" charset="-122"/>
              </a:rPr>
              <a:t>2</a:t>
            </a:r>
            <a:r>
              <a:rPr lang="en-US" altLang="zh-CN">
                <a:ea typeface="华文楷体" panose="02010600040101010101" pitchFamily="2" charset="-122"/>
              </a:rPr>
              <a:t> </a:t>
            </a:r>
            <a:r>
              <a:rPr lang="zh-CN" altLang="en-US">
                <a:ea typeface="华文楷体" panose="02010600040101010101" pitchFamily="2" charset="-122"/>
              </a:rPr>
              <a:t>＋ </a:t>
            </a:r>
            <a:r>
              <a:rPr lang="en-US" altLang="zh-CN">
                <a:ea typeface="华文楷体" panose="02010600040101010101" pitchFamily="2" charset="-122"/>
              </a:rPr>
              <a:t>2 OH</a:t>
            </a:r>
            <a:r>
              <a:rPr lang="zh-CN" altLang="en-US" baseline="30000">
                <a:ea typeface="华文楷体" panose="02010600040101010101" pitchFamily="2" charset="-122"/>
              </a:rPr>
              <a:t>－</a:t>
            </a:r>
            <a:r>
              <a:rPr lang="zh-CN" altLang="en-US">
                <a:ea typeface="华文楷体" panose="02010600040101010101" pitchFamily="2" charset="-122"/>
              </a:rPr>
              <a:t> </a:t>
            </a:r>
            <a:r>
              <a:rPr lang="zh-CN" altLang="en-US">
                <a:ea typeface="华文楷体" panose="02010600040101010101" pitchFamily="2" charset="-122"/>
                <a:sym typeface="Wingdings" panose="05000000000000000000" pitchFamily="2" charset="2"/>
              </a:rPr>
              <a:t> </a:t>
            </a:r>
            <a:r>
              <a:rPr lang="en-US" altLang="zh-CN">
                <a:ea typeface="华文楷体" panose="02010600040101010101" pitchFamily="2" charset="-122"/>
                <a:sym typeface="Wingdings" panose="05000000000000000000" pitchFamily="2" charset="2"/>
              </a:rPr>
              <a:t>Cl</a:t>
            </a:r>
            <a:r>
              <a:rPr lang="zh-CN" altLang="en-US" baseline="30000">
                <a:ea typeface="华文楷体" panose="02010600040101010101" pitchFamily="2" charset="-122"/>
                <a:sym typeface="Wingdings" panose="05000000000000000000" pitchFamily="2" charset="2"/>
              </a:rPr>
              <a:t>－</a:t>
            </a:r>
            <a:r>
              <a:rPr lang="zh-CN" altLang="en-US">
                <a:ea typeface="华文楷体" panose="02010600040101010101" pitchFamily="2" charset="-122"/>
                <a:sym typeface="Wingdings" panose="05000000000000000000" pitchFamily="2" charset="2"/>
              </a:rPr>
              <a:t>＋ </a:t>
            </a:r>
            <a:r>
              <a:rPr lang="en-US" altLang="zh-CN">
                <a:ea typeface="华文楷体" panose="02010600040101010101" pitchFamily="2" charset="-122"/>
                <a:sym typeface="Wingdings" panose="05000000000000000000" pitchFamily="2" charset="2"/>
              </a:rPr>
              <a:t>ClO</a:t>
            </a:r>
            <a:r>
              <a:rPr lang="zh-CN" altLang="en-US" baseline="30000">
                <a:ea typeface="华文楷体" panose="02010600040101010101" pitchFamily="2" charset="-122"/>
                <a:sym typeface="Wingdings" panose="05000000000000000000" pitchFamily="2" charset="2"/>
              </a:rPr>
              <a:t>－</a:t>
            </a:r>
            <a:r>
              <a:rPr lang="zh-CN" altLang="en-US">
                <a:ea typeface="华文楷体" panose="02010600040101010101" pitchFamily="2" charset="-122"/>
                <a:sym typeface="Wingdings" panose="05000000000000000000" pitchFamily="2" charset="2"/>
              </a:rPr>
              <a:t>＋ </a:t>
            </a:r>
            <a:r>
              <a:rPr lang="en-US" altLang="zh-CN">
                <a:ea typeface="华文楷体" panose="02010600040101010101" pitchFamily="2" charset="-122"/>
                <a:sym typeface="Wingdings" panose="05000000000000000000" pitchFamily="2" charset="2"/>
              </a:rPr>
              <a:t>H</a:t>
            </a:r>
            <a:r>
              <a:rPr lang="en-US" altLang="zh-CN" baseline="-25000">
                <a:ea typeface="华文楷体" panose="02010600040101010101" pitchFamily="2" charset="-122"/>
                <a:sym typeface="Wingdings" panose="05000000000000000000" pitchFamily="2" charset="2"/>
              </a:rPr>
              <a:t>2</a:t>
            </a:r>
            <a:r>
              <a:rPr lang="en-US" altLang="zh-CN">
                <a:ea typeface="华文楷体" panose="02010600040101010101" pitchFamily="2" charset="-122"/>
                <a:sym typeface="Wingdings" panose="05000000000000000000" pitchFamily="2" charset="2"/>
              </a:rPr>
              <a:t>O</a:t>
            </a:r>
            <a:endParaRPr lang="en-US" altLang="zh-CN">
              <a:ea typeface="华文楷体" panose="02010600040101010101" pitchFamily="2" charset="-122"/>
              <a:sym typeface="Wingdings" panose="05000000000000000000" pitchFamily="2" charset="2"/>
            </a:endParaRPr>
          </a:p>
          <a:p>
            <a:pPr>
              <a:lnSpc>
                <a:spcPct val="150000"/>
              </a:lnSpc>
            </a:pPr>
            <a:r>
              <a:rPr lang="zh-CN" altLang="en-US">
                <a:solidFill>
                  <a:srgbClr val="0000FF"/>
                </a:solidFill>
                <a:ea typeface="华文楷体" panose="02010600040101010101" pitchFamily="2" charset="-122"/>
                <a:sym typeface="Wingdings" panose="05000000000000000000" pitchFamily="2" charset="2"/>
              </a:rPr>
              <a:t>漂白粉</a:t>
            </a:r>
            <a:r>
              <a:rPr lang="zh-CN" altLang="en-US">
                <a:ea typeface="华文楷体" panose="02010600040101010101" pitchFamily="2" charset="-122"/>
                <a:sym typeface="Wingdings" panose="05000000000000000000" pitchFamily="2" charset="2"/>
              </a:rPr>
              <a:t>的制备：</a:t>
            </a:r>
            <a:endParaRPr lang="zh-CN" altLang="en-US">
              <a:ea typeface="华文楷体" panose="02010600040101010101" pitchFamily="2" charset="-122"/>
              <a:sym typeface="Wingdings" panose="05000000000000000000" pitchFamily="2" charset="2"/>
            </a:endParaRPr>
          </a:p>
          <a:p>
            <a:pPr>
              <a:lnSpc>
                <a:spcPct val="150000"/>
              </a:lnSpc>
            </a:pPr>
            <a:r>
              <a:rPr lang="en-US" altLang="zh-CN">
                <a:ea typeface="华文楷体" panose="02010600040101010101" pitchFamily="2" charset="-122"/>
                <a:sym typeface="Wingdings" panose="05000000000000000000" pitchFamily="2" charset="2"/>
              </a:rPr>
              <a:t>3Ca(OH)</a:t>
            </a:r>
            <a:r>
              <a:rPr lang="en-US" altLang="zh-CN" baseline="-25000">
                <a:ea typeface="华文楷体" panose="02010600040101010101" pitchFamily="2" charset="-122"/>
                <a:sym typeface="Wingdings" panose="05000000000000000000" pitchFamily="2" charset="2"/>
              </a:rPr>
              <a:t>2</a:t>
            </a:r>
            <a:r>
              <a:rPr lang="en-US" altLang="zh-CN">
                <a:ea typeface="华文楷体" panose="02010600040101010101" pitchFamily="2" charset="-122"/>
                <a:sym typeface="Wingdings" panose="05000000000000000000" pitchFamily="2" charset="2"/>
              </a:rPr>
              <a:t> + 2Cl</a:t>
            </a:r>
            <a:r>
              <a:rPr lang="en-US" altLang="zh-CN" baseline="-25000">
                <a:ea typeface="华文楷体" panose="02010600040101010101" pitchFamily="2" charset="-122"/>
                <a:sym typeface="Wingdings" panose="05000000000000000000" pitchFamily="2" charset="2"/>
              </a:rPr>
              <a:t>2  </a:t>
            </a:r>
            <a:endParaRPr lang="en-US" altLang="zh-CN" baseline="-25000">
              <a:ea typeface="华文楷体" panose="02010600040101010101" pitchFamily="2" charset="-122"/>
              <a:sym typeface="Wingdings" panose="05000000000000000000" pitchFamily="2" charset="2"/>
            </a:endParaRPr>
          </a:p>
          <a:p>
            <a:pPr>
              <a:lnSpc>
                <a:spcPct val="150000"/>
              </a:lnSpc>
            </a:pPr>
            <a:r>
              <a:rPr lang="en-US" altLang="zh-CN" baseline="-25000">
                <a:ea typeface="华文楷体" panose="02010600040101010101" pitchFamily="2" charset="-122"/>
                <a:sym typeface="Wingdings" panose="05000000000000000000" pitchFamily="2" charset="2"/>
              </a:rPr>
              <a:t>                    </a:t>
            </a:r>
            <a:r>
              <a:rPr lang="en-US" altLang="zh-CN">
                <a:ea typeface="华文楷体" panose="02010600040101010101" pitchFamily="2" charset="-122"/>
                <a:sym typeface="Wingdings" panose="05000000000000000000" pitchFamily="2" charset="2"/>
              </a:rPr>
              <a:t> </a:t>
            </a:r>
            <a:r>
              <a:rPr lang="en-US" altLang="zh-CN">
                <a:solidFill>
                  <a:srgbClr val="0000FF"/>
                </a:solidFill>
                <a:ea typeface="华文楷体" panose="02010600040101010101" pitchFamily="2" charset="-122"/>
                <a:sym typeface="Wingdings" panose="05000000000000000000" pitchFamily="2" charset="2"/>
              </a:rPr>
              <a:t>Ca(ClO)</a:t>
            </a:r>
            <a:r>
              <a:rPr lang="en-US" altLang="zh-CN" baseline="-25000">
                <a:solidFill>
                  <a:srgbClr val="0000FF"/>
                </a:solidFill>
                <a:ea typeface="华文楷体" panose="02010600040101010101" pitchFamily="2" charset="-122"/>
                <a:sym typeface="Wingdings" panose="05000000000000000000" pitchFamily="2" charset="2"/>
              </a:rPr>
              <a:t>2</a:t>
            </a:r>
            <a:r>
              <a:rPr lang="en-US" altLang="zh-CN">
                <a:solidFill>
                  <a:srgbClr val="0000FF"/>
                </a:solidFill>
                <a:ea typeface="华文楷体" panose="02010600040101010101" pitchFamily="2" charset="-122"/>
                <a:sym typeface="Symbol" panose="05050102010706020507" pitchFamily="18" charset="2"/>
              </a:rPr>
              <a:t></a:t>
            </a:r>
            <a:r>
              <a:rPr lang="en-US" altLang="zh-CN">
                <a:solidFill>
                  <a:srgbClr val="0000FF"/>
                </a:solidFill>
                <a:ea typeface="华文楷体" panose="02010600040101010101" pitchFamily="2" charset="-122"/>
                <a:sym typeface="Wingdings" panose="05000000000000000000" pitchFamily="2" charset="2"/>
              </a:rPr>
              <a:t>CaCl</a:t>
            </a:r>
            <a:r>
              <a:rPr lang="en-US" altLang="zh-CN" baseline="-25000">
                <a:solidFill>
                  <a:srgbClr val="0000FF"/>
                </a:solidFill>
                <a:ea typeface="华文楷体" panose="02010600040101010101" pitchFamily="2" charset="-122"/>
                <a:sym typeface="Wingdings" panose="05000000000000000000" pitchFamily="2" charset="2"/>
              </a:rPr>
              <a:t>2</a:t>
            </a:r>
            <a:r>
              <a:rPr lang="en-US" altLang="zh-CN">
                <a:solidFill>
                  <a:srgbClr val="0000FF"/>
                </a:solidFill>
                <a:ea typeface="华文楷体" panose="02010600040101010101" pitchFamily="2" charset="-122"/>
                <a:sym typeface="Symbol" panose="05050102010706020507" pitchFamily="18" charset="2"/>
              </a:rPr>
              <a:t></a:t>
            </a:r>
            <a:r>
              <a:rPr lang="en-US" altLang="zh-CN">
                <a:solidFill>
                  <a:srgbClr val="0000FF"/>
                </a:solidFill>
                <a:ea typeface="华文楷体" panose="02010600040101010101" pitchFamily="2" charset="-122"/>
                <a:sym typeface="Wingdings" panose="05000000000000000000" pitchFamily="2" charset="2"/>
              </a:rPr>
              <a:t>Ca(OH)</a:t>
            </a:r>
            <a:r>
              <a:rPr lang="en-US" altLang="zh-CN" baseline="-25000">
                <a:solidFill>
                  <a:srgbClr val="0000FF"/>
                </a:solidFill>
                <a:ea typeface="华文楷体" panose="02010600040101010101" pitchFamily="2" charset="-122"/>
                <a:sym typeface="Wingdings" panose="05000000000000000000" pitchFamily="2" charset="2"/>
              </a:rPr>
              <a:t>2</a:t>
            </a:r>
            <a:r>
              <a:rPr lang="en-US" altLang="zh-CN">
                <a:solidFill>
                  <a:srgbClr val="0000FF"/>
                </a:solidFill>
                <a:ea typeface="华文楷体" panose="02010600040101010101" pitchFamily="2" charset="-122"/>
                <a:sym typeface="Symbol" panose="05050102010706020507" pitchFamily="18" charset="2"/>
              </a:rPr>
              <a:t> </a:t>
            </a:r>
            <a:r>
              <a:rPr lang="en-US" altLang="zh-CN">
                <a:solidFill>
                  <a:srgbClr val="0000FF"/>
                </a:solidFill>
                <a:ea typeface="华文楷体" panose="02010600040101010101" pitchFamily="2" charset="-122"/>
                <a:sym typeface="Wingdings" panose="05000000000000000000" pitchFamily="2" charset="2"/>
              </a:rPr>
              <a:t>2H</a:t>
            </a:r>
            <a:r>
              <a:rPr lang="en-US" altLang="zh-CN" baseline="-25000">
                <a:solidFill>
                  <a:srgbClr val="0000FF"/>
                </a:solidFill>
                <a:ea typeface="华文楷体" panose="02010600040101010101" pitchFamily="2" charset="-122"/>
                <a:sym typeface="Wingdings" panose="05000000000000000000" pitchFamily="2" charset="2"/>
              </a:rPr>
              <a:t>2</a:t>
            </a:r>
            <a:r>
              <a:rPr lang="en-US" altLang="zh-CN">
                <a:solidFill>
                  <a:srgbClr val="0000FF"/>
                </a:solidFill>
                <a:ea typeface="华文楷体" panose="02010600040101010101" pitchFamily="2" charset="-122"/>
                <a:sym typeface="Wingdings" panose="05000000000000000000" pitchFamily="2" charset="2"/>
              </a:rPr>
              <a:t>O</a:t>
            </a:r>
            <a:endParaRPr lang="en-US" altLang="zh-CN">
              <a:solidFill>
                <a:srgbClr val="0000FF"/>
              </a:solidFill>
              <a:ea typeface="华文楷体" panose="02010600040101010101" pitchFamily="2" charset="-122"/>
              <a:sym typeface="Wingdings" panose="05000000000000000000" pitchFamily="2" charset="2"/>
            </a:endParaRPr>
          </a:p>
        </p:txBody>
      </p:sp>
      <p:sp>
        <p:nvSpPr>
          <p:cNvPr id="395266" name="Rectangle 3"/>
          <p:cNvSpPr>
            <a:spLocks noChangeArrowheads="1"/>
          </p:cNvSpPr>
          <p:nvPr/>
        </p:nvSpPr>
        <p:spPr bwMode="auto">
          <a:xfrm>
            <a:off x="795655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F6EB310-7FFA-4A2B-825B-5591A98ADA65}"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15714">
                                            <p:txEl>
                                              <p:pRg st="3" end="3"/>
                                            </p:txEl>
                                          </p:spTgt>
                                        </p:tgtEl>
                                        <p:attrNameLst>
                                          <p:attrName>style.visibility</p:attrName>
                                        </p:attrNameLst>
                                      </p:cBhvr>
                                      <p:to>
                                        <p:strVal val="visible"/>
                                      </p:to>
                                    </p:set>
                                    <p:animEffect transition="in" filter="barn(inHorizontal)">
                                      <p:cBhvr>
                                        <p:cTn id="7" dur="500"/>
                                        <p:tgtEl>
                                          <p:spTgt spid="115714">
                                            <p:txEl>
                                              <p:pRg st="3" end="3"/>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115714">
                                            <p:txEl>
                                              <p:pRg st="4" end="4"/>
                                            </p:txEl>
                                          </p:spTgt>
                                        </p:tgtEl>
                                        <p:attrNameLst>
                                          <p:attrName>style.visibility</p:attrName>
                                        </p:attrNameLst>
                                      </p:cBhvr>
                                      <p:to>
                                        <p:strVal val="visible"/>
                                      </p:to>
                                    </p:set>
                                    <p:animEffect transition="in" filter="barn(inHorizontal)">
                                      <p:cBhvr>
                                        <p:cTn id="10" dur="500"/>
                                        <p:tgtEl>
                                          <p:spTgt spid="115714">
                                            <p:txEl>
                                              <p:pRg st="4" end="4"/>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115714">
                                            <p:txEl>
                                              <p:pRg st="5" end="5"/>
                                            </p:txEl>
                                          </p:spTgt>
                                        </p:tgtEl>
                                        <p:attrNameLst>
                                          <p:attrName>style.visibility</p:attrName>
                                        </p:attrNameLst>
                                      </p:cBhvr>
                                      <p:to>
                                        <p:strVal val="visible"/>
                                      </p:to>
                                    </p:set>
                                    <p:animEffect transition="in" filter="barn(inHorizontal)">
                                      <p:cBhvr>
                                        <p:cTn id="13" dur="500"/>
                                        <p:tgtEl>
                                          <p:spTgt spid="1157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body" idx="1"/>
          </p:nvPr>
        </p:nvSpPr>
        <p:spPr>
          <a:xfrm>
            <a:off x="900113" y="188913"/>
            <a:ext cx="7975600" cy="6119812"/>
          </a:xfrm>
        </p:spPr>
        <p:txBody>
          <a:bodyPr/>
          <a:lstStyle/>
          <a:p>
            <a:pPr marL="0" indent="0">
              <a:lnSpc>
                <a:spcPct val="125000"/>
              </a:lnSpc>
              <a:buFont typeface="Monotype Sorts"/>
              <a:buNone/>
            </a:pPr>
            <a:r>
              <a:rPr lang="en-US" altLang="zh-CN" b="1" smtClean="0">
                <a:solidFill>
                  <a:srgbClr val="0000FF"/>
                </a:solidFill>
                <a:effectLst/>
              </a:rPr>
              <a:t>3)</a:t>
            </a:r>
            <a:r>
              <a:rPr lang="zh-CN" altLang="en-US" b="1" smtClean="0">
                <a:solidFill>
                  <a:srgbClr val="0000FF"/>
                </a:solidFill>
                <a:effectLst/>
              </a:rPr>
              <a:t>亚氯酸</a:t>
            </a:r>
            <a:r>
              <a:rPr lang="en-US" altLang="zh-CN" b="1" smtClean="0">
                <a:solidFill>
                  <a:srgbClr val="0000FF"/>
                </a:solidFill>
                <a:effectLst/>
              </a:rPr>
              <a:t>/</a:t>
            </a:r>
            <a:r>
              <a:rPr lang="zh-CN" altLang="en-US" b="1" smtClean="0">
                <a:solidFill>
                  <a:srgbClr val="0000FF"/>
                </a:solidFill>
                <a:effectLst/>
              </a:rPr>
              <a:t>盐</a:t>
            </a:r>
            <a:r>
              <a:rPr lang="zh-CN" altLang="en-US" b="1" smtClean="0">
                <a:solidFill>
                  <a:srgbClr val="000000"/>
                </a:solidFill>
                <a:effectLst/>
              </a:rPr>
              <a:t>的制备、热稳定性、酸性、氧化性与次氯酸及盐有何变化？</a:t>
            </a:r>
            <a:endParaRPr lang="zh-CN" altLang="en-US" b="1" smtClean="0">
              <a:solidFill>
                <a:srgbClr val="000000"/>
              </a:solidFill>
              <a:effectLst/>
            </a:endParaRPr>
          </a:p>
          <a:p>
            <a:pPr marL="0" indent="0">
              <a:lnSpc>
                <a:spcPct val="125000"/>
              </a:lnSpc>
              <a:spcBef>
                <a:spcPct val="0"/>
              </a:spcBef>
              <a:buFont typeface="Monotype Sorts"/>
              <a:buNone/>
            </a:pPr>
            <a:r>
              <a:rPr lang="zh-CN" altLang="en-US" b="1" smtClean="0">
                <a:solidFill>
                  <a:srgbClr val="000099"/>
                </a:solidFill>
                <a:effectLst/>
              </a:rPr>
              <a:t> </a:t>
            </a:r>
            <a:r>
              <a:rPr lang="en-US" altLang="zh-CN" b="1" smtClean="0">
                <a:solidFill>
                  <a:srgbClr val="FF0000"/>
                </a:solidFill>
                <a:effectLst/>
              </a:rPr>
              <a:t> HBrO</a:t>
            </a:r>
            <a:r>
              <a:rPr lang="en-US" altLang="zh-CN" b="1" baseline="-25000" smtClean="0">
                <a:solidFill>
                  <a:srgbClr val="FF0000"/>
                </a:solidFill>
                <a:effectLst/>
              </a:rPr>
              <a:t>2</a:t>
            </a:r>
            <a:r>
              <a:rPr lang="en-US" altLang="zh-CN" b="1" smtClean="0">
                <a:solidFill>
                  <a:srgbClr val="FF0000"/>
                </a:solidFill>
                <a:effectLst/>
              </a:rPr>
              <a:t>/HIO</a:t>
            </a:r>
            <a:r>
              <a:rPr lang="en-US" altLang="zh-CN" b="1" baseline="-25000" smtClean="0">
                <a:solidFill>
                  <a:srgbClr val="FF0000"/>
                </a:solidFill>
                <a:effectLst/>
              </a:rPr>
              <a:t>2</a:t>
            </a:r>
            <a:r>
              <a:rPr lang="zh-CN" altLang="en-US" b="1" smtClean="0">
                <a:solidFill>
                  <a:srgbClr val="FF0000"/>
                </a:solidFill>
                <a:effectLst/>
              </a:rPr>
              <a:t>不稳定，缺乏相关的数据</a:t>
            </a:r>
            <a:r>
              <a:rPr lang="en-US" altLang="zh-CN" b="1" smtClean="0">
                <a:solidFill>
                  <a:srgbClr val="0000CC"/>
                </a:solidFill>
                <a:effectLst/>
              </a:rPr>
              <a:t>HClO</a:t>
            </a:r>
            <a:r>
              <a:rPr lang="en-US" altLang="zh-CN" b="1" baseline="-25000" smtClean="0">
                <a:solidFill>
                  <a:srgbClr val="0000CC"/>
                </a:solidFill>
                <a:effectLst/>
              </a:rPr>
              <a:t>2</a:t>
            </a:r>
            <a:r>
              <a:rPr lang="zh-CN" altLang="en-US" b="1" smtClean="0">
                <a:solidFill>
                  <a:srgbClr val="0000CC"/>
                </a:solidFill>
                <a:effectLst/>
              </a:rPr>
              <a:t>：</a:t>
            </a:r>
            <a:r>
              <a:rPr lang="zh-CN" altLang="en-US" b="1" smtClean="0">
                <a:solidFill>
                  <a:srgbClr val="000000"/>
                </a:solidFill>
                <a:effectLst/>
              </a:rPr>
              <a:t>由亚氯酸盐与酸反应得到</a:t>
            </a:r>
            <a:endParaRPr lang="en-US" altLang="zh-CN" b="1" smtClean="0">
              <a:solidFill>
                <a:srgbClr val="000000"/>
              </a:solidFill>
              <a:effectLst/>
            </a:endParaRPr>
          </a:p>
          <a:p>
            <a:pPr marL="0" indent="0">
              <a:lnSpc>
                <a:spcPct val="125000"/>
              </a:lnSpc>
              <a:spcBef>
                <a:spcPct val="0"/>
              </a:spcBef>
              <a:buFont typeface="Wingdings" panose="05000000000000000000" pitchFamily="2" charset="2"/>
              <a:buNone/>
            </a:pPr>
            <a:r>
              <a:rPr lang="en-US" altLang="zh-CN" b="1" smtClean="0">
                <a:solidFill>
                  <a:srgbClr val="000000"/>
                </a:solidFill>
                <a:effectLst/>
              </a:rPr>
              <a:t>    </a:t>
            </a:r>
            <a:r>
              <a:rPr lang="zh-CN" altLang="en-US" b="1" smtClean="0">
                <a:solidFill>
                  <a:srgbClr val="000000"/>
                </a:solidFill>
                <a:effectLst/>
              </a:rPr>
              <a:t>亚卤酸盐：</a:t>
            </a:r>
            <a:r>
              <a:rPr lang="en-US" altLang="zh-CN" b="1" smtClean="0">
                <a:solidFill>
                  <a:srgbClr val="000000"/>
                </a:solidFill>
                <a:effectLst/>
              </a:rPr>
              <a:t>ClO</a:t>
            </a:r>
            <a:r>
              <a:rPr lang="en-US" altLang="zh-CN" b="1" baseline="-25000" smtClean="0">
                <a:solidFill>
                  <a:srgbClr val="000000"/>
                </a:solidFill>
                <a:effectLst/>
              </a:rPr>
              <a:t>2 </a:t>
            </a:r>
            <a:r>
              <a:rPr lang="zh-CN" altLang="en-US" b="1" smtClean="0">
                <a:solidFill>
                  <a:srgbClr val="000000"/>
                </a:solidFill>
                <a:effectLst/>
              </a:rPr>
              <a:t>＋</a:t>
            </a:r>
            <a:r>
              <a:rPr lang="en-US" altLang="zh-CN" b="1" smtClean="0">
                <a:solidFill>
                  <a:srgbClr val="000000"/>
                </a:solidFill>
                <a:effectLst/>
              </a:rPr>
              <a:t>OH</a:t>
            </a:r>
            <a:r>
              <a:rPr lang="zh-CN" altLang="en-US" b="1" baseline="30000" smtClean="0">
                <a:solidFill>
                  <a:srgbClr val="000000"/>
                </a:solidFill>
                <a:effectLst/>
              </a:rPr>
              <a:t>－</a:t>
            </a:r>
            <a:r>
              <a:rPr lang="zh-CN" altLang="en-US" b="1" smtClean="0">
                <a:solidFill>
                  <a:srgbClr val="000000"/>
                </a:solidFill>
                <a:effectLst/>
                <a:sym typeface="Wingdings" panose="05000000000000000000" pitchFamily="2" charset="2"/>
              </a:rPr>
              <a:t> </a:t>
            </a:r>
            <a:r>
              <a:rPr lang="en-US" altLang="zh-CN" b="1" smtClean="0">
                <a:solidFill>
                  <a:srgbClr val="000000"/>
                </a:solidFill>
                <a:effectLst/>
                <a:sym typeface="Wingdings" panose="05000000000000000000" pitchFamily="2" charset="2"/>
              </a:rPr>
              <a:t>ClO</a:t>
            </a:r>
            <a:r>
              <a:rPr lang="en-US" altLang="zh-CN" b="1" baseline="-25000" smtClean="0">
                <a:solidFill>
                  <a:srgbClr val="000000"/>
                </a:solidFill>
                <a:effectLst/>
                <a:sym typeface="Wingdings" panose="05000000000000000000" pitchFamily="2" charset="2"/>
              </a:rPr>
              <a:t>2</a:t>
            </a:r>
            <a:r>
              <a:rPr lang="en-US" altLang="zh-CN" b="1" baseline="30000" smtClean="0">
                <a:solidFill>
                  <a:srgbClr val="000000"/>
                </a:solidFill>
                <a:effectLst/>
                <a:sym typeface="Wingdings" panose="05000000000000000000" pitchFamily="2" charset="2"/>
              </a:rPr>
              <a:t>-</a:t>
            </a:r>
            <a:r>
              <a:rPr lang="en-US" altLang="zh-CN" b="1" smtClean="0">
                <a:solidFill>
                  <a:srgbClr val="000000"/>
                </a:solidFill>
                <a:effectLst/>
                <a:sym typeface="Wingdings" panose="05000000000000000000" pitchFamily="2" charset="2"/>
              </a:rPr>
              <a:t> + ClO</a:t>
            </a:r>
            <a:r>
              <a:rPr lang="en-US" altLang="zh-CN" b="1" baseline="-25000" smtClean="0">
                <a:solidFill>
                  <a:srgbClr val="000000"/>
                </a:solidFill>
                <a:effectLst/>
                <a:sym typeface="Wingdings" panose="05000000000000000000" pitchFamily="2" charset="2"/>
              </a:rPr>
              <a:t>3</a:t>
            </a:r>
            <a:r>
              <a:rPr lang="en-US" altLang="zh-CN" b="1" baseline="30000" smtClean="0">
                <a:solidFill>
                  <a:srgbClr val="000000"/>
                </a:solidFill>
                <a:effectLst/>
                <a:sym typeface="Wingdings" panose="05000000000000000000" pitchFamily="2" charset="2"/>
              </a:rPr>
              <a:t>-</a:t>
            </a:r>
            <a:endParaRPr lang="en-US" altLang="zh-CN" b="1" baseline="30000" smtClean="0">
              <a:solidFill>
                <a:srgbClr val="000000"/>
              </a:solidFill>
              <a:effectLst/>
            </a:endParaRPr>
          </a:p>
          <a:p>
            <a:pPr marL="0" indent="0">
              <a:lnSpc>
                <a:spcPct val="125000"/>
              </a:lnSpc>
              <a:spcBef>
                <a:spcPct val="0"/>
              </a:spcBef>
              <a:buFont typeface="Wingdings" panose="05000000000000000000" pitchFamily="2" charset="2"/>
              <a:buNone/>
            </a:pPr>
            <a:r>
              <a:rPr lang="en-US" altLang="zh-CN" b="1" smtClean="0">
                <a:effectLst/>
              </a:rPr>
              <a:t>   </a:t>
            </a:r>
            <a:r>
              <a:rPr lang="zh-CN" altLang="en-US" b="1" smtClean="0">
                <a:solidFill>
                  <a:srgbClr val="000099"/>
                </a:solidFill>
                <a:effectLst/>
              </a:rPr>
              <a:t>酸性</a:t>
            </a:r>
            <a:r>
              <a:rPr lang="en-US" altLang="zh-CN" b="1" smtClean="0">
                <a:solidFill>
                  <a:srgbClr val="000099"/>
                </a:solidFill>
                <a:effectLst/>
              </a:rPr>
              <a:t>: </a:t>
            </a:r>
            <a:r>
              <a:rPr lang="en-US" altLang="zh-CN" b="1" smtClean="0">
                <a:solidFill>
                  <a:srgbClr val="000000"/>
                </a:solidFill>
                <a:effectLst/>
              </a:rPr>
              <a:t>HClO</a:t>
            </a:r>
            <a:r>
              <a:rPr lang="en-US" altLang="zh-CN" b="1" baseline="-25000" smtClean="0">
                <a:solidFill>
                  <a:srgbClr val="000000"/>
                </a:solidFill>
                <a:effectLst/>
              </a:rPr>
              <a:t>2</a:t>
            </a:r>
            <a:r>
              <a:rPr lang="en-US" altLang="zh-CN" b="1" smtClean="0">
                <a:solidFill>
                  <a:srgbClr val="000000"/>
                </a:solidFill>
                <a:effectLst/>
              </a:rPr>
              <a:t> (</a:t>
            </a:r>
            <a:r>
              <a:rPr lang="en-US" altLang="zh-CN" b="1" smtClean="0">
                <a:solidFill>
                  <a:srgbClr val="0000FF"/>
                </a:solidFill>
                <a:effectLst/>
              </a:rPr>
              <a:t>10</a:t>
            </a:r>
            <a:r>
              <a:rPr lang="en-US" altLang="zh-CN" b="1" baseline="30000" smtClean="0">
                <a:solidFill>
                  <a:srgbClr val="0000FF"/>
                </a:solidFill>
                <a:effectLst/>
              </a:rPr>
              <a:t>-2</a:t>
            </a:r>
            <a:r>
              <a:rPr lang="zh-CN" altLang="en-US" b="1" smtClean="0">
                <a:solidFill>
                  <a:srgbClr val="0000FF"/>
                </a:solidFill>
                <a:effectLst/>
              </a:rPr>
              <a:t>，中强酸</a:t>
            </a:r>
            <a:r>
              <a:rPr lang="en-US" altLang="zh-CN" b="1" smtClean="0">
                <a:solidFill>
                  <a:srgbClr val="000000"/>
                </a:solidFill>
                <a:effectLst/>
              </a:rPr>
              <a:t>) &gt; HClO</a:t>
            </a:r>
            <a:endParaRPr lang="en-US" altLang="zh-CN" b="1" smtClean="0">
              <a:solidFill>
                <a:srgbClr val="000000"/>
              </a:solidFill>
              <a:effectLst/>
            </a:endParaRPr>
          </a:p>
          <a:p>
            <a:pPr marL="0" indent="0">
              <a:lnSpc>
                <a:spcPct val="125000"/>
              </a:lnSpc>
              <a:spcBef>
                <a:spcPct val="0"/>
              </a:spcBef>
              <a:buFont typeface="Wingdings" panose="05000000000000000000" pitchFamily="2" charset="2"/>
              <a:buNone/>
            </a:pPr>
            <a:r>
              <a:rPr lang="en-US" altLang="zh-CN" b="1" smtClean="0">
                <a:effectLst/>
              </a:rPr>
              <a:t>  </a:t>
            </a:r>
            <a:r>
              <a:rPr lang="zh-CN" altLang="en-US" b="1" smtClean="0">
                <a:solidFill>
                  <a:srgbClr val="000099"/>
                </a:solidFill>
                <a:effectLst/>
              </a:rPr>
              <a:t>稳定性</a:t>
            </a:r>
            <a:r>
              <a:rPr lang="en-US" altLang="zh-CN" b="1" smtClean="0">
                <a:solidFill>
                  <a:srgbClr val="000099"/>
                </a:solidFill>
                <a:effectLst/>
              </a:rPr>
              <a:t>:  </a:t>
            </a:r>
            <a:r>
              <a:rPr lang="zh-CN" altLang="en-US" b="1" smtClean="0">
                <a:solidFill>
                  <a:srgbClr val="111111"/>
                </a:solidFill>
                <a:effectLst/>
              </a:rPr>
              <a:t>酸</a:t>
            </a:r>
            <a:r>
              <a:rPr lang="zh-CN" altLang="en-US" b="1" smtClean="0">
                <a:solidFill>
                  <a:srgbClr val="000000"/>
                </a:solidFill>
                <a:effectLst/>
              </a:rPr>
              <a:t>极易分解；盐稳定性强于酸</a:t>
            </a:r>
            <a:endParaRPr lang="zh-CN" altLang="en-US" b="1" baseline="30000" smtClean="0">
              <a:solidFill>
                <a:srgbClr val="000000"/>
              </a:solidFill>
              <a:effectLst/>
            </a:endParaRPr>
          </a:p>
          <a:p>
            <a:pPr marL="0" indent="0">
              <a:lnSpc>
                <a:spcPct val="125000"/>
              </a:lnSpc>
              <a:spcBef>
                <a:spcPct val="0"/>
              </a:spcBef>
              <a:buFont typeface="Wingdings" panose="05000000000000000000" pitchFamily="2" charset="2"/>
              <a:buNone/>
            </a:pPr>
            <a:r>
              <a:rPr lang="zh-CN" altLang="en-US" b="1" smtClean="0">
                <a:effectLst/>
              </a:rPr>
              <a:t>  </a:t>
            </a:r>
            <a:r>
              <a:rPr lang="zh-CN" altLang="en-US" b="1" smtClean="0">
                <a:solidFill>
                  <a:srgbClr val="000099"/>
                </a:solidFill>
                <a:effectLst/>
              </a:rPr>
              <a:t>氧化性：</a:t>
            </a:r>
            <a:r>
              <a:rPr lang="en-US" altLang="zh-CN" b="1" smtClean="0">
                <a:solidFill>
                  <a:srgbClr val="FF0000"/>
                </a:solidFill>
                <a:effectLst/>
              </a:rPr>
              <a:t>HClO</a:t>
            </a:r>
            <a:r>
              <a:rPr lang="en-US" altLang="zh-CN" b="1" baseline="-25000" smtClean="0">
                <a:solidFill>
                  <a:srgbClr val="FF0000"/>
                </a:solidFill>
                <a:effectLst/>
              </a:rPr>
              <a:t>2</a:t>
            </a:r>
            <a:r>
              <a:rPr lang="en-US" altLang="zh-CN" b="1" smtClean="0">
                <a:solidFill>
                  <a:srgbClr val="FF0000"/>
                </a:solidFill>
                <a:effectLst/>
              </a:rPr>
              <a:t> &gt; HClO</a:t>
            </a:r>
            <a:endParaRPr lang="en-US" altLang="zh-CN" b="1" smtClean="0">
              <a:solidFill>
                <a:srgbClr val="FF0000"/>
              </a:solidFill>
              <a:effectLst/>
            </a:endParaRPr>
          </a:p>
          <a:p>
            <a:pPr marL="0" indent="0">
              <a:lnSpc>
                <a:spcPct val="125000"/>
              </a:lnSpc>
              <a:spcBef>
                <a:spcPct val="0"/>
              </a:spcBef>
              <a:buFont typeface="Wingdings" panose="05000000000000000000" pitchFamily="2" charset="2"/>
              <a:buNone/>
            </a:pPr>
            <a:r>
              <a:rPr lang="en-US" altLang="zh-CN" b="1" smtClean="0">
                <a:solidFill>
                  <a:srgbClr val="000000"/>
                </a:solidFill>
                <a:effectLst/>
              </a:rPr>
              <a:t>                 </a:t>
            </a:r>
            <a:r>
              <a:rPr lang="el-GR" altLang="zh-CN" b="1" smtClean="0">
                <a:solidFill>
                  <a:srgbClr val="000000"/>
                </a:solidFill>
                <a:effectLst/>
              </a:rPr>
              <a:t>φ</a:t>
            </a:r>
            <a:r>
              <a:rPr lang="el-GR" altLang="zh-CN" b="1" baseline="30000" smtClean="0">
                <a:solidFill>
                  <a:srgbClr val="000000"/>
                </a:solidFill>
                <a:effectLst/>
              </a:rPr>
              <a:t>ɵ</a:t>
            </a:r>
            <a:r>
              <a:rPr lang="en-US" altLang="zh-CN" b="1" smtClean="0">
                <a:solidFill>
                  <a:srgbClr val="000000"/>
                </a:solidFill>
                <a:effectLst/>
              </a:rPr>
              <a:t> (HClO</a:t>
            </a:r>
            <a:r>
              <a:rPr lang="en-US" altLang="zh-CN" b="1" baseline="-25000" smtClean="0">
                <a:solidFill>
                  <a:srgbClr val="000000"/>
                </a:solidFill>
                <a:effectLst/>
              </a:rPr>
              <a:t>2</a:t>
            </a:r>
            <a:r>
              <a:rPr lang="en-US" altLang="zh-CN" b="1" smtClean="0">
                <a:solidFill>
                  <a:srgbClr val="000000"/>
                </a:solidFill>
                <a:effectLst/>
              </a:rPr>
              <a:t>/Cl</a:t>
            </a:r>
            <a:r>
              <a:rPr lang="zh-CN" altLang="en-US" b="1" baseline="30000" smtClean="0">
                <a:solidFill>
                  <a:srgbClr val="000000"/>
                </a:solidFill>
                <a:effectLst/>
              </a:rPr>
              <a:t>－</a:t>
            </a:r>
            <a:r>
              <a:rPr lang="en-US" altLang="zh-CN" b="1" smtClean="0">
                <a:solidFill>
                  <a:srgbClr val="000000"/>
                </a:solidFill>
                <a:effectLst/>
              </a:rPr>
              <a:t>) = 1.567 V</a:t>
            </a:r>
            <a:endParaRPr lang="en-US" altLang="zh-CN" b="1" smtClean="0">
              <a:solidFill>
                <a:srgbClr val="000000"/>
              </a:solidFill>
              <a:effectLst/>
            </a:endParaRPr>
          </a:p>
          <a:p>
            <a:pPr marL="0" indent="0">
              <a:lnSpc>
                <a:spcPct val="125000"/>
              </a:lnSpc>
              <a:spcBef>
                <a:spcPct val="0"/>
              </a:spcBef>
              <a:buFont typeface="Wingdings" panose="05000000000000000000" pitchFamily="2" charset="2"/>
              <a:buNone/>
            </a:pPr>
            <a:r>
              <a:rPr lang="en-US" altLang="zh-CN" b="1" smtClean="0">
                <a:solidFill>
                  <a:srgbClr val="000000"/>
                </a:solidFill>
                <a:effectLst/>
              </a:rPr>
              <a:t>                 </a:t>
            </a:r>
            <a:r>
              <a:rPr lang="el-GR" altLang="zh-CN" b="1" smtClean="0">
                <a:solidFill>
                  <a:srgbClr val="000000"/>
                </a:solidFill>
                <a:effectLst/>
              </a:rPr>
              <a:t>φ</a:t>
            </a:r>
            <a:r>
              <a:rPr lang="el-GR" altLang="zh-CN" b="1" baseline="30000" smtClean="0">
                <a:solidFill>
                  <a:srgbClr val="000000"/>
                </a:solidFill>
                <a:effectLst/>
              </a:rPr>
              <a:t>ɵ</a:t>
            </a:r>
            <a:r>
              <a:rPr lang="en-US" altLang="zh-CN" b="1" baseline="30000" smtClean="0">
                <a:solidFill>
                  <a:srgbClr val="000000"/>
                </a:solidFill>
                <a:effectLst/>
              </a:rPr>
              <a:t> </a:t>
            </a:r>
            <a:r>
              <a:rPr lang="en-US" altLang="zh-CN" b="1" smtClean="0">
                <a:solidFill>
                  <a:srgbClr val="000000"/>
                </a:solidFill>
                <a:effectLst/>
              </a:rPr>
              <a:t>(HClO/Cl</a:t>
            </a:r>
            <a:r>
              <a:rPr lang="zh-CN" altLang="en-US" b="1" baseline="30000" smtClean="0">
                <a:solidFill>
                  <a:srgbClr val="000000"/>
                </a:solidFill>
                <a:effectLst/>
              </a:rPr>
              <a:t>－</a:t>
            </a:r>
            <a:r>
              <a:rPr lang="en-US" altLang="zh-CN" b="1" smtClean="0">
                <a:solidFill>
                  <a:srgbClr val="000000"/>
                </a:solidFill>
                <a:effectLst/>
              </a:rPr>
              <a:t>) </a:t>
            </a:r>
            <a:r>
              <a:rPr lang="zh-CN" altLang="en-US" b="1" smtClean="0">
                <a:solidFill>
                  <a:srgbClr val="000000"/>
                </a:solidFill>
                <a:effectLst/>
              </a:rPr>
              <a:t>＝ </a:t>
            </a:r>
            <a:r>
              <a:rPr lang="en-US" altLang="zh-CN" b="1" smtClean="0">
                <a:solidFill>
                  <a:srgbClr val="000000"/>
                </a:solidFill>
                <a:effectLst/>
              </a:rPr>
              <a:t>1.49 V </a:t>
            </a:r>
            <a:endParaRPr lang="en-US" altLang="zh-CN" b="1" smtClean="0">
              <a:solidFill>
                <a:srgbClr val="000000"/>
              </a:solidFill>
              <a:effectLst/>
            </a:endParaRPr>
          </a:p>
        </p:txBody>
      </p:sp>
      <p:sp>
        <p:nvSpPr>
          <p:cNvPr id="396290" name="Rectangle 3"/>
          <p:cNvSpPr>
            <a:spLocks noChangeArrowheads="1"/>
          </p:cNvSpPr>
          <p:nvPr/>
        </p:nvSpPr>
        <p:spPr bwMode="auto">
          <a:xfrm>
            <a:off x="7956550" y="630872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34226DBC-E4DA-4FB2-ACA4-4E607E9B93FC}"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indefinite" fill="hold">
                                          <p:stCondLst>
                                            <p:cond delay="0"/>
                                          </p:stCondLst>
                                        </p:cTn>
                                        <p:tgtEl>
                                          <p:spTgt spid="116738">
                                            <p:txEl>
                                              <p:pRg st="4294967295" end="4294967295"/>
                                            </p:txEl>
                                          </p:spTgt>
                                        </p:tgtEl>
                                        <p:attrNameLst>
                                          <p:attrName>style.visibility</p:attrName>
                                        </p:attrNameLst>
                                      </p:cBhvr>
                                      <p:to>
                                        <p:strVal val="visible"/>
                                      </p:to>
                                    </p:set>
                                    <p:anim calcmode="lin" valueType="num">
                                      <p:cBhvr>
                                        <p:cTn id="7" dur="1000" fill="hold"/>
                                        <p:tgtEl>
                                          <p:spTgt spid="116738">
                                            <p:txEl>
                                              <p:pRg st="4294967295" end="4294967295"/>
                                            </p:txEl>
                                          </p:spTgt>
                                        </p:tgtEl>
                                        <p:attrNameLst>
                                          <p:attrName>ppt_w</p:attrName>
                                        </p:attrNameLst>
                                      </p:cBhvr>
                                      <p:tavLst>
                                        <p:tav tm="0">
                                          <p:val>
                                            <p:strVal val="#ppt_w+.3"/>
                                          </p:val>
                                        </p:tav>
                                        <p:tav tm="100000">
                                          <p:val>
                                            <p:strVal val="#ppt_w"/>
                                          </p:val>
                                        </p:tav>
                                      </p:tavLst>
                                    </p:anim>
                                    <p:anim calcmode="lin" valueType="num">
                                      <p:cBhvr>
                                        <p:cTn id="8" dur="1000" fill="hold"/>
                                        <p:tgtEl>
                                          <p:spTgt spid="116738">
                                            <p:txEl>
                                              <p:pRg st="4294967295" end="4294967295"/>
                                            </p:txEl>
                                          </p:spTgt>
                                        </p:tgtEl>
                                        <p:attrNameLst>
                                          <p:attrName>ppt_h</p:attrName>
                                        </p:attrNameLst>
                                      </p:cBhvr>
                                      <p:tavLst>
                                        <p:tav tm="0">
                                          <p:val>
                                            <p:strVal val="#ppt_h"/>
                                          </p:val>
                                        </p:tav>
                                        <p:tav tm="100000">
                                          <p:val>
                                            <p:strVal val="#ppt_h"/>
                                          </p:val>
                                        </p:tav>
                                      </p:tavLst>
                                    </p:anim>
                                    <p:animEffect transition="in" filter="fade">
                                      <p:cBhvr>
                                        <p:cTn id="9" dur="1000"/>
                                        <p:tgtEl>
                                          <p:spTgt spid="116738">
                                            <p:txEl>
                                              <p:pRg st="4294967295" end="4294967295"/>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indefinite" fill="hold">
                                          <p:stCondLst>
                                            <p:cond delay="0"/>
                                          </p:stCondLst>
                                        </p:cTn>
                                        <p:tgtEl>
                                          <p:spTgt spid="116738">
                                            <p:txEl>
                                              <p:pRg st="4294967295" end="4294967295"/>
                                            </p:txEl>
                                          </p:spTgt>
                                        </p:tgtEl>
                                        <p:attrNameLst>
                                          <p:attrName>style.visibility</p:attrName>
                                        </p:attrNameLst>
                                      </p:cBhvr>
                                      <p:to>
                                        <p:strVal val="visible"/>
                                      </p:to>
                                    </p:set>
                                    <p:anim calcmode="lin" valueType="num">
                                      <p:cBhvr>
                                        <p:cTn id="14" dur="1000" fill="hold"/>
                                        <p:tgtEl>
                                          <p:spTgt spid="116738">
                                            <p:txEl>
                                              <p:pRg st="4294967295" end="4294967295"/>
                                            </p:txEl>
                                          </p:spTgt>
                                        </p:tgtEl>
                                        <p:attrNameLst>
                                          <p:attrName>ppt_w</p:attrName>
                                        </p:attrNameLst>
                                      </p:cBhvr>
                                      <p:tavLst>
                                        <p:tav tm="0">
                                          <p:val>
                                            <p:strVal val="#ppt_w+.3"/>
                                          </p:val>
                                        </p:tav>
                                        <p:tav tm="100000">
                                          <p:val>
                                            <p:strVal val="#ppt_w"/>
                                          </p:val>
                                        </p:tav>
                                      </p:tavLst>
                                    </p:anim>
                                    <p:anim calcmode="lin" valueType="num">
                                      <p:cBhvr>
                                        <p:cTn id="15" dur="1000" fill="hold"/>
                                        <p:tgtEl>
                                          <p:spTgt spid="116738">
                                            <p:txEl>
                                              <p:pRg st="4294967295" end="4294967295"/>
                                            </p:txEl>
                                          </p:spTgt>
                                        </p:tgtEl>
                                        <p:attrNameLst>
                                          <p:attrName>ppt_h</p:attrName>
                                        </p:attrNameLst>
                                      </p:cBhvr>
                                      <p:tavLst>
                                        <p:tav tm="0">
                                          <p:val>
                                            <p:strVal val="#ppt_h"/>
                                          </p:val>
                                        </p:tav>
                                        <p:tav tm="100000">
                                          <p:val>
                                            <p:strVal val="#ppt_h"/>
                                          </p:val>
                                        </p:tav>
                                      </p:tavLst>
                                    </p:anim>
                                    <p:animEffect transition="in" filter="fade">
                                      <p:cBhvr>
                                        <p:cTn id="16" dur="1000"/>
                                        <p:tgtEl>
                                          <p:spTgt spid="116738">
                                            <p:txEl>
                                              <p:pRg st="4294967295" end="429496729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indefinite" fill="hold">
                                          <p:stCondLst>
                                            <p:cond delay="0"/>
                                          </p:stCondLst>
                                        </p:cTn>
                                        <p:tgtEl>
                                          <p:spTgt spid="116738">
                                            <p:txEl>
                                              <p:pRg st="0" end="0"/>
                                            </p:txEl>
                                          </p:spTgt>
                                        </p:tgtEl>
                                        <p:attrNameLst>
                                          <p:attrName>style.visibility</p:attrName>
                                        </p:attrNameLst>
                                      </p:cBhvr>
                                      <p:to>
                                        <p:strVal val="visible"/>
                                      </p:to>
                                    </p:set>
                                    <p:anim calcmode="lin" valueType="num">
                                      <p:cBhvr>
                                        <p:cTn id="21" dur="1000" fill="hold"/>
                                        <p:tgtEl>
                                          <p:spTgt spid="116738">
                                            <p:txEl>
                                              <p:pRg st="0" end="0"/>
                                            </p:txEl>
                                          </p:spTgt>
                                        </p:tgtEl>
                                        <p:attrNameLst>
                                          <p:attrName>ppt_w</p:attrName>
                                        </p:attrNameLst>
                                      </p:cBhvr>
                                      <p:tavLst>
                                        <p:tav tm="0">
                                          <p:val>
                                            <p:strVal val="#ppt_w+.3"/>
                                          </p:val>
                                        </p:tav>
                                        <p:tav tm="100000">
                                          <p:val>
                                            <p:strVal val="#ppt_w"/>
                                          </p:val>
                                        </p:tav>
                                      </p:tavLst>
                                    </p:anim>
                                    <p:anim calcmode="lin" valueType="num">
                                      <p:cBhvr>
                                        <p:cTn id="22" dur="1000" fill="hold"/>
                                        <p:tgtEl>
                                          <p:spTgt spid="116738">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1673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indefinite" fill="hold">
                                          <p:stCondLst>
                                            <p:cond delay="0"/>
                                          </p:stCondLst>
                                        </p:cTn>
                                        <p:tgtEl>
                                          <p:spTgt spid="116738">
                                            <p:txEl>
                                              <p:pRg st="1" end="1"/>
                                            </p:txEl>
                                          </p:spTgt>
                                        </p:tgtEl>
                                        <p:attrNameLst>
                                          <p:attrName>style.visibility</p:attrName>
                                        </p:attrNameLst>
                                      </p:cBhvr>
                                      <p:to>
                                        <p:strVal val="visible"/>
                                      </p:to>
                                    </p:set>
                                    <p:anim calcmode="lin" valueType="num">
                                      <p:cBhvr>
                                        <p:cTn id="28" dur="1000" fill="hold"/>
                                        <p:tgtEl>
                                          <p:spTgt spid="116738">
                                            <p:txEl>
                                              <p:pRg st="1" end="1"/>
                                            </p:txEl>
                                          </p:spTgt>
                                        </p:tgtEl>
                                        <p:attrNameLst>
                                          <p:attrName>ppt_w</p:attrName>
                                        </p:attrNameLst>
                                      </p:cBhvr>
                                      <p:tavLst>
                                        <p:tav tm="0">
                                          <p:val>
                                            <p:strVal val="#ppt_w+.3"/>
                                          </p:val>
                                        </p:tav>
                                        <p:tav tm="100000">
                                          <p:val>
                                            <p:strVal val="#ppt_w"/>
                                          </p:val>
                                        </p:tav>
                                      </p:tavLst>
                                    </p:anim>
                                    <p:anim calcmode="lin" valueType="num">
                                      <p:cBhvr>
                                        <p:cTn id="29" dur="1000" fill="hold"/>
                                        <p:tgtEl>
                                          <p:spTgt spid="116738">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11673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indefinite" fill="hold">
                                          <p:stCondLst>
                                            <p:cond delay="0"/>
                                          </p:stCondLst>
                                        </p:cTn>
                                        <p:tgtEl>
                                          <p:spTgt spid="116738">
                                            <p:txEl>
                                              <p:pRg st="2" end="2"/>
                                            </p:txEl>
                                          </p:spTgt>
                                        </p:tgtEl>
                                        <p:attrNameLst>
                                          <p:attrName>style.visibility</p:attrName>
                                        </p:attrNameLst>
                                      </p:cBhvr>
                                      <p:to>
                                        <p:strVal val="visible"/>
                                      </p:to>
                                    </p:set>
                                    <p:anim calcmode="lin" valueType="num">
                                      <p:cBhvr>
                                        <p:cTn id="35" dur="1000" fill="hold"/>
                                        <p:tgtEl>
                                          <p:spTgt spid="116738">
                                            <p:txEl>
                                              <p:pRg st="2" end="2"/>
                                            </p:txEl>
                                          </p:spTgt>
                                        </p:tgtEl>
                                        <p:attrNameLst>
                                          <p:attrName>ppt_w</p:attrName>
                                        </p:attrNameLst>
                                      </p:cBhvr>
                                      <p:tavLst>
                                        <p:tav tm="0">
                                          <p:val>
                                            <p:strVal val="#ppt_w+.3"/>
                                          </p:val>
                                        </p:tav>
                                        <p:tav tm="100000">
                                          <p:val>
                                            <p:strVal val="#ppt_w"/>
                                          </p:val>
                                        </p:tav>
                                      </p:tavLst>
                                    </p:anim>
                                    <p:anim calcmode="lin" valueType="num">
                                      <p:cBhvr>
                                        <p:cTn id="36" dur="1000" fill="hold"/>
                                        <p:tgtEl>
                                          <p:spTgt spid="116738">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11673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indefinite" fill="hold">
                                          <p:stCondLst>
                                            <p:cond delay="0"/>
                                          </p:stCondLst>
                                        </p:cTn>
                                        <p:tgtEl>
                                          <p:spTgt spid="116738">
                                            <p:txEl>
                                              <p:pRg st="3" end="3"/>
                                            </p:txEl>
                                          </p:spTgt>
                                        </p:tgtEl>
                                        <p:attrNameLst>
                                          <p:attrName>style.visibility</p:attrName>
                                        </p:attrNameLst>
                                      </p:cBhvr>
                                      <p:to>
                                        <p:strVal val="visible"/>
                                      </p:to>
                                    </p:set>
                                    <p:anim calcmode="lin" valueType="num">
                                      <p:cBhvr>
                                        <p:cTn id="42" dur="1000" fill="hold"/>
                                        <p:tgtEl>
                                          <p:spTgt spid="116738">
                                            <p:txEl>
                                              <p:pRg st="3" end="3"/>
                                            </p:txEl>
                                          </p:spTgt>
                                        </p:tgtEl>
                                        <p:attrNameLst>
                                          <p:attrName>ppt_w</p:attrName>
                                        </p:attrNameLst>
                                      </p:cBhvr>
                                      <p:tavLst>
                                        <p:tav tm="0">
                                          <p:val>
                                            <p:strVal val="#ppt_w+.3"/>
                                          </p:val>
                                        </p:tav>
                                        <p:tav tm="100000">
                                          <p:val>
                                            <p:strVal val="#ppt_w"/>
                                          </p:val>
                                        </p:tav>
                                      </p:tavLst>
                                    </p:anim>
                                    <p:anim calcmode="lin" valueType="num">
                                      <p:cBhvr>
                                        <p:cTn id="43" dur="1000" fill="hold"/>
                                        <p:tgtEl>
                                          <p:spTgt spid="116738">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1167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indefinite" fill="hold">
                                          <p:stCondLst>
                                            <p:cond delay="0"/>
                                          </p:stCondLst>
                                        </p:cTn>
                                        <p:tgtEl>
                                          <p:spTgt spid="116738">
                                            <p:txEl>
                                              <p:pRg st="4" end="4"/>
                                            </p:txEl>
                                          </p:spTgt>
                                        </p:tgtEl>
                                        <p:attrNameLst>
                                          <p:attrName>style.visibility</p:attrName>
                                        </p:attrNameLst>
                                      </p:cBhvr>
                                      <p:to>
                                        <p:strVal val="visible"/>
                                      </p:to>
                                    </p:set>
                                    <p:anim calcmode="lin" valueType="num">
                                      <p:cBhvr>
                                        <p:cTn id="49" dur="1000" fill="hold"/>
                                        <p:tgtEl>
                                          <p:spTgt spid="116738">
                                            <p:txEl>
                                              <p:pRg st="4" end="4"/>
                                            </p:txEl>
                                          </p:spTgt>
                                        </p:tgtEl>
                                        <p:attrNameLst>
                                          <p:attrName>ppt_w</p:attrName>
                                        </p:attrNameLst>
                                      </p:cBhvr>
                                      <p:tavLst>
                                        <p:tav tm="0">
                                          <p:val>
                                            <p:strVal val="#ppt_w+.3"/>
                                          </p:val>
                                        </p:tav>
                                        <p:tav tm="100000">
                                          <p:val>
                                            <p:strVal val="#ppt_w"/>
                                          </p:val>
                                        </p:tav>
                                      </p:tavLst>
                                    </p:anim>
                                    <p:anim calcmode="lin" valueType="num">
                                      <p:cBhvr>
                                        <p:cTn id="50" dur="1000" fill="hold"/>
                                        <p:tgtEl>
                                          <p:spTgt spid="116738">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116738">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indefinite" fill="hold">
                                          <p:stCondLst>
                                            <p:cond delay="0"/>
                                          </p:stCondLst>
                                        </p:cTn>
                                        <p:tgtEl>
                                          <p:spTgt spid="116738">
                                            <p:txEl>
                                              <p:pRg st="5" end="5"/>
                                            </p:txEl>
                                          </p:spTgt>
                                        </p:tgtEl>
                                        <p:attrNameLst>
                                          <p:attrName>style.visibility</p:attrName>
                                        </p:attrNameLst>
                                      </p:cBhvr>
                                      <p:to>
                                        <p:strVal val="visible"/>
                                      </p:to>
                                    </p:set>
                                    <p:anim calcmode="lin" valueType="num">
                                      <p:cBhvr>
                                        <p:cTn id="56" dur="1000" fill="hold"/>
                                        <p:tgtEl>
                                          <p:spTgt spid="116738">
                                            <p:txEl>
                                              <p:pRg st="5" end="5"/>
                                            </p:txEl>
                                          </p:spTgt>
                                        </p:tgtEl>
                                        <p:attrNameLst>
                                          <p:attrName>ppt_w</p:attrName>
                                        </p:attrNameLst>
                                      </p:cBhvr>
                                      <p:tavLst>
                                        <p:tav tm="0">
                                          <p:val>
                                            <p:strVal val="#ppt_w+.3"/>
                                          </p:val>
                                        </p:tav>
                                        <p:tav tm="100000">
                                          <p:val>
                                            <p:strVal val="#ppt_w"/>
                                          </p:val>
                                        </p:tav>
                                      </p:tavLst>
                                    </p:anim>
                                    <p:anim calcmode="lin" valueType="num">
                                      <p:cBhvr>
                                        <p:cTn id="57" dur="1000" fill="hold"/>
                                        <p:tgtEl>
                                          <p:spTgt spid="116738">
                                            <p:txEl>
                                              <p:pRg st="5" end="5"/>
                                            </p:txEl>
                                          </p:spTgt>
                                        </p:tgtEl>
                                        <p:attrNameLst>
                                          <p:attrName>ppt_h</p:attrName>
                                        </p:attrNameLst>
                                      </p:cBhvr>
                                      <p:tavLst>
                                        <p:tav tm="0">
                                          <p:val>
                                            <p:strVal val="#ppt_h"/>
                                          </p:val>
                                        </p:tav>
                                        <p:tav tm="100000">
                                          <p:val>
                                            <p:strVal val="#ppt_h"/>
                                          </p:val>
                                        </p:tav>
                                      </p:tavLst>
                                    </p:anim>
                                    <p:animEffect transition="in" filter="fade">
                                      <p:cBhvr>
                                        <p:cTn id="58" dur="1000"/>
                                        <p:tgtEl>
                                          <p:spTgt spid="116738">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indefinite" fill="hold">
                                          <p:stCondLst>
                                            <p:cond delay="0"/>
                                          </p:stCondLst>
                                        </p:cTn>
                                        <p:tgtEl>
                                          <p:spTgt spid="116738">
                                            <p:txEl>
                                              <p:pRg st="6" end="6"/>
                                            </p:txEl>
                                          </p:spTgt>
                                        </p:tgtEl>
                                        <p:attrNameLst>
                                          <p:attrName>style.visibility</p:attrName>
                                        </p:attrNameLst>
                                      </p:cBhvr>
                                      <p:to>
                                        <p:strVal val="visible"/>
                                      </p:to>
                                    </p:set>
                                    <p:anim calcmode="lin" valueType="num">
                                      <p:cBhvr>
                                        <p:cTn id="63" dur="1000" fill="hold"/>
                                        <p:tgtEl>
                                          <p:spTgt spid="116738">
                                            <p:txEl>
                                              <p:pRg st="6" end="6"/>
                                            </p:txEl>
                                          </p:spTgt>
                                        </p:tgtEl>
                                        <p:attrNameLst>
                                          <p:attrName>ppt_w</p:attrName>
                                        </p:attrNameLst>
                                      </p:cBhvr>
                                      <p:tavLst>
                                        <p:tav tm="0">
                                          <p:val>
                                            <p:strVal val="#ppt_w+.3"/>
                                          </p:val>
                                        </p:tav>
                                        <p:tav tm="100000">
                                          <p:val>
                                            <p:strVal val="#ppt_w"/>
                                          </p:val>
                                        </p:tav>
                                      </p:tavLst>
                                    </p:anim>
                                    <p:anim calcmode="lin" valueType="num">
                                      <p:cBhvr>
                                        <p:cTn id="64" dur="1000" fill="hold"/>
                                        <p:tgtEl>
                                          <p:spTgt spid="116738">
                                            <p:txEl>
                                              <p:pRg st="6" end="6"/>
                                            </p:txEl>
                                          </p:spTgt>
                                        </p:tgtEl>
                                        <p:attrNameLst>
                                          <p:attrName>ppt_h</p:attrName>
                                        </p:attrNameLst>
                                      </p:cBhvr>
                                      <p:tavLst>
                                        <p:tav tm="0">
                                          <p:val>
                                            <p:strVal val="#ppt_h"/>
                                          </p:val>
                                        </p:tav>
                                        <p:tav tm="100000">
                                          <p:val>
                                            <p:strVal val="#ppt_h"/>
                                          </p:val>
                                        </p:tav>
                                      </p:tavLst>
                                    </p:anim>
                                    <p:animEffect transition="in" filter="fade">
                                      <p:cBhvr>
                                        <p:cTn id="65" dur="1000"/>
                                        <p:tgtEl>
                                          <p:spTgt spid="116738">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indefinite" fill="hold">
                                          <p:stCondLst>
                                            <p:cond delay="0"/>
                                          </p:stCondLst>
                                        </p:cTn>
                                        <p:tgtEl>
                                          <p:spTgt spid="116738">
                                            <p:txEl>
                                              <p:pRg st="7" end="7"/>
                                            </p:txEl>
                                          </p:spTgt>
                                        </p:tgtEl>
                                        <p:attrNameLst>
                                          <p:attrName>style.visibility</p:attrName>
                                        </p:attrNameLst>
                                      </p:cBhvr>
                                      <p:to>
                                        <p:strVal val="visible"/>
                                      </p:to>
                                    </p:set>
                                    <p:anim calcmode="lin" valueType="num">
                                      <p:cBhvr>
                                        <p:cTn id="70" dur="1000" fill="hold"/>
                                        <p:tgtEl>
                                          <p:spTgt spid="116738">
                                            <p:txEl>
                                              <p:pRg st="7" end="7"/>
                                            </p:txEl>
                                          </p:spTgt>
                                        </p:tgtEl>
                                        <p:attrNameLst>
                                          <p:attrName>ppt_w</p:attrName>
                                        </p:attrNameLst>
                                      </p:cBhvr>
                                      <p:tavLst>
                                        <p:tav tm="0">
                                          <p:val>
                                            <p:strVal val="#ppt_w+.3"/>
                                          </p:val>
                                        </p:tav>
                                        <p:tav tm="100000">
                                          <p:val>
                                            <p:strVal val="#ppt_w"/>
                                          </p:val>
                                        </p:tav>
                                      </p:tavLst>
                                    </p:anim>
                                    <p:anim calcmode="lin" valueType="num">
                                      <p:cBhvr>
                                        <p:cTn id="71" dur="1000" fill="hold"/>
                                        <p:tgtEl>
                                          <p:spTgt spid="116738">
                                            <p:txEl>
                                              <p:pRg st="7" end="7"/>
                                            </p:txEl>
                                          </p:spTgt>
                                        </p:tgtEl>
                                        <p:attrNameLst>
                                          <p:attrName>ppt_h</p:attrName>
                                        </p:attrNameLst>
                                      </p:cBhvr>
                                      <p:tavLst>
                                        <p:tav tm="0">
                                          <p:val>
                                            <p:strVal val="#ppt_h"/>
                                          </p:val>
                                        </p:tav>
                                        <p:tav tm="100000">
                                          <p:val>
                                            <p:strVal val="#ppt_h"/>
                                          </p:val>
                                        </p:tav>
                                      </p:tavLst>
                                    </p:anim>
                                    <p:animEffect transition="in" filter="fade">
                                      <p:cBhvr>
                                        <p:cTn id="72" dur="1000"/>
                                        <p:tgtEl>
                                          <p:spTgt spid="1167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uiExpand="1" build="p"/>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body" idx="1"/>
          </p:nvPr>
        </p:nvSpPr>
        <p:spPr>
          <a:xfrm>
            <a:off x="869950" y="115888"/>
            <a:ext cx="8064500" cy="6481762"/>
          </a:xfrm>
        </p:spPr>
        <p:txBody>
          <a:bodyPr/>
          <a:lstStyle/>
          <a:p>
            <a:pPr marL="0" indent="0">
              <a:lnSpc>
                <a:spcPct val="120000"/>
              </a:lnSpc>
              <a:spcBef>
                <a:spcPct val="0"/>
              </a:spcBef>
              <a:buFont typeface="Wingdings" panose="05000000000000000000" pitchFamily="2" charset="2"/>
              <a:buNone/>
            </a:pPr>
            <a:r>
              <a:rPr lang="en-US" altLang="zh-CN" b="1" dirty="0" smtClean="0">
                <a:solidFill>
                  <a:srgbClr val="0033CC"/>
                </a:solidFill>
                <a:effectLst/>
              </a:rPr>
              <a:t>4) </a:t>
            </a:r>
            <a:r>
              <a:rPr lang="zh-CN" altLang="en-US" b="1" dirty="0" smtClean="0">
                <a:solidFill>
                  <a:srgbClr val="0033CC"/>
                </a:solidFill>
                <a:effectLst/>
              </a:rPr>
              <a:t>卤酸</a:t>
            </a:r>
            <a:r>
              <a:rPr lang="en-US" altLang="zh-CN" b="1" dirty="0" smtClean="0">
                <a:solidFill>
                  <a:srgbClr val="0033CC"/>
                </a:solidFill>
                <a:effectLst/>
              </a:rPr>
              <a:t>(HXO</a:t>
            </a:r>
            <a:r>
              <a:rPr lang="en-US" altLang="zh-CN" b="1" baseline="-25000" dirty="0" smtClean="0">
                <a:solidFill>
                  <a:srgbClr val="0033CC"/>
                </a:solidFill>
                <a:effectLst/>
              </a:rPr>
              <a:t>3</a:t>
            </a:r>
            <a:r>
              <a:rPr lang="en-US" altLang="zh-CN" b="1" dirty="0" smtClean="0">
                <a:solidFill>
                  <a:srgbClr val="0033CC"/>
                </a:solidFill>
                <a:effectLst/>
              </a:rPr>
              <a:t>)</a:t>
            </a:r>
            <a:r>
              <a:rPr lang="zh-CN" altLang="en-US" b="1" dirty="0" smtClean="0">
                <a:solidFill>
                  <a:srgbClr val="0033CC"/>
                </a:solidFill>
                <a:effectLst/>
              </a:rPr>
              <a:t>及盐：</a:t>
            </a:r>
            <a:endParaRPr lang="zh-CN" altLang="en-US" b="1" dirty="0" smtClean="0">
              <a:solidFill>
                <a:srgbClr val="0033CC"/>
              </a:solidFill>
              <a:effectLst/>
            </a:endParaRPr>
          </a:p>
          <a:p>
            <a:pPr marL="0" indent="0">
              <a:lnSpc>
                <a:spcPct val="120000"/>
              </a:lnSpc>
              <a:spcBef>
                <a:spcPct val="0"/>
              </a:spcBef>
              <a:buFont typeface="Wingdings" panose="05000000000000000000" pitchFamily="2" charset="2"/>
              <a:buNone/>
            </a:pPr>
            <a:r>
              <a:rPr lang="zh-CN" altLang="en-US" b="1" dirty="0" smtClean="0">
                <a:solidFill>
                  <a:srgbClr val="000099"/>
                </a:solidFill>
                <a:effectLst/>
              </a:rPr>
              <a:t>   制备：</a:t>
            </a:r>
            <a:r>
              <a:rPr lang="en-US" altLang="zh-CN" b="1" dirty="0" smtClean="0">
                <a:solidFill>
                  <a:srgbClr val="000000"/>
                </a:solidFill>
                <a:effectLst/>
              </a:rPr>
              <a:t>XO</a:t>
            </a:r>
            <a:r>
              <a:rPr lang="en-US" altLang="zh-CN" b="1" baseline="-25000" dirty="0" smtClean="0">
                <a:solidFill>
                  <a:srgbClr val="000000"/>
                </a:solidFill>
                <a:effectLst/>
              </a:rPr>
              <a:t>3</a:t>
            </a:r>
            <a:r>
              <a:rPr lang="zh-CN" altLang="en-US" b="1" baseline="30000" dirty="0" smtClean="0">
                <a:solidFill>
                  <a:srgbClr val="000000"/>
                </a:solidFill>
                <a:effectLst/>
              </a:rPr>
              <a:t>－</a:t>
            </a:r>
            <a:r>
              <a:rPr lang="en-US" altLang="zh-CN" b="1" dirty="0" smtClean="0">
                <a:solidFill>
                  <a:srgbClr val="000000"/>
                </a:solidFill>
                <a:effectLst/>
              </a:rPr>
              <a:t>+ </a:t>
            </a:r>
            <a:r>
              <a:rPr lang="zh-CN" altLang="en-US" b="1" dirty="0" smtClean="0">
                <a:solidFill>
                  <a:srgbClr val="000000"/>
                </a:solidFill>
                <a:effectLst/>
              </a:rPr>
              <a:t>强酸</a:t>
            </a:r>
            <a:r>
              <a:rPr lang="en-US" altLang="zh-CN" b="1" dirty="0" smtClean="0">
                <a:solidFill>
                  <a:srgbClr val="000000"/>
                </a:solidFill>
                <a:effectLst/>
                <a:sym typeface="Wingdings" panose="05000000000000000000" pitchFamily="2" charset="2"/>
              </a:rPr>
              <a:t> </a:t>
            </a:r>
            <a:r>
              <a:rPr lang="en-US" altLang="zh-CN" b="1" dirty="0" smtClean="0">
                <a:solidFill>
                  <a:srgbClr val="000000"/>
                </a:solidFill>
                <a:effectLst/>
              </a:rPr>
              <a:t> </a:t>
            </a:r>
            <a:r>
              <a:rPr lang="zh-CN" altLang="en-US" b="1" dirty="0" smtClean="0">
                <a:solidFill>
                  <a:srgbClr val="000000"/>
                </a:solidFill>
                <a:effectLst/>
              </a:rPr>
              <a:t>氯酸</a:t>
            </a:r>
            <a:r>
              <a:rPr lang="en-US" altLang="zh-CN" b="1" dirty="0" smtClean="0">
                <a:solidFill>
                  <a:srgbClr val="000000"/>
                </a:solidFill>
                <a:effectLst/>
              </a:rPr>
              <a:t>/</a:t>
            </a:r>
            <a:r>
              <a:rPr lang="zh-CN" altLang="en-US" b="1" dirty="0" smtClean="0">
                <a:solidFill>
                  <a:srgbClr val="000000"/>
                </a:solidFill>
                <a:effectLst/>
              </a:rPr>
              <a:t>溴酸</a:t>
            </a:r>
            <a:endParaRPr lang="en-US" altLang="zh-CN" b="1" dirty="0" smtClean="0">
              <a:solidFill>
                <a:srgbClr val="000000"/>
              </a:solidFill>
              <a:effectLst/>
            </a:endParaRPr>
          </a:p>
          <a:p>
            <a:pPr marL="0" indent="0">
              <a:lnSpc>
                <a:spcPct val="120000"/>
              </a:lnSpc>
              <a:spcBef>
                <a:spcPct val="0"/>
              </a:spcBef>
              <a:buFont typeface="Wingdings" panose="05000000000000000000" pitchFamily="2" charset="2"/>
              <a:buNone/>
            </a:pPr>
            <a:r>
              <a:rPr lang="en-US" altLang="zh-CN" b="1" dirty="0" smtClean="0">
                <a:solidFill>
                  <a:srgbClr val="000000"/>
                </a:solidFill>
                <a:effectLst/>
              </a:rPr>
              <a:t>             I</a:t>
            </a:r>
            <a:r>
              <a:rPr lang="en-US" altLang="zh-CN" b="1" baseline="-25000" dirty="0" smtClean="0">
                <a:solidFill>
                  <a:srgbClr val="000000"/>
                </a:solidFill>
                <a:effectLst/>
              </a:rPr>
              <a:t>2</a:t>
            </a:r>
            <a:r>
              <a:rPr lang="zh-CN" altLang="en-US" b="1" dirty="0" smtClean="0">
                <a:solidFill>
                  <a:srgbClr val="000000"/>
                </a:solidFill>
                <a:effectLst/>
              </a:rPr>
              <a:t>＋ 发烟 </a:t>
            </a:r>
            <a:r>
              <a:rPr lang="en-US" altLang="zh-CN" b="1" dirty="0" smtClean="0">
                <a:solidFill>
                  <a:srgbClr val="000000"/>
                </a:solidFill>
                <a:effectLst/>
              </a:rPr>
              <a:t>HNO</a:t>
            </a:r>
            <a:r>
              <a:rPr lang="en-US" altLang="zh-CN" b="1" baseline="-25000" dirty="0" smtClean="0">
                <a:solidFill>
                  <a:srgbClr val="000000"/>
                </a:solidFill>
                <a:effectLst/>
              </a:rPr>
              <a:t>3</a:t>
            </a:r>
            <a:r>
              <a:rPr lang="en-US" altLang="zh-CN" b="1" dirty="0" smtClean="0">
                <a:solidFill>
                  <a:srgbClr val="000000"/>
                </a:solidFill>
                <a:effectLst/>
              </a:rPr>
              <a:t> </a:t>
            </a:r>
            <a:r>
              <a:rPr lang="en-US" altLang="zh-CN" b="1" dirty="0" smtClean="0">
                <a:solidFill>
                  <a:srgbClr val="000000"/>
                </a:solidFill>
                <a:effectLst/>
                <a:sym typeface="Wingdings" panose="05000000000000000000" pitchFamily="2" charset="2"/>
              </a:rPr>
              <a:t></a:t>
            </a:r>
            <a:r>
              <a:rPr lang="en-US" altLang="zh-CN" b="1" baseline="30000" dirty="0" smtClean="0">
                <a:solidFill>
                  <a:srgbClr val="000000"/>
                </a:solidFill>
                <a:effectLst/>
              </a:rPr>
              <a:t> </a:t>
            </a:r>
            <a:r>
              <a:rPr lang="en-US" altLang="zh-CN" b="1" dirty="0" smtClean="0">
                <a:solidFill>
                  <a:srgbClr val="000000"/>
                </a:solidFill>
                <a:effectLst/>
              </a:rPr>
              <a:t>HIO</a:t>
            </a:r>
            <a:r>
              <a:rPr lang="en-US" altLang="zh-CN" b="1" baseline="-25000" dirty="0" smtClean="0">
                <a:solidFill>
                  <a:srgbClr val="000000"/>
                </a:solidFill>
                <a:effectLst/>
              </a:rPr>
              <a:t>3</a:t>
            </a:r>
            <a:r>
              <a:rPr lang="zh-CN" altLang="en-US" b="1" baseline="30000" dirty="0" smtClean="0">
                <a:solidFill>
                  <a:srgbClr val="000000"/>
                </a:solidFill>
                <a:effectLst/>
              </a:rPr>
              <a:t>  </a:t>
            </a:r>
            <a:r>
              <a:rPr lang="en-US" altLang="zh-CN" b="1" dirty="0" smtClean="0">
                <a:solidFill>
                  <a:srgbClr val="000000"/>
                </a:solidFill>
                <a:effectLst/>
              </a:rPr>
              <a:t>/  I</a:t>
            </a:r>
            <a:r>
              <a:rPr lang="en-US" altLang="zh-CN" b="1" baseline="-25000" dirty="0" smtClean="0">
                <a:solidFill>
                  <a:srgbClr val="000000"/>
                </a:solidFill>
                <a:effectLst/>
              </a:rPr>
              <a:t>2</a:t>
            </a:r>
            <a:r>
              <a:rPr lang="zh-CN" altLang="en-US" b="1" dirty="0" smtClean="0">
                <a:solidFill>
                  <a:srgbClr val="000000"/>
                </a:solidFill>
                <a:effectLst/>
              </a:rPr>
              <a:t>歧化</a:t>
            </a:r>
            <a:endParaRPr lang="zh-CN" altLang="en-US" b="1" dirty="0" smtClean="0">
              <a:solidFill>
                <a:srgbClr val="000000"/>
              </a:solidFill>
              <a:effectLst/>
            </a:endParaRPr>
          </a:p>
          <a:p>
            <a:pPr marL="0" indent="0">
              <a:lnSpc>
                <a:spcPct val="120000"/>
              </a:lnSpc>
              <a:spcBef>
                <a:spcPct val="0"/>
              </a:spcBef>
              <a:buFont typeface="Wingdings" panose="05000000000000000000" pitchFamily="2" charset="2"/>
              <a:buNone/>
            </a:pPr>
            <a:r>
              <a:rPr lang="zh-CN" altLang="en-US" b="1" dirty="0" smtClean="0">
                <a:solidFill>
                  <a:srgbClr val="0000FF"/>
                </a:solidFill>
                <a:effectLst/>
              </a:rPr>
              <a:t>   酸性</a:t>
            </a:r>
            <a:r>
              <a:rPr lang="en-US" altLang="zh-CN" b="1" dirty="0" smtClean="0">
                <a:solidFill>
                  <a:srgbClr val="0000FF"/>
                </a:solidFill>
                <a:effectLst/>
                <a:sym typeface="Wingdings" panose="05000000000000000000" pitchFamily="2" charset="2"/>
              </a:rPr>
              <a:t>:  </a:t>
            </a:r>
            <a:r>
              <a:rPr lang="en-US" altLang="zh-CN" b="1" dirty="0" smtClean="0">
                <a:effectLst/>
                <a:sym typeface="Wingdings" panose="05000000000000000000" pitchFamily="2" charset="2"/>
              </a:rPr>
              <a:t>(</a:t>
            </a:r>
            <a:r>
              <a:rPr lang="zh-CN" altLang="en-US" b="1" dirty="0" smtClean="0">
                <a:solidFill>
                  <a:srgbClr val="000000"/>
                </a:solidFill>
                <a:effectLst/>
                <a:sym typeface="Wingdings" panose="05000000000000000000" pitchFamily="2" charset="2"/>
              </a:rPr>
              <a:t>强酸</a:t>
            </a:r>
            <a:r>
              <a:rPr lang="en-US" altLang="zh-CN" b="1" dirty="0" smtClean="0">
                <a:solidFill>
                  <a:srgbClr val="000000"/>
                </a:solidFill>
                <a:effectLst/>
                <a:sym typeface="Wingdings" panose="05000000000000000000" pitchFamily="2" charset="2"/>
              </a:rPr>
              <a:t>, </a:t>
            </a:r>
            <a:r>
              <a:rPr lang="en-US" altLang="zh-CN" b="1" dirty="0" smtClean="0">
                <a:solidFill>
                  <a:srgbClr val="0000CC"/>
                </a:solidFill>
                <a:effectLst/>
              </a:rPr>
              <a:t>HClO</a:t>
            </a:r>
            <a:r>
              <a:rPr lang="en-US" altLang="zh-CN" b="1" baseline="-25000" dirty="0" smtClean="0">
                <a:solidFill>
                  <a:srgbClr val="0000CC"/>
                </a:solidFill>
                <a:effectLst/>
              </a:rPr>
              <a:t>3 </a:t>
            </a:r>
            <a:r>
              <a:rPr lang="en-US" altLang="zh-CN" b="1" dirty="0" smtClean="0">
                <a:solidFill>
                  <a:srgbClr val="0000CC"/>
                </a:solidFill>
                <a:effectLst/>
              </a:rPr>
              <a:t>&gt; HBrO</a:t>
            </a:r>
            <a:r>
              <a:rPr lang="en-US" altLang="zh-CN" b="1" baseline="-25000" dirty="0" smtClean="0">
                <a:solidFill>
                  <a:srgbClr val="0000CC"/>
                </a:solidFill>
                <a:effectLst/>
              </a:rPr>
              <a:t>3  </a:t>
            </a:r>
            <a:r>
              <a:rPr lang="en-US" altLang="zh-CN" b="1" dirty="0" smtClean="0">
                <a:solidFill>
                  <a:srgbClr val="0000CC"/>
                </a:solidFill>
                <a:effectLst/>
              </a:rPr>
              <a:t>&gt;  HIO</a:t>
            </a:r>
            <a:r>
              <a:rPr lang="en-US" altLang="zh-CN" b="1" baseline="-25000" dirty="0" smtClean="0">
                <a:solidFill>
                  <a:srgbClr val="0000CC"/>
                </a:solidFill>
                <a:effectLst/>
              </a:rPr>
              <a:t>3</a:t>
            </a:r>
            <a:endParaRPr lang="en-US" altLang="zh-CN" b="1" baseline="-25000" dirty="0" smtClean="0">
              <a:solidFill>
                <a:srgbClr val="0000CC"/>
              </a:solidFill>
              <a:effectLst/>
            </a:endParaRPr>
          </a:p>
          <a:p>
            <a:pPr marL="0" indent="0">
              <a:lnSpc>
                <a:spcPct val="120000"/>
              </a:lnSpc>
              <a:spcBef>
                <a:spcPct val="0"/>
              </a:spcBef>
              <a:buFont typeface="Wingdings" panose="05000000000000000000" pitchFamily="2" charset="2"/>
              <a:buNone/>
            </a:pPr>
            <a:r>
              <a:rPr lang="en-US" altLang="zh-CN" b="1" dirty="0" smtClean="0">
                <a:solidFill>
                  <a:srgbClr val="000000"/>
                </a:solidFill>
                <a:effectLst/>
              </a:rPr>
              <a:t>                  </a:t>
            </a:r>
            <a:r>
              <a:rPr lang="en-US" altLang="zh-CN" b="1" i="1" dirty="0" err="1" smtClean="0">
                <a:solidFill>
                  <a:srgbClr val="000000"/>
                </a:solidFill>
                <a:effectLst/>
              </a:rPr>
              <a:t>K</a:t>
            </a:r>
            <a:r>
              <a:rPr lang="en-US" altLang="zh-CN" b="1" baseline="-25000" dirty="0" err="1" smtClean="0">
                <a:solidFill>
                  <a:srgbClr val="000000"/>
                </a:solidFill>
                <a:effectLst/>
              </a:rPr>
              <a:t>a</a:t>
            </a:r>
            <a:r>
              <a:rPr lang="zh-CN" altLang="en-US" b="1" dirty="0" smtClean="0">
                <a:solidFill>
                  <a:srgbClr val="000000"/>
                </a:solidFill>
                <a:effectLst/>
              </a:rPr>
              <a:t>： </a:t>
            </a:r>
            <a:r>
              <a:rPr lang="en-US" altLang="zh-CN" b="1" dirty="0" smtClean="0">
                <a:solidFill>
                  <a:srgbClr val="000000"/>
                </a:solidFill>
                <a:effectLst/>
              </a:rPr>
              <a:t>10</a:t>
            </a:r>
            <a:r>
              <a:rPr lang="en-US" altLang="zh-CN" b="1" baseline="30000" dirty="0" smtClean="0">
                <a:solidFill>
                  <a:srgbClr val="000000"/>
                </a:solidFill>
                <a:effectLst/>
              </a:rPr>
              <a:t>3</a:t>
            </a:r>
            <a:r>
              <a:rPr lang="en-US" altLang="zh-CN" b="1" dirty="0" smtClean="0">
                <a:solidFill>
                  <a:srgbClr val="000000"/>
                </a:solidFill>
                <a:effectLst/>
              </a:rPr>
              <a:t>            1            1.6×10</a:t>
            </a:r>
            <a:r>
              <a:rPr lang="en-US" altLang="zh-CN" b="1" baseline="30000" dirty="0" smtClean="0">
                <a:solidFill>
                  <a:srgbClr val="000000"/>
                </a:solidFill>
                <a:effectLst/>
              </a:rPr>
              <a:t>-1</a:t>
            </a:r>
            <a:r>
              <a:rPr lang="en-US" altLang="zh-CN" b="1" dirty="0" smtClean="0">
                <a:solidFill>
                  <a:srgbClr val="000000"/>
                </a:solidFill>
                <a:effectLst/>
              </a:rPr>
              <a:t> </a:t>
            </a:r>
            <a:endParaRPr lang="en-US" altLang="zh-CN" b="1" dirty="0" smtClean="0">
              <a:solidFill>
                <a:srgbClr val="000000"/>
              </a:solidFill>
              <a:effectLst/>
            </a:endParaRPr>
          </a:p>
          <a:p>
            <a:pPr marL="0" indent="0">
              <a:lnSpc>
                <a:spcPct val="120000"/>
              </a:lnSpc>
              <a:spcBef>
                <a:spcPct val="0"/>
              </a:spcBef>
              <a:buFont typeface="Wingdings" panose="05000000000000000000" pitchFamily="2" charset="2"/>
              <a:buNone/>
            </a:pPr>
            <a:r>
              <a:rPr lang="en-US" altLang="zh-CN" b="1" dirty="0" smtClean="0">
                <a:effectLst/>
              </a:rPr>
              <a:t>   </a:t>
            </a:r>
            <a:r>
              <a:rPr lang="zh-CN" altLang="en-US" b="1" dirty="0" smtClean="0">
                <a:solidFill>
                  <a:srgbClr val="0000FF"/>
                </a:solidFill>
                <a:effectLst/>
              </a:rPr>
              <a:t>稳定性：</a:t>
            </a:r>
            <a:r>
              <a:rPr lang="en-US" altLang="zh-CN" b="1" u="sng" dirty="0" smtClean="0">
                <a:solidFill>
                  <a:srgbClr val="FF0000"/>
                </a:solidFill>
                <a:effectLst/>
              </a:rPr>
              <a:t>HClO</a:t>
            </a:r>
            <a:r>
              <a:rPr lang="en-US" altLang="zh-CN" b="1" u="sng" baseline="-25000" dirty="0" smtClean="0">
                <a:solidFill>
                  <a:srgbClr val="FF0000"/>
                </a:solidFill>
                <a:effectLst/>
              </a:rPr>
              <a:t>3    </a:t>
            </a:r>
            <a:r>
              <a:rPr lang="en-US" altLang="zh-CN" b="1" u="sng" dirty="0" smtClean="0">
                <a:solidFill>
                  <a:srgbClr val="FF0000"/>
                </a:solidFill>
                <a:effectLst/>
              </a:rPr>
              <a:t>&lt;  HBrO</a:t>
            </a:r>
            <a:r>
              <a:rPr lang="en-US" altLang="zh-CN" b="1" u="sng" baseline="-25000" dirty="0" smtClean="0">
                <a:solidFill>
                  <a:srgbClr val="FF0000"/>
                </a:solidFill>
                <a:effectLst/>
              </a:rPr>
              <a:t>3    </a:t>
            </a:r>
            <a:r>
              <a:rPr lang="en-US" altLang="zh-CN" b="1" u="sng" dirty="0" smtClean="0">
                <a:solidFill>
                  <a:srgbClr val="FF0000"/>
                </a:solidFill>
                <a:effectLst/>
              </a:rPr>
              <a:t>&lt; HIO</a:t>
            </a:r>
            <a:r>
              <a:rPr lang="en-US" altLang="zh-CN" b="1" u="sng" baseline="-25000" dirty="0" smtClean="0">
                <a:solidFill>
                  <a:srgbClr val="FF0000"/>
                </a:solidFill>
                <a:effectLst/>
              </a:rPr>
              <a:t>3</a:t>
            </a:r>
            <a:r>
              <a:rPr lang="en-US" altLang="zh-CN" b="1" u="sng" dirty="0" smtClean="0">
                <a:solidFill>
                  <a:srgbClr val="FF0000"/>
                </a:solidFill>
                <a:effectLst/>
              </a:rPr>
              <a:t>(</a:t>
            </a:r>
            <a:r>
              <a:rPr lang="zh-CN" altLang="en-US" b="1" u="sng" dirty="0" smtClean="0">
                <a:solidFill>
                  <a:srgbClr val="FF0000"/>
                </a:solidFill>
                <a:effectLst/>
              </a:rPr>
              <a:t>特殊</a:t>
            </a:r>
            <a:r>
              <a:rPr lang="en-US" altLang="zh-CN" b="1" u="sng" dirty="0" smtClean="0">
                <a:solidFill>
                  <a:srgbClr val="FF0000"/>
                </a:solidFill>
                <a:effectLst/>
              </a:rPr>
              <a:t>)</a:t>
            </a:r>
            <a:endParaRPr lang="en-US" altLang="zh-CN" b="1" u="sng" baseline="-25000" dirty="0" smtClean="0">
              <a:solidFill>
                <a:srgbClr val="FF0000"/>
              </a:solidFill>
              <a:effectLst/>
            </a:endParaRPr>
          </a:p>
          <a:p>
            <a:pPr marL="0" indent="0">
              <a:lnSpc>
                <a:spcPct val="120000"/>
              </a:lnSpc>
              <a:spcBef>
                <a:spcPct val="0"/>
              </a:spcBef>
              <a:buFont typeface="Wingdings" panose="05000000000000000000" pitchFamily="2" charset="2"/>
              <a:buNone/>
            </a:pPr>
            <a:endParaRPr lang="en-US" altLang="zh-CN" b="1" dirty="0" smtClean="0">
              <a:solidFill>
                <a:srgbClr val="0000FF"/>
              </a:solidFill>
              <a:effectLst/>
            </a:endParaRPr>
          </a:p>
          <a:p>
            <a:pPr marL="0" indent="0">
              <a:lnSpc>
                <a:spcPct val="120000"/>
              </a:lnSpc>
              <a:spcBef>
                <a:spcPct val="0"/>
              </a:spcBef>
              <a:buFont typeface="Wingdings" panose="05000000000000000000" pitchFamily="2" charset="2"/>
              <a:buNone/>
            </a:pPr>
            <a:r>
              <a:rPr lang="zh-CN" altLang="en-US" b="1" dirty="0" smtClean="0">
                <a:solidFill>
                  <a:srgbClr val="0000FF"/>
                </a:solidFill>
                <a:effectLst/>
              </a:rPr>
              <a:t>较强氧化性</a:t>
            </a:r>
            <a:r>
              <a:rPr lang="zh-CN" altLang="en-US" b="1" dirty="0" smtClean="0">
                <a:solidFill>
                  <a:srgbClr val="000000"/>
                </a:solidFill>
                <a:effectLst/>
              </a:rPr>
              <a:t>：</a:t>
            </a:r>
            <a:r>
              <a:rPr lang="en-US" altLang="zh-CN" b="1" dirty="0" smtClean="0">
                <a:solidFill>
                  <a:srgbClr val="000000"/>
                </a:solidFill>
                <a:effectLst/>
              </a:rPr>
              <a:t>HClO</a:t>
            </a:r>
            <a:r>
              <a:rPr lang="en-US" altLang="zh-CN" b="1" baseline="-25000" dirty="0" smtClean="0">
                <a:solidFill>
                  <a:srgbClr val="000000"/>
                </a:solidFill>
                <a:effectLst/>
              </a:rPr>
              <a:t>3  </a:t>
            </a:r>
            <a:r>
              <a:rPr lang="en-US" altLang="zh-CN" b="1" dirty="0" smtClean="0">
                <a:solidFill>
                  <a:srgbClr val="000000"/>
                </a:solidFill>
                <a:effectLst/>
              </a:rPr>
              <a:t>&lt; HBrO</a:t>
            </a:r>
            <a:r>
              <a:rPr lang="en-US" altLang="zh-CN" b="1" baseline="-25000" dirty="0" smtClean="0">
                <a:solidFill>
                  <a:srgbClr val="000000"/>
                </a:solidFill>
                <a:effectLst/>
              </a:rPr>
              <a:t>3  </a:t>
            </a:r>
            <a:r>
              <a:rPr lang="en-US" altLang="zh-CN" b="1" dirty="0" smtClean="0">
                <a:solidFill>
                  <a:srgbClr val="000000"/>
                </a:solidFill>
                <a:effectLst/>
              </a:rPr>
              <a:t>&gt; HIO</a:t>
            </a:r>
            <a:r>
              <a:rPr lang="en-US" altLang="zh-CN" b="1" baseline="-25000" dirty="0" smtClean="0">
                <a:solidFill>
                  <a:srgbClr val="000000"/>
                </a:solidFill>
                <a:effectLst/>
              </a:rPr>
              <a:t>3</a:t>
            </a:r>
            <a:endParaRPr lang="en-US" altLang="zh-CN" b="1" baseline="-25000" dirty="0" smtClean="0">
              <a:solidFill>
                <a:srgbClr val="000000"/>
              </a:solidFill>
              <a:effectLst/>
            </a:endParaRPr>
          </a:p>
          <a:p>
            <a:pPr marL="0" indent="0">
              <a:lnSpc>
                <a:spcPct val="120000"/>
              </a:lnSpc>
              <a:spcBef>
                <a:spcPct val="0"/>
              </a:spcBef>
              <a:buFont typeface="Wingdings" panose="05000000000000000000" pitchFamily="2" charset="2"/>
              <a:buNone/>
            </a:pPr>
            <a:r>
              <a:rPr lang="en-US" altLang="zh-CN" b="1" dirty="0" smtClean="0">
                <a:effectLst/>
              </a:rPr>
              <a:t>      </a:t>
            </a:r>
            <a:r>
              <a:rPr lang="el-GR" altLang="zh-CN" b="1" dirty="0" smtClean="0">
                <a:solidFill>
                  <a:srgbClr val="000000"/>
                </a:solidFill>
                <a:effectLst/>
              </a:rPr>
              <a:t>φ</a:t>
            </a:r>
            <a:r>
              <a:rPr lang="el-GR" altLang="zh-CN" b="1" baseline="30000" dirty="0" smtClean="0">
                <a:solidFill>
                  <a:srgbClr val="000000"/>
                </a:solidFill>
                <a:effectLst/>
              </a:rPr>
              <a:t>ɵ</a:t>
            </a:r>
            <a:r>
              <a:rPr lang="en-US" altLang="zh-CN" b="1" dirty="0" smtClean="0">
                <a:solidFill>
                  <a:srgbClr val="000000"/>
                </a:solidFill>
                <a:effectLst/>
              </a:rPr>
              <a:t>  XO</a:t>
            </a:r>
            <a:r>
              <a:rPr lang="en-US" altLang="zh-CN" b="1" baseline="-25000" dirty="0" smtClean="0">
                <a:solidFill>
                  <a:srgbClr val="000000"/>
                </a:solidFill>
                <a:effectLst/>
              </a:rPr>
              <a:t>3</a:t>
            </a:r>
            <a:r>
              <a:rPr lang="en-US" altLang="zh-CN" b="1" baseline="30000" dirty="0" smtClean="0">
                <a:solidFill>
                  <a:srgbClr val="000000"/>
                </a:solidFill>
                <a:effectLst/>
              </a:rPr>
              <a:t>-</a:t>
            </a:r>
            <a:r>
              <a:rPr lang="en-US" altLang="zh-CN" b="1" dirty="0" smtClean="0">
                <a:solidFill>
                  <a:srgbClr val="000000"/>
                </a:solidFill>
                <a:effectLst/>
              </a:rPr>
              <a:t>/X</a:t>
            </a:r>
            <a:r>
              <a:rPr lang="en-US" altLang="zh-CN" b="1" baseline="-25000" dirty="0" smtClean="0">
                <a:solidFill>
                  <a:srgbClr val="000000"/>
                </a:solidFill>
                <a:effectLst/>
              </a:rPr>
              <a:t>2</a:t>
            </a:r>
            <a:r>
              <a:rPr lang="en-US" altLang="zh-CN" b="1" dirty="0" smtClean="0">
                <a:solidFill>
                  <a:srgbClr val="000000"/>
                </a:solidFill>
                <a:effectLst/>
              </a:rPr>
              <a:t>   1.47         1.52        1.19</a:t>
            </a:r>
            <a:endParaRPr lang="en-US" altLang="zh-CN" b="1" dirty="0" smtClean="0">
              <a:solidFill>
                <a:srgbClr val="000000"/>
              </a:solidFill>
              <a:effectLst/>
            </a:endParaRPr>
          </a:p>
          <a:p>
            <a:pPr marL="0" indent="0">
              <a:lnSpc>
                <a:spcPct val="120000"/>
              </a:lnSpc>
              <a:spcBef>
                <a:spcPct val="0"/>
              </a:spcBef>
              <a:buFont typeface="Wingdings" panose="05000000000000000000" pitchFamily="2" charset="2"/>
              <a:buNone/>
            </a:pPr>
            <a:r>
              <a:rPr lang="en-US" altLang="zh-CN" b="1" dirty="0" smtClean="0">
                <a:effectLst/>
              </a:rPr>
              <a:t>               </a:t>
            </a:r>
            <a:r>
              <a:rPr lang="en-US" altLang="zh-CN" b="1" dirty="0" smtClean="0">
                <a:solidFill>
                  <a:srgbClr val="FF0000"/>
                </a:solidFill>
                <a:effectLst/>
              </a:rPr>
              <a:t>I</a:t>
            </a:r>
            <a:r>
              <a:rPr lang="en-US" altLang="zh-CN" b="1" baseline="-25000" dirty="0" smtClean="0">
                <a:solidFill>
                  <a:srgbClr val="FF0000"/>
                </a:solidFill>
                <a:effectLst/>
              </a:rPr>
              <a:t>2</a:t>
            </a:r>
            <a:r>
              <a:rPr lang="en-US" altLang="zh-CN" b="1" dirty="0" smtClean="0">
                <a:solidFill>
                  <a:srgbClr val="FF0000"/>
                </a:solidFill>
                <a:effectLst/>
              </a:rPr>
              <a:t> + 2 ClO</a:t>
            </a:r>
            <a:r>
              <a:rPr lang="en-US" altLang="zh-CN" b="1" baseline="-25000" dirty="0" smtClean="0">
                <a:solidFill>
                  <a:srgbClr val="FF0000"/>
                </a:solidFill>
                <a:effectLst/>
              </a:rPr>
              <a:t>3</a:t>
            </a:r>
            <a:r>
              <a:rPr lang="zh-CN" altLang="en-US" b="1" baseline="30000" dirty="0" smtClean="0">
                <a:solidFill>
                  <a:srgbClr val="FF0000"/>
                </a:solidFill>
                <a:effectLst/>
              </a:rPr>
              <a:t>－</a:t>
            </a:r>
            <a:r>
              <a:rPr lang="zh-CN" altLang="en-US" b="1" dirty="0" smtClean="0">
                <a:solidFill>
                  <a:srgbClr val="FF0000"/>
                </a:solidFill>
                <a:effectLst/>
              </a:rPr>
              <a:t> </a:t>
            </a:r>
            <a:r>
              <a:rPr lang="zh-CN" altLang="en-US" b="1" dirty="0" smtClean="0">
                <a:solidFill>
                  <a:srgbClr val="FF0000"/>
                </a:solidFill>
                <a:effectLst/>
                <a:sym typeface="Wingdings" panose="05000000000000000000" pitchFamily="2" charset="2"/>
              </a:rPr>
              <a:t>  </a:t>
            </a:r>
            <a:r>
              <a:rPr lang="en-US" altLang="zh-CN" b="1" dirty="0" smtClean="0">
                <a:solidFill>
                  <a:srgbClr val="FF0000"/>
                </a:solidFill>
                <a:effectLst/>
                <a:sym typeface="Wingdings" panose="05000000000000000000" pitchFamily="2" charset="2"/>
              </a:rPr>
              <a:t>2 IO</a:t>
            </a:r>
            <a:r>
              <a:rPr lang="en-US" altLang="zh-CN" b="1" baseline="-25000" dirty="0" smtClean="0">
                <a:solidFill>
                  <a:srgbClr val="FF0000"/>
                </a:solidFill>
                <a:effectLst/>
                <a:sym typeface="Wingdings" panose="05000000000000000000" pitchFamily="2" charset="2"/>
              </a:rPr>
              <a:t>3</a:t>
            </a:r>
            <a:r>
              <a:rPr lang="zh-CN" altLang="en-US" b="1" baseline="30000" dirty="0" smtClean="0">
                <a:solidFill>
                  <a:srgbClr val="FF0000"/>
                </a:solidFill>
                <a:effectLst/>
                <a:sym typeface="Wingdings" panose="05000000000000000000" pitchFamily="2" charset="2"/>
              </a:rPr>
              <a:t>－</a:t>
            </a:r>
            <a:r>
              <a:rPr lang="zh-CN" altLang="en-US" b="1" dirty="0" smtClean="0">
                <a:solidFill>
                  <a:srgbClr val="FF0000"/>
                </a:solidFill>
                <a:effectLst/>
                <a:sym typeface="Wingdings" panose="05000000000000000000" pitchFamily="2" charset="2"/>
              </a:rPr>
              <a:t> </a:t>
            </a:r>
            <a:r>
              <a:rPr lang="en-US" altLang="zh-CN" b="1" dirty="0" smtClean="0">
                <a:solidFill>
                  <a:srgbClr val="FF0000"/>
                </a:solidFill>
                <a:effectLst/>
                <a:sym typeface="Wingdings" panose="05000000000000000000" pitchFamily="2" charset="2"/>
              </a:rPr>
              <a:t>+ Cl</a:t>
            </a:r>
            <a:r>
              <a:rPr lang="en-US" altLang="zh-CN" b="1" baseline="-25000" dirty="0" smtClean="0">
                <a:solidFill>
                  <a:srgbClr val="FF0000"/>
                </a:solidFill>
                <a:effectLst/>
                <a:sym typeface="Wingdings" panose="05000000000000000000" pitchFamily="2" charset="2"/>
              </a:rPr>
              <a:t>2</a:t>
            </a:r>
            <a:endParaRPr lang="en-US" altLang="zh-CN" b="1" baseline="-25000" dirty="0" smtClean="0">
              <a:solidFill>
                <a:srgbClr val="FF0000"/>
              </a:solidFill>
              <a:effectLst/>
              <a:sym typeface="Wingdings" panose="05000000000000000000" pitchFamily="2" charset="2"/>
            </a:endParaRPr>
          </a:p>
          <a:p>
            <a:pPr marL="0" indent="0">
              <a:lnSpc>
                <a:spcPct val="120000"/>
              </a:lnSpc>
              <a:spcBef>
                <a:spcPct val="0"/>
              </a:spcBef>
              <a:buFont typeface="Wingdings" panose="05000000000000000000" pitchFamily="2" charset="2"/>
              <a:buNone/>
            </a:pPr>
            <a:r>
              <a:rPr lang="en-US" altLang="zh-CN" b="1" dirty="0" smtClean="0">
                <a:solidFill>
                  <a:srgbClr val="FF0000"/>
                </a:solidFill>
                <a:effectLst/>
              </a:rPr>
              <a:t>               I</a:t>
            </a:r>
            <a:r>
              <a:rPr lang="en-US" altLang="zh-CN" b="1" baseline="-25000" dirty="0" smtClean="0">
                <a:solidFill>
                  <a:srgbClr val="FF0000"/>
                </a:solidFill>
                <a:effectLst/>
              </a:rPr>
              <a:t>2</a:t>
            </a:r>
            <a:r>
              <a:rPr lang="en-US" altLang="zh-CN" b="1" dirty="0" smtClean="0">
                <a:solidFill>
                  <a:srgbClr val="FF0000"/>
                </a:solidFill>
                <a:effectLst/>
              </a:rPr>
              <a:t> + 2 BrO</a:t>
            </a:r>
            <a:r>
              <a:rPr lang="en-US" altLang="zh-CN" b="1" baseline="-25000" dirty="0" smtClean="0">
                <a:solidFill>
                  <a:srgbClr val="FF0000"/>
                </a:solidFill>
                <a:effectLst/>
              </a:rPr>
              <a:t>3</a:t>
            </a:r>
            <a:r>
              <a:rPr lang="zh-CN" altLang="en-US" b="1" baseline="30000" dirty="0" smtClean="0">
                <a:solidFill>
                  <a:srgbClr val="FF0000"/>
                </a:solidFill>
                <a:effectLst/>
              </a:rPr>
              <a:t>－</a:t>
            </a:r>
            <a:r>
              <a:rPr lang="zh-CN" altLang="en-US" b="1" dirty="0" smtClean="0">
                <a:solidFill>
                  <a:srgbClr val="FF0000"/>
                </a:solidFill>
                <a:effectLst/>
              </a:rPr>
              <a:t> </a:t>
            </a:r>
            <a:r>
              <a:rPr lang="zh-CN" altLang="en-US" b="1" dirty="0" smtClean="0">
                <a:solidFill>
                  <a:srgbClr val="FF0000"/>
                </a:solidFill>
                <a:effectLst/>
                <a:sym typeface="Wingdings" panose="05000000000000000000" pitchFamily="2" charset="2"/>
              </a:rPr>
              <a:t>  </a:t>
            </a:r>
            <a:r>
              <a:rPr lang="en-US" altLang="zh-CN" b="1" dirty="0" smtClean="0">
                <a:solidFill>
                  <a:srgbClr val="FF0000"/>
                </a:solidFill>
                <a:effectLst/>
                <a:sym typeface="Wingdings" panose="05000000000000000000" pitchFamily="2" charset="2"/>
              </a:rPr>
              <a:t>2 IO</a:t>
            </a:r>
            <a:r>
              <a:rPr lang="en-US" altLang="zh-CN" b="1" baseline="-25000" dirty="0" smtClean="0">
                <a:solidFill>
                  <a:srgbClr val="FF0000"/>
                </a:solidFill>
                <a:effectLst/>
                <a:sym typeface="Wingdings" panose="05000000000000000000" pitchFamily="2" charset="2"/>
              </a:rPr>
              <a:t>3</a:t>
            </a:r>
            <a:r>
              <a:rPr lang="zh-CN" altLang="en-US" b="1" baseline="30000" dirty="0" smtClean="0">
                <a:solidFill>
                  <a:srgbClr val="FF0000"/>
                </a:solidFill>
                <a:effectLst/>
                <a:sym typeface="Wingdings" panose="05000000000000000000" pitchFamily="2" charset="2"/>
              </a:rPr>
              <a:t>－</a:t>
            </a:r>
            <a:r>
              <a:rPr lang="zh-CN" altLang="en-US" b="1" dirty="0" smtClean="0">
                <a:solidFill>
                  <a:srgbClr val="FF0000"/>
                </a:solidFill>
                <a:effectLst/>
                <a:sym typeface="Wingdings" panose="05000000000000000000" pitchFamily="2" charset="2"/>
              </a:rPr>
              <a:t> </a:t>
            </a:r>
            <a:r>
              <a:rPr lang="en-US" altLang="zh-CN" b="1" dirty="0" smtClean="0">
                <a:solidFill>
                  <a:srgbClr val="FF0000"/>
                </a:solidFill>
                <a:effectLst/>
                <a:sym typeface="Wingdings" panose="05000000000000000000" pitchFamily="2" charset="2"/>
              </a:rPr>
              <a:t>+ Br</a:t>
            </a:r>
            <a:r>
              <a:rPr lang="en-US" altLang="zh-CN" b="1" baseline="-25000" dirty="0" smtClean="0">
                <a:solidFill>
                  <a:srgbClr val="FF0000"/>
                </a:solidFill>
                <a:effectLst/>
                <a:sym typeface="Wingdings" panose="05000000000000000000" pitchFamily="2" charset="2"/>
              </a:rPr>
              <a:t>2</a:t>
            </a:r>
            <a:endParaRPr lang="en-US" altLang="zh-CN" b="1" baseline="-25000" dirty="0" smtClean="0">
              <a:solidFill>
                <a:srgbClr val="FF0000"/>
              </a:solidFill>
              <a:effectLst/>
              <a:sym typeface="Wingdings" panose="05000000000000000000" pitchFamily="2" charset="2"/>
            </a:endParaRPr>
          </a:p>
        </p:txBody>
      </p:sp>
      <p:sp>
        <p:nvSpPr>
          <p:cNvPr id="397314" name="Rectangle 3"/>
          <p:cNvSpPr>
            <a:spLocks noChangeArrowheads="1"/>
          </p:cNvSpPr>
          <p:nvPr/>
        </p:nvSpPr>
        <p:spPr bwMode="auto">
          <a:xfrm>
            <a:off x="8089900" y="6299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FAE6800-6961-4FA9-9BB3-B70DF89F69BB}"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762">
                                            <p:txEl>
                                              <p:pRg st="3" end="3"/>
                                            </p:txEl>
                                          </p:spTgt>
                                        </p:tgtEl>
                                        <p:attrNameLst>
                                          <p:attrName>style.visibility</p:attrName>
                                        </p:attrNameLst>
                                      </p:cBhvr>
                                      <p:to>
                                        <p:strVal val="visible"/>
                                      </p:to>
                                    </p:set>
                                    <p:anim calcmode="lin" valueType="num">
                                      <p:cBhvr additive="base">
                                        <p:cTn id="7" dur="500" fill="hold"/>
                                        <p:tgtEl>
                                          <p:spTgt spid="11776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7762">
                                            <p:txEl>
                                              <p:pRg st="4" end="4"/>
                                            </p:txEl>
                                          </p:spTgt>
                                        </p:tgtEl>
                                        <p:attrNameLst>
                                          <p:attrName>style.visibility</p:attrName>
                                        </p:attrNameLst>
                                      </p:cBhvr>
                                      <p:to>
                                        <p:strVal val="visible"/>
                                      </p:to>
                                    </p:set>
                                    <p:anim calcmode="lin" valueType="num">
                                      <p:cBhvr additive="base">
                                        <p:cTn id="11" dur="500" fill="hold"/>
                                        <p:tgtEl>
                                          <p:spTgt spid="11776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77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17762">
                                            <p:txEl>
                                              <p:pRg st="5" end="5"/>
                                            </p:txEl>
                                          </p:spTgt>
                                        </p:tgtEl>
                                        <p:attrNameLst>
                                          <p:attrName>style.visibility</p:attrName>
                                        </p:attrNameLst>
                                      </p:cBhvr>
                                      <p:to>
                                        <p:strVal val="visible"/>
                                      </p:to>
                                    </p:set>
                                    <p:animEffect transition="in" filter="diamond(in)">
                                      <p:cBhvr>
                                        <p:cTn id="17" dur="2000"/>
                                        <p:tgtEl>
                                          <p:spTgt spid="11776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7762">
                                            <p:txEl>
                                              <p:pRg st="7" end="7"/>
                                            </p:txEl>
                                          </p:spTgt>
                                        </p:tgtEl>
                                        <p:attrNameLst>
                                          <p:attrName>style.visibility</p:attrName>
                                        </p:attrNameLst>
                                      </p:cBhvr>
                                      <p:to>
                                        <p:strVal val="visible"/>
                                      </p:to>
                                    </p:set>
                                    <p:animEffect transition="in" filter="dissolve">
                                      <p:cBhvr>
                                        <p:cTn id="22" dur="500"/>
                                        <p:tgtEl>
                                          <p:spTgt spid="117762">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17762">
                                            <p:txEl>
                                              <p:pRg st="8" end="8"/>
                                            </p:txEl>
                                          </p:spTgt>
                                        </p:tgtEl>
                                        <p:attrNameLst>
                                          <p:attrName>style.visibility</p:attrName>
                                        </p:attrNameLst>
                                      </p:cBhvr>
                                      <p:to>
                                        <p:strVal val="visible"/>
                                      </p:to>
                                    </p:set>
                                    <p:animEffect transition="in" filter="dissolve">
                                      <p:cBhvr>
                                        <p:cTn id="25" dur="500"/>
                                        <p:tgtEl>
                                          <p:spTgt spid="117762">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117762">
                                            <p:txEl>
                                              <p:pRg st="9" end="9"/>
                                            </p:txEl>
                                          </p:spTgt>
                                        </p:tgtEl>
                                        <p:attrNameLst>
                                          <p:attrName>style.visibility</p:attrName>
                                        </p:attrNameLst>
                                      </p:cBhvr>
                                      <p:to>
                                        <p:strVal val="visible"/>
                                      </p:to>
                                    </p:set>
                                    <p:animEffect transition="in" filter="wheel(4)">
                                      <p:cBhvr>
                                        <p:cTn id="30" dur="2000"/>
                                        <p:tgtEl>
                                          <p:spTgt spid="117762">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117762">
                                            <p:txEl>
                                              <p:pRg st="10" end="10"/>
                                            </p:txEl>
                                          </p:spTgt>
                                        </p:tgtEl>
                                        <p:attrNameLst>
                                          <p:attrName>style.visibility</p:attrName>
                                        </p:attrNameLst>
                                      </p:cBhvr>
                                      <p:to>
                                        <p:strVal val="visible"/>
                                      </p:to>
                                    </p:set>
                                    <p:animEffect transition="in" filter="wheel(4)">
                                      <p:cBhvr>
                                        <p:cTn id="35" dur="2000"/>
                                        <p:tgtEl>
                                          <p:spTgt spid="11776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4"/>
          <p:cNvSpPr txBox="1">
            <a:spLocks noChangeArrowheads="1"/>
          </p:cNvSpPr>
          <p:nvPr/>
        </p:nvSpPr>
        <p:spPr bwMode="auto">
          <a:xfrm>
            <a:off x="611560" y="234216"/>
            <a:ext cx="838835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50000"/>
              </a:spcBef>
              <a:buFontTx/>
              <a:buNone/>
            </a:pPr>
            <a:r>
              <a:rPr lang="zh-CN" altLang="en-US" dirty="0" smtClean="0">
                <a:solidFill>
                  <a:srgbClr val="000000"/>
                </a:solidFill>
                <a:ea typeface="楷体" panose="02010609060101010101" pitchFamily="49" charset="-122"/>
              </a:rPr>
              <a:t>鉴别</a:t>
            </a:r>
            <a:r>
              <a:rPr lang="zh-CN" altLang="en-US" dirty="0">
                <a:solidFill>
                  <a:srgbClr val="000000"/>
                </a:solidFill>
                <a:ea typeface="楷体" panose="02010609060101010101" pitchFamily="49" charset="-122"/>
              </a:rPr>
              <a:t>标签不清的氯酸钾</a:t>
            </a:r>
            <a:r>
              <a:rPr lang="en-US" altLang="zh-CN" dirty="0">
                <a:solidFill>
                  <a:srgbClr val="000000"/>
                </a:solidFill>
                <a:ea typeface="楷体" panose="02010609060101010101" pitchFamily="49" charset="-122"/>
              </a:rPr>
              <a:t>(KClO</a:t>
            </a:r>
            <a:r>
              <a:rPr lang="en-US" altLang="zh-CN" baseline="-25000" dirty="0">
                <a:solidFill>
                  <a:srgbClr val="000000"/>
                </a:solidFill>
                <a:ea typeface="楷体" panose="02010609060101010101" pitchFamily="49" charset="-122"/>
              </a:rPr>
              <a:t>3</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溴酸钾</a:t>
            </a:r>
            <a:r>
              <a:rPr lang="en-US" altLang="zh-CN" dirty="0">
                <a:solidFill>
                  <a:srgbClr val="000000"/>
                </a:solidFill>
                <a:ea typeface="楷体" panose="02010609060101010101" pitchFamily="49" charset="-122"/>
              </a:rPr>
              <a:t>(KBrO</a:t>
            </a:r>
            <a:r>
              <a:rPr lang="en-US" altLang="zh-CN" baseline="-25000" dirty="0">
                <a:solidFill>
                  <a:srgbClr val="000000"/>
                </a:solidFill>
                <a:ea typeface="楷体" panose="02010609060101010101" pitchFamily="49" charset="-122"/>
              </a:rPr>
              <a:t>3</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和碘酸钾</a:t>
            </a:r>
            <a:r>
              <a:rPr lang="en-US" altLang="zh-CN" dirty="0">
                <a:solidFill>
                  <a:srgbClr val="000000"/>
                </a:solidFill>
                <a:ea typeface="楷体" panose="02010609060101010101" pitchFamily="49" charset="-122"/>
              </a:rPr>
              <a:t>(KIO</a:t>
            </a:r>
            <a:r>
              <a:rPr lang="en-US" altLang="zh-CN" baseline="-25000" dirty="0">
                <a:solidFill>
                  <a:srgbClr val="000000"/>
                </a:solidFill>
                <a:ea typeface="楷体" panose="02010609060101010101" pitchFamily="49" charset="-122"/>
              </a:rPr>
              <a:t>3</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三瓶白色</a:t>
            </a:r>
            <a:r>
              <a:rPr lang="zh-CN" altLang="en-US" dirty="0" smtClean="0">
                <a:solidFill>
                  <a:srgbClr val="000000"/>
                </a:solidFill>
                <a:ea typeface="楷体" panose="02010609060101010101" pitchFamily="49" charset="-122"/>
              </a:rPr>
              <a:t>晶体。</a:t>
            </a:r>
            <a:endParaRPr lang="en-US" altLang="zh-CN" dirty="0">
              <a:solidFill>
                <a:srgbClr val="000000"/>
              </a:solidFill>
              <a:ea typeface="楷体" panose="02010609060101010101" pitchFamily="49" charset="-122"/>
            </a:endParaRPr>
          </a:p>
        </p:txBody>
      </p:sp>
      <p:sp>
        <p:nvSpPr>
          <p:cNvPr id="200710" name="Text Box 6"/>
          <p:cNvSpPr txBox="1">
            <a:spLocks noChangeArrowheads="1"/>
          </p:cNvSpPr>
          <p:nvPr/>
        </p:nvSpPr>
        <p:spPr bwMode="auto">
          <a:xfrm>
            <a:off x="705311" y="1700808"/>
            <a:ext cx="83883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50000"/>
              </a:spcBef>
              <a:buFontTx/>
              <a:buNone/>
            </a:pPr>
            <a:r>
              <a:rPr lang="zh-CN" altLang="en-US" dirty="0">
                <a:solidFill>
                  <a:srgbClr val="FFFFFF"/>
                </a:solidFill>
                <a:ea typeface="楷体" panose="02010609060101010101" pitchFamily="49" charset="-122"/>
              </a:rPr>
              <a:t>解</a:t>
            </a:r>
            <a:r>
              <a:rPr lang="en-US" altLang="zh-CN" dirty="0">
                <a:solidFill>
                  <a:srgbClr val="FFFFFF"/>
                </a:solidFill>
                <a:ea typeface="楷体" panose="02010609060101010101" pitchFamily="49" charset="-122"/>
              </a:rPr>
              <a:t>:</a:t>
            </a:r>
            <a:r>
              <a:rPr lang="zh-CN" altLang="en-US" dirty="0">
                <a:solidFill>
                  <a:srgbClr val="000000"/>
                </a:solidFill>
                <a:ea typeface="楷体" panose="02010609060101010101" pitchFamily="49" charset="-122"/>
              </a:rPr>
              <a:t>取少量三种固体分别配成溶液</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酸化后先加入少量</a:t>
            </a:r>
            <a:r>
              <a:rPr lang="en-US" altLang="zh-CN" dirty="0">
                <a:solidFill>
                  <a:srgbClr val="000000"/>
                </a:solidFill>
                <a:ea typeface="楷体" panose="02010609060101010101" pitchFamily="49" charset="-122"/>
              </a:rPr>
              <a:t>CCl</a:t>
            </a:r>
            <a:r>
              <a:rPr lang="en-US" altLang="zh-CN" baseline="-25000" dirty="0">
                <a:solidFill>
                  <a:srgbClr val="000000"/>
                </a:solidFill>
                <a:ea typeface="楷体" panose="02010609060101010101" pitchFamily="49" charset="-122"/>
              </a:rPr>
              <a:t>4</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然后滴加适量碘水</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充分振荡</a:t>
            </a:r>
            <a:r>
              <a:rPr lang="en-US" altLang="zh-CN" dirty="0">
                <a:solidFill>
                  <a:srgbClr val="000000"/>
                </a:solidFill>
                <a:ea typeface="楷体" panose="02010609060101010101" pitchFamily="49" charset="-122"/>
              </a:rPr>
              <a:t>,CCl</a:t>
            </a:r>
            <a:r>
              <a:rPr lang="en-US" altLang="zh-CN" baseline="-25000" dirty="0">
                <a:solidFill>
                  <a:srgbClr val="000000"/>
                </a:solidFill>
                <a:ea typeface="楷体" panose="02010609060101010101" pitchFamily="49" charset="-122"/>
              </a:rPr>
              <a:t>4</a:t>
            </a:r>
            <a:r>
              <a:rPr lang="zh-CN" altLang="en-US" dirty="0">
                <a:solidFill>
                  <a:srgbClr val="000000"/>
                </a:solidFill>
                <a:ea typeface="楷体" panose="02010609060101010101" pitchFamily="49" charset="-122"/>
              </a:rPr>
              <a:t>层变为黄色的试管是</a:t>
            </a:r>
            <a:r>
              <a:rPr lang="en-US" altLang="zh-CN" dirty="0">
                <a:solidFill>
                  <a:srgbClr val="000000"/>
                </a:solidFill>
                <a:ea typeface="楷体" panose="02010609060101010101" pitchFamily="49" charset="-122"/>
              </a:rPr>
              <a:t>ClO</a:t>
            </a:r>
            <a:r>
              <a:rPr lang="en-US" altLang="zh-CN" baseline="-25000" dirty="0">
                <a:solidFill>
                  <a:srgbClr val="000000"/>
                </a:solidFill>
                <a:ea typeface="楷体" panose="02010609060101010101" pitchFamily="49" charset="-122"/>
              </a:rPr>
              <a:t>3</a:t>
            </a:r>
            <a:r>
              <a:rPr lang="en-US" altLang="zh-CN" baseline="30000" dirty="0">
                <a:solidFill>
                  <a:srgbClr val="000000"/>
                </a:solidFill>
                <a:ea typeface="楷体" panose="02010609060101010101" pitchFamily="49" charset="-122"/>
              </a:rPr>
              <a:t>-</a:t>
            </a:r>
            <a:r>
              <a:rPr lang="en-US" altLang="zh-CN" dirty="0">
                <a:solidFill>
                  <a:srgbClr val="000000"/>
                </a:solidFill>
                <a:ea typeface="楷体" panose="02010609060101010101" pitchFamily="49" charset="-122"/>
              </a:rPr>
              <a:t>;CCl</a:t>
            </a:r>
            <a:r>
              <a:rPr lang="en-US" altLang="zh-CN" baseline="-25000" dirty="0">
                <a:solidFill>
                  <a:srgbClr val="000000"/>
                </a:solidFill>
                <a:ea typeface="楷体" panose="02010609060101010101" pitchFamily="49" charset="-122"/>
              </a:rPr>
              <a:t>4</a:t>
            </a:r>
            <a:r>
              <a:rPr lang="zh-CN" altLang="en-US" dirty="0">
                <a:solidFill>
                  <a:srgbClr val="000000"/>
                </a:solidFill>
                <a:ea typeface="楷体" panose="02010609060101010101" pitchFamily="49" charset="-122"/>
              </a:rPr>
              <a:t>层变为橙红色的试管是</a:t>
            </a:r>
            <a:r>
              <a:rPr lang="en-US" altLang="zh-CN" dirty="0">
                <a:solidFill>
                  <a:srgbClr val="000000"/>
                </a:solidFill>
                <a:ea typeface="楷体" panose="02010609060101010101" pitchFamily="49" charset="-122"/>
              </a:rPr>
              <a:t>BrO</a:t>
            </a:r>
            <a:r>
              <a:rPr lang="en-US" altLang="zh-CN" baseline="-25000" dirty="0">
                <a:solidFill>
                  <a:srgbClr val="000000"/>
                </a:solidFill>
                <a:ea typeface="楷体" panose="02010609060101010101" pitchFamily="49" charset="-122"/>
              </a:rPr>
              <a:t>3</a:t>
            </a:r>
            <a:r>
              <a:rPr lang="en-US" altLang="zh-CN" baseline="30000" dirty="0">
                <a:solidFill>
                  <a:srgbClr val="000000"/>
                </a:solidFill>
                <a:ea typeface="楷体" panose="02010609060101010101" pitchFamily="49" charset="-122"/>
              </a:rPr>
              <a:t>-</a:t>
            </a:r>
            <a:r>
              <a:rPr lang="en-US" altLang="zh-CN" dirty="0">
                <a:solidFill>
                  <a:srgbClr val="000000"/>
                </a:solidFill>
                <a:ea typeface="楷体" panose="02010609060101010101" pitchFamily="49" charset="-122"/>
              </a:rPr>
              <a:t>;CCl</a:t>
            </a:r>
            <a:r>
              <a:rPr lang="en-US" altLang="zh-CN" baseline="-25000" dirty="0">
                <a:solidFill>
                  <a:srgbClr val="000000"/>
                </a:solidFill>
                <a:ea typeface="楷体" panose="02010609060101010101" pitchFamily="49" charset="-122"/>
              </a:rPr>
              <a:t>4</a:t>
            </a:r>
            <a:r>
              <a:rPr lang="zh-CN" altLang="en-US" dirty="0">
                <a:solidFill>
                  <a:srgbClr val="000000"/>
                </a:solidFill>
                <a:ea typeface="楷体" panose="02010609060101010101" pitchFamily="49" charset="-122"/>
              </a:rPr>
              <a:t>层变为紫色的试管是</a:t>
            </a:r>
            <a:r>
              <a:rPr lang="en-US" altLang="zh-CN" dirty="0">
                <a:solidFill>
                  <a:srgbClr val="000000"/>
                </a:solidFill>
                <a:ea typeface="楷体" panose="02010609060101010101" pitchFamily="49" charset="-122"/>
              </a:rPr>
              <a:t>IO</a:t>
            </a:r>
            <a:r>
              <a:rPr lang="en-US" altLang="zh-CN" baseline="-25000" dirty="0">
                <a:solidFill>
                  <a:srgbClr val="000000"/>
                </a:solidFill>
                <a:ea typeface="楷体" panose="02010609060101010101" pitchFamily="49" charset="-122"/>
              </a:rPr>
              <a:t>3</a:t>
            </a:r>
            <a:r>
              <a:rPr lang="en-US" altLang="zh-CN" baseline="30000" dirty="0">
                <a:solidFill>
                  <a:srgbClr val="000000"/>
                </a:solidFill>
                <a:ea typeface="楷体" panose="02010609060101010101" pitchFamily="49" charset="-122"/>
              </a:rPr>
              <a:t>-</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因不反应</a:t>
            </a:r>
            <a:r>
              <a:rPr lang="en-US" altLang="zh-CN" dirty="0">
                <a:solidFill>
                  <a:srgbClr val="000000"/>
                </a:solidFill>
                <a:ea typeface="楷体" panose="02010609060101010101" pitchFamily="49" charset="-122"/>
              </a:rPr>
              <a:t>,</a:t>
            </a:r>
            <a:r>
              <a:rPr lang="zh-CN" altLang="en-US" dirty="0">
                <a:solidFill>
                  <a:srgbClr val="000000"/>
                </a:solidFill>
                <a:ea typeface="楷体" panose="02010609060101010101" pitchFamily="49" charset="-122"/>
              </a:rPr>
              <a:t>只显示</a:t>
            </a:r>
            <a:r>
              <a:rPr lang="en-US" altLang="zh-CN" dirty="0">
                <a:solidFill>
                  <a:srgbClr val="000000"/>
                </a:solidFill>
                <a:ea typeface="楷体" panose="02010609060101010101" pitchFamily="49" charset="-122"/>
              </a:rPr>
              <a:t>I</a:t>
            </a:r>
            <a:r>
              <a:rPr lang="en-US" altLang="zh-CN" baseline="-25000" dirty="0">
                <a:solidFill>
                  <a:srgbClr val="000000"/>
                </a:solidFill>
                <a:ea typeface="楷体" panose="02010609060101010101" pitchFamily="49" charset="-122"/>
              </a:rPr>
              <a:t>2</a:t>
            </a:r>
            <a:r>
              <a:rPr lang="zh-CN" altLang="en-US" dirty="0">
                <a:solidFill>
                  <a:srgbClr val="000000"/>
                </a:solidFill>
                <a:ea typeface="楷体" panose="02010609060101010101" pitchFamily="49" charset="-122"/>
              </a:rPr>
              <a:t>的颜色</a:t>
            </a:r>
            <a:r>
              <a:rPr lang="en-US" altLang="zh-CN" dirty="0">
                <a:solidFill>
                  <a:srgbClr val="000000"/>
                </a:solidFill>
                <a:ea typeface="楷体" panose="02010609060101010101" pitchFamily="49" charset="-122"/>
              </a:rPr>
              <a:t>). </a:t>
            </a:r>
            <a:endParaRPr lang="en-US" altLang="zh-CN" dirty="0">
              <a:solidFill>
                <a:srgbClr val="000000"/>
              </a:solidFill>
              <a:ea typeface="楷体" panose="02010609060101010101" pitchFamily="49" charset="-122"/>
            </a:endParaRPr>
          </a:p>
        </p:txBody>
      </p:sp>
      <p:grpSp>
        <p:nvGrpSpPr>
          <p:cNvPr id="2" name="Group 7"/>
          <p:cNvGrpSpPr/>
          <p:nvPr/>
        </p:nvGrpSpPr>
        <p:grpSpPr bwMode="auto">
          <a:xfrm>
            <a:off x="1389158" y="4724761"/>
            <a:ext cx="6073775" cy="579437"/>
            <a:chOff x="1383" y="2454"/>
            <a:chExt cx="3629" cy="365"/>
          </a:xfrm>
        </p:grpSpPr>
        <p:sp>
          <p:nvSpPr>
            <p:cNvPr id="110602" name="Rectangle 8"/>
            <p:cNvSpPr>
              <a:spLocks noChangeArrowheads="1"/>
            </p:cNvSpPr>
            <p:nvPr/>
          </p:nvSpPr>
          <p:spPr bwMode="auto">
            <a:xfrm>
              <a:off x="1383" y="2454"/>
              <a:ext cx="36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dirty="0">
                  <a:solidFill>
                    <a:srgbClr val="000000"/>
                  </a:solidFill>
                  <a:ea typeface="楷体" panose="02010609060101010101" pitchFamily="49" charset="-122"/>
                </a:rPr>
                <a:t>2KClO</a:t>
              </a:r>
              <a:r>
                <a:rPr lang="en-US" altLang="zh-CN" baseline="-25000" dirty="0">
                  <a:solidFill>
                    <a:srgbClr val="000000"/>
                  </a:solidFill>
                  <a:ea typeface="楷体" panose="02010609060101010101" pitchFamily="49" charset="-122"/>
                </a:rPr>
                <a:t>3</a:t>
              </a:r>
              <a:r>
                <a:rPr lang="en-US" altLang="zh-CN" dirty="0">
                  <a:solidFill>
                    <a:srgbClr val="000000"/>
                  </a:solidFill>
                  <a:ea typeface="楷体" panose="02010609060101010101" pitchFamily="49" charset="-122"/>
                </a:rPr>
                <a:t> + I</a:t>
              </a:r>
              <a:r>
                <a:rPr lang="en-US" altLang="zh-CN" baseline="-25000" dirty="0">
                  <a:solidFill>
                    <a:srgbClr val="000000"/>
                  </a:solidFill>
                  <a:ea typeface="楷体" panose="02010609060101010101" pitchFamily="49" charset="-122"/>
                </a:rPr>
                <a:t>2 </a:t>
              </a:r>
              <a:r>
                <a:rPr lang="en-US" altLang="zh-CN" dirty="0">
                  <a:solidFill>
                    <a:srgbClr val="000000"/>
                  </a:solidFill>
                  <a:ea typeface="楷体" panose="02010609060101010101" pitchFamily="49" charset="-122"/>
                </a:rPr>
                <a:t>        2KIO</a:t>
              </a:r>
              <a:r>
                <a:rPr lang="en-US" altLang="zh-CN" baseline="-25000" dirty="0">
                  <a:solidFill>
                    <a:srgbClr val="000000"/>
                  </a:solidFill>
                  <a:ea typeface="楷体" panose="02010609060101010101" pitchFamily="49" charset="-122"/>
                </a:rPr>
                <a:t>3</a:t>
              </a:r>
              <a:r>
                <a:rPr lang="en-US" altLang="zh-CN" dirty="0">
                  <a:solidFill>
                    <a:srgbClr val="000000"/>
                  </a:solidFill>
                  <a:ea typeface="楷体" panose="02010609060101010101" pitchFamily="49" charset="-122"/>
                </a:rPr>
                <a:t> + Cl</a:t>
              </a:r>
              <a:r>
                <a:rPr lang="en-US" altLang="zh-CN" baseline="-25000" dirty="0">
                  <a:solidFill>
                    <a:srgbClr val="000000"/>
                  </a:solidFill>
                  <a:ea typeface="楷体" panose="02010609060101010101" pitchFamily="49" charset="-122"/>
                </a:rPr>
                <a:t>2</a:t>
              </a:r>
              <a:endParaRPr lang="en-US" altLang="zh-CN" baseline="-25000" dirty="0">
                <a:solidFill>
                  <a:srgbClr val="000000"/>
                </a:solidFill>
                <a:ea typeface="楷体" panose="02010609060101010101" pitchFamily="49" charset="-122"/>
              </a:endParaRPr>
            </a:p>
          </p:txBody>
        </p:sp>
        <p:pic>
          <p:nvPicPr>
            <p:cNvPr id="11060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46" y="2522"/>
              <a:ext cx="36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0"/>
          <p:cNvGrpSpPr/>
          <p:nvPr/>
        </p:nvGrpSpPr>
        <p:grpSpPr bwMode="auto">
          <a:xfrm>
            <a:off x="1464483" y="5462588"/>
            <a:ext cx="5995988" cy="631825"/>
            <a:chOff x="1066" y="3339"/>
            <a:chExt cx="3583" cy="398"/>
          </a:xfrm>
        </p:grpSpPr>
        <p:sp>
          <p:nvSpPr>
            <p:cNvPr id="110600" name="Text Box 11"/>
            <p:cNvSpPr txBox="1">
              <a:spLocks noChangeArrowheads="1"/>
            </p:cNvSpPr>
            <p:nvPr/>
          </p:nvSpPr>
          <p:spPr bwMode="auto">
            <a:xfrm>
              <a:off x="1066" y="3339"/>
              <a:ext cx="358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20000"/>
                </a:lnSpc>
                <a:spcBef>
                  <a:spcPct val="10000"/>
                </a:spcBef>
                <a:spcAft>
                  <a:spcPct val="10000"/>
                </a:spcAft>
                <a:buFontTx/>
                <a:buNone/>
              </a:pPr>
              <a:r>
                <a:rPr lang="en-US" altLang="zh-CN" dirty="0">
                  <a:solidFill>
                    <a:srgbClr val="000000"/>
                  </a:solidFill>
                  <a:ea typeface="楷体" panose="02010609060101010101" pitchFamily="49" charset="-122"/>
                </a:rPr>
                <a:t>I</a:t>
              </a:r>
              <a:r>
                <a:rPr lang="en-US" altLang="zh-CN" baseline="-25000" dirty="0">
                  <a:solidFill>
                    <a:srgbClr val="000000"/>
                  </a:solidFill>
                  <a:ea typeface="楷体" panose="02010609060101010101" pitchFamily="49" charset="-122"/>
                </a:rPr>
                <a:t>2</a:t>
              </a:r>
              <a:r>
                <a:rPr lang="en-US" altLang="zh-CN" dirty="0">
                  <a:solidFill>
                    <a:srgbClr val="000000"/>
                  </a:solidFill>
                  <a:ea typeface="楷体" panose="02010609060101010101" pitchFamily="49" charset="-122"/>
                </a:rPr>
                <a:t> + 2KBrO</a:t>
              </a:r>
              <a:r>
                <a:rPr lang="en-US" altLang="zh-CN" baseline="-25000" dirty="0">
                  <a:solidFill>
                    <a:srgbClr val="000000"/>
                  </a:solidFill>
                  <a:ea typeface="楷体" panose="02010609060101010101" pitchFamily="49" charset="-122"/>
                </a:rPr>
                <a:t>3</a:t>
              </a:r>
              <a:r>
                <a:rPr lang="en-US" altLang="zh-CN" dirty="0">
                  <a:solidFill>
                    <a:srgbClr val="000000"/>
                  </a:solidFill>
                  <a:ea typeface="楷体" panose="02010609060101010101" pitchFamily="49" charset="-122"/>
                </a:rPr>
                <a:t>           2KIO</a:t>
              </a:r>
              <a:r>
                <a:rPr lang="en-US" altLang="zh-CN" baseline="-25000" dirty="0">
                  <a:solidFill>
                    <a:srgbClr val="000000"/>
                  </a:solidFill>
                  <a:ea typeface="楷体" panose="02010609060101010101" pitchFamily="49" charset="-122"/>
                </a:rPr>
                <a:t>3</a:t>
              </a:r>
              <a:r>
                <a:rPr lang="en-US" altLang="zh-CN" dirty="0">
                  <a:solidFill>
                    <a:srgbClr val="000000"/>
                  </a:solidFill>
                  <a:ea typeface="楷体" panose="02010609060101010101" pitchFamily="49" charset="-122"/>
                </a:rPr>
                <a:t> + Br</a:t>
              </a:r>
              <a:r>
                <a:rPr lang="en-US" altLang="zh-CN" baseline="-25000" dirty="0">
                  <a:solidFill>
                    <a:srgbClr val="000000"/>
                  </a:solidFill>
                  <a:ea typeface="楷体" panose="02010609060101010101" pitchFamily="49" charset="-122"/>
                </a:rPr>
                <a:t>2</a:t>
              </a:r>
              <a:endParaRPr lang="en-US" altLang="zh-CN" dirty="0">
                <a:solidFill>
                  <a:srgbClr val="000000"/>
                </a:solidFill>
                <a:ea typeface="楷体" panose="02010609060101010101" pitchFamily="49" charset="-122"/>
              </a:endParaRPr>
            </a:p>
          </p:txBody>
        </p:sp>
        <p:pic>
          <p:nvPicPr>
            <p:cNvPr id="110601"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62" y="3385"/>
              <a:ext cx="36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599" name="Picture 16" descr="back0">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6381750"/>
            <a:ext cx="43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500" fill="hold"/>
                                        <p:tgtEl>
                                          <p:spTgt spid="110594"/>
                                        </p:tgtEl>
                                        <p:attrNameLst>
                                          <p:attrName>ppt_x</p:attrName>
                                        </p:attrNameLst>
                                      </p:cBhvr>
                                      <p:tavLst>
                                        <p:tav tm="0">
                                          <p:val>
                                            <p:strVal val="#ppt_x"/>
                                          </p:val>
                                        </p:tav>
                                        <p:tav tm="100000">
                                          <p:val>
                                            <p:strVal val="#ppt_x"/>
                                          </p:val>
                                        </p:tav>
                                      </p:tavLst>
                                    </p:anim>
                                    <p:anim calcmode="lin" valueType="num">
                                      <p:cBhvr additive="base">
                                        <p:cTn id="8" dur="500" fill="hold"/>
                                        <p:tgtEl>
                                          <p:spTgt spid="1105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0710"/>
                                        </p:tgtEl>
                                        <p:attrNameLst>
                                          <p:attrName>style.visibility</p:attrName>
                                        </p:attrNameLst>
                                      </p:cBhvr>
                                      <p:to>
                                        <p:strVal val="visible"/>
                                      </p:to>
                                    </p:set>
                                    <p:animEffect transition="in" filter="wipe(left)">
                                      <p:cBhvr>
                                        <p:cTn id="13" dur="500"/>
                                        <p:tgtEl>
                                          <p:spTgt spid="2007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2007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2"/>
          <p:cNvGraphicFramePr>
            <a:graphicFrameLocks noChangeAspect="1"/>
          </p:cNvGraphicFramePr>
          <p:nvPr/>
        </p:nvGraphicFramePr>
        <p:xfrm>
          <a:off x="914400" y="1612900"/>
          <a:ext cx="7861300" cy="4178300"/>
        </p:xfrm>
        <a:graphic>
          <a:graphicData uri="http://schemas.openxmlformats.org/presentationml/2006/ole">
            <mc:AlternateContent xmlns:mc="http://schemas.openxmlformats.org/markup-compatibility/2006">
              <mc:Choice xmlns:v="urn:schemas-microsoft-com:vml" Requires="v">
                <p:oleObj spid="_x0000_s32859" name="Document" r:id="rId1" imgW="3776345" imgH="2008505" progId="Word.Document.8">
                  <p:embed/>
                </p:oleObj>
              </mc:Choice>
              <mc:Fallback>
                <p:oleObj name="Document" r:id="rId1" imgW="3776345" imgH="2008505" progId="Word.Document.8">
                  <p:embed/>
                  <p:pic>
                    <p:nvPicPr>
                      <p:cNvPr id="0" name="Picture 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12900"/>
                        <a:ext cx="7861300" cy="4178300"/>
                      </a:xfrm>
                      <a:prstGeom prst="rect">
                        <a:avLst/>
                      </a:prstGeom>
                      <a:noFill/>
                      <a:extLst>
                        <a:ext uri="{909E8E84-426E-40DD-AFC4-6F175D3DCCD1}">
                          <a14:hiddenFill xmlns:a14="http://schemas.microsoft.com/office/drawing/2010/main">
                            <a:solidFill>
                              <a:srgbClr val="0000FF"/>
                            </a:solidFill>
                          </a14:hiddenFill>
                        </a:ext>
                      </a:extLst>
                    </p:spPr>
                  </p:pic>
                </p:oleObj>
              </mc:Fallback>
            </mc:AlternateContent>
          </a:graphicData>
        </a:graphic>
      </p:graphicFrame>
      <p:sp>
        <p:nvSpPr>
          <p:cNvPr id="32791" name="Rectangle 4"/>
          <p:cNvSpPr>
            <a:spLocks noChangeArrowheads="1"/>
          </p:cNvSpPr>
          <p:nvPr/>
        </p:nvSpPr>
        <p:spPr bwMode="auto">
          <a:xfrm>
            <a:off x="1128713" y="366713"/>
            <a:ext cx="5256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ea typeface="华文楷体" panose="02010600040101010101" pitchFamily="2" charset="-122"/>
              </a:rPr>
              <a:t>硼烷中可能存在的化学键：</a:t>
            </a:r>
            <a:endParaRPr lang="zh-CN" altLang="en-US" sz="3600">
              <a:ea typeface="华文楷体" panose="02010600040101010101" pitchFamily="2" charset="-122"/>
            </a:endParaRPr>
          </a:p>
        </p:txBody>
      </p:sp>
      <p:sp>
        <p:nvSpPr>
          <p:cNvPr id="32792"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5D8A968-5A7D-41D1-850F-0EC4FC3037AD}"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body" idx="1"/>
          </p:nvPr>
        </p:nvSpPr>
        <p:spPr>
          <a:xfrm>
            <a:off x="879475" y="438150"/>
            <a:ext cx="7923213" cy="5761038"/>
          </a:xfrm>
        </p:spPr>
        <p:txBody>
          <a:bodyPr/>
          <a:lstStyle/>
          <a:p>
            <a:pPr marL="0" indent="0">
              <a:lnSpc>
                <a:spcPct val="125000"/>
              </a:lnSpc>
              <a:spcBef>
                <a:spcPct val="0"/>
              </a:spcBef>
              <a:buFont typeface="Wingdings" panose="05000000000000000000" pitchFamily="2" charset="2"/>
              <a:buNone/>
            </a:pPr>
            <a:r>
              <a:rPr lang="en-US" altLang="zh-CN" b="1" dirty="0" smtClean="0">
                <a:solidFill>
                  <a:srgbClr val="0000CC"/>
                </a:solidFill>
                <a:effectLst/>
              </a:rPr>
              <a:t>5)  </a:t>
            </a:r>
            <a:r>
              <a:rPr lang="zh-CN" altLang="en-US" b="1" dirty="0" smtClean="0">
                <a:solidFill>
                  <a:srgbClr val="0000CC"/>
                </a:solidFill>
                <a:effectLst/>
              </a:rPr>
              <a:t>高卤酸 </a:t>
            </a:r>
            <a:r>
              <a:rPr lang="en-US" altLang="zh-CN" b="1" dirty="0" smtClean="0">
                <a:solidFill>
                  <a:srgbClr val="0000CC"/>
                </a:solidFill>
                <a:effectLst/>
              </a:rPr>
              <a:t>(HXO</a:t>
            </a:r>
            <a:r>
              <a:rPr lang="en-US" altLang="zh-CN" b="1" baseline="-25000" dirty="0" smtClean="0">
                <a:solidFill>
                  <a:srgbClr val="0000CC"/>
                </a:solidFill>
                <a:effectLst/>
              </a:rPr>
              <a:t>4</a:t>
            </a:r>
            <a:r>
              <a:rPr lang="en-US" altLang="zh-CN" b="1" dirty="0" smtClean="0">
                <a:solidFill>
                  <a:srgbClr val="0000CC"/>
                </a:solidFill>
                <a:effectLst/>
              </a:rPr>
              <a:t>)</a:t>
            </a:r>
            <a:r>
              <a:rPr lang="zh-CN" altLang="en-US" b="1" dirty="0" smtClean="0">
                <a:solidFill>
                  <a:srgbClr val="0000CC"/>
                </a:solidFill>
                <a:effectLst/>
              </a:rPr>
              <a:t>及盐：</a:t>
            </a:r>
            <a:endParaRPr lang="zh-CN" altLang="en-US" b="1" dirty="0" smtClean="0">
              <a:solidFill>
                <a:srgbClr val="0000CC"/>
              </a:solidFill>
              <a:effectLst/>
            </a:endParaRPr>
          </a:p>
          <a:p>
            <a:pPr marL="0" indent="0">
              <a:lnSpc>
                <a:spcPct val="125000"/>
              </a:lnSpc>
              <a:spcBef>
                <a:spcPct val="0"/>
              </a:spcBef>
              <a:buFont typeface="Wingdings" panose="05000000000000000000" pitchFamily="2" charset="2"/>
              <a:buNone/>
            </a:pPr>
            <a:r>
              <a:rPr lang="en-US" altLang="zh-CN" b="1" dirty="0" smtClean="0">
                <a:solidFill>
                  <a:srgbClr val="000099"/>
                </a:solidFill>
                <a:effectLst/>
              </a:rPr>
              <a:t>   HClO</a:t>
            </a:r>
            <a:r>
              <a:rPr lang="en-US" altLang="zh-CN" b="1" baseline="-25000" dirty="0" smtClean="0">
                <a:solidFill>
                  <a:srgbClr val="000099"/>
                </a:solidFill>
                <a:effectLst/>
              </a:rPr>
              <a:t>4</a:t>
            </a:r>
            <a:r>
              <a:rPr lang="zh-CN" altLang="en-US" b="1" dirty="0" smtClean="0">
                <a:solidFill>
                  <a:srgbClr val="000099"/>
                </a:solidFill>
                <a:effectLst/>
              </a:rPr>
              <a:t>：</a:t>
            </a:r>
            <a:r>
              <a:rPr lang="zh-CN" altLang="en-US" b="1" dirty="0" smtClean="0">
                <a:solidFill>
                  <a:srgbClr val="000000"/>
                </a:solidFill>
                <a:effectLst/>
              </a:rPr>
              <a:t>最强无机酸，不稳定。低温下氧化活性低，加热下发生爆炸性反应</a:t>
            </a:r>
            <a:endParaRPr lang="zh-CN" altLang="en-US" b="1" dirty="0" smtClean="0">
              <a:solidFill>
                <a:srgbClr val="000000"/>
              </a:solidFill>
              <a:effectLst/>
            </a:endParaRPr>
          </a:p>
          <a:p>
            <a:pPr marL="0" indent="0">
              <a:lnSpc>
                <a:spcPct val="125000"/>
              </a:lnSpc>
              <a:spcBef>
                <a:spcPct val="0"/>
              </a:spcBef>
              <a:buFont typeface="Wingdings" panose="05000000000000000000" pitchFamily="2" charset="2"/>
              <a:buNone/>
            </a:pPr>
            <a:r>
              <a:rPr lang="zh-CN" altLang="en-US" b="1" dirty="0" smtClean="0">
                <a:effectLst/>
              </a:rPr>
              <a:t>   </a:t>
            </a:r>
            <a:r>
              <a:rPr lang="zh-CN" altLang="en-US" b="1" dirty="0" smtClean="0">
                <a:solidFill>
                  <a:srgbClr val="FF0000"/>
                </a:solidFill>
                <a:effectLst/>
              </a:rPr>
              <a:t>高氯酸盐：不稳定，受热易分解</a:t>
            </a:r>
            <a:r>
              <a:rPr lang="zh-CN" altLang="en-US" b="1" dirty="0" smtClean="0">
                <a:effectLst/>
              </a:rPr>
              <a:t>：</a:t>
            </a:r>
            <a:endParaRPr lang="zh-CN" altLang="en-US" b="1" dirty="0" smtClean="0">
              <a:effectLst/>
            </a:endParaRPr>
          </a:p>
          <a:p>
            <a:pPr marL="0" indent="0">
              <a:lnSpc>
                <a:spcPct val="125000"/>
              </a:lnSpc>
              <a:spcBef>
                <a:spcPct val="0"/>
              </a:spcBef>
              <a:buFont typeface="Wingdings" panose="05000000000000000000" pitchFamily="2" charset="2"/>
              <a:buNone/>
            </a:pPr>
            <a:r>
              <a:rPr lang="en-US" altLang="zh-CN" b="1" dirty="0" smtClean="0">
                <a:solidFill>
                  <a:srgbClr val="000000"/>
                </a:solidFill>
                <a:effectLst/>
              </a:rPr>
              <a:t>    M(ClO</a:t>
            </a:r>
            <a:r>
              <a:rPr lang="en-US" altLang="zh-CN" b="1" baseline="-25000" dirty="0" smtClean="0">
                <a:solidFill>
                  <a:srgbClr val="000000"/>
                </a:solidFill>
                <a:effectLst/>
              </a:rPr>
              <a:t>4</a:t>
            </a:r>
            <a:r>
              <a:rPr lang="en-US" altLang="zh-CN" b="1" dirty="0" smtClean="0">
                <a:solidFill>
                  <a:srgbClr val="000000"/>
                </a:solidFill>
                <a:effectLst/>
              </a:rPr>
              <a:t>)</a:t>
            </a:r>
            <a:r>
              <a:rPr lang="en-US" altLang="zh-CN" b="1" baseline="-25000" dirty="0" smtClean="0">
                <a:solidFill>
                  <a:srgbClr val="000000"/>
                </a:solidFill>
                <a:effectLst/>
              </a:rPr>
              <a:t>n</a:t>
            </a:r>
            <a:r>
              <a:rPr lang="en-US" altLang="zh-CN" b="1" dirty="0" smtClean="0">
                <a:solidFill>
                  <a:srgbClr val="000000"/>
                </a:solidFill>
                <a:effectLst/>
              </a:rPr>
              <a:t> </a:t>
            </a:r>
            <a:r>
              <a:rPr lang="en-US" altLang="zh-CN" b="1" dirty="0" smtClean="0">
                <a:solidFill>
                  <a:srgbClr val="000000"/>
                </a:solidFill>
                <a:effectLst/>
                <a:sym typeface="Wingdings" panose="05000000000000000000" pitchFamily="2" charset="2"/>
              </a:rPr>
              <a:t> (a) </a:t>
            </a:r>
            <a:r>
              <a:rPr lang="en-US" altLang="zh-CN" b="1" dirty="0" err="1" smtClean="0">
                <a:solidFill>
                  <a:srgbClr val="000000"/>
                </a:solidFill>
                <a:effectLst/>
                <a:sym typeface="Wingdings" panose="05000000000000000000" pitchFamily="2" charset="2"/>
              </a:rPr>
              <a:t>MCl</a:t>
            </a:r>
            <a:r>
              <a:rPr lang="en-US" altLang="zh-CN" b="1" baseline="-25000" dirty="0" err="1" smtClean="0">
                <a:solidFill>
                  <a:srgbClr val="000000"/>
                </a:solidFill>
                <a:effectLst/>
                <a:sym typeface="Wingdings" panose="05000000000000000000" pitchFamily="2" charset="2"/>
              </a:rPr>
              <a:t>n</a:t>
            </a:r>
            <a:r>
              <a:rPr lang="en-US" altLang="zh-CN" b="1" dirty="0" smtClean="0">
                <a:solidFill>
                  <a:srgbClr val="000000"/>
                </a:solidFill>
                <a:effectLst/>
                <a:sym typeface="Wingdings" panose="05000000000000000000" pitchFamily="2" charset="2"/>
              </a:rPr>
              <a:t> </a:t>
            </a:r>
            <a:r>
              <a:rPr lang="zh-CN" altLang="en-US" b="1" dirty="0" smtClean="0">
                <a:solidFill>
                  <a:srgbClr val="000000"/>
                </a:solidFill>
                <a:effectLst/>
                <a:sym typeface="Symbol" panose="05050102010706020507" pitchFamily="18" charset="2"/>
              </a:rPr>
              <a:t></a:t>
            </a:r>
            <a:r>
              <a:rPr lang="zh-CN" altLang="en-US" b="1" dirty="0" smtClean="0">
                <a:solidFill>
                  <a:srgbClr val="000000"/>
                </a:solidFill>
                <a:effectLst/>
                <a:sym typeface="Wingdings" panose="05000000000000000000" pitchFamily="2" charset="2"/>
              </a:rPr>
              <a:t> </a:t>
            </a:r>
            <a:r>
              <a:rPr lang="en-US" altLang="zh-CN" b="1" dirty="0" smtClean="0">
                <a:solidFill>
                  <a:srgbClr val="000000"/>
                </a:solidFill>
                <a:effectLst/>
                <a:sym typeface="Wingdings" panose="05000000000000000000" pitchFamily="2" charset="2"/>
              </a:rPr>
              <a:t>n O</a:t>
            </a:r>
            <a:r>
              <a:rPr lang="en-US" altLang="zh-CN" b="1" baseline="-25000" dirty="0" smtClean="0">
                <a:solidFill>
                  <a:srgbClr val="000000"/>
                </a:solidFill>
                <a:effectLst/>
                <a:sym typeface="Wingdings" panose="05000000000000000000" pitchFamily="2" charset="2"/>
              </a:rPr>
              <a:t>2</a:t>
            </a:r>
            <a:r>
              <a:rPr lang="en-US" altLang="zh-CN" b="1" dirty="0" smtClean="0">
                <a:solidFill>
                  <a:srgbClr val="000000"/>
                </a:solidFill>
                <a:effectLst/>
                <a:sym typeface="Symbol" panose="05050102010706020507" pitchFamily="18" charset="2"/>
              </a:rPr>
              <a:t> </a:t>
            </a:r>
            <a:endParaRPr lang="en-US" altLang="zh-CN" b="1" dirty="0" smtClean="0">
              <a:solidFill>
                <a:srgbClr val="000000"/>
              </a:solidFill>
              <a:effectLst/>
              <a:sym typeface="Symbol" panose="05050102010706020507" pitchFamily="18" charset="2"/>
            </a:endParaRPr>
          </a:p>
          <a:p>
            <a:pPr marL="0" indent="0">
              <a:lnSpc>
                <a:spcPct val="125000"/>
              </a:lnSpc>
              <a:spcBef>
                <a:spcPct val="0"/>
              </a:spcBef>
              <a:buFont typeface="Wingdings" panose="05000000000000000000" pitchFamily="2" charset="2"/>
              <a:buNone/>
            </a:pPr>
            <a:r>
              <a:rPr lang="en-US" altLang="zh-CN" b="1" dirty="0" smtClean="0">
                <a:solidFill>
                  <a:srgbClr val="000000"/>
                </a:solidFill>
                <a:effectLst/>
                <a:sym typeface="Symbol" panose="05050102010706020507" pitchFamily="18" charset="2"/>
              </a:rPr>
              <a:t>               </a:t>
            </a:r>
            <a:r>
              <a:rPr lang="en-US" altLang="zh-CN" b="1" dirty="0" smtClean="0">
                <a:solidFill>
                  <a:srgbClr val="0000FF"/>
                </a:solidFill>
                <a:effectLst/>
                <a:sym typeface="Symbol" panose="05050102010706020507" pitchFamily="18" charset="2"/>
              </a:rPr>
              <a:t>(M=IA/Ag/Mg/Ca/Ba/Cd/</a:t>
            </a:r>
            <a:r>
              <a:rPr lang="en-US" altLang="zh-CN" b="1" dirty="0" err="1" smtClean="0">
                <a:solidFill>
                  <a:srgbClr val="0000FF"/>
                </a:solidFill>
                <a:effectLst/>
                <a:sym typeface="Symbol" panose="05050102010706020507" pitchFamily="18" charset="2"/>
              </a:rPr>
              <a:t>Pb</a:t>
            </a:r>
            <a:r>
              <a:rPr lang="en-US" altLang="zh-CN" b="1" dirty="0" smtClean="0">
                <a:solidFill>
                  <a:srgbClr val="0000FF"/>
                </a:solidFill>
                <a:effectLst/>
                <a:sym typeface="Symbol" panose="05050102010706020507" pitchFamily="18" charset="2"/>
              </a:rPr>
              <a:t>/Zn</a:t>
            </a:r>
            <a:r>
              <a:rPr lang="zh-CN" altLang="en-US" b="1" dirty="0" smtClean="0">
                <a:solidFill>
                  <a:srgbClr val="0000FF"/>
                </a:solidFill>
                <a:effectLst/>
                <a:sym typeface="Symbol" panose="05050102010706020507" pitchFamily="18" charset="2"/>
              </a:rPr>
              <a:t>等</a:t>
            </a:r>
            <a:r>
              <a:rPr lang="en-US" altLang="zh-CN" b="1" dirty="0" smtClean="0">
                <a:solidFill>
                  <a:srgbClr val="0000FF"/>
                </a:solidFill>
                <a:effectLst/>
                <a:sym typeface="Symbol" panose="05050102010706020507" pitchFamily="18" charset="2"/>
              </a:rPr>
              <a:t>)</a:t>
            </a:r>
            <a:endParaRPr lang="zh-CN" altLang="en-US" b="1" dirty="0" smtClean="0">
              <a:solidFill>
                <a:srgbClr val="0000FF"/>
              </a:solidFill>
              <a:effectLst/>
              <a:sym typeface="Wingdings" panose="05000000000000000000" pitchFamily="2" charset="2"/>
            </a:endParaRPr>
          </a:p>
          <a:p>
            <a:pPr marL="0" indent="0">
              <a:lnSpc>
                <a:spcPct val="125000"/>
              </a:lnSpc>
              <a:spcBef>
                <a:spcPct val="0"/>
              </a:spcBef>
              <a:buFont typeface="Wingdings" panose="05000000000000000000" pitchFamily="2" charset="2"/>
              <a:buNone/>
            </a:pPr>
            <a:r>
              <a:rPr lang="zh-CN" altLang="en-US" b="1" dirty="0" smtClean="0">
                <a:solidFill>
                  <a:srgbClr val="000000"/>
                </a:solidFill>
                <a:effectLst/>
                <a:sym typeface="Wingdings" panose="05000000000000000000" pitchFamily="2" charset="2"/>
              </a:rPr>
              <a:t>                          </a:t>
            </a:r>
            <a:r>
              <a:rPr lang="en-US" altLang="zh-CN" b="1" dirty="0" smtClean="0">
                <a:solidFill>
                  <a:srgbClr val="000000"/>
                </a:solidFill>
                <a:effectLst/>
                <a:sym typeface="Wingdings" panose="05000000000000000000" pitchFamily="2" charset="2"/>
              </a:rPr>
              <a:t>(b)  </a:t>
            </a:r>
            <a:r>
              <a:rPr lang="en-US" altLang="zh-CN" b="1" dirty="0" err="1" smtClean="0">
                <a:solidFill>
                  <a:srgbClr val="000000"/>
                </a:solidFill>
                <a:effectLst/>
                <a:sym typeface="Wingdings" panose="05000000000000000000" pitchFamily="2" charset="2"/>
              </a:rPr>
              <a:t>MO</a:t>
            </a:r>
            <a:r>
              <a:rPr lang="en-US" altLang="zh-CN" b="1" baseline="-25000" dirty="0" err="1" smtClean="0">
                <a:solidFill>
                  <a:srgbClr val="000000"/>
                </a:solidFill>
                <a:effectLst/>
                <a:sym typeface="Wingdings" panose="05000000000000000000" pitchFamily="2" charset="2"/>
              </a:rPr>
              <a:t>n</a:t>
            </a:r>
            <a:r>
              <a:rPr lang="en-US" altLang="zh-CN" b="1" baseline="-25000" dirty="0" smtClean="0">
                <a:solidFill>
                  <a:srgbClr val="000000"/>
                </a:solidFill>
                <a:effectLst/>
                <a:sym typeface="Wingdings" panose="05000000000000000000" pitchFamily="2" charset="2"/>
              </a:rPr>
              <a:t>/2</a:t>
            </a:r>
            <a:r>
              <a:rPr lang="zh-CN" altLang="en-US" b="1" dirty="0" smtClean="0">
                <a:solidFill>
                  <a:srgbClr val="000000"/>
                </a:solidFill>
                <a:effectLst/>
                <a:sym typeface="Symbol" panose="05050102010706020507" pitchFamily="18" charset="2"/>
              </a:rPr>
              <a:t></a:t>
            </a:r>
            <a:r>
              <a:rPr lang="zh-CN" altLang="en-US" b="1" dirty="0" smtClean="0">
                <a:solidFill>
                  <a:srgbClr val="000000"/>
                </a:solidFill>
                <a:effectLst/>
                <a:sym typeface="Wingdings" panose="05000000000000000000" pitchFamily="2" charset="2"/>
              </a:rPr>
              <a:t> </a:t>
            </a:r>
            <a:r>
              <a:rPr lang="en-US" altLang="zh-CN" b="1" dirty="0" smtClean="0">
                <a:solidFill>
                  <a:srgbClr val="000000"/>
                </a:solidFill>
                <a:effectLst/>
                <a:sym typeface="Wingdings" panose="05000000000000000000" pitchFamily="2" charset="2"/>
              </a:rPr>
              <a:t>Cl</a:t>
            </a:r>
            <a:r>
              <a:rPr lang="en-US" altLang="zh-CN" b="1" baseline="-25000" dirty="0" smtClean="0">
                <a:solidFill>
                  <a:srgbClr val="000000"/>
                </a:solidFill>
                <a:effectLst/>
                <a:sym typeface="Wingdings" panose="05000000000000000000" pitchFamily="2" charset="2"/>
              </a:rPr>
              <a:t>2 </a:t>
            </a:r>
            <a:r>
              <a:rPr lang="en-US" altLang="zh-CN" b="1" dirty="0" smtClean="0">
                <a:solidFill>
                  <a:srgbClr val="000000"/>
                </a:solidFill>
                <a:effectLst/>
                <a:sym typeface="Symbol" panose="05050102010706020507" pitchFamily="18" charset="2"/>
              </a:rPr>
              <a:t> </a:t>
            </a:r>
            <a:r>
              <a:rPr lang="zh-CN" altLang="en-US" b="1" dirty="0" smtClean="0">
                <a:solidFill>
                  <a:srgbClr val="000000"/>
                </a:solidFill>
                <a:effectLst/>
                <a:sym typeface="Symbol" panose="05050102010706020507" pitchFamily="18" charset="2"/>
              </a:rPr>
              <a:t></a:t>
            </a:r>
            <a:r>
              <a:rPr lang="zh-CN" altLang="en-US" b="1" dirty="0" smtClean="0">
                <a:solidFill>
                  <a:srgbClr val="000000"/>
                </a:solidFill>
                <a:effectLst/>
                <a:sym typeface="Wingdings" panose="05000000000000000000" pitchFamily="2" charset="2"/>
              </a:rPr>
              <a:t> </a:t>
            </a:r>
            <a:r>
              <a:rPr lang="en-US" altLang="zh-CN" b="1" dirty="0" smtClean="0">
                <a:solidFill>
                  <a:srgbClr val="000000"/>
                </a:solidFill>
                <a:effectLst/>
                <a:sym typeface="Wingdings" panose="05000000000000000000" pitchFamily="2" charset="2"/>
              </a:rPr>
              <a:t>O</a:t>
            </a:r>
            <a:r>
              <a:rPr lang="en-US" altLang="zh-CN" b="1" baseline="-25000" dirty="0" smtClean="0">
                <a:solidFill>
                  <a:srgbClr val="000000"/>
                </a:solidFill>
                <a:effectLst/>
                <a:sym typeface="Wingdings" panose="05000000000000000000" pitchFamily="2" charset="2"/>
              </a:rPr>
              <a:t>2</a:t>
            </a:r>
            <a:r>
              <a:rPr lang="en-US" altLang="zh-CN" b="1" dirty="0" smtClean="0">
                <a:solidFill>
                  <a:srgbClr val="000000"/>
                </a:solidFill>
                <a:effectLst/>
                <a:sym typeface="Symbol" panose="05050102010706020507" pitchFamily="18" charset="2"/>
              </a:rPr>
              <a:t> </a:t>
            </a:r>
            <a:endParaRPr lang="en-US" altLang="zh-CN" b="1" dirty="0" smtClean="0">
              <a:solidFill>
                <a:srgbClr val="000000"/>
              </a:solidFill>
              <a:effectLst/>
              <a:sym typeface="Symbol" panose="05050102010706020507" pitchFamily="18" charset="2"/>
            </a:endParaRPr>
          </a:p>
          <a:p>
            <a:pPr marL="0" indent="0">
              <a:lnSpc>
                <a:spcPct val="125000"/>
              </a:lnSpc>
              <a:spcBef>
                <a:spcPct val="0"/>
              </a:spcBef>
              <a:buFont typeface="Wingdings" panose="05000000000000000000" pitchFamily="2" charset="2"/>
              <a:buNone/>
            </a:pPr>
            <a:r>
              <a:rPr lang="en-US" altLang="zh-CN" b="1" baseline="-25000" dirty="0" smtClean="0">
                <a:solidFill>
                  <a:srgbClr val="000000"/>
                </a:solidFill>
                <a:effectLst/>
                <a:sym typeface="Symbol" panose="05050102010706020507" pitchFamily="18" charset="2"/>
              </a:rPr>
              <a:t>                                                </a:t>
            </a:r>
            <a:r>
              <a:rPr lang="en-US" altLang="zh-CN" b="1" dirty="0" smtClean="0">
                <a:solidFill>
                  <a:srgbClr val="0000FF"/>
                </a:solidFill>
                <a:effectLst/>
                <a:sym typeface="Symbol" panose="05050102010706020507" pitchFamily="18" charset="2"/>
              </a:rPr>
              <a:t>(M=Al/Fe/Zn/Mg)</a:t>
            </a:r>
            <a:endParaRPr lang="en-US" altLang="zh-CN" b="1" dirty="0" smtClean="0">
              <a:solidFill>
                <a:srgbClr val="0000FF"/>
              </a:solidFill>
              <a:effectLst/>
              <a:sym typeface="Wingdings" panose="05000000000000000000" pitchFamily="2" charset="2"/>
            </a:endParaRPr>
          </a:p>
          <a:p>
            <a:pPr marL="0" indent="0">
              <a:lnSpc>
                <a:spcPct val="125000"/>
              </a:lnSpc>
              <a:spcBef>
                <a:spcPct val="0"/>
              </a:spcBef>
              <a:buFont typeface="Wingdings" panose="05000000000000000000" pitchFamily="2" charset="2"/>
              <a:buNone/>
            </a:pPr>
            <a:r>
              <a:rPr lang="en-US" altLang="zh-CN" b="1" dirty="0" smtClean="0">
                <a:solidFill>
                  <a:srgbClr val="000000"/>
                </a:solidFill>
                <a:effectLst/>
              </a:rPr>
              <a:t>    2</a:t>
            </a:r>
            <a:r>
              <a:rPr lang="en-US" altLang="zh-CN" b="1" dirty="0" smtClean="0">
                <a:solidFill>
                  <a:srgbClr val="0000FF"/>
                </a:solidFill>
                <a:effectLst/>
              </a:rPr>
              <a:t>NH</a:t>
            </a:r>
            <a:r>
              <a:rPr lang="en-US" altLang="zh-CN" b="1" baseline="-25000" dirty="0" smtClean="0">
                <a:solidFill>
                  <a:srgbClr val="0000FF"/>
                </a:solidFill>
                <a:effectLst/>
              </a:rPr>
              <a:t>4</a:t>
            </a:r>
            <a:r>
              <a:rPr lang="en-US" altLang="zh-CN" b="1" dirty="0" smtClean="0">
                <a:solidFill>
                  <a:srgbClr val="0000FF"/>
                </a:solidFill>
                <a:effectLst/>
              </a:rPr>
              <a:t>ClO</a:t>
            </a:r>
            <a:r>
              <a:rPr lang="en-US" altLang="zh-CN" b="1" baseline="-25000" dirty="0" smtClean="0">
                <a:solidFill>
                  <a:srgbClr val="0000FF"/>
                </a:solidFill>
                <a:effectLst/>
              </a:rPr>
              <a:t>4</a:t>
            </a:r>
            <a:r>
              <a:rPr lang="en-US" altLang="zh-CN" b="1" dirty="0" smtClean="0">
                <a:solidFill>
                  <a:srgbClr val="000000"/>
                </a:solidFill>
                <a:effectLst/>
              </a:rPr>
              <a:t> </a:t>
            </a:r>
            <a:r>
              <a:rPr lang="en-US" altLang="zh-CN" b="1" dirty="0" smtClean="0">
                <a:solidFill>
                  <a:srgbClr val="000000"/>
                </a:solidFill>
                <a:effectLst/>
                <a:sym typeface="Wingdings" panose="05000000000000000000" pitchFamily="2" charset="2"/>
              </a:rPr>
              <a:t> N</a:t>
            </a:r>
            <a:r>
              <a:rPr lang="en-US" altLang="zh-CN" b="1" baseline="-25000" dirty="0" smtClean="0">
                <a:solidFill>
                  <a:srgbClr val="000000"/>
                </a:solidFill>
                <a:effectLst/>
                <a:sym typeface="Wingdings" panose="05000000000000000000" pitchFamily="2" charset="2"/>
              </a:rPr>
              <a:t>2</a:t>
            </a:r>
            <a:r>
              <a:rPr lang="en-US" altLang="zh-CN" b="1" dirty="0" smtClean="0">
                <a:solidFill>
                  <a:srgbClr val="000000"/>
                </a:solidFill>
                <a:effectLst/>
                <a:sym typeface="Symbol" panose="05050102010706020507" pitchFamily="18" charset="2"/>
              </a:rPr>
              <a:t></a:t>
            </a:r>
            <a:r>
              <a:rPr lang="zh-CN" altLang="en-US" b="1" dirty="0" smtClean="0">
                <a:solidFill>
                  <a:srgbClr val="000000"/>
                </a:solidFill>
                <a:effectLst/>
                <a:sym typeface="Symbol" panose="05050102010706020507" pitchFamily="18" charset="2"/>
              </a:rPr>
              <a:t></a:t>
            </a:r>
            <a:r>
              <a:rPr lang="zh-CN" altLang="en-US" b="1" dirty="0" smtClean="0">
                <a:solidFill>
                  <a:srgbClr val="000000"/>
                </a:solidFill>
                <a:effectLst/>
                <a:sym typeface="Wingdings" panose="05000000000000000000" pitchFamily="2" charset="2"/>
              </a:rPr>
              <a:t> </a:t>
            </a:r>
            <a:r>
              <a:rPr lang="en-US" altLang="zh-CN" b="1" dirty="0" smtClean="0">
                <a:solidFill>
                  <a:srgbClr val="000000"/>
                </a:solidFill>
                <a:effectLst/>
                <a:sym typeface="Wingdings" panose="05000000000000000000" pitchFamily="2" charset="2"/>
              </a:rPr>
              <a:t>Cl</a:t>
            </a:r>
            <a:r>
              <a:rPr lang="en-US" altLang="zh-CN" b="1" baseline="-25000" dirty="0" smtClean="0">
                <a:solidFill>
                  <a:srgbClr val="000000"/>
                </a:solidFill>
                <a:effectLst/>
                <a:sym typeface="Wingdings" panose="05000000000000000000" pitchFamily="2" charset="2"/>
              </a:rPr>
              <a:t>2</a:t>
            </a:r>
            <a:r>
              <a:rPr lang="en-US" altLang="zh-CN" b="1" dirty="0" smtClean="0">
                <a:solidFill>
                  <a:srgbClr val="000000"/>
                </a:solidFill>
                <a:effectLst/>
                <a:sym typeface="Symbol" panose="05050102010706020507" pitchFamily="18" charset="2"/>
              </a:rPr>
              <a:t></a:t>
            </a:r>
            <a:r>
              <a:rPr lang="zh-CN" altLang="en-US" b="1" dirty="0" smtClean="0">
                <a:solidFill>
                  <a:srgbClr val="000000"/>
                </a:solidFill>
                <a:effectLst/>
                <a:sym typeface="Symbol" panose="05050102010706020507" pitchFamily="18" charset="2"/>
              </a:rPr>
              <a:t></a:t>
            </a:r>
            <a:r>
              <a:rPr lang="zh-CN" altLang="en-US" b="1" dirty="0" smtClean="0">
                <a:solidFill>
                  <a:srgbClr val="000000"/>
                </a:solidFill>
                <a:effectLst/>
                <a:sym typeface="Wingdings" panose="05000000000000000000" pitchFamily="2" charset="2"/>
              </a:rPr>
              <a:t> </a:t>
            </a:r>
            <a:r>
              <a:rPr lang="en-US" altLang="zh-CN" b="1" dirty="0" smtClean="0">
                <a:solidFill>
                  <a:srgbClr val="000000"/>
                </a:solidFill>
                <a:effectLst/>
                <a:sym typeface="Wingdings" panose="05000000000000000000" pitchFamily="2" charset="2"/>
              </a:rPr>
              <a:t>O</a:t>
            </a:r>
            <a:r>
              <a:rPr lang="en-US" altLang="zh-CN" b="1" baseline="-25000" dirty="0" smtClean="0">
                <a:solidFill>
                  <a:srgbClr val="000000"/>
                </a:solidFill>
                <a:effectLst/>
                <a:sym typeface="Wingdings" panose="05000000000000000000" pitchFamily="2" charset="2"/>
              </a:rPr>
              <a:t>2</a:t>
            </a:r>
            <a:r>
              <a:rPr lang="en-US" altLang="zh-CN" b="1" dirty="0" smtClean="0">
                <a:solidFill>
                  <a:srgbClr val="000000"/>
                </a:solidFill>
                <a:effectLst/>
                <a:sym typeface="Symbol" panose="05050102010706020507" pitchFamily="18" charset="2"/>
              </a:rPr>
              <a:t></a:t>
            </a:r>
            <a:r>
              <a:rPr lang="zh-CN" altLang="en-US" b="1" dirty="0" smtClean="0">
                <a:solidFill>
                  <a:srgbClr val="000000"/>
                </a:solidFill>
                <a:effectLst/>
                <a:sym typeface="Symbol" panose="05050102010706020507" pitchFamily="18" charset="2"/>
              </a:rPr>
              <a:t></a:t>
            </a:r>
            <a:r>
              <a:rPr lang="en-US" altLang="zh-CN" b="1" dirty="0" smtClean="0">
                <a:solidFill>
                  <a:srgbClr val="000000"/>
                </a:solidFill>
                <a:effectLst/>
                <a:sym typeface="Wingdings" panose="05000000000000000000" pitchFamily="2" charset="2"/>
              </a:rPr>
              <a:t> 4 H</a:t>
            </a:r>
            <a:r>
              <a:rPr lang="en-US" altLang="zh-CN" b="1" baseline="-25000" dirty="0" smtClean="0">
                <a:solidFill>
                  <a:srgbClr val="000000"/>
                </a:solidFill>
                <a:effectLst/>
                <a:sym typeface="Wingdings" panose="05000000000000000000" pitchFamily="2" charset="2"/>
              </a:rPr>
              <a:t>2</a:t>
            </a:r>
            <a:r>
              <a:rPr lang="en-US" altLang="zh-CN" b="1" dirty="0" smtClean="0">
                <a:solidFill>
                  <a:srgbClr val="000000"/>
                </a:solidFill>
                <a:effectLst/>
                <a:sym typeface="Wingdings" panose="05000000000000000000" pitchFamily="2" charset="2"/>
              </a:rPr>
              <a:t>O</a:t>
            </a:r>
            <a:endParaRPr lang="en-US" altLang="zh-CN" b="1" dirty="0" smtClean="0">
              <a:solidFill>
                <a:srgbClr val="000000"/>
              </a:solidFill>
              <a:effectLst/>
              <a:sym typeface="Wingdings" panose="05000000000000000000" pitchFamily="2" charset="2"/>
            </a:endParaRPr>
          </a:p>
        </p:txBody>
      </p:sp>
      <p:sp>
        <p:nvSpPr>
          <p:cNvPr id="398338" name="Rectangle 3"/>
          <p:cNvSpPr>
            <a:spLocks noChangeArrowheads="1"/>
          </p:cNvSpPr>
          <p:nvPr/>
        </p:nvSpPr>
        <p:spPr bwMode="auto">
          <a:xfrm>
            <a:off x="7812088" y="62118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73132E6-ABCE-4512-9C07-5EB4BCE931BD}" type="slidenum">
              <a:rPr kumimoji="1" lang="en-US" altLang="zh-CN" sz="1600">
                <a:ea typeface="ˎ̥"/>
                <a:cs typeface="ˎ̥"/>
              </a:rPr>
            </a:fld>
            <a:r>
              <a:rPr kumimoji="1" lang="en-US" altLang="zh-CN" sz="1600" dirty="0">
                <a:ea typeface="ˎ̥"/>
                <a:cs typeface="ˎ̥"/>
              </a:rPr>
              <a:t> </a:t>
            </a:r>
            <a:endParaRPr kumimoji="1" lang="en-US" altLang="zh-CN" sz="1600" dirty="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9810">
                                            <p:txEl>
                                              <p:pRg st="1" end="1"/>
                                            </p:txEl>
                                          </p:spTgt>
                                        </p:tgtEl>
                                        <p:attrNameLst>
                                          <p:attrName>style.visibility</p:attrName>
                                        </p:attrNameLst>
                                      </p:cBhvr>
                                      <p:to>
                                        <p:strVal val="visible"/>
                                      </p:to>
                                    </p:set>
                                    <p:animEffect transition="in" filter="blinds(horizontal)">
                                      <p:cBhvr>
                                        <p:cTn id="7" dur="500"/>
                                        <p:tgtEl>
                                          <p:spTgt spid="1198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9810">
                                            <p:txEl>
                                              <p:pRg st="2" end="2"/>
                                            </p:txEl>
                                          </p:spTgt>
                                        </p:tgtEl>
                                        <p:attrNameLst>
                                          <p:attrName>style.visibility</p:attrName>
                                        </p:attrNameLst>
                                      </p:cBhvr>
                                      <p:to>
                                        <p:strVal val="visible"/>
                                      </p:to>
                                    </p:set>
                                    <p:animEffect transition="in" filter="dissolve">
                                      <p:cBhvr>
                                        <p:cTn id="12" dur="500"/>
                                        <p:tgtEl>
                                          <p:spTgt spid="119810">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19810">
                                            <p:txEl>
                                              <p:pRg st="3" end="3"/>
                                            </p:txEl>
                                          </p:spTgt>
                                        </p:tgtEl>
                                        <p:attrNameLst>
                                          <p:attrName>style.visibility</p:attrName>
                                        </p:attrNameLst>
                                      </p:cBhvr>
                                      <p:to>
                                        <p:strVal val="visible"/>
                                      </p:to>
                                    </p:set>
                                    <p:animEffect transition="in" filter="dissolve">
                                      <p:cBhvr>
                                        <p:cTn id="15" dur="500"/>
                                        <p:tgtEl>
                                          <p:spTgt spid="119810">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19810">
                                            <p:txEl>
                                              <p:pRg st="4" end="4"/>
                                            </p:txEl>
                                          </p:spTgt>
                                        </p:tgtEl>
                                        <p:attrNameLst>
                                          <p:attrName>style.visibility</p:attrName>
                                        </p:attrNameLst>
                                      </p:cBhvr>
                                      <p:to>
                                        <p:strVal val="visible"/>
                                      </p:to>
                                    </p:set>
                                    <p:animEffect transition="in" filter="dissolve">
                                      <p:cBhvr>
                                        <p:cTn id="18" dur="500"/>
                                        <p:tgtEl>
                                          <p:spTgt spid="119810">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19810">
                                            <p:txEl>
                                              <p:pRg st="5" end="5"/>
                                            </p:txEl>
                                          </p:spTgt>
                                        </p:tgtEl>
                                        <p:attrNameLst>
                                          <p:attrName>style.visibility</p:attrName>
                                        </p:attrNameLst>
                                      </p:cBhvr>
                                      <p:to>
                                        <p:strVal val="visible"/>
                                      </p:to>
                                    </p:set>
                                    <p:animEffect transition="in" filter="dissolve">
                                      <p:cBhvr>
                                        <p:cTn id="21" dur="500"/>
                                        <p:tgtEl>
                                          <p:spTgt spid="119810">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19810">
                                            <p:txEl>
                                              <p:pRg st="6" end="6"/>
                                            </p:txEl>
                                          </p:spTgt>
                                        </p:tgtEl>
                                        <p:attrNameLst>
                                          <p:attrName>style.visibility</p:attrName>
                                        </p:attrNameLst>
                                      </p:cBhvr>
                                      <p:to>
                                        <p:strVal val="visible"/>
                                      </p:to>
                                    </p:set>
                                    <p:animEffect transition="in" filter="dissolve">
                                      <p:cBhvr>
                                        <p:cTn id="24" dur="500"/>
                                        <p:tgtEl>
                                          <p:spTgt spid="119810">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19810">
                                            <p:txEl>
                                              <p:pRg st="7" end="7"/>
                                            </p:txEl>
                                          </p:spTgt>
                                        </p:tgtEl>
                                        <p:attrNameLst>
                                          <p:attrName>style.visibility</p:attrName>
                                        </p:attrNameLst>
                                      </p:cBhvr>
                                      <p:to>
                                        <p:strVal val="visible"/>
                                      </p:to>
                                    </p:set>
                                    <p:animEffect transition="in" filter="dissolve">
                                      <p:cBhvr>
                                        <p:cTn id="27" dur="500"/>
                                        <p:tgtEl>
                                          <p:spTgt spid="1198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006475" y="693738"/>
            <a:ext cx="7669213"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spcBef>
                <a:spcPct val="50000"/>
              </a:spcBef>
            </a:pPr>
            <a:r>
              <a:rPr lang="zh-CN" altLang="en-US" dirty="0">
                <a:solidFill>
                  <a:srgbClr val="000099"/>
                </a:solidFill>
                <a:ea typeface="华文楷体" panose="02010600040101010101" pitchFamily="2" charset="-122"/>
              </a:rPr>
              <a:t>高氯酸盐</a:t>
            </a:r>
            <a:r>
              <a:rPr lang="en-US" altLang="zh-CN" dirty="0">
                <a:solidFill>
                  <a:srgbClr val="000099"/>
                </a:solidFill>
                <a:ea typeface="华文楷体" panose="02010600040101010101" pitchFamily="2" charset="-122"/>
              </a:rPr>
              <a:t>(ClO</a:t>
            </a:r>
            <a:r>
              <a:rPr lang="en-US" altLang="zh-CN" baseline="-25000" dirty="0">
                <a:solidFill>
                  <a:srgbClr val="000099"/>
                </a:solidFill>
                <a:ea typeface="华文楷体" panose="02010600040101010101" pitchFamily="2" charset="-122"/>
              </a:rPr>
              <a:t>4</a:t>
            </a:r>
            <a:r>
              <a:rPr lang="en-US" altLang="zh-CN" baseline="30000" dirty="0">
                <a:solidFill>
                  <a:srgbClr val="000099"/>
                </a:solidFill>
                <a:ea typeface="华文楷体" panose="02010600040101010101" pitchFamily="2" charset="-122"/>
              </a:rPr>
              <a:t>-</a:t>
            </a:r>
            <a:r>
              <a:rPr lang="en-US" altLang="zh-CN" dirty="0">
                <a:solidFill>
                  <a:srgbClr val="000099"/>
                </a:solidFill>
                <a:ea typeface="华文楷体" panose="02010600040101010101" pitchFamily="2" charset="-122"/>
              </a:rPr>
              <a:t>) : </a:t>
            </a:r>
            <a:endParaRPr lang="en-US" altLang="zh-CN" dirty="0">
              <a:solidFill>
                <a:srgbClr val="000099"/>
              </a:solidFill>
              <a:ea typeface="华文楷体" panose="02010600040101010101" pitchFamily="2" charset="-122"/>
            </a:endParaRPr>
          </a:p>
          <a:p>
            <a:pPr>
              <a:lnSpc>
                <a:spcPct val="140000"/>
              </a:lnSpc>
              <a:spcBef>
                <a:spcPct val="50000"/>
              </a:spcBef>
            </a:pPr>
            <a:r>
              <a:rPr lang="en-US" altLang="zh-CN" dirty="0">
                <a:solidFill>
                  <a:srgbClr val="000099"/>
                </a:solidFill>
                <a:ea typeface="华文楷体" panose="02010600040101010101" pitchFamily="2" charset="-122"/>
              </a:rPr>
              <a:t>     </a:t>
            </a:r>
            <a:r>
              <a:rPr lang="zh-CN" altLang="en-US" dirty="0">
                <a:ea typeface="华文楷体" panose="02010600040101010101" pitchFamily="2" charset="-122"/>
              </a:rPr>
              <a:t>在水中一般可溶，但</a:t>
            </a:r>
            <a:r>
              <a:rPr lang="en-US" altLang="zh-CN" dirty="0">
                <a:solidFill>
                  <a:srgbClr val="FF0000"/>
                </a:solidFill>
                <a:ea typeface="华文楷体" panose="02010600040101010101" pitchFamily="2" charset="-122"/>
              </a:rPr>
              <a:t>K</a:t>
            </a:r>
            <a:r>
              <a:rPr lang="zh-CN" altLang="en-US" baseline="30000" dirty="0">
                <a:solidFill>
                  <a:srgbClr val="FF0000"/>
                </a:solidFill>
                <a:ea typeface="华文楷体" panose="02010600040101010101" pitchFamily="2" charset="-122"/>
              </a:rPr>
              <a:t>＋</a:t>
            </a:r>
            <a:r>
              <a:rPr lang="en-US" altLang="zh-CN" dirty="0">
                <a:solidFill>
                  <a:srgbClr val="FF0000"/>
                </a:solidFill>
                <a:ea typeface="华文楷体" panose="02010600040101010101" pitchFamily="2" charset="-122"/>
              </a:rPr>
              <a:t>,  Cs</a:t>
            </a:r>
            <a:r>
              <a:rPr lang="zh-CN" altLang="en-US" baseline="30000" dirty="0">
                <a:solidFill>
                  <a:srgbClr val="FF0000"/>
                </a:solidFill>
                <a:ea typeface="华文楷体" panose="02010600040101010101" pitchFamily="2" charset="-122"/>
              </a:rPr>
              <a:t>＋</a:t>
            </a:r>
            <a:r>
              <a:rPr lang="en-US" altLang="zh-CN" dirty="0">
                <a:solidFill>
                  <a:srgbClr val="FF0000"/>
                </a:solidFill>
                <a:ea typeface="华文楷体" panose="02010600040101010101" pitchFamily="2" charset="-122"/>
              </a:rPr>
              <a:t>, </a:t>
            </a:r>
            <a:r>
              <a:rPr lang="en-US" altLang="zh-CN" dirty="0" err="1">
                <a:solidFill>
                  <a:srgbClr val="FF0000"/>
                </a:solidFill>
                <a:ea typeface="华文楷体" panose="02010600040101010101" pitchFamily="2" charset="-122"/>
              </a:rPr>
              <a:t>Rb</a:t>
            </a:r>
            <a:r>
              <a:rPr lang="zh-CN" altLang="en-US" baseline="30000" dirty="0">
                <a:solidFill>
                  <a:srgbClr val="FF0000"/>
                </a:solidFill>
                <a:ea typeface="华文楷体" panose="02010600040101010101" pitchFamily="2" charset="-122"/>
              </a:rPr>
              <a:t>＋</a:t>
            </a:r>
            <a:r>
              <a:rPr lang="zh-CN" altLang="en-US" dirty="0">
                <a:solidFill>
                  <a:srgbClr val="FF0000"/>
                </a:solidFill>
                <a:ea typeface="华文楷体" panose="02010600040101010101" pitchFamily="2" charset="-122"/>
              </a:rPr>
              <a:t>的高氯酸盐溶解度很小，难溶。</a:t>
            </a:r>
            <a:endParaRPr lang="zh-CN" altLang="en-US" dirty="0">
              <a:ea typeface="华文楷体" panose="02010600040101010101" pitchFamily="2" charset="-122"/>
            </a:endParaRPr>
          </a:p>
          <a:p>
            <a:pPr lvl="0">
              <a:lnSpc>
                <a:spcPct val="110000"/>
              </a:lnSpc>
              <a:spcBef>
                <a:spcPct val="50000"/>
              </a:spcBef>
            </a:pPr>
            <a:r>
              <a:rPr lang="en-US" altLang="zh-CN" dirty="0">
                <a:solidFill>
                  <a:srgbClr val="000099"/>
                </a:solidFill>
                <a:ea typeface="华文楷体" panose="02010600040101010101" pitchFamily="2" charset="-122"/>
              </a:rPr>
              <a:t>     ClO</a:t>
            </a:r>
            <a:r>
              <a:rPr lang="en-US" altLang="zh-CN" baseline="-25000" dirty="0">
                <a:solidFill>
                  <a:srgbClr val="000099"/>
                </a:solidFill>
                <a:ea typeface="华文楷体" panose="02010600040101010101" pitchFamily="2" charset="-122"/>
              </a:rPr>
              <a:t>4</a:t>
            </a:r>
            <a:r>
              <a:rPr lang="zh-CN" altLang="en-US" baseline="30000" dirty="0">
                <a:solidFill>
                  <a:srgbClr val="000099"/>
                </a:solidFill>
                <a:ea typeface="华文楷体" panose="02010600040101010101" pitchFamily="2" charset="-122"/>
              </a:rPr>
              <a:t>－</a:t>
            </a:r>
            <a:r>
              <a:rPr lang="zh-CN" altLang="en-US" dirty="0">
                <a:solidFill>
                  <a:srgbClr val="000099"/>
                </a:solidFill>
                <a:ea typeface="华文楷体" panose="02010600040101010101" pitchFamily="2" charset="-122"/>
              </a:rPr>
              <a:t> 配位能力弱：</a:t>
            </a:r>
            <a:r>
              <a:rPr lang="zh-CN" altLang="en-US" dirty="0">
                <a:ea typeface="华文楷体" panose="02010600040101010101" pitchFamily="2" charset="-122"/>
              </a:rPr>
              <a:t>在平衡常数的测定及动力学研究，作为支持电解质，维持离子强度</a:t>
            </a:r>
            <a:r>
              <a:rPr lang="zh-CN" altLang="en-US" dirty="0" smtClean="0">
                <a:ea typeface="华文楷体" panose="02010600040101010101" pitchFamily="2" charset="-122"/>
              </a:rPr>
              <a:t>。</a:t>
            </a:r>
            <a:endParaRPr lang="zh-CN" altLang="en-US" dirty="0">
              <a:ea typeface="华文楷体" panose="02010600040101010101" pitchFamily="2" charset="-122"/>
            </a:endParaRPr>
          </a:p>
        </p:txBody>
      </p:sp>
      <p:sp>
        <p:nvSpPr>
          <p:cNvPr id="399362" name="Rectangle 3"/>
          <p:cNvSpPr>
            <a:spLocks noChangeArrowheads="1"/>
          </p:cNvSpPr>
          <p:nvPr/>
        </p:nvSpPr>
        <p:spPr bwMode="auto">
          <a:xfrm>
            <a:off x="7812088" y="62118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9645DEE-3AFE-4F6F-81CF-3F71390CD758}"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0834">
                                            <p:txEl>
                                              <p:pRg st="2" end="2"/>
                                            </p:txEl>
                                          </p:spTgt>
                                        </p:tgtEl>
                                        <p:attrNameLst>
                                          <p:attrName>style.visibility</p:attrName>
                                        </p:attrNameLst>
                                      </p:cBhvr>
                                      <p:to>
                                        <p:strVal val="visible"/>
                                      </p:to>
                                    </p:set>
                                    <p:animEffect transition="in" filter="dissolve">
                                      <p:cBhvr>
                                        <p:cTn id="7" dur="500"/>
                                        <p:tgtEl>
                                          <p:spTgt spid="1208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ChangeArrowheads="1"/>
          </p:cNvSpPr>
          <p:nvPr/>
        </p:nvSpPr>
        <p:spPr bwMode="auto">
          <a:xfrm>
            <a:off x="922338" y="258445"/>
            <a:ext cx="6889750" cy="645160"/>
          </a:xfrm>
          <a:prstGeom prst="rect">
            <a:avLst/>
          </a:prstGeom>
          <a:noFill/>
          <a:ln>
            <a:noFill/>
          </a:ln>
          <a:effectLst/>
        </p:spPr>
        <p:txBody>
          <a:bodyPr anchor="ctr">
            <a:spAutoFit/>
          </a:bodyPr>
          <a:lstStyle/>
          <a:p>
            <a:pPr>
              <a:defRPr/>
            </a:pPr>
            <a:r>
              <a:rPr lang="en-US" altLang="zh-CN" sz="3600" dirty="0">
                <a:solidFill>
                  <a:srgbClr val="0033CC"/>
                </a:solidFill>
                <a:latin typeface="+mn-lt"/>
                <a:ea typeface="+mn-ea"/>
              </a:rPr>
              <a:t>6)</a:t>
            </a:r>
            <a:r>
              <a:rPr lang="zh-CN" altLang="en-US" sz="3600" dirty="0">
                <a:solidFill>
                  <a:srgbClr val="0033CC"/>
                </a:solidFill>
                <a:latin typeface="+mn-lt"/>
                <a:ea typeface="+mn-ea"/>
              </a:rPr>
              <a:t>  含氧酸的酸性变化规律</a:t>
            </a:r>
            <a:endParaRPr lang="zh-CN" altLang="en-US" sz="3600" dirty="0">
              <a:solidFill>
                <a:srgbClr val="0033CC"/>
              </a:solidFill>
              <a:latin typeface="+mn-lt"/>
              <a:ea typeface="+mn-ea"/>
            </a:endParaRPr>
          </a:p>
        </p:txBody>
      </p:sp>
      <p:sp>
        <p:nvSpPr>
          <p:cNvPr id="195589" name="Text Box 5"/>
          <p:cNvSpPr txBox="1">
            <a:spLocks noChangeArrowheads="1"/>
          </p:cNvSpPr>
          <p:nvPr/>
        </p:nvSpPr>
        <p:spPr bwMode="auto">
          <a:xfrm>
            <a:off x="827088" y="981075"/>
            <a:ext cx="8316912" cy="1993900"/>
          </a:xfrm>
          <a:prstGeom prst="rect">
            <a:avLst/>
          </a:prstGeom>
          <a:noFill/>
          <a:ln>
            <a:noFill/>
          </a:ln>
          <a:effectLst/>
        </p:spPr>
        <p:txBody>
          <a:bodyPr>
            <a:spAutoFit/>
          </a:bodyPr>
          <a:lstStyle/>
          <a:p>
            <a:pPr>
              <a:lnSpc>
                <a:spcPct val="110000"/>
              </a:lnSpc>
              <a:spcBef>
                <a:spcPct val="20000"/>
              </a:spcBef>
              <a:spcAft>
                <a:spcPct val="10000"/>
              </a:spcAft>
              <a:defRPr/>
            </a:pPr>
            <a:r>
              <a:rPr lang="en-US" altLang="zh-CN" dirty="0">
                <a:latin typeface="+mn-lt"/>
                <a:ea typeface="+mn-ea"/>
              </a:rPr>
              <a:t>(1)</a:t>
            </a:r>
            <a:r>
              <a:rPr lang="zh-CN" altLang="en-US" dirty="0">
                <a:latin typeface="+mn-lt"/>
                <a:ea typeface="+mn-ea"/>
              </a:rPr>
              <a:t>从上到下酸性递减：</a:t>
            </a:r>
            <a:r>
              <a:rPr lang="en-US" altLang="zh-CN" dirty="0" err="1">
                <a:latin typeface="+mn-lt"/>
                <a:ea typeface="+mn-ea"/>
              </a:rPr>
              <a:t>HClO</a:t>
            </a:r>
            <a:r>
              <a:rPr lang="zh-CN" altLang="en-US" dirty="0">
                <a:latin typeface="+mn-lt"/>
                <a:ea typeface="+mn-ea"/>
              </a:rPr>
              <a:t>＞</a:t>
            </a:r>
            <a:r>
              <a:rPr lang="en-US" altLang="zh-CN" dirty="0" err="1">
                <a:latin typeface="+mn-lt"/>
                <a:ea typeface="+mn-ea"/>
              </a:rPr>
              <a:t>HBrO</a:t>
            </a:r>
            <a:r>
              <a:rPr lang="zh-CN" altLang="en-US" dirty="0">
                <a:latin typeface="+mn-lt"/>
                <a:ea typeface="+mn-ea"/>
              </a:rPr>
              <a:t>＞</a:t>
            </a:r>
            <a:r>
              <a:rPr lang="en-US" altLang="zh-CN" dirty="0">
                <a:latin typeface="+mn-lt"/>
                <a:ea typeface="+mn-ea"/>
              </a:rPr>
              <a:t>HIO </a:t>
            </a:r>
            <a:endParaRPr lang="en-US" altLang="zh-CN" dirty="0">
              <a:latin typeface="+mn-lt"/>
              <a:ea typeface="+mn-ea"/>
            </a:endParaRPr>
          </a:p>
          <a:p>
            <a:pPr>
              <a:lnSpc>
                <a:spcPct val="110000"/>
              </a:lnSpc>
              <a:spcBef>
                <a:spcPct val="20000"/>
              </a:spcBef>
              <a:spcAft>
                <a:spcPct val="10000"/>
              </a:spcAft>
              <a:defRPr/>
            </a:pPr>
            <a:r>
              <a:rPr lang="en-US" altLang="zh-CN" dirty="0">
                <a:latin typeface="+mn-lt"/>
                <a:ea typeface="+mn-ea"/>
              </a:rPr>
              <a:t>(2) </a:t>
            </a:r>
            <a:r>
              <a:rPr lang="zh-CN" altLang="en-US" dirty="0">
                <a:latin typeface="+mn-lt"/>
                <a:ea typeface="+mn-ea"/>
              </a:rPr>
              <a:t>同一元素</a:t>
            </a:r>
            <a:r>
              <a:rPr lang="en-US" altLang="zh-CN" dirty="0">
                <a:latin typeface="+mn-lt"/>
                <a:ea typeface="+mn-ea"/>
              </a:rPr>
              <a:t>,</a:t>
            </a:r>
            <a:r>
              <a:rPr lang="zh-CN" altLang="en-US" dirty="0">
                <a:latin typeface="+mn-lt"/>
                <a:ea typeface="+mn-ea"/>
              </a:rPr>
              <a:t>氧化数越高</a:t>
            </a:r>
            <a:r>
              <a:rPr lang="en-US" altLang="zh-CN" dirty="0">
                <a:latin typeface="+mn-lt"/>
                <a:ea typeface="+mn-ea"/>
              </a:rPr>
              <a:t>,</a:t>
            </a:r>
            <a:r>
              <a:rPr lang="zh-CN" altLang="en-US" dirty="0">
                <a:latin typeface="+mn-lt"/>
                <a:ea typeface="+mn-ea"/>
              </a:rPr>
              <a:t>酸性越强</a:t>
            </a:r>
            <a:r>
              <a:rPr lang="en-US" altLang="zh-CN" dirty="0">
                <a:latin typeface="+mn-lt"/>
                <a:ea typeface="+mn-ea"/>
              </a:rPr>
              <a:t>.</a:t>
            </a:r>
            <a:endParaRPr lang="en-US" altLang="zh-CN" dirty="0">
              <a:latin typeface="+mn-lt"/>
              <a:ea typeface="+mn-ea"/>
            </a:endParaRPr>
          </a:p>
          <a:p>
            <a:pPr>
              <a:lnSpc>
                <a:spcPct val="110000"/>
              </a:lnSpc>
              <a:spcBef>
                <a:spcPct val="20000"/>
              </a:spcBef>
              <a:spcAft>
                <a:spcPct val="10000"/>
              </a:spcAft>
              <a:defRPr/>
            </a:pPr>
            <a:r>
              <a:rPr lang="en-US" altLang="zh-CN" dirty="0">
                <a:latin typeface="+mn-lt"/>
                <a:ea typeface="+mn-ea"/>
              </a:rPr>
              <a:t>  </a:t>
            </a:r>
            <a:r>
              <a:rPr lang="en-US" altLang="zh-CN" dirty="0" err="1">
                <a:latin typeface="+mn-lt"/>
                <a:ea typeface="+mn-ea"/>
              </a:rPr>
              <a:t>HClO</a:t>
            </a:r>
            <a:r>
              <a:rPr lang="zh-CN" altLang="en-US" dirty="0">
                <a:latin typeface="+mn-lt"/>
                <a:ea typeface="+mn-ea"/>
              </a:rPr>
              <a:t>＜</a:t>
            </a:r>
            <a:r>
              <a:rPr lang="en-US" altLang="zh-CN" dirty="0">
                <a:latin typeface="+mn-lt"/>
                <a:ea typeface="+mn-ea"/>
              </a:rPr>
              <a:t>HClO</a:t>
            </a:r>
            <a:r>
              <a:rPr lang="en-US" altLang="zh-CN" baseline="-25000" dirty="0">
                <a:latin typeface="+mn-lt"/>
                <a:ea typeface="+mn-ea"/>
              </a:rPr>
              <a:t>2</a:t>
            </a:r>
            <a:r>
              <a:rPr lang="zh-CN" altLang="en-US" dirty="0">
                <a:latin typeface="+mn-lt"/>
                <a:ea typeface="+mn-ea"/>
              </a:rPr>
              <a:t>＜</a:t>
            </a:r>
            <a:r>
              <a:rPr lang="en-US" altLang="zh-CN" dirty="0">
                <a:latin typeface="+mn-lt"/>
                <a:ea typeface="+mn-ea"/>
              </a:rPr>
              <a:t>HClO</a:t>
            </a:r>
            <a:r>
              <a:rPr lang="en-US" altLang="zh-CN" baseline="-25000" dirty="0">
                <a:latin typeface="+mn-lt"/>
                <a:ea typeface="+mn-ea"/>
              </a:rPr>
              <a:t>3</a:t>
            </a:r>
            <a:r>
              <a:rPr lang="zh-CN" altLang="en-US" dirty="0">
                <a:latin typeface="+mn-lt"/>
                <a:ea typeface="+mn-ea"/>
              </a:rPr>
              <a:t>＜</a:t>
            </a:r>
            <a:r>
              <a:rPr lang="en-US" altLang="zh-CN" dirty="0">
                <a:latin typeface="+mn-lt"/>
                <a:ea typeface="+mn-ea"/>
              </a:rPr>
              <a:t>HClO</a:t>
            </a:r>
            <a:r>
              <a:rPr lang="en-US" altLang="zh-CN" baseline="-25000" dirty="0">
                <a:latin typeface="+mn-lt"/>
                <a:ea typeface="+mn-ea"/>
              </a:rPr>
              <a:t>4</a:t>
            </a:r>
            <a:r>
              <a:rPr lang="en-US" altLang="zh-CN" dirty="0">
                <a:latin typeface="+mn-lt"/>
                <a:ea typeface="+mn-ea"/>
              </a:rPr>
              <a:t>(H</a:t>
            </a:r>
            <a:r>
              <a:rPr lang="en-US" altLang="zh-CN" baseline="-25000" dirty="0">
                <a:latin typeface="+mn-lt"/>
                <a:ea typeface="+mn-ea"/>
              </a:rPr>
              <a:t>5</a:t>
            </a:r>
            <a:r>
              <a:rPr lang="en-US" altLang="zh-CN" dirty="0">
                <a:latin typeface="+mn-lt"/>
                <a:ea typeface="+mn-ea"/>
              </a:rPr>
              <a:t>IO</a:t>
            </a:r>
            <a:r>
              <a:rPr lang="en-US" altLang="zh-CN" baseline="-25000" dirty="0">
                <a:latin typeface="+mn-lt"/>
                <a:ea typeface="+mn-ea"/>
              </a:rPr>
              <a:t>6</a:t>
            </a:r>
            <a:r>
              <a:rPr lang="zh-CN" altLang="en-US" dirty="0">
                <a:latin typeface="+mn-lt"/>
                <a:ea typeface="+mn-ea"/>
              </a:rPr>
              <a:t>例外</a:t>
            </a:r>
            <a:r>
              <a:rPr lang="en-US" altLang="zh-CN" dirty="0">
                <a:latin typeface="+mn-lt"/>
                <a:ea typeface="+mn-ea"/>
              </a:rPr>
              <a:t>) </a:t>
            </a:r>
            <a:endParaRPr lang="en-US" altLang="zh-CN" dirty="0">
              <a:latin typeface="+mn-lt"/>
              <a:ea typeface="+mn-ea"/>
            </a:endParaRPr>
          </a:p>
        </p:txBody>
      </p:sp>
      <p:sp>
        <p:nvSpPr>
          <p:cNvPr id="195590" name="Rectangle 6"/>
          <p:cNvSpPr>
            <a:spLocks noChangeArrowheads="1"/>
          </p:cNvSpPr>
          <p:nvPr/>
        </p:nvSpPr>
        <p:spPr bwMode="auto">
          <a:xfrm>
            <a:off x="922338" y="3068320"/>
            <a:ext cx="6457950" cy="645160"/>
          </a:xfrm>
          <a:prstGeom prst="rect">
            <a:avLst/>
          </a:prstGeom>
          <a:noFill/>
          <a:ln>
            <a:noFill/>
          </a:ln>
          <a:effectLst/>
        </p:spPr>
        <p:txBody>
          <a:bodyPr anchor="ctr">
            <a:spAutoFit/>
          </a:bodyPr>
          <a:lstStyle/>
          <a:p>
            <a:pPr>
              <a:defRPr/>
            </a:pPr>
            <a:r>
              <a:rPr lang="en-US" altLang="zh-CN" sz="3600" dirty="0">
                <a:solidFill>
                  <a:srgbClr val="0033CC"/>
                </a:solidFill>
                <a:latin typeface="+mn-lt"/>
                <a:ea typeface="+mn-ea"/>
              </a:rPr>
              <a:t>7)</a:t>
            </a:r>
            <a:r>
              <a:rPr lang="zh-CN" altLang="en-US" sz="3600" dirty="0">
                <a:solidFill>
                  <a:srgbClr val="0033CC"/>
                </a:solidFill>
                <a:latin typeface="+mn-lt"/>
                <a:ea typeface="+mn-ea"/>
              </a:rPr>
              <a:t>  含氧酸稳定性变化规律  </a:t>
            </a:r>
            <a:endParaRPr lang="zh-CN" altLang="en-US" sz="3600" dirty="0">
              <a:solidFill>
                <a:srgbClr val="0033CC"/>
              </a:solidFill>
              <a:latin typeface="+mn-lt"/>
              <a:ea typeface="+mn-ea"/>
            </a:endParaRPr>
          </a:p>
        </p:txBody>
      </p:sp>
      <p:sp>
        <p:nvSpPr>
          <p:cNvPr id="195591" name="Text Box 7"/>
          <p:cNvSpPr txBox="1">
            <a:spLocks noChangeArrowheads="1"/>
          </p:cNvSpPr>
          <p:nvPr/>
        </p:nvSpPr>
        <p:spPr bwMode="auto">
          <a:xfrm>
            <a:off x="1260475" y="3714750"/>
            <a:ext cx="75596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20000"/>
              </a:spcBef>
              <a:spcAft>
                <a:spcPct val="10000"/>
              </a:spcAft>
            </a:pPr>
            <a:r>
              <a:rPr lang="en-US" altLang="zh-CN" dirty="0">
                <a:ea typeface="华文楷体" panose="02010600040101010101" pitchFamily="2" charset="-122"/>
              </a:rPr>
              <a:t>(1) </a:t>
            </a:r>
            <a:r>
              <a:rPr lang="zh-CN" altLang="en-US" dirty="0">
                <a:ea typeface="华文楷体" panose="02010600040101010101" pitchFamily="2" charset="-122"/>
              </a:rPr>
              <a:t>从上到下稳定性依次减弱</a:t>
            </a:r>
            <a:r>
              <a:rPr lang="en-US" altLang="zh-CN" dirty="0">
                <a:ea typeface="华文楷体" panose="02010600040101010101" pitchFamily="2" charset="-122"/>
              </a:rPr>
              <a:t> </a:t>
            </a:r>
            <a:r>
              <a:rPr lang="en-US" altLang="zh-CN" dirty="0">
                <a:solidFill>
                  <a:srgbClr val="FF0000"/>
                </a:solidFill>
                <a:ea typeface="华文楷体" panose="02010600040101010101" pitchFamily="2" charset="-122"/>
              </a:rPr>
              <a:t>(</a:t>
            </a:r>
            <a:r>
              <a:rPr lang="zh-CN" altLang="en-US" dirty="0">
                <a:solidFill>
                  <a:srgbClr val="FF0000"/>
                </a:solidFill>
                <a:ea typeface="华文楷体" panose="02010600040101010101" pitchFamily="2" charset="-122"/>
              </a:rPr>
              <a:t>但</a:t>
            </a:r>
            <a:r>
              <a:rPr lang="en-US" altLang="zh-CN" dirty="0">
                <a:solidFill>
                  <a:srgbClr val="FF0000"/>
                </a:solidFill>
                <a:ea typeface="华文楷体" panose="02010600040101010101" pitchFamily="2" charset="-122"/>
              </a:rPr>
              <a:t>HXO</a:t>
            </a:r>
            <a:r>
              <a:rPr lang="en-US" altLang="zh-CN" baseline="-25000" dirty="0">
                <a:solidFill>
                  <a:srgbClr val="FF0000"/>
                </a:solidFill>
                <a:ea typeface="华文楷体" panose="02010600040101010101" pitchFamily="2" charset="-122"/>
              </a:rPr>
              <a:t>3</a:t>
            </a:r>
            <a:r>
              <a:rPr lang="zh-CN" altLang="en-US" dirty="0">
                <a:solidFill>
                  <a:srgbClr val="FF0000"/>
                </a:solidFill>
                <a:ea typeface="华文楷体" panose="02010600040101010101" pitchFamily="2" charset="-122"/>
              </a:rPr>
              <a:t>的相反：</a:t>
            </a:r>
            <a:r>
              <a:rPr lang="en-US" altLang="zh-CN" dirty="0">
                <a:solidFill>
                  <a:srgbClr val="FF0000"/>
                </a:solidFill>
                <a:ea typeface="华文楷体" panose="02010600040101010101" pitchFamily="2" charset="-122"/>
              </a:rPr>
              <a:t>HClO</a:t>
            </a:r>
            <a:r>
              <a:rPr lang="en-US" altLang="zh-CN" baseline="-25000" dirty="0">
                <a:solidFill>
                  <a:srgbClr val="FF0000"/>
                </a:solidFill>
                <a:ea typeface="华文楷体" panose="02010600040101010101" pitchFamily="2" charset="-122"/>
              </a:rPr>
              <a:t>3</a:t>
            </a:r>
            <a:r>
              <a:rPr lang="zh-CN" altLang="en-US" dirty="0">
                <a:solidFill>
                  <a:srgbClr val="FF0000"/>
                </a:solidFill>
                <a:ea typeface="华文楷体" panose="02010600040101010101" pitchFamily="2" charset="-122"/>
              </a:rPr>
              <a:t>＜</a:t>
            </a:r>
            <a:r>
              <a:rPr lang="en-US" altLang="zh-CN" dirty="0">
                <a:solidFill>
                  <a:srgbClr val="FF0000"/>
                </a:solidFill>
                <a:ea typeface="华文楷体" panose="02010600040101010101" pitchFamily="2" charset="-122"/>
              </a:rPr>
              <a:t>HBrO</a:t>
            </a:r>
            <a:r>
              <a:rPr lang="en-US" altLang="zh-CN" baseline="-25000" dirty="0">
                <a:solidFill>
                  <a:srgbClr val="FF0000"/>
                </a:solidFill>
                <a:ea typeface="华文楷体" panose="02010600040101010101" pitchFamily="2" charset="-122"/>
              </a:rPr>
              <a:t>3</a:t>
            </a:r>
            <a:r>
              <a:rPr lang="zh-CN" altLang="en-US" dirty="0">
                <a:solidFill>
                  <a:srgbClr val="FF0000"/>
                </a:solidFill>
                <a:ea typeface="华文楷体" panose="02010600040101010101" pitchFamily="2" charset="-122"/>
              </a:rPr>
              <a:t>＜</a:t>
            </a:r>
            <a:r>
              <a:rPr lang="en-US" altLang="zh-CN" dirty="0">
                <a:solidFill>
                  <a:srgbClr val="FF0000"/>
                </a:solidFill>
                <a:ea typeface="华文楷体" panose="02010600040101010101" pitchFamily="2" charset="-122"/>
              </a:rPr>
              <a:t>HIO</a:t>
            </a:r>
            <a:r>
              <a:rPr lang="en-US" altLang="zh-CN" baseline="-25000" dirty="0">
                <a:solidFill>
                  <a:srgbClr val="FF0000"/>
                </a:solidFill>
                <a:ea typeface="华文楷体" panose="02010600040101010101" pitchFamily="2" charset="-122"/>
              </a:rPr>
              <a:t>3</a:t>
            </a:r>
            <a:r>
              <a:rPr lang="en-US" altLang="zh-CN" dirty="0">
                <a:solidFill>
                  <a:srgbClr val="FF0000"/>
                </a:solidFill>
                <a:ea typeface="华文楷体" panose="02010600040101010101" pitchFamily="2" charset="-122"/>
              </a:rPr>
              <a:t>) </a:t>
            </a:r>
            <a:endParaRPr lang="en-US" altLang="zh-CN" dirty="0">
              <a:solidFill>
                <a:srgbClr val="FF0000"/>
              </a:solidFill>
              <a:ea typeface="华文楷体" panose="02010600040101010101" pitchFamily="2" charset="-122"/>
            </a:endParaRPr>
          </a:p>
          <a:p>
            <a:pPr>
              <a:lnSpc>
                <a:spcPct val="110000"/>
              </a:lnSpc>
              <a:spcBef>
                <a:spcPct val="20000"/>
              </a:spcBef>
              <a:spcAft>
                <a:spcPct val="10000"/>
              </a:spcAft>
            </a:pPr>
            <a:r>
              <a:rPr lang="en-US" altLang="zh-CN" dirty="0">
                <a:ea typeface="华文楷体" panose="02010600040101010101" pitchFamily="2" charset="-122"/>
              </a:rPr>
              <a:t>(2) </a:t>
            </a:r>
            <a:r>
              <a:rPr lang="zh-CN" altLang="en-US" dirty="0">
                <a:ea typeface="华文楷体" panose="02010600040101010101" pitchFamily="2" charset="-122"/>
              </a:rPr>
              <a:t>同一元素</a:t>
            </a:r>
            <a:r>
              <a:rPr lang="en-US" altLang="zh-CN" dirty="0">
                <a:ea typeface="华文楷体" panose="02010600040101010101" pitchFamily="2" charset="-122"/>
              </a:rPr>
              <a:t>,</a:t>
            </a:r>
            <a:r>
              <a:rPr lang="zh-CN" altLang="en-US" dirty="0">
                <a:ea typeface="华文楷体" panose="02010600040101010101" pitchFamily="2" charset="-122"/>
              </a:rPr>
              <a:t>氧化数越高</a:t>
            </a:r>
            <a:r>
              <a:rPr lang="en-US" altLang="zh-CN" dirty="0">
                <a:ea typeface="华文楷体" panose="02010600040101010101" pitchFamily="2" charset="-122"/>
              </a:rPr>
              <a:t>, </a:t>
            </a:r>
            <a:r>
              <a:rPr lang="zh-CN" altLang="en-US" dirty="0">
                <a:ea typeface="华文楷体" panose="02010600040101010101" pitchFamily="2" charset="-122"/>
              </a:rPr>
              <a:t>酸越稳定</a:t>
            </a:r>
            <a:r>
              <a:rPr lang="en-US" altLang="zh-CN" dirty="0">
                <a:ea typeface="华文楷体" panose="02010600040101010101" pitchFamily="2" charset="-122"/>
              </a:rPr>
              <a:t>.</a:t>
            </a:r>
            <a:endParaRPr lang="en-US" altLang="zh-CN" dirty="0">
              <a:ea typeface="华文楷体" panose="02010600040101010101" pitchFamily="2" charset="-122"/>
            </a:endParaRPr>
          </a:p>
          <a:p>
            <a:pPr>
              <a:lnSpc>
                <a:spcPct val="110000"/>
              </a:lnSpc>
              <a:spcBef>
                <a:spcPct val="20000"/>
              </a:spcBef>
              <a:spcAft>
                <a:spcPct val="10000"/>
              </a:spcAft>
            </a:pPr>
            <a:r>
              <a:rPr lang="en-US" altLang="zh-CN" dirty="0">
                <a:ea typeface="华文楷体" panose="02010600040101010101" pitchFamily="2" charset="-122"/>
              </a:rPr>
              <a:t>   </a:t>
            </a:r>
            <a:r>
              <a:rPr lang="en-US" altLang="zh-CN" dirty="0" err="1">
                <a:ea typeface="华文楷体" panose="02010600040101010101" pitchFamily="2" charset="-122"/>
              </a:rPr>
              <a:t>HClO</a:t>
            </a:r>
            <a:r>
              <a:rPr lang="zh-CN" altLang="en-US" dirty="0">
                <a:ea typeface="华文楷体" panose="02010600040101010101" pitchFamily="2" charset="-122"/>
              </a:rPr>
              <a:t>＜</a:t>
            </a:r>
            <a:r>
              <a:rPr lang="en-US" altLang="zh-CN" dirty="0">
                <a:ea typeface="华文楷体" panose="02010600040101010101" pitchFamily="2" charset="-122"/>
              </a:rPr>
              <a:t>HClO</a:t>
            </a:r>
            <a:r>
              <a:rPr lang="en-US" altLang="zh-CN" baseline="-25000" dirty="0">
                <a:ea typeface="华文楷体" panose="02010600040101010101" pitchFamily="2" charset="-122"/>
              </a:rPr>
              <a:t>2</a:t>
            </a:r>
            <a:r>
              <a:rPr lang="zh-CN" altLang="en-US" dirty="0">
                <a:ea typeface="华文楷体" panose="02010600040101010101" pitchFamily="2" charset="-122"/>
              </a:rPr>
              <a:t>＜</a:t>
            </a:r>
            <a:r>
              <a:rPr lang="en-US" altLang="zh-CN" dirty="0">
                <a:ea typeface="华文楷体" panose="02010600040101010101" pitchFamily="2" charset="-122"/>
              </a:rPr>
              <a:t>HClO</a:t>
            </a:r>
            <a:r>
              <a:rPr lang="en-US" altLang="zh-CN" baseline="-25000" dirty="0">
                <a:ea typeface="华文楷体" panose="02010600040101010101" pitchFamily="2" charset="-122"/>
              </a:rPr>
              <a:t>3</a:t>
            </a:r>
            <a:r>
              <a:rPr lang="zh-CN" altLang="en-US" dirty="0">
                <a:ea typeface="华文楷体" panose="02010600040101010101" pitchFamily="2" charset="-122"/>
              </a:rPr>
              <a:t>＜</a:t>
            </a:r>
            <a:r>
              <a:rPr lang="en-US" altLang="zh-CN" dirty="0">
                <a:ea typeface="华文楷体" panose="02010600040101010101" pitchFamily="2" charset="-122"/>
              </a:rPr>
              <a:t>HClO</a:t>
            </a:r>
            <a:r>
              <a:rPr lang="en-US" altLang="zh-CN" baseline="-25000" dirty="0">
                <a:ea typeface="华文楷体" panose="02010600040101010101" pitchFamily="2" charset="-122"/>
              </a:rPr>
              <a:t>4</a:t>
            </a:r>
            <a:r>
              <a:rPr lang="en-US" altLang="zh-CN" dirty="0">
                <a:ea typeface="华文楷体" panose="02010600040101010101" pitchFamily="2" charset="-122"/>
              </a:rPr>
              <a:t> </a:t>
            </a:r>
            <a:endParaRPr lang="en-US" altLang="zh-CN" dirty="0">
              <a:ea typeface="华文楷体" panose="02010600040101010101" pitchFamily="2" charset="-122"/>
            </a:endParaRPr>
          </a:p>
        </p:txBody>
      </p:sp>
      <p:sp>
        <p:nvSpPr>
          <p:cNvPr id="400389" name="Rectangle 3"/>
          <p:cNvSpPr>
            <a:spLocks noChangeArrowheads="1"/>
          </p:cNvSpPr>
          <p:nvPr/>
        </p:nvSpPr>
        <p:spPr bwMode="auto">
          <a:xfrm>
            <a:off x="7812088" y="62118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E5ED847-9A32-4AA6-9FEB-8BA75A881BE7}"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5589">
                                            <p:txEl>
                                              <p:pRg st="0" end="0"/>
                                            </p:txEl>
                                          </p:spTgt>
                                        </p:tgtEl>
                                        <p:attrNameLst>
                                          <p:attrName>style.visibility</p:attrName>
                                        </p:attrNameLst>
                                      </p:cBhvr>
                                      <p:to>
                                        <p:strVal val="visible"/>
                                      </p:to>
                                    </p:set>
                                    <p:animEffect transition="in" filter="wipe(left)">
                                      <p:cBhvr>
                                        <p:cTn id="7" dur="500"/>
                                        <p:tgtEl>
                                          <p:spTgt spid="195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5589">
                                            <p:txEl>
                                              <p:pRg st="1" end="1"/>
                                            </p:txEl>
                                          </p:spTgt>
                                        </p:tgtEl>
                                        <p:attrNameLst>
                                          <p:attrName>style.visibility</p:attrName>
                                        </p:attrNameLst>
                                      </p:cBhvr>
                                      <p:to>
                                        <p:strVal val="visible"/>
                                      </p:to>
                                    </p:set>
                                    <p:animEffect transition="in" filter="wipe(left)">
                                      <p:cBhvr>
                                        <p:cTn id="12" dur="500"/>
                                        <p:tgtEl>
                                          <p:spTgt spid="195589">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95589">
                                            <p:txEl>
                                              <p:pRg st="2" end="2"/>
                                            </p:txEl>
                                          </p:spTgt>
                                        </p:tgtEl>
                                        <p:attrNameLst>
                                          <p:attrName>style.visibility</p:attrName>
                                        </p:attrNameLst>
                                      </p:cBhvr>
                                      <p:to>
                                        <p:strVal val="visible"/>
                                      </p:to>
                                    </p:set>
                                    <p:animEffect transition="in" filter="wipe(left)">
                                      <p:cBhvr>
                                        <p:cTn id="15" dur="500"/>
                                        <p:tgtEl>
                                          <p:spTgt spid="19558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5590"/>
                                        </p:tgtEl>
                                        <p:attrNameLst>
                                          <p:attrName>style.visibility</p:attrName>
                                        </p:attrNameLst>
                                      </p:cBhvr>
                                      <p:to>
                                        <p:strVal val="visible"/>
                                      </p:to>
                                    </p:set>
                                    <p:animEffect transition="in" filter="wipe(left)">
                                      <p:cBhvr>
                                        <p:cTn id="20" dur="500"/>
                                        <p:tgtEl>
                                          <p:spTgt spid="19559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5591">
                                            <p:txEl>
                                              <p:pRg st="0" end="0"/>
                                            </p:txEl>
                                          </p:spTgt>
                                        </p:tgtEl>
                                        <p:attrNameLst>
                                          <p:attrName>style.visibility</p:attrName>
                                        </p:attrNameLst>
                                      </p:cBhvr>
                                      <p:to>
                                        <p:strVal val="visible"/>
                                      </p:to>
                                    </p:set>
                                    <p:animEffect transition="in" filter="wipe(left)">
                                      <p:cBhvr>
                                        <p:cTn id="25" dur="500"/>
                                        <p:tgtEl>
                                          <p:spTgt spid="19559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5591">
                                            <p:txEl>
                                              <p:pRg st="1" end="1"/>
                                            </p:txEl>
                                          </p:spTgt>
                                        </p:tgtEl>
                                        <p:attrNameLst>
                                          <p:attrName>style.visibility</p:attrName>
                                        </p:attrNameLst>
                                      </p:cBhvr>
                                      <p:to>
                                        <p:strVal val="visible"/>
                                      </p:to>
                                    </p:set>
                                    <p:animEffect transition="in" filter="wipe(left)">
                                      <p:cBhvr>
                                        <p:cTn id="30" dur="500"/>
                                        <p:tgtEl>
                                          <p:spTgt spid="195591">
                                            <p:txEl>
                                              <p:pRg st="1" end="1"/>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195591">
                                            <p:txEl>
                                              <p:pRg st="2" end="2"/>
                                            </p:txEl>
                                          </p:spTgt>
                                        </p:tgtEl>
                                        <p:attrNameLst>
                                          <p:attrName>style.visibility</p:attrName>
                                        </p:attrNameLst>
                                      </p:cBhvr>
                                      <p:to>
                                        <p:strVal val="visible"/>
                                      </p:to>
                                    </p:set>
                                    <p:animEffect transition="in" filter="wipe(left)">
                                      <p:cBhvr>
                                        <p:cTn id="33" dur="500"/>
                                        <p:tgtEl>
                                          <p:spTgt spid="1955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bldLvl="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4"/>
          <p:cNvSpPr>
            <a:spLocks noChangeArrowheads="1"/>
          </p:cNvSpPr>
          <p:nvPr/>
        </p:nvSpPr>
        <p:spPr bwMode="auto">
          <a:xfrm>
            <a:off x="846138" y="115888"/>
            <a:ext cx="7397750" cy="641350"/>
          </a:xfrm>
          <a:prstGeom prst="rect">
            <a:avLst/>
          </a:prstGeom>
          <a:noFill/>
          <a:ln>
            <a:noFill/>
          </a:ln>
          <a:effectLst/>
        </p:spPr>
        <p:txBody>
          <a:bodyPr anchor="ctr">
            <a:spAutoFit/>
          </a:bodyPr>
          <a:lstStyle/>
          <a:p>
            <a:pPr>
              <a:defRPr/>
            </a:pPr>
            <a:r>
              <a:rPr lang="en-US" altLang="zh-CN" sz="3600" dirty="0">
                <a:solidFill>
                  <a:srgbClr val="0000FF"/>
                </a:solidFill>
                <a:latin typeface="+mn-lt"/>
                <a:ea typeface="+mn-ea"/>
              </a:rPr>
              <a:t>8)</a:t>
            </a:r>
            <a:r>
              <a:rPr lang="zh-CN" altLang="en-US" sz="3600" dirty="0">
                <a:solidFill>
                  <a:srgbClr val="0000FF"/>
                </a:solidFill>
                <a:latin typeface="+mn-lt"/>
                <a:ea typeface="+mn-ea"/>
              </a:rPr>
              <a:t>  含氧酸氧化性的变化规律</a:t>
            </a:r>
            <a:r>
              <a:rPr lang="en-US" altLang="zh-CN" sz="3600" dirty="0">
                <a:solidFill>
                  <a:srgbClr val="0000FF"/>
                </a:solidFill>
                <a:latin typeface="+mn-lt"/>
                <a:ea typeface="+mn-ea"/>
              </a:rPr>
              <a:t>(p</a:t>
            </a:r>
            <a:r>
              <a:rPr lang="en-US" altLang="zh-CN" sz="3600" baseline="-25000" dirty="0">
                <a:solidFill>
                  <a:srgbClr val="0000FF"/>
                </a:solidFill>
                <a:latin typeface="+mn-lt"/>
                <a:ea typeface="+mn-ea"/>
              </a:rPr>
              <a:t>275</a:t>
            </a:r>
            <a:r>
              <a:rPr lang="en-US" altLang="zh-CN" sz="3600" dirty="0">
                <a:solidFill>
                  <a:srgbClr val="0000FF"/>
                </a:solidFill>
                <a:latin typeface="+mn-lt"/>
                <a:ea typeface="+mn-ea"/>
              </a:rPr>
              <a:t>)</a:t>
            </a:r>
            <a:r>
              <a:rPr lang="zh-CN" altLang="en-US" sz="3600" dirty="0">
                <a:solidFill>
                  <a:srgbClr val="0000FF"/>
                </a:solidFill>
                <a:latin typeface="+mn-lt"/>
                <a:ea typeface="+mn-ea"/>
              </a:rPr>
              <a:t> </a:t>
            </a:r>
            <a:endParaRPr lang="zh-CN" altLang="en-US" sz="3600" dirty="0">
              <a:solidFill>
                <a:srgbClr val="0000FF"/>
              </a:solidFill>
              <a:latin typeface="+mn-lt"/>
              <a:ea typeface="+mn-ea"/>
            </a:endParaRPr>
          </a:p>
        </p:txBody>
      </p:sp>
      <p:sp>
        <p:nvSpPr>
          <p:cNvPr id="197637" name="Text Box 5"/>
          <p:cNvSpPr txBox="1">
            <a:spLocks noChangeArrowheads="1"/>
          </p:cNvSpPr>
          <p:nvPr/>
        </p:nvSpPr>
        <p:spPr bwMode="auto">
          <a:xfrm>
            <a:off x="862013" y="830263"/>
            <a:ext cx="8135937" cy="2997200"/>
          </a:xfrm>
          <a:prstGeom prst="rect">
            <a:avLst/>
          </a:prstGeom>
          <a:noFill/>
          <a:ln>
            <a:noFill/>
          </a:ln>
          <a:effectLst/>
        </p:spPr>
        <p:txBody>
          <a:bodyPr>
            <a:spAutoFit/>
          </a:bodyPr>
          <a:lstStyle/>
          <a:p>
            <a:pPr>
              <a:lnSpc>
                <a:spcPct val="110000"/>
              </a:lnSpc>
              <a:spcBef>
                <a:spcPct val="10000"/>
              </a:spcBef>
              <a:spcAft>
                <a:spcPct val="10000"/>
              </a:spcAft>
              <a:defRPr/>
            </a:pPr>
            <a:r>
              <a:rPr lang="zh-CN" altLang="en-US" dirty="0">
                <a:latin typeface="+mn-lt"/>
                <a:ea typeface="+mn-ea"/>
              </a:rPr>
              <a:t>       卤素含氧酸的氧化性强弱由电对的标准电极电势判断，没有明显的规律性。</a:t>
            </a:r>
            <a:endParaRPr lang="en-US" altLang="zh-CN" dirty="0">
              <a:latin typeface="+mn-lt"/>
              <a:ea typeface="+mn-ea"/>
            </a:endParaRPr>
          </a:p>
          <a:p>
            <a:pPr>
              <a:lnSpc>
                <a:spcPct val="110000"/>
              </a:lnSpc>
              <a:spcBef>
                <a:spcPct val="10000"/>
              </a:spcBef>
              <a:spcAft>
                <a:spcPct val="10000"/>
              </a:spcAft>
              <a:defRPr/>
            </a:pPr>
            <a:r>
              <a:rPr lang="en-US" altLang="zh-CN" dirty="0">
                <a:latin typeface="+mn-lt"/>
                <a:ea typeface="+mn-ea"/>
              </a:rPr>
              <a:t>      </a:t>
            </a:r>
            <a:r>
              <a:rPr lang="zh-CN" altLang="en-US" dirty="0">
                <a:latin typeface="+mn-lt"/>
                <a:ea typeface="+mn-ea"/>
              </a:rPr>
              <a:t>从上到下</a:t>
            </a:r>
            <a:r>
              <a:rPr lang="en-US" altLang="zh-CN" dirty="0">
                <a:latin typeface="+mn-lt"/>
                <a:ea typeface="+mn-ea"/>
              </a:rPr>
              <a:t>,</a:t>
            </a:r>
            <a:r>
              <a:rPr lang="zh-CN" altLang="en-US" dirty="0">
                <a:latin typeface="+mn-lt"/>
                <a:ea typeface="+mn-ea"/>
              </a:rPr>
              <a:t>一般</a:t>
            </a:r>
            <a:r>
              <a:rPr lang="zh-CN" altLang="en-US" dirty="0">
                <a:solidFill>
                  <a:srgbClr val="0033CC"/>
                </a:solidFill>
                <a:latin typeface="+mn-lt"/>
                <a:ea typeface="+mn-ea"/>
              </a:rPr>
              <a:t>第四周期的含氧酸</a:t>
            </a:r>
            <a:r>
              <a:rPr lang="zh-CN" altLang="en-US" dirty="0">
                <a:latin typeface="+mn-lt"/>
                <a:ea typeface="+mn-ea"/>
              </a:rPr>
              <a:t>氧化性均大于上下两周期的含氧酸：</a:t>
            </a:r>
            <a:endParaRPr lang="zh-CN" altLang="en-US" dirty="0">
              <a:latin typeface="+mn-lt"/>
              <a:ea typeface="+mn-ea"/>
            </a:endParaRPr>
          </a:p>
          <a:p>
            <a:pPr>
              <a:lnSpc>
                <a:spcPct val="110000"/>
              </a:lnSpc>
              <a:spcBef>
                <a:spcPct val="10000"/>
              </a:spcBef>
              <a:spcAft>
                <a:spcPct val="10000"/>
              </a:spcAft>
              <a:defRPr/>
            </a:pPr>
            <a:r>
              <a:rPr lang="zh-CN" altLang="en-US" dirty="0">
                <a:latin typeface="+mn-lt"/>
                <a:ea typeface="+mn-ea"/>
              </a:rPr>
              <a:t>         </a:t>
            </a:r>
            <a:r>
              <a:rPr lang="en-US" altLang="zh-CN" dirty="0">
                <a:solidFill>
                  <a:srgbClr val="0000FF"/>
                </a:solidFill>
                <a:latin typeface="+mn-lt"/>
                <a:ea typeface="+mn-ea"/>
              </a:rPr>
              <a:t>HClO</a:t>
            </a:r>
            <a:r>
              <a:rPr lang="en-US" altLang="zh-CN" baseline="-25000" dirty="0">
                <a:solidFill>
                  <a:srgbClr val="0000FF"/>
                </a:solidFill>
                <a:latin typeface="+mn-lt"/>
                <a:ea typeface="+mn-ea"/>
              </a:rPr>
              <a:t>3</a:t>
            </a:r>
            <a:r>
              <a:rPr lang="zh-CN" altLang="en-US" dirty="0">
                <a:solidFill>
                  <a:srgbClr val="0000FF"/>
                </a:solidFill>
                <a:latin typeface="+mn-lt"/>
                <a:ea typeface="+mn-ea"/>
              </a:rPr>
              <a:t>＜</a:t>
            </a:r>
            <a:r>
              <a:rPr lang="en-US" altLang="zh-CN" dirty="0">
                <a:solidFill>
                  <a:srgbClr val="FF0000"/>
                </a:solidFill>
                <a:latin typeface="+mn-lt"/>
                <a:ea typeface="+mn-ea"/>
              </a:rPr>
              <a:t>HBrO</a:t>
            </a:r>
            <a:r>
              <a:rPr lang="en-US" altLang="zh-CN" baseline="-25000" dirty="0">
                <a:solidFill>
                  <a:srgbClr val="FF0000"/>
                </a:solidFill>
                <a:latin typeface="+mn-lt"/>
                <a:ea typeface="+mn-ea"/>
              </a:rPr>
              <a:t>3</a:t>
            </a:r>
            <a:r>
              <a:rPr lang="zh-CN" altLang="en-US" dirty="0">
                <a:solidFill>
                  <a:srgbClr val="0000FF"/>
                </a:solidFill>
                <a:latin typeface="+mn-lt"/>
                <a:ea typeface="+mn-ea"/>
              </a:rPr>
              <a:t>＞</a:t>
            </a:r>
            <a:r>
              <a:rPr lang="en-US" altLang="zh-CN" dirty="0">
                <a:solidFill>
                  <a:srgbClr val="0000FF"/>
                </a:solidFill>
                <a:latin typeface="+mn-lt"/>
                <a:ea typeface="+mn-ea"/>
              </a:rPr>
              <a:t>HIO</a:t>
            </a:r>
            <a:r>
              <a:rPr lang="en-US" altLang="zh-CN" baseline="-25000" dirty="0">
                <a:solidFill>
                  <a:srgbClr val="0000FF"/>
                </a:solidFill>
                <a:latin typeface="+mn-lt"/>
                <a:ea typeface="+mn-ea"/>
              </a:rPr>
              <a:t>3     </a:t>
            </a:r>
            <a:r>
              <a:rPr lang="en-US" altLang="zh-CN" dirty="0">
                <a:solidFill>
                  <a:srgbClr val="0000FF"/>
                </a:solidFill>
                <a:latin typeface="+mn-lt"/>
                <a:ea typeface="+mn-ea"/>
              </a:rPr>
              <a:t>(</a:t>
            </a:r>
            <a:r>
              <a:rPr lang="en-US" altLang="zh-CN" dirty="0">
                <a:solidFill>
                  <a:srgbClr val="FF0000"/>
                </a:solidFill>
                <a:latin typeface="+mn-lt"/>
                <a:ea typeface="+mn-ea"/>
              </a:rPr>
              <a:t>HBrO</a:t>
            </a:r>
            <a:r>
              <a:rPr lang="en-US" altLang="zh-CN" baseline="-25000" dirty="0">
                <a:solidFill>
                  <a:srgbClr val="FF0000"/>
                </a:solidFill>
                <a:latin typeface="+mn-lt"/>
                <a:ea typeface="+mn-ea"/>
              </a:rPr>
              <a:t>4</a:t>
            </a:r>
            <a:r>
              <a:rPr lang="en-US" altLang="zh-CN" dirty="0">
                <a:solidFill>
                  <a:srgbClr val="0000FF"/>
                </a:solidFill>
                <a:latin typeface="+mn-lt"/>
                <a:ea typeface="+mn-ea"/>
              </a:rPr>
              <a:t>)</a:t>
            </a:r>
            <a:endParaRPr lang="en-US" altLang="zh-CN" dirty="0">
              <a:solidFill>
                <a:srgbClr val="0000FF"/>
              </a:solidFill>
              <a:latin typeface="+mn-lt"/>
              <a:ea typeface="+mn-ea"/>
            </a:endParaRPr>
          </a:p>
        </p:txBody>
      </p:sp>
      <p:sp>
        <p:nvSpPr>
          <p:cNvPr id="197638" name="Rectangle 6"/>
          <p:cNvSpPr>
            <a:spLocks noChangeArrowheads="1"/>
          </p:cNvSpPr>
          <p:nvPr/>
        </p:nvSpPr>
        <p:spPr bwMode="auto">
          <a:xfrm>
            <a:off x="1042988" y="4005263"/>
            <a:ext cx="6473825" cy="641350"/>
          </a:xfrm>
          <a:prstGeom prst="rect">
            <a:avLst/>
          </a:prstGeom>
          <a:noFill/>
          <a:ln>
            <a:noFill/>
          </a:ln>
          <a:effectLst/>
        </p:spPr>
        <p:txBody>
          <a:bodyPr anchor="ctr">
            <a:spAutoFit/>
          </a:bodyPr>
          <a:lstStyle/>
          <a:p>
            <a:pPr>
              <a:defRPr/>
            </a:pPr>
            <a:r>
              <a:rPr lang="en-US" altLang="zh-CN" sz="3600" dirty="0">
                <a:solidFill>
                  <a:srgbClr val="0033CC"/>
                </a:solidFill>
                <a:latin typeface="+mn-lt"/>
                <a:ea typeface="+mn-ea"/>
              </a:rPr>
              <a:t>9)</a:t>
            </a:r>
            <a:r>
              <a:rPr lang="zh-CN" altLang="en-US" sz="3600" dirty="0">
                <a:solidFill>
                  <a:srgbClr val="0033CC"/>
                </a:solidFill>
                <a:latin typeface="+mn-lt"/>
                <a:ea typeface="+mn-ea"/>
              </a:rPr>
              <a:t>  含氧酸及其盐的性质比较 </a:t>
            </a:r>
            <a:endParaRPr lang="zh-CN" altLang="en-US" sz="3600" dirty="0">
              <a:solidFill>
                <a:srgbClr val="0033CC"/>
              </a:solidFill>
              <a:latin typeface="+mn-lt"/>
              <a:ea typeface="+mn-ea"/>
            </a:endParaRPr>
          </a:p>
        </p:txBody>
      </p:sp>
      <p:sp>
        <p:nvSpPr>
          <p:cNvPr id="197639" name="Text Box 7"/>
          <p:cNvSpPr txBox="1">
            <a:spLocks noChangeArrowheads="1"/>
          </p:cNvSpPr>
          <p:nvPr/>
        </p:nvSpPr>
        <p:spPr bwMode="auto">
          <a:xfrm>
            <a:off x="1108075" y="4649788"/>
            <a:ext cx="7561263" cy="1274762"/>
          </a:xfrm>
          <a:prstGeom prst="rect">
            <a:avLst/>
          </a:prstGeom>
          <a:noFill/>
          <a:ln>
            <a:noFill/>
          </a:ln>
          <a:effectLst/>
        </p:spPr>
        <p:txBody>
          <a:bodyPr>
            <a:spAutoFit/>
          </a:bodyPr>
          <a:lstStyle/>
          <a:p>
            <a:pPr>
              <a:lnSpc>
                <a:spcPct val="110000"/>
              </a:lnSpc>
              <a:spcBef>
                <a:spcPct val="10000"/>
              </a:spcBef>
              <a:spcAft>
                <a:spcPct val="10000"/>
              </a:spcAft>
              <a:defRPr/>
            </a:pPr>
            <a:r>
              <a:rPr lang="en-US" altLang="zh-CN" dirty="0">
                <a:latin typeface="+mn-lt"/>
                <a:ea typeface="+mn-ea"/>
              </a:rPr>
              <a:t>(1) </a:t>
            </a:r>
            <a:r>
              <a:rPr lang="zh-CN" altLang="en-US" dirty="0">
                <a:latin typeface="+mn-lt"/>
                <a:ea typeface="+mn-ea"/>
              </a:rPr>
              <a:t>稳定性：盐＞酸 如：</a:t>
            </a:r>
            <a:r>
              <a:rPr lang="en-US" altLang="zh-CN" dirty="0" err="1">
                <a:latin typeface="+mn-lt"/>
                <a:ea typeface="+mn-ea"/>
              </a:rPr>
              <a:t>NaClO</a:t>
            </a:r>
            <a:r>
              <a:rPr lang="zh-CN" altLang="en-US" dirty="0">
                <a:latin typeface="+mn-lt"/>
                <a:ea typeface="+mn-ea"/>
              </a:rPr>
              <a:t>＞</a:t>
            </a:r>
            <a:r>
              <a:rPr lang="en-US" altLang="zh-CN" dirty="0" err="1">
                <a:latin typeface="+mn-lt"/>
                <a:ea typeface="+mn-ea"/>
              </a:rPr>
              <a:t>HClO</a:t>
            </a:r>
            <a:r>
              <a:rPr lang="en-US" altLang="zh-CN" dirty="0">
                <a:latin typeface="+mn-lt"/>
                <a:ea typeface="+mn-ea"/>
              </a:rPr>
              <a:t> </a:t>
            </a:r>
            <a:endParaRPr lang="en-US" altLang="zh-CN" dirty="0">
              <a:latin typeface="+mn-lt"/>
              <a:ea typeface="+mn-ea"/>
            </a:endParaRPr>
          </a:p>
          <a:p>
            <a:pPr>
              <a:lnSpc>
                <a:spcPct val="110000"/>
              </a:lnSpc>
              <a:spcBef>
                <a:spcPct val="10000"/>
              </a:spcBef>
              <a:spcAft>
                <a:spcPct val="10000"/>
              </a:spcAft>
              <a:defRPr/>
            </a:pPr>
            <a:r>
              <a:rPr lang="en-US" altLang="zh-CN" dirty="0">
                <a:latin typeface="+mn-lt"/>
                <a:ea typeface="+mn-ea"/>
              </a:rPr>
              <a:t>(2) </a:t>
            </a:r>
            <a:r>
              <a:rPr lang="zh-CN" altLang="en-US" dirty="0">
                <a:latin typeface="+mn-lt"/>
                <a:ea typeface="+mn-ea"/>
              </a:rPr>
              <a:t>氧化性：盐＜酸 如：</a:t>
            </a:r>
            <a:r>
              <a:rPr lang="en-US" altLang="zh-CN" dirty="0" err="1">
                <a:latin typeface="+mn-lt"/>
                <a:ea typeface="+mn-ea"/>
              </a:rPr>
              <a:t>NaClO</a:t>
            </a:r>
            <a:r>
              <a:rPr lang="zh-CN" altLang="en-US" dirty="0">
                <a:latin typeface="+mn-lt"/>
                <a:ea typeface="+mn-ea"/>
              </a:rPr>
              <a:t>＜</a:t>
            </a:r>
            <a:r>
              <a:rPr lang="en-US" altLang="zh-CN" dirty="0" err="1">
                <a:latin typeface="+mn-lt"/>
                <a:ea typeface="+mn-ea"/>
              </a:rPr>
              <a:t>HClO</a:t>
            </a:r>
            <a:r>
              <a:rPr lang="en-US" altLang="zh-CN" dirty="0">
                <a:latin typeface="+mn-lt"/>
                <a:ea typeface="+mn-ea"/>
              </a:rPr>
              <a:t> </a:t>
            </a:r>
            <a:endParaRPr lang="en-US" altLang="zh-CN" dirty="0">
              <a:latin typeface="+mn-lt"/>
              <a:ea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7637">
                                            <p:txEl>
                                              <p:pRg st="0" end="0"/>
                                            </p:txEl>
                                          </p:spTgt>
                                        </p:tgtEl>
                                        <p:attrNameLst>
                                          <p:attrName>style.visibility</p:attrName>
                                        </p:attrNameLst>
                                      </p:cBhvr>
                                      <p:to>
                                        <p:strVal val="visible"/>
                                      </p:to>
                                    </p:set>
                                    <p:animEffect transition="in" filter="wipe(left)">
                                      <p:cBhvr>
                                        <p:cTn id="7" dur="500"/>
                                        <p:tgtEl>
                                          <p:spTgt spid="1976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7637">
                                            <p:txEl>
                                              <p:pRg st="1" end="1"/>
                                            </p:txEl>
                                          </p:spTgt>
                                        </p:tgtEl>
                                        <p:attrNameLst>
                                          <p:attrName>style.visibility</p:attrName>
                                        </p:attrNameLst>
                                      </p:cBhvr>
                                      <p:to>
                                        <p:strVal val="visible"/>
                                      </p:to>
                                    </p:set>
                                    <p:animEffect transition="in" filter="wipe(left)">
                                      <p:cBhvr>
                                        <p:cTn id="12" dur="500"/>
                                        <p:tgtEl>
                                          <p:spTgt spid="1976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7637">
                                            <p:txEl>
                                              <p:pRg st="2" end="2"/>
                                            </p:txEl>
                                          </p:spTgt>
                                        </p:tgtEl>
                                        <p:attrNameLst>
                                          <p:attrName>style.visibility</p:attrName>
                                        </p:attrNameLst>
                                      </p:cBhvr>
                                      <p:to>
                                        <p:strVal val="visible"/>
                                      </p:to>
                                    </p:set>
                                    <p:animEffect transition="in" filter="wipe(left)">
                                      <p:cBhvr>
                                        <p:cTn id="17" dur="500"/>
                                        <p:tgtEl>
                                          <p:spTgt spid="1976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7638"/>
                                        </p:tgtEl>
                                        <p:attrNameLst>
                                          <p:attrName>style.visibility</p:attrName>
                                        </p:attrNameLst>
                                      </p:cBhvr>
                                      <p:to>
                                        <p:strVal val="visible"/>
                                      </p:to>
                                    </p:set>
                                    <p:animEffect transition="in" filter="wipe(left)">
                                      <p:cBhvr>
                                        <p:cTn id="22" dur="500"/>
                                        <p:tgtEl>
                                          <p:spTgt spid="1976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7639">
                                            <p:txEl>
                                              <p:pRg st="0" end="0"/>
                                            </p:txEl>
                                          </p:spTgt>
                                        </p:tgtEl>
                                        <p:attrNameLst>
                                          <p:attrName>style.visibility</p:attrName>
                                        </p:attrNameLst>
                                      </p:cBhvr>
                                      <p:to>
                                        <p:strVal val="visible"/>
                                      </p:to>
                                    </p:set>
                                    <p:animEffect transition="in" filter="wipe(left)">
                                      <p:cBhvr>
                                        <p:cTn id="27" dur="500"/>
                                        <p:tgtEl>
                                          <p:spTgt spid="19763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7639">
                                            <p:txEl>
                                              <p:pRg st="1" end="1"/>
                                            </p:txEl>
                                          </p:spTgt>
                                        </p:tgtEl>
                                        <p:attrNameLst>
                                          <p:attrName>style.visibility</p:attrName>
                                        </p:attrNameLst>
                                      </p:cBhvr>
                                      <p:to>
                                        <p:strVal val="visible"/>
                                      </p:to>
                                    </p:set>
                                    <p:animEffect transition="in" filter="wipe(left)">
                                      <p:cBhvr>
                                        <p:cTn id="32" dur="500"/>
                                        <p:tgtEl>
                                          <p:spTgt spid="1976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8"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21" name="Rectangle 2"/>
          <p:cNvSpPr>
            <a:spLocks noChangeArrowheads="1"/>
          </p:cNvSpPr>
          <p:nvPr/>
        </p:nvSpPr>
        <p:spPr bwMode="auto">
          <a:xfrm>
            <a:off x="949325" y="133350"/>
            <a:ext cx="3775075" cy="708025"/>
          </a:xfrm>
          <a:prstGeom prst="rect">
            <a:avLst/>
          </a:prstGeom>
          <a:solidFill>
            <a:schemeClr val="tx1"/>
          </a:solidFill>
          <a:ln w="12700" cap="sq">
            <a:solidFill>
              <a:schemeClr val="tx1"/>
            </a:solidFill>
            <a:miter lim="800000"/>
            <a:headEnd type="none" w="sm" len="sm"/>
            <a:tailEnd type="none" w="sm" len="sm"/>
          </a:ln>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4000">
                <a:solidFill>
                  <a:srgbClr val="0000CC"/>
                </a:solidFill>
                <a:ea typeface="华文楷体" panose="02010600040101010101" pitchFamily="2" charset="-122"/>
              </a:rPr>
              <a:t>某些重要卤酸盐</a:t>
            </a:r>
            <a:endParaRPr lang="zh-CN" altLang="en-US" sz="4000">
              <a:solidFill>
                <a:srgbClr val="0000CC"/>
              </a:solidFill>
              <a:ea typeface="华文楷体" panose="02010600040101010101" pitchFamily="2" charset="-122"/>
            </a:endParaRPr>
          </a:p>
        </p:txBody>
      </p:sp>
      <p:graphicFrame>
        <p:nvGraphicFramePr>
          <p:cNvPr id="300117" name="Object 85"/>
          <p:cNvGraphicFramePr>
            <a:graphicFrameLocks noChangeAspect="1"/>
          </p:cNvGraphicFramePr>
          <p:nvPr/>
        </p:nvGraphicFramePr>
        <p:xfrm>
          <a:off x="1179513" y="981075"/>
          <a:ext cx="4552950" cy="1031875"/>
        </p:xfrm>
        <a:graphic>
          <a:graphicData uri="http://schemas.openxmlformats.org/presentationml/2006/ole">
            <mc:AlternateContent xmlns:mc="http://schemas.openxmlformats.org/markup-compatibility/2006">
              <mc:Choice xmlns:v="urn:schemas-microsoft-com:vml" Requires="v">
                <p:oleObj spid="_x0000_s300378" name="公式" r:id="rId1" imgW="2120900" imgH="482600" progId="Equation.3">
                  <p:embed/>
                </p:oleObj>
              </mc:Choice>
              <mc:Fallback>
                <p:oleObj name="公式" r:id="rId1" imgW="2120900" imgH="482600" progId="Equation.3">
                  <p:embed/>
                  <p:pic>
                    <p:nvPicPr>
                      <p:cNvPr id="0" name="Picture 2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981075"/>
                        <a:ext cx="4552950" cy="10318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00122" name="Text Box 5"/>
          <p:cNvSpPr txBox="1">
            <a:spLocks noChangeArrowheads="1"/>
          </p:cNvSpPr>
          <p:nvPr/>
        </p:nvSpPr>
        <p:spPr bwMode="auto">
          <a:xfrm>
            <a:off x="1246188" y="2282825"/>
            <a:ext cx="44196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80000"/>
              </a:lnSpc>
              <a:spcBef>
                <a:spcPct val="50000"/>
              </a:spcBef>
            </a:pPr>
            <a:r>
              <a:rPr kumimoji="1" lang="zh-CN" altLang="en-US">
                <a:solidFill>
                  <a:srgbClr val="0033CC"/>
                </a:solidFill>
                <a:ea typeface="华文楷体" panose="02010600040101010101" pitchFamily="2" charset="-122"/>
              </a:rPr>
              <a:t>与各种易燃物混合后，撞击爆炸着火</a:t>
            </a:r>
            <a:endParaRPr kumimoji="1" lang="zh-CN" altLang="en-US">
              <a:solidFill>
                <a:srgbClr val="0033CC"/>
              </a:solidFill>
              <a:ea typeface="华文楷体" panose="02010600040101010101" pitchFamily="2" charset="-122"/>
            </a:endParaRPr>
          </a:p>
        </p:txBody>
      </p:sp>
      <p:graphicFrame>
        <p:nvGraphicFramePr>
          <p:cNvPr id="300118" name="Object 86"/>
          <p:cNvGraphicFramePr>
            <a:graphicFrameLocks noChangeAspect="1"/>
          </p:cNvGraphicFramePr>
          <p:nvPr/>
        </p:nvGraphicFramePr>
        <p:xfrm>
          <a:off x="6429375" y="407988"/>
          <a:ext cx="1878013" cy="2362200"/>
        </p:xfrm>
        <a:graphic>
          <a:graphicData uri="http://schemas.openxmlformats.org/presentationml/2006/ole">
            <mc:AlternateContent xmlns:mc="http://schemas.openxmlformats.org/markup-compatibility/2006">
              <mc:Choice xmlns:v="urn:schemas-microsoft-com:vml" Requires="v">
                <p:oleObj spid="_x0000_s300379" name="Image" r:id="rId3" imgW="2540000" imgH="3505200" progId="">
                  <p:embed/>
                </p:oleObj>
              </mc:Choice>
              <mc:Fallback>
                <p:oleObj name="Image" r:id="rId3" imgW="2540000" imgH="3505200" progId="">
                  <p:embed/>
                  <p:pic>
                    <p:nvPicPr>
                      <p:cNvPr id="0" name="Picture 287"/>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429375" y="407988"/>
                        <a:ext cx="1878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Lst>
                    </p:spPr>
                  </p:pic>
                </p:oleObj>
              </mc:Fallback>
            </mc:AlternateContent>
          </a:graphicData>
        </a:graphic>
      </p:graphicFrame>
      <p:sp>
        <p:nvSpPr>
          <p:cNvPr id="300123" name="Text Box 8"/>
          <p:cNvSpPr txBox="1">
            <a:spLocks noChangeArrowheads="1"/>
          </p:cNvSpPr>
          <p:nvPr/>
        </p:nvSpPr>
        <p:spPr bwMode="auto">
          <a:xfrm>
            <a:off x="6102350" y="2843213"/>
            <a:ext cx="2743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kumimoji="1" lang="zh-CN" altLang="en-US" sz="2800">
                <a:ea typeface="华文楷体" panose="02010600040101010101" pitchFamily="2" charset="-122"/>
              </a:rPr>
              <a:t>火柴头中氧化剂</a:t>
            </a:r>
            <a:endParaRPr kumimoji="1" lang="zh-CN" altLang="en-US" sz="2800">
              <a:ea typeface="华文楷体" panose="02010600040101010101" pitchFamily="2" charset="-122"/>
            </a:endParaRPr>
          </a:p>
        </p:txBody>
      </p:sp>
      <p:sp>
        <p:nvSpPr>
          <p:cNvPr id="300124" name="Text Box 9"/>
          <p:cNvSpPr txBox="1">
            <a:spLocks noChangeArrowheads="1"/>
          </p:cNvSpPr>
          <p:nvPr/>
        </p:nvSpPr>
        <p:spPr bwMode="auto">
          <a:xfrm>
            <a:off x="958850" y="3370263"/>
            <a:ext cx="7142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2400">
                <a:ea typeface="华文楷体" panose="02010600040101010101" pitchFamily="2" charset="-122"/>
              </a:rPr>
              <a:t>KClO</a:t>
            </a:r>
            <a:r>
              <a:rPr kumimoji="1" lang="en-US" altLang="zh-CN" sz="2400" baseline="-25000">
                <a:ea typeface="华文楷体" panose="02010600040101010101" pitchFamily="2" charset="-122"/>
              </a:rPr>
              <a:t>4</a:t>
            </a:r>
            <a:r>
              <a:rPr kumimoji="1" lang="zh-CN" altLang="en-US" sz="2400">
                <a:ea typeface="华文楷体" panose="02010600040101010101" pitchFamily="2" charset="-122"/>
              </a:rPr>
              <a:t>：稳定性好，用作炸药比</a:t>
            </a:r>
            <a:r>
              <a:rPr kumimoji="1" lang="en-US" altLang="zh-CN" sz="2400">
                <a:ea typeface="华文楷体" panose="02010600040101010101" pitchFamily="2" charset="-122"/>
              </a:rPr>
              <a:t>KClO</a:t>
            </a:r>
            <a:r>
              <a:rPr kumimoji="1" lang="en-US" altLang="zh-CN" sz="2400" baseline="-25000">
                <a:ea typeface="华文楷体" panose="02010600040101010101" pitchFamily="2" charset="-122"/>
              </a:rPr>
              <a:t>3</a:t>
            </a:r>
            <a:r>
              <a:rPr kumimoji="1" lang="zh-CN" altLang="en-US" sz="2400">
                <a:ea typeface="华文楷体" panose="02010600040101010101" pitchFamily="2" charset="-122"/>
              </a:rPr>
              <a:t>更稳定</a:t>
            </a:r>
            <a:endParaRPr kumimoji="1" lang="zh-CN" altLang="en-US" sz="2400">
              <a:ea typeface="华文楷体" panose="02010600040101010101" pitchFamily="2" charset="-122"/>
            </a:endParaRPr>
          </a:p>
        </p:txBody>
      </p:sp>
      <p:graphicFrame>
        <p:nvGraphicFramePr>
          <p:cNvPr id="300119" name="Object 87"/>
          <p:cNvGraphicFramePr>
            <a:graphicFrameLocks noChangeAspect="1"/>
          </p:cNvGraphicFramePr>
          <p:nvPr/>
        </p:nvGraphicFramePr>
        <p:xfrm>
          <a:off x="1547813" y="3860800"/>
          <a:ext cx="3308350" cy="544513"/>
        </p:xfrm>
        <a:graphic>
          <a:graphicData uri="http://schemas.openxmlformats.org/presentationml/2006/ole">
            <mc:AlternateContent xmlns:mc="http://schemas.openxmlformats.org/markup-compatibility/2006">
              <mc:Choice xmlns:v="urn:schemas-microsoft-com:vml" Requires="v">
                <p:oleObj spid="_x0000_s300380" name="公式" r:id="rId5" imgW="1841500" imgH="304800" progId="Equation.3">
                  <p:embed/>
                </p:oleObj>
              </mc:Choice>
              <mc:Fallback>
                <p:oleObj name="公式" r:id="rId5" imgW="1841500" imgH="304800" progId="Equation.3">
                  <p:embed/>
                  <p:pic>
                    <p:nvPicPr>
                      <p:cNvPr id="0" name="Picture 2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3860800"/>
                        <a:ext cx="3308350" cy="544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0125" name="Text Box 11"/>
          <p:cNvSpPr txBox="1">
            <a:spLocks noChangeArrowheads="1"/>
          </p:cNvSpPr>
          <p:nvPr/>
        </p:nvSpPr>
        <p:spPr bwMode="auto">
          <a:xfrm>
            <a:off x="971550" y="4797425"/>
            <a:ext cx="5256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2800">
                <a:ea typeface="华文楷体" panose="02010600040101010101" pitchFamily="2" charset="-122"/>
              </a:rPr>
              <a:t>Mg(ClO</a:t>
            </a:r>
            <a:r>
              <a:rPr kumimoji="1" lang="en-US" altLang="zh-CN" sz="2800" baseline="-25000">
                <a:ea typeface="华文楷体" panose="02010600040101010101" pitchFamily="2" charset="-122"/>
              </a:rPr>
              <a:t>4</a:t>
            </a:r>
            <a:r>
              <a:rPr kumimoji="1" lang="en-US" altLang="zh-CN" sz="2800">
                <a:ea typeface="华文楷体" panose="02010600040101010101" pitchFamily="2" charset="-122"/>
              </a:rPr>
              <a:t>)</a:t>
            </a:r>
            <a:r>
              <a:rPr kumimoji="1" lang="en-US" altLang="zh-CN" sz="2800" baseline="-25000">
                <a:ea typeface="华文楷体" panose="02010600040101010101" pitchFamily="2" charset="-122"/>
              </a:rPr>
              <a:t>2 </a:t>
            </a:r>
            <a:r>
              <a:rPr kumimoji="1" lang="en-US" altLang="zh-CN" sz="2800">
                <a:ea typeface="华文楷体" panose="02010600040101010101" pitchFamily="2" charset="-122"/>
              </a:rPr>
              <a:t>/ Ca(ClO</a:t>
            </a:r>
            <a:r>
              <a:rPr kumimoji="1" lang="en-US" altLang="zh-CN" sz="2800" baseline="-25000">
                <a:ea typeface="华文楷体" panose="02010600040101010101" pitchFamily="2" charset="-122"/>
              </a:rPr>
              <a:t>4</a:t>
            </a:r>
            <a:r>
              <a:rPr kumimoji="1" lang="en-US" altLang="zh-CN" sz="2800">
                <a:ea typeface="华文楷体" panose="02010600040101010101" pitchFamily="2" charset="-122"/>
              </a:rPr>
              <a:t>)</a:t>
            </a:r>
            <a:r>
              <a:rPr kumimoji="1" lang="en-US" altLang="zh-CN" sz="2800" baseline="-25000">
                <a:ea typeface="华文楷体" panose="02010600040101010101" pitchFamily="2" charset="-122"/>
              </a:rPr>
              <a:t>2</a:t>
            </a:r>
            <a:r>
              <a:rPr kumimoji="1" lang="zh-CN" altLang="en-US" sz="2800">
                <a:ea typeface="华文楷体" panose="02010600040101010101" pitchFamily="2" charset="-122"/>
              </a:rPr>
              <a:t>作干燥剂</a:t>
            </a:r>
            <a:endParaRPr kumimoji="1" lang="zh-CN" altLang="en-US" sz="2800">
              <a:ea typeface="华文楷体" panose="02010600040101010101" pitchFamily="2" charset="-122"/>
            </a:endParaRPr>
          </a:p>
        </p:txBody>
      </p:sp>
      <p:sp>
        <p:nvSpPr>
          <p:cNvPr id="300126" name="Text Box 12"/>
          <p:cNvSpPr txBox="1">
            <a:spLocks noChangeArrowheads="1"/>
          </p:cNvSpPr>
          <p:nvPr/>
        </p:nvSpPr>
        <p:spPr bwMode="auto">
          <a:xfrm>
            <a:off x="1116013" y="5516563"/>
            <a:ext cx="4624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en-US" sz="2800">
                <a:ea typeface="华文楷体" panose="02010600040101010101" pitchFamily="2" charset="-122"/>
              </a:rPr>
              <a:t>NH</a:t>
            </a:r>
            <a:r>
              <a:rPr kumimoji="1" lang="en-US" altLang="en-US" sz="2800" baseline="-25000">
                <a:ea typeface="华文楷体" panose="02010600040101010101" pitchFamily="2" charset="-122"/>
              </a:rPr>
              <a:t>4</a:t>
            </a:r>
            <a:r>
              <a:rPr kumimoji="1" lang="en-US" altLang="en-US" sz="2800">
                <a:ea typeface="华文楷体" panose="02010600040101010101" pitchFamily="2" charset="-122"/>
              </a:rPr>
              <a:t>ClO</a:t>
            </a:r>
            <a:r>
              <a:rPr kumimoji="1" lang="en-US" altLang="en-US" sz="2800" baseline="-25000">
                <a:ea typeface="华文楷体" panose="02010600040101010101" pitchFamily="2" charset="-122"/>
              </a:rPr>
              <a:t>4</a:t>
            </a:r>
            <a:r>
              <a:rPr kumimoji="1" lang="zh-CN" altLang="en-US" sz="2800">
                <a:ea typeface="华文楷体" panose="02010600040101010101" pitchFamily="2" charset="-122"/>
              </a:rPr>
              <a:t>：现代火箭燃料</a:t>
            </a:r>
            <a:endParaRPr kumimoji="1" lang="zh-CN" altLang="en-US" sz="2800">
              <a:ea typeface="华文楷体" panose="02010600040101010101" pitchFamily="2" charset="-122"/>
            </a:endParaRPr>
          </a:p>
        </p:txBody>
      </p:sp>
      <p:graphicFrame>
        <p:nvGraphicFramePr>
          <p:cNvPr id="300120" name="Object 88"/>
          <p:cNvGraphicFramePr>
            <a:graphicFrameLocks noChangeAspect="1"/>
          </p:cNvGraphicFramePr>
          <p:nvPr/>
        </p:nvGraphicFramePr>
        <p:xfrm>
          <a:off x="6257925" y="4292600"/>
          <a:ext cx="2049463" cy="2135188"/>
        </p:xfrm>
        <a:graphic>
          <a:graphicData uri="http://schemas.openxmlformats.org/presentationml/2006/ole">
            <mc:AlternateContent xmlns:mc="http://schemas.openxmlformats.org/markup-compatibility/2006">
              <mc:Choice xmlns:v="urn:schemas-microsoft-com:vml" Requires="v">
                <p:oleObj spid="_x0000_s300381" name="Image" r:id="rId7" imgW="3175000" imgH="5156200" progId="">
                  <p:embed/>
                </p:oleObj>
              </mc:Choice>
              <mc:Fallback>
                <p:oleObj name="Image" r:id="rId7" imgW="3175000" imgH="5156200" progId="">
                  <p:embed/>
                  <p:pic>
                    <p:nvPicPr>
                      <p:cNvPr id="0" name="Picture 28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925" y="4292600"/>
                        <a:ext cx="2049463"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Lst>
                    </p:spPr>
                  </p:pic>
                </p:oleObj>
              </mc:Fallback>
            </mc:AlternateContent>
          </a:graphicData>
        </a:graphic>
      </p:graphicFrame>
      <p:sp>
        <p:nvSpPr>
          <p:cNvPr id="300127" name="Rectangle 15"/>
          <p:cNvSpPr>
            <a:spLocks noChangeArrowheads="1"/>
          </p:cNvSpPr>
          <p:nvPr/>
        </p:nvSpPr>
        <p:spPr bwMode="auto">
          <a:xfrm>
            <a:off x="7812088" y="62118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8BAF371-EBFC-4401-AA7E-DDD2D99BEDF3}"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pic>
        <p:nvPicPr>
          <p:cNvPr id="300128" name="Picture 6" descr="b16">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30050" name="Rectangle 2"/>
          <p:cNvSpPr>
            <a:spLocks noGrp="1"/>
          </p:cNvSpPr>
          <p:nvPr>
            <p:ph type="title"/>
          </p:nvPr>
        </p:nvSpPr>
        <p:spPr>
          <a:xfrm>
            <a:off x="2627313" y="476250"/>
            <a:ext cx="4249737" cy="1143000"/>
          </a:xfrm>
        </p:spPr>
        <p:txBody>
          <a:bodyPr vert="horz" wrap="square" lIns="91440" tIns="45720" rIns="91440" bIns="45720" anchor="ctr"/>
          <a:p>
            <a:pPr algn="l" eaLnBrk="1" hangingPunct="1"/>
            <a:r>
              <a:rPr lang="en-US" altLang="zh-CN" sz="4800" b="1" dirty="0">
                <a:solidFill>
                  <a:schemeClr val="bg1"/>
                </a:solidFill>
                <a:latin typeface="Times New Roman" panose="02020603050405020304" pitchFamily="18" charset="0"/>
                <a:ea typeface="华文楷体" panose="02010600040101010101" pitchFamily="2" charset="-122"/>
              </a:rPr>
              <a:t>8.9 </a:t>
            </a:r>
            <a:r>
              <a:rPr lang="zh-CN" altLang="en-US" sz="4800" b="1" dirty="0">
                <a:solidFill>
                  <a:schemeClr val="bg1"/>
                </a:solidFill>
                <a:latin typeface="Times New Roman" panose="02020603050405020304" pitchFamily="18" charset="0"/>
                <a:ea typeface="华文楷体" panose="02010600040101010101" pitchFamily="2" charset="-122"/>
              </a:rPr>
              <a:t>稀有气体</a:t>
            </a:r>
            <a:endParaRPr lang="zh-CN" altLang="en-US" sz="4800" b="1" dirty="0">
              <a:solidFill>
                <a:schemeClr val="bg1"/>
              </a:solidFill>
              <a:latin typeface="Times New Roman" panose="02020603050405020304" pitchFamily="18" charset="0"/>
              <a:ea typeface="华文楷体" panose="02010600040101010101" pitchFamily="2" charset="-122"/>
            </a:endParaRPr>
          </a:p>
        </p:txBody>
      </p:sp>
      <p:sp>
        <p:nvSpPr>
          <p:cNvPr id="130051" name="Rectangle 4">
            <a:hlinkClick r:id="rId2" action="ppaction://hlinksldjump"/>
          </p:cNvPr>
          <p:cNvSpPr/>
          <p:nvPr/>
        </p:nvSpPr>
        <p:spPr>
          <a:xfrm>
            <a:off x="2195513" y="4581525"/>
            <a:ext cx="5184775" cy="70675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4000" b="1" dirty="0">
                <a:solidFill>
                  <a:schemeClr val="bg1"/>
                </a:solidFill>
                <a:latin typeface="Times New Roman" panose="02020603050405020304" pitchFamily="18" charset="0"/>
              </a:rPr>
              <a:t>8.9.3 </a:t>
            </a:r>
            <a:r>
              <a:rPr lang="zh-CN" altLang="en-US" sz="4000" b="1" dirty="0">
                <a:solidFill>
                  <a:schemeClr val="bg1"/>
                </a:solidFill>
                <a:latin typeface="Times New Roman" panose="02020603050405020304" pitchFamily="18" charset="0"/>
              </a:rPr>
              <a:t>氙化合物的构型</a:t>
            </a:r>
            <a:endParaRPr lang="zh-CN" altLang="en-US" sz="4000" b="1" dirty="0">
              <a:solidFill>
                <a:schemeClr val="bg1"/>
              </a:solidFill>
              <a:latin typeface="Times New Roman" panose="02020603050405020304" pitchFamily="18" charset="0"/>
            </a:endParaRPr>
          </a:p>
        </p:txBody>
      </p:sp>
      <p:sp>
        <p:nvSpPr>
          <p:cNvPr id="130052" name="Rectangle 5">
            <a:hlinkClick r:id="rId3" action="ppaction://hlinksldjump"/>
          </p:cNvPr>
          <p:cNvSpPr/>
          <p:nvPr/>
        </p:nvSpPr>
        <p:spPr>
          <a:xfrm>
            <a:off x="2195513" y="3375025"/>
            <a:ext cx="3878580" cy="706755"/>
          </a:xfrm>
          <a:prstGeom prst="rect">
            <a:avLst/>
          </a:prstGeom>
          <a:noFill/>
          <a:ln w="12700">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buNone/>
            </a:pPr>
            <a:r>
              <a:rPr lang="en-US" altLang="zh-CN" sz="4000" b="1" dirty="0">
                <a:solidFill>
                  <a:schemeClr val="bg1"/>
                </a:solidFill>
                <a:latin typeface="Times New Roman" panose="02020603050405020304" pitchFamily="18" charset="0"/>
              </a:rPr>
              <a:t>8.9.2 </a:t>
            </a:r>
            <a:r>
              <a:rPr lang="zh-CN" altLang="en-US" sz="4000" b="1" dirty="0">
                <a:solidFill>
                  <a:schemeClr val="bg1"/>
                </a:solidFill>
                <a:latin typeface="Times New Roman" panose="02020603050405020304" pitchFamily="18" charset="0"/>
              </a:rPr>
              <a:t>氙的化合物 </a:t>
            </a:r>
            <a:endParaRPr lang="zh-CN" altLang="en-US" sz="4000" b="1" dirty="0">
              <a:solidFill>
                <a:schemeClr val="bg1"/>
              </a:solidFill>
              <a:latin typeface="Times New Roman" panose="02020603050405020304" pitchFamily="18" charset="0"/>
            </a:endParaRPr>
          </a:p>
        </p:txBody>
      </p:sp>
      <p:pic>
        <p:nvPicPr>
          <p:cNvPr id="130053" name="Picture 6" descr="_16889762220338502556[1]">
            <a:hlinkClick r:id="rId4" action="ppaction://hlinksldjump"/>
          </p:cNvPr>
          <p:cNvPicPr>
            <a:picLocks noChangeAspect="1"/>
          </p:cNvPicPr>
          <p:nvPr/>
        </p:nvPicPr>
        <p:blipFill>
          <a:blip r:embed="rId5"/>
          <a:stretch>
            <a:fillRect/>
          </a:stretch>
        </p:blipFill>
        <p:spPr>
          <a:xfrm>
            <a:off x="1763713" y="2420938"/>
            <a:ext cx="381000" cy="381000"/>
          </a:xfrm>
          <a:prstGeom prst="rect">
            <a:avLst/>
          </a:prstGeom>
          <a:noFill/>
          <a:ln w="9525">
            <a:noFill/>
          </a:ln>
        </p:spPr>
      </p:pic>
      <p:pic>
        <p:nvPicPr>
          <p:cNvPr id="130054" name="Picture 7" descr="_16889762220338502556[1]">
            <a:hlinkClick r:id="rId3" action="ppaction://hlinksldjump"/>
          </p:cNvPr>
          <p:cNvPicPr>
            <a:picLocks noChangeAspect="1"/>
          </p:cNvPicPr>
          <p:nvPr/>
        </p:nvPicPr>
        <p:blipFill>
          <a:blip r:embed="rId5"/>
          <a:stretch>
            <a:fillRect/>
          </a:stretch>
        </p:blipFill>
        <p:spPr>
          <a:xfrm>
            <a:off x="1763713" y="3573463"/>
            <a:ext cx="381000" cy="381000"/>
          </a:xfrm>
          <a:prstGeom prst="rect">
            <a:avLst/>
          </a:prstGeom>
          <a:noFill/>
          <a:ln w="9525">
            <a:noFill/>
          </a:ln>
        </p:spPr>
      </p:pic>
      <p:pic>
        <p:nvPicPr>
          <p:cNvPr id="130055" name="Picture 8" descr="_16889762220338502556[1]">
            <a:hlinkClick r:id="rId2" action="ppaction://hlinksldjump"/>
          </p:cNvPr>
          <p:cNvPicPr>
            <a:picLocks noChangeAspect="1"/>
          </p:cNvPicPr>
          <p:nvPr/>
        </p:nvPicPr>
        <p:blipFill>
          <a:blip r:embed="rId5"/>
          <a:stretch>
            <a:fillRect/>
          </a:stretch>
        </p:blipFill>
        <p:spPr>
          <a:xfrm>
            <a:off x="1763713" y="4797425"/>
            <a:ext cx="381000" cy="381000"/>
          </a:xfrm>
          <a:prstGeom prst="rect">
            <a:avLst/>
          </a:prstGeom>
          <a:noFill/>
          <a:ln w="9525">
            <a:noFill/>
          </a:ln>
        </p:spPr>
      </p:pic>
      <p:pic>
        <p:nvPicPr>
          <p:cNvPr id="130056" name="Picture 9" descr="0063">
            <a:hlinkClick r:id="rId6" action="ppaction://hlinksldjump"/>
          </p:cNvPr>
          <p:cNvPicPr>
            <a:picLocks noChangeAspect="1"/>
          </p:cNvPicPr>
          <p:nvPr/>
        </p:nvPicPr>
        <p:blipFill>
          <a:blip r:embed="rId7"/>
          <a:stretch>
            <a:fillRect/>
          </a:stretch>
        </p:blipFill>
        <p:spPr>
          <a:xfrm>
            <a:off x="8027988" y="5876925"/>
            <a:ext cx="936625" cy="800100"/>
          </a:xfrm>
          <a:prstGeom prst="rect">
            <a:avLst/>
          </a:prstGeom>
          <a:noFill/>
          <a:ln w="9525">
            <a:noFill/>
          </a:ln>
        </p:spPr>
      </p:pic>
      <p:sp>
        <p:nvSpPr>
          <p:cNvPr id="130057" name="Rectangle 10">
            <a:hlinkClick r:id="rId4" action="ppaction://hlinksldjump"/>
          </p:cNvPr>
          <p:cNvSpPr/>
          <p:nvPr/>
        </p:nvSpPr>
        <p:spPr>
          <a:xfrm>
            <a:off x="2195513" y="2205038"/>
            <a:ext cx="5329237" cy="70675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buNone/>
            </a:pPr>
            <a:r>
              <a:rPr lang="en-US" altLang="zh-CN" sz="4000" b="1" dirty="0">
                <a:solidFill>
                  <a:schemeClr val="bg1"/>
                </a:solidFill>
                <a:latin typeface="Times New Roman" panose="02020603050405020304" pitchFamily="18" charset="0"/>
              </a:rPr>
              <a:t>8.9.1 </a:t>
            </a:r>
            <a:r>
              <a:rPr lang="zh-CN" altLang="en-US" sz="4000" b="1" dirty="0">
                <a:solidFill>
                  <a:schemeClr val="bg1"/>
                </a:solidFill>
                <a:latin typeface="Times New Roman" panose="02020603050405020304" pitchFamily="18" charset="0"/>
              </a:rPr>
              <a:t>存在与成键特点 </a:t>
            </a:r>
            <a:endParaRPr lang="zh-CN" altLang="en-US" sz="4000" b="1" dirty="0">
              <a:solidFill>
                <a:schemeClr val="bg1"/>
              </a:solidFill>
              <a:latin typeface="Times New Roman" panose="02020603050405020304" pitchFamily="18" charset="0"/>
            </a:endParaRPr>
          </a:p>
        </p:txBody>
      </p:sp>
      <p:sp>
        <p:nvSpPr>
          <p:cNvPr id="130058" name="灯片编号占位符 11"/>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31074" name="Rectangle 4"/>
          <p:cNvSpPr/>
          <p:nvPr/>
        </p:nvSpPr>
        <p:spPr>
          <a:xfrm>
            <a:off x="395288" y="227013"/>
            <a:ext cx="6913562" cy="752475"/>
          </a:xfrm>
          <a:prstGeom prst="rect">
            <a:avLst/>
          </a:prstGeom>
          <a:solidFill>
            <a:srgbClr val="99CCFF"/>
          </a:solidFill>
          <a:ln w="12700">
            <a:noFill/>
          </a:ln>
        </p:spPr>
        <p:txBody>
          <a:bodyPr tIns="76176" bIns="0"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4400" b="1" dirty="0">
                <a:latin typeface="Times New Roman" panose="02020603050405020304" pitchFamily="18" charset="0"/>
                <a:ea typeface="华文行楷" panose="02010800040101010101" pitchFamily="2" charset="-122"/>
              </a:rPr>
              <a:t>8.9.1 </a:t>
            </a:r>
            <a:r>
              <a:rPr lang="zh-CN" altLang="en-US" sz="4400" b="1" dirty="0">
                <a:latin typeface="Times New Roman" panose="02020603050405020304" pitchFamily="18" charset="0"/>
                <a:ea typeface="华文行楷" panose="02010800040101010101" pitchFamily="2" charset="-122"/>
              </a:rPr>
              <a:t>存在与成键特点</a:t>
            </a:r>
            <a:endParaRPr lang="zh-CN" altLang="en-US" sz="4400" dirty="0">
              <a:latin typeface="Times New Roman" panose="02020603050405020304" pitchFamily="18" charset="0"/>
              <a:ea typeface="华文行楷" panose="02010800040101010101" pitchFamily="2" charset="-122"/>
            </a:endParaRPr>
          </a:p>
        </p:txBody>
      </p:sp>
      <p:sp>
        <p:nvSpPr>
          <p:cNvPr id="375819" name="Rectangle 11"/>
          <p:cNvSpPr/>
          <p:nvPr/>
        </p:nvSpPr>
        <p:spPr>
          <a:xfrm>
            <a:off x="468630" y="2997200"/>
            <a:ext cx="6521450" cy="64516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latin typeface="Times New Roman" panose="02020603050405020304" pitchFamily="18" charset="0"/>
              </a:rPr>
              <a:t>1962</a:t>
            </a:r>
            <a:r>
              <a:rPr lang="zh-CN" altLang="en-US" sz="3600" b="1" dirty="0">
                <a:latin typeface="Times New Roman" panose="02020603050405020304" pitchFamily="18" charset="0"/>
              </a:rPr>
              <a:t>年以前称为</a:t>
            </a:r>
            <a:r>
              <a:rPr lang="zh-CN" altLang="en-US" sz="3600" b="1" dirty="0">
                <a:solidFill>
                  <a:srgbClr val="FF0000"/>
                </a:solidFill>
                <a:latin typeface="Times New Roman" panose="02020603050405020304" pitchFamily="18" charset="0"/>
              </a:rPr>
              <a:t>“惰性气体”</a:t>
            </a:r>
            <a:endParaRPr lang="zh-CN" altLang="en-US" sz="3600" b="1" dirty="0">
              <a:latin typeface="Times New Roman" panose="02020603050405020304" pitchFamily="18" charset="0"/>
            </a:endParaRPr>
          </a:p>
        </p:txBody>
      </p:sp>
      <p:sp>
        <p:nvSpPr>
          <p:cNvPr id="375820" name="Rectangle 12"/>
          <p:cNvSpPr/>
          <p:nvPr/>
        </p:nvSpPr>
        <p:spPr>
          <a:xfrm>
            <a:off x="468313" y="3860800"/>
            <a:ext cx="4608512" cy="64135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t>又称为</a:t>
            </a:r>
            <a:r>
              <a:rPr lang="zh-CN" altLang="en-US" sz="3600" b="1" dirty="0">
                <a:solidFill>
                  <a:srgbClr val="FF0000"/>
                </a:solidFill>
              </a:rPr>
              <a:t>“零族元素”</a:t>
            </a:r>
            <a:endParaRPr lang="zh-CN" altLang="en-US" sz="3600" b="1" dirty="0">
              <a:solidFill>
                <a:srgbClr val="FF0000"/>
              </a:solidFill>
            </a:endParaRPr>
          </a:p>
        </p:txBody>
      </p:sp>
      <p:sp>
        <p:nvSpPr>
          <p:cNvPr id="375824" name="Text Box 16"/>
          <p:cNvSpPr txBox="1"/>
          <p:nvPr/>
        </p:nvSpPr>
        <p:spPr>
          <a:xfrm>
            <a:off x="395288" y="1268413"/>
            <a:ext cx="8267700"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3600" b="1" dirty="0">
                <a:solidFill>
                  <a:srgbClr val="FF0000"/>
                </a:solidFill>
                <a:latin typeface="Times New Roman" panose="02020603050405020304" pitchFamily="18" charset="0"/>
              </a:rPr>
              <a:t>稀有气体：</a:t>
            </a:r>
            <a:r>
              <a:rPr lang="en-US" altLang="zh-CN" sz="3600" b="1" dirty="0">
                <a:latin typeface="Times New Roman" panose="02020603050405020304" pitchFamily="18" charset="0"/>
              </a:rPr>
              <a:t>He    Ne    Ar    Kr    Xe    Rn</a:t>
            </a:r>
            <a:endParaRPr lang="en-US" altLang="zh-CN" sz="3600" b="1" dirty="0">
              <a:latin typeface="Times New Roman" panose="02020603050405020304" pitchFamily="18" charset="0"/>
            </a:endParaRPr>
          </a:p>
        </p:txBody>
      </p:sp>
      <p:sp>
        <p:nvSpPr>
          <p:cNvPr id="375825" name="Rectangle 17"/>
          <p:cNvSpPr/>
          <p:nvPr/>
        </p:nvSpPr>
        <p:spPr>
          <a:xfrm>
            <a:off x="468313" y="2060575"/>
            <a:ext cx="6983412"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FF0000"/>
                </a:solidFill>
                <a:latin typeface="Times New Roman" panose="02020603050405020304" pitchFamily="18" charset="0"/>
              </a:rPr>
              <a:t>价层电子构型：</a:t>
            </a:r>
            <a:r>
              <a:rPr lang="en-US" altLang="zh-CN" sz="3600" b="1" i="1" dirty="0">
                <a:latin typeface="Times New Roman" panose="02020603050405020304" pitchFamily="18" charset="0"/>
              </a:rPr>
              <a:t>n</a:t>
            </a:r>
            <a:r>
              <a:rPr lang="en-US" altLang="zh-CN" sz="3600" b="1" dirty="0">
                <a:latin typeface="Times New Roman" panose="02020603050405020304" pitchFamily="18" charset="0"/>
              </a:rPr>
              <a:t>s</a:t>
            </a:r>
            <a:r>
              <a:rPr lang="en-US" altLang="zh-CN" sz="3600" b="1" baseline="30000" dirty="0">
                <a:latin typeface="Times New Roman" panose="02020603050405020304" pitchFamily="18" charset="0"/>
              </a:rPr>
              <a:t>2</a:t>
            </a:r>
            <a:r>
              <a:rPr lang="en-US" altLang="zh-CN" sz="3600" b="1" i="1" dirty="0">
                <a:latin typeface="Times New Roman" panose="02020603050405020304" pitchFamily="18" charset="0"/>
              </a:rPr>
              <a:t>n</a:t>
            </a:r>
            <a:r>
              <a:rPr lang="en-US" altLang="zh-CN" sz="3600" b="1" dirty="0">
                <a:latin typeface="Times New Roman" panose="02020603050405020304" pitchFamily="18" charset="0"/>
              </a:rPr>
              <a:t>p</a:t>
            </a:r>
            <a:r>
              <a:rPr lang="en-US" altLang="zh-CN" sz="3600" b="1" baseline="30000" dirty="0">
                <a:latin typeface="Times New Roman" panose="02020603050405020304" pitchFamily="18" charset="0"/>
              </a:rPr>
              <a:t>6</a:t>
            </a:r>
            <a:r>
              <a:rPr lang="en-US" altLang="zh-CN" sz="3600" b="1" dirty="0">
                <a:latin typeface="Times New Roman" panose="02020603050405020304" pitchFamily="18" charset="0"/>
              </a:rPr>
              <a:t>(He</a:t>
            </a:r>
            <a:r>
              <a:rPr lang="zh-CN" altLang="en-US" sz="3600" b="1" dirty="0">
                <a:latin typeface="Times New Roman" panose="02020603050405020304" pitchFamily="18" charset="0"/>
              </a:rPr>
              <a:t>为</a:t>
            </a:r>
            <a:r>
              <a:rPr lang="en-US" altLang="zh-CN" sz="3600" b="1" dirty="0">
                <a:latin typeface="Times New Roman" panose="02020603050405020304" pitchFamily="18" charset="0"/>
              </a:rPr>
              <a:t>1s</a:t>
            </a:r>
            <a:r>
              <a:rPr lang="en-US" altLang="zh-CN" sz="3600" b="1" baseline="30000" dirty="0">
                <a:latin typeface="Times New Roman" panose="02020603050405020304" pitchFamily="18" charset="0"/>
              </a:rPr>
              <a:t>2</a:t>
            </a:r>
            <a:r>
              <a:rPr lang="en-US" altLang="zh-CN" sz="3600" b="1" dirty="0">
                <a:latin typeface="Times New Roman" panose="02020603050405020304" pitchFamily="18" charset="0"/>
              </a:rPr>
              <a:t>)</a:t>
            </a:r>
            <a:endParaRPr lang="en-US" altLang="zh-CN" sz="3600" b="1" dirty="0">
              <a:latin typeface="Times New Roman" panose="02020603050405020304" pitchFamily="18" charset="0"/>
            </a:endParaRPr>
          </a:p>
        </p:txBody>
      </p:sp>
      <p:sp>
        <p:nvSpPr>
          <p:cNvPr id="375826" name="Rectangle 18"/>
          <p:cNvSpPr/>
          <p:nvPr/>
        </p:nvSpPr>
        <p:spPr>
          <a:xfrm>
            <a:off x="468313" y="4652963"/>
            <a:ext cx="8351837" cy="140970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0"/>
              </a:spcBef>
              <a:buNone/>
            </a:pPr>
            <a:r>
              <a:rPr lang="zh-CN" altLang="en-US" sz="3600" b="1" dirty="0"/>
              <a:t>根据这六个元素在地壳中的含量稀少，又广泛地称它们</a:t>
            </a:r>
            <a:r>
              <a:rPr lang="zh-CN" altLang="en-US" sz="3600" b="1" dirty="0">
                <a:solidFill>
                  <a:srgbClr val="FF0000"/>
                </a:solidFill>
              </a:rPr>
              <a:t>为 “稀有气体”</a:t>
            </a:r>
            <a:endParaRPr lang="zh-CN" altLang="en-US" sz="3600" b="1" dirty="0">
              <a:solidFill>
                <a:srgbClr val="FF0000"/>
              </a:solidFill>
            </a:endParaRPr>
          </a:p>
        </p:txBody>
      </p:sp>
      <p:sp>
        <p:nvSpPr>
          <p:cNvPr id="131080" name="灯片编号占位符 9"/>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5824"/>
                                        </p:tgtEl>
                                        <p:attrNameLst>
                                          <p:attrName>style.visibility</p:attrName>
                                        </p:attrNameLst>
                                      </p:cBhvr>
                                      <p:to>
                                        <p:strVal val="visible"/>
                                      </p:to>
                                    </p:set>
                                    <p:animEffect transition="in" filter="wipe(left)">
                                      <p:cBhvr>
                                        <p:cTn id="7" dur="500"/>
                                        <p:tgtEl>
                                          <p:spTgt spid="3758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5825"/>
                                        </p:tgtEl>
                                        <p:attrNameLst>
                                          <p:attrName>style.visibility</p:attrName>
                                        </p:attrNameLst>
                                      </p:cBhvr>
                                      <p:to>
                                        <p:strVal val="visible"/>
                                      </p:to>
                                    </p:set>
                                    <p:animEffect transition="in" filter="wipe(left)">
                                      <p:cBhvr>
                                        <p:cTn id="12" dur="500"/>
                                        <p:tgtEl>
                                          <p:spTgt spid="3758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5819"/>
                                        </p:tgtEl>
                                        <p:attrNameLst>
                                          <p:attrName>style.visibility</p:attrName>
                                        </p:attrNameLst>
                                      </p:cBhvr>
                                      <p:to>
                                        <p:strVal val="visible"/>
                                      </p:to>
                                    </p:set>
                                    <p:animEffect transition="in" filter="wipe(left)">
                                      <p:cBhvr>
                                        <p:cTn id="17" dur="500"/>
                                        <p:tgtEl>
                                          <p:spTgt spid="3758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5820"/>
                                        </p:tgtEl>
                                        <p:attrNameLst>
                                          <p:attrName>style.visibility</p:attrName>
                                        </p:attrNameLst>
                                      </p:cBhvr>
                                      <p:to>
                                        <p:strVal val="visible"/>
                                      </p:to>
                                    </p:set>
                                    <p:animEffect transition="in" filter="wipe(left)">
                                      <p:cBhvr>
                                        <p:cTn id="22" dur="500"/>
                                        <p:tgtEl>
                                          <p:spTgt spid="3758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5826"/>
                                        </p:tgtEl>
                                        <p:attrNameLst>
                                          <p:attrName>style.visibility</p:attrName>
                                        </p:attrNameLst>
                                      </p:cBhvr>
                                      <p:to>
                                        <p:strVal val="visible"/>
                                      </p:to>
                                    </p:set>
                                    <p:animEffect transition="in" filter="wipe(left)">
                                      <p:cBhvr>
                                        <p:cTn id="27" dur="500"/>
                                        <p:tgtEl>
                                          <p:spTgt spid="375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9" grpId="0"/>
      <p:bldP spid="375820" grpId="0"/>
      <p:bldP spid="375824" grpId="0"/>
      <p:bldP spid="375825" grpId="0"/>
      <p:bldP spid="375826"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6946" name="Rectangle 2"/>
          <p:cNvSpPr/>
          <p:nvPr/>
        </p:nvSpPr>
        <p:spPr>
          <a:xfrm>
            <a:off x="323850" y="981075"/>
            <a:ext cx="8569325" cy="5278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a:lnSpc>
                <a:spcPct val="105000"/>
              </a:lnSpc>
              <a:spcBef>
                <a:spcPct val="0"/>
              </a:spcBef>
              <a:buNone/>
            </a:pPr>
            <a:r>
              <a:rPr lang="en-US" altLang="zh-CN" sz="3600" b="1" dirty="0">
                <a:latin typeface="Times New Roman" panose="02020603050405020304" pitchFamily="18" charset="0"/>
              </a:rPr>
              <a:t>      1893 </a:t>
            </a:r>
            <a:r>
              <a:rPr lang="zh-CN" altLang="en-US" sz="3600" b="1" dirty="0">
                <a:latin typeface="Times New Roman" panose="02020603050405020304" pitchFamily="18" charset="0"/>
              </a:rPr>
              <a:t>年，物理学家 </a:t>
            </a:r>
            <a:r>
              <a:rPr lang="en-US" altLang="zh-CN" sz="3600" b="1" dirty="0">
                <a:latin typeface="Times New Roman" panose="02020603050405020304" pitchFamily="18" charset="0"/>
              </a:rPr>
              <a:t>Rayleigh</a:t>
            </a:r>
            <a:r>
              <a:rPr lang="en-US" altLang="zh-CN" sz="3600" b="1" i="1" dirty="0">
                <a:latin typeface="Times New Roman" panose="02020603050405020304" pitchFamily="18" charset="0"/>
              </a:rPr>
              <a:t> </a:t>
            </a:r>
            <a:r>
              <a:rPr lang="en-US" altLang="zh-CN" sz="3600" b="1" dirty="0">
                <a:latin typeface="Times New Roman" panose="02020603050405020304" pitchFamily="18" charset="0"/>
              </a:rPr>
              <a:t> </a:t>
            </a:r>
            <a:r>
              <a:rPr lang="zh-CN" altLang="en-US" sz="3600" b="1" dirty="0">
                <a:latin typeface="Times New Roman" panose="02020603050405020304" pitchFamily="18" charset="0"/>
              </a:rPr>
              <a:t>和化学家 </a:t>
            </a:r>
            <a:r>
              <a:rPr lang="en-US" altLang="zh-CN" sz="3600" b="1" dirty="0">
                <a:latin typeface="Times New Roman" panose="02020603050405020304" pitchFamily="18" charset="0"/>
              </a:rPr>
              <a:t>Ramsay</a:t>
            </a:r>
            <a:r>
              <a:rPr lang="en-US" altLang="zh-CN" sz="3600" b="1" i="1" dirty="0">
                <a:latin typeface="Times New Roman" panose="02020603050405020304" pitchFamily="18" charset="0"/>
              </a:rPr>
              <a:t> </a:t>
            </a:r>
            <a:r>
              <a:rPr lang="zh-CN" altLang="en-US" sz="3600" b="1" dirty="0">
                <a:latin typeface="Times New Roman" panose="02020603050405020304" pitchFamily="18" charset="0"/>
              </a:rPr>
              <a:t>分析了由氨分解出来的氮每升</a:t>
            </a:r>
            <a:r>
              <a:rPr lang="en-US" altLang="zh-CN" sz="3600" b="1" dirty="0">
                <a:latin typeface="Times New Roman" panose="02020603050405020304" pitchFamily="18" charset="0"/>
              </a:rPr>
              <a:t>1.2505g</a:t>
            </a:r>
            <a:r>
              <a:rPr lang="zh-CN" altLang="en-US" sz="3600" b="1" dirty="0">
                <a:latin typeface="Times New Roman" panose="02020603050405020304" pitchFamily="18" charset="0"/>
              </a:rPr>
              <a:t>，而一升由空气中获得的氮重</a:t>
            </a:r>
            <a:r>
              <a:rPr lang="en-US" altLang="zh-CN" sz="3600" b="1" dirty="0">
                <a:latin typeface="Times New Roman" panose="02020603050405020304" pitchFamily="18" charset="0"/>
              </a:rPr>
              <a:t>1.2572g</a:t>
            </a:r>
            <a:r>
              <a:rPr lang="zh-CN" altLang="en-US" sz="3600" b="1" dirty="0">
                <a:latin typeface="Times New Roman" panose="02020603050405020304" pitchFamily="18" charset="0"/>
              </a:rPr>
              <a:t>，相差的 </a:t>
            </a:r>
            <a:r>
              <a:rPr lang="en-US" altLang="zh-CN" sz="3600" b="1" dirty="0">
                <a:latin typeface="Times New Roman" panose="02020603050405020304" pitchFamily="18" charset="0"/>
              </a:rPr>
              <a:t>6.7 mg </a:t>
            </a:r>
            <a:r>
              <a:rPr lang="zh-CN" altLang="en-US" sz="3600" b="1" dirty="0">
                <a:latin typeface="Times New Roman" panose="02020603050405020304" pitchFamily="18" charset="0"/>
              </a:rPr>
              <a:t>并非是氮，命名为“氩”</a:t>
            </a:r>
            <a:r>
              <a:rPr lang="en-US" altLang="zh-CN" sz="3600" b="1" dirty="0">
                <a:latin typeface="Times New Roman" panose="02020603050405020304" pitchFamily="18" charset="0"/>
              </a:rPr>
              <a:t>(argon, </a:t>
            </a:r>
            <a:r>
              <a:rPr lang="zh-CN" altLang="en-US" sz="3600" b="1" dirty="0">
                <a:latin typeface="Times New Roman" panose="02020603050405020304" pitchFamily="18" charset="0"/>
              </a:rPr>
              <a:t>原文含有懒惰的意思</a:t>
            </a:r>
            <a:r>
              <a:rPr lang="en-US" altLang="zh-CN" sz="3600" b="1" dirty="0">
                <a:latin typeface="Times New Roman" panose="02020603050405020304" pitchFamily="18" charset="0"/>
              </a:rPr>
              <a:t>)</a:t>
            </a:r>
            <a:r>
              <a:rPr lang="zh-CN" altLang="en-US" sz="3600" b="1" dirty="0">
                <a:latin typeface="Times New Roman" panose="02020603050405020304" pitchFamily="18" charset="0"/>
              </a:rPr>
              <a:t>这被称为 “小数点后第三位的胜利。”</a:t>
            </a:r>
            <a:endParaRPr lang="zh-CN" altLang="en-US" sz="3600" b="1" dirty="0">
              <a:latin typeface="Times New Roman" panose="02020603050405020304" pitchFamily="18" charset="0"/>
            </a:endParaRPr>
          </a:p>
          <a:p>
            <a:pPr marL="0" lvl="0" indent="0" eaLnBrk="1">
              <a:lnSpc>
                <a:spcPct val="105000"/>
              </a:lnSpc>
              <a:spcBef>
                <a:spcPct val="0"/>
              </a:spcBef>
              <a:buNone/>
            </a:pPr>
            <a:r>
              <a:rPr lang="zh-CN" altLang="en-US" sz="3600" b="1" dirty="0">
                <a:latin typeface="Times New Roman" panose="02020603050405020304" pitchFamily="18" charset="0"/>
              </a:rPr>
              <a:t>     也因为他们对稀有气体发现工作中的重要贡献，他们分别获得了</a:t>
            </a:r>
            <a:r>
              <a:rPr lang="en-US" altLang="zh-CN" sz="3600" b="1" dirty="0">
                <a:latin typeface="Times New Roman" panose="02020603050405020304" pitchFamily="18" charset="0"/>
              </a:rPr>
              <a:t>1904</a:t>
            </a:r>
            <a:r>
              <a:rPr lang="zh-CN" altLang="en-US" sz="3600" b="1" dirty="0">
                <a:latin typeface="Times New Roman" panose="02020603050405020304" pitchFamily="18" charset="0"/>
              </a:rPr>
              <a:t>年的诺贝尔物理和化学奖。</a:t>
            </a:r>
            <a:endParaRPr lang="zh-CN" altLang="en-US" sz="3600" b="1" dirty="0">
              <a:latin typeface="Times New Roman" panose="02020603050405020304" pitchFamily="18" charset="0"/>
            </a:endParaRPr>
          </a:p>
        </p:txBody>
      </p:sp>
      <p:sp>
        <p:nvSpPr>
          <p:cNvPr id="132099" name="Rectangle 4"/>
          <p:cNvSpPr/>
          <p:nvPr/>
        </p:nvSpPr>
        <p:spPr>
          <a:xfrm>
            <a:off x="611188" y="260350"/>
            <a:ext cx="2232025" cy="64135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FF0000"/>
                </a:solidFill>
              </a:rPr>
              <a:t>发现：</a:t>
            </a:r>
            <a:endParaRPr lang="zh-CN" altLang="en-US" sz="3600" b="1" dirty="0">
              <a:solidFill>
                <a:srgbClr val="FF0000"/>
              </a:solidFill>
            </a:endParaRPr>
          </a:p>
        </p:txBody>
      </p:sp>
      <p:sp>
        <p:nvSpPr>
          <p:cNvPr id="132100" name="灯片编号占位符 5"/>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6946">
                                            <p:txEl>
                                              <p:charRg st="0" end="140"/>
                                            </p:txEl>
                                          </p:spTgt>
                                        </p:tgtEl>
                                        <p:attrNameLst>
                                          <p:attrName>style.visibility</p:attrName>
                                        </p:attrNameLst>
                                      </p:cBhvr>
                                      <p:to>
                                        <p:strVal val="visible"/>
                                      </p:to>
                                    </p:set>
                                    <p:animEffect transition="in" filter="wipe(left)">
                                      <p:cBhvr>
                                        <p:cTn id="7" dur="500"/>
                                        <p:tgtEl>
                                          <p:spTgt spid="466946">
                                            <p:txEl>
                                              <p:charRg st="0" end="14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6946">
                                            <p:txEl>
                                              <p:charRg st="140" end="190"/>
                                            </p:txEl>
                                          </p:spTgt>
                                        </p:tgtEl>
                                        <p:attrNameLst>
                                          <p:attrName>style.visibility</p:attrName>
                                        </p:attrNameLst>
                                      </p:cBhvr>
                                      <p:to>
                                        <p:strVal val="visible"/>
                                      </p:to>
                                    </p:set>
                                    <p:animEffect transition="in" filter="wipe(left)">
                                      <p:cBhvr>
                                        <p:cTn id="12" dur="500"/>
                                        <p:tgtEl>
                                          <p:spTgt spid="466946">
                                            <p:txEl>
                                              <p:charRg st="140" end="19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Text Box 3"/>
          <p:cNvSpPr txBox="1"/>
          <p:nvPr/>
        </p:nvSpPr>
        <p:spPr>
          <a:xfrm>
            <a:off x="250825" y="333375"/>
            <a:ext cx="8353425" cy="140970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nSpc>
                <a:spcPct val="120000"/>
              </a:lnSpc>
              <a:spcBef>
                <a:spcPct val="50000"/>
              </a:spcBef>
              <a:buNone/>
            </a:pPr>
            <a:r>
              <a:rPr lang="zh-CN" altLang="en-US" sz="3600" b="1" dirty="0">
                <a:solidFill>
                  <a:srgbClr val="FF0000"/>
                </a:solidFill>
                <a:latin typeface="楷体" panose="02010609060101010101" pitchFamily="49" charset="-122"/>
                <a:ea typeface="楷体" panose="02010609060101010101" pitchFamily="49" charset="-122"/>
              </a:rPr>
              <a:t>存在：</a:t>
            </a:r>
            <a:r>
              <a:rPr lang="zh-CN" altLang="en-US" sz="3600" b="1" dirty="0">
                <a:latin typeface="楷体" panose="02010609060101010101" pitchFamily="49" charset="-122"/>
                <a:ea typeface="楷体" panose="02010609060101010101" pitchFamily="49" charset="-122"/>
              </a:rPr>
              <a:t>稀有气体为单原子分子，常温下均为气体，混于空气中。 </a:t>
            </a:r>
            <a:endParaRPr lang="zh-CN" altLang="en-US" sz="3600" b="1" dirty="0">
              <a:latin typeface="楷体" panose="02010609060101010101" pitchFamily="49" charset="-122"/>
              <a:ea typeface="楷体" panose="02010609060101010101" pitchFamily="49" charset="-122"/>
            </a:endParaRPr>
          </a:p>
        </p:txBody>
      </p:sp>
      <p:sp>
        <p:nvSpPr>
          <p:cNvPr id="465924" name="Text Box 4"/>
          <p:cNvSpPr txBox="1"/>
          <p:nvPr/>
        </p:nvSpPr>
        <p:spPr>
          <a:xfrm>
            <a:off x="395288" y="1773238"/>
            <a:ext cx="7920037" cy="64135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3600" b="1" dirty="0">
                <a:solidFill>
                  <a:srgbClr val="FF0000"/>
                </a:solidFill>
                <a:latin typeface="楷体" panose="02010609060101010101" pitchFamily="49" charset="-122"/>
                <a:ea typeface="楷体" panose="02010609060101010101" pitchFamily="49" charset="-122"/>
              </a:rPr>
              <a:t>制备：</a:t>
            </a:r>
            <a:r>
              <a:rPr lang="zh-CN" altLang="en-US" sz="3600" b="1" dirty="0">
                <a:latin typeface="楷体" panose="02010609060101010101" pitchFamily="49" charset="-122"/>
                <a:ea typeface="楷体" panose="02010609060101010101" pitchFamily="49" charset="-122"/>
              </a:rPr>
              <a:t>通过液化空气分离来获得。 </a:t>
            </a:r>
            <a:endParaRPr lang="zh-CN" altLang="en-US" sz="3600" b="1" dirty="0">
              <a:latin typeface="楷体" panose="02010609060101010101" pitchFamily="49" charset="-122"/>
              <a:ea typeface="楷体" panose="02010609060101010101" pitchFamily="49" charset="-122"/>
            </a:endParaRPr>
          </a:p>
        </p:txBody>
      </p:sp>
      <p:sp>
        <p:nvSpPr>
          <p:cNvPr id="465925" name="Text Box 5"/>
          <p:cNvSpPr txBox="1"/>
          <p:nvPr/>
        </p:nvSpPr>
        <p:spPr>
          <a:xfrm>
            <a:off x="395288" y="4365625"/>
            <a:ext cx="8316912" cy="140970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nSpc>
                <a:spcPct val="120000"/>
              </a:lnSpc>
              <a:spcBef>
                <a:spcPct val="50000"/>
              </a:spcBef>
              <a:buNone/>
            </a:pPr>
            <a:r>
              <a:rPr lang="zh-CN" altLang="en-US" sz="3600" b="1" dirty="0">
                <a:solidFill>
                  <a:srgbClr val="FF0000"/>
                </a:solidFill>
                <a:latin typeface="Times New Roman" panose="02020603050405020304" pitchFamily="18" charset="0"/>
                <a:ea typeface="楷体" panose="02010609060101010101" pitchFamily="49" charset="-122"/>
              </a:rPr>
              <a:t>用途：</a:t>
            </a:r>
            <a:r>
              <a:rPr lang="zh-CN" altLang="en-US" sz="3600" b="1" dirty="0">
                <a:latin typeface="Times New Roman" panose="02020603050405020304" pitchFamily="18" charset="0"/>
                <a:ea typeface="楷体" panose="02010609060101010101" pitchFamily="49" charset="-122"/>
              </a:rPr>
              <a:t>做惰性保护气填充于电光源中，液</a:t>
            </a:r>
            <a:r>
              <a:rPr lang="en-US" altLang="zh-CN" sz="3600" b="1" dirty="0">
                <a:latin typeface="Times New Roman" panose="02020603050405020304" pitchFamily="18" charset="0"/>
                <a:ea typeface="楷体" panose="02010609060101010101" pitchFamily="49" charset="-122"/>
              </a:rPr>
              <a:t>He</a:t>
            </a:r>
            <a:r>
              <a:rPr lang="zh-CN" altLang="en-US" sz="3600" b="1" dirty="0">
                <a:latin typeface="Times New Roman" panose="02020603050405020304" pitchFamily="18" charset="0"/>
                <a:ea typeface="楷体" panose="02010609060101010101" pitchFamily="49" charset="-122"/>
              </a:rPr>
              <a:t>为超低温保护气体。</a:t>
            </a:r>
            <a:endParaRPr lang="zh-CN" altLang="en-US" sz="3600" b="1" dirty="0">
              <a:latin typeface="Times New Roman" panose="02020603050405020304" pitchFamily="18" charset="0"/>
              <a:ea typeface="楷体" panose="02010609060101010101" pitchFamily="49" charset="-122"/>
            </a:endParaRPr>
          </a:p>
        </p:txBody>
      </p:sp>
      <p:sp>
        <p:nvSpPr>
          <p:cNvPr id="465928" name="Rectangle 8"/>
          <p:cNvSpPr/>
          <p:nvPr/>
        </p:nvSpPr>
        <p:spPr>
          <a:xfrm>
            <a:off x="1547813" y="2636838"/>
            <a:ext cx="6985000" cy="140970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0"/>
              </a:spcBef>
              <a:buNone/>
            </a:pPr>
            <a:r>
              <a:rPr lang="zh-CN" altLang="en-US" sz="3600" b="1" dirty="0"/>
              <a:t>空气的液化获得混合稀有气体，再进行稀有气体的分离。</a:t>
            </a:r>
            <a:endParaRPr lang="zh-CN" altLang="en-US" sz="3600" b="1" dirty="0"/>
          </a:p>
        </p:txBody>
      </p:sp>
      <p:sp>
        <p:nvSpPr>
          <p:cNvPr id="133126" name="灯片编号占位符 7"/>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5924"/>
                                        </p:tgtEl>
                                        <p:attrNameLst>
                                          <p:attrName>style.visibility</p:attrName>
                                        </p:attrNameLst>
                                      </p:cBhvr>
                                      <p:to>
                                        <p:strVal val="visible"/>
                                      </p:to>
                                    </p:set>
                                    <p:animEffect transition="in" filter="wipe(left)">
                                      <p:cBhvr>
                                        <p:cTn id="7" dur="500"/>
                                        <p:tgtEl>
                                          <p:spTgt spid="4659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5928"/>
                                        </p:tgtEl>
                                        <p:attrNameLst>
                                          <p:attrName>style.visibility</p:attrName>
                                        </p:attrNameLst>
                                      </p:cBhvr>
                                      <p:to>
                                        <p:strVal val="visible"/>
                                      </p:to>
                                    </p:set>
                                    <p:animEffect transition="in" filter="wipe(left)">
                                      <p:cBhvr>
                                        <p:cTn id="12" dur="500"/>
                                        <p:tgtEl>
                                          <p:spTgt spid="4659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5925"/>
                                        </p:tgtEl>
                                        <p:attrNameLst>
                                          <p:attrName>style.visibility</p:attrName>
                                        </p:attrNameLst>
                                      </p:cBhvr>
                                      <p:to>
                                        <p:strVal val="visible"/>
                                      </p:to>
                                    </p:set>
                                    <p:animEffect transition="in" filter="wipe(left)">
                                      <p:cBhvr>
                                        <p:cTn id="17" dur="500"/>
                                        <p:tgtEl>
                                          <p:spTgt spid="465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4" grpId="0"/>
      <p:bldP spid="465925" grpId="0"/>
      <p:bldP spid="465928" grpId="0"/>
    </p:bldLst>
  </p:timing>
</p:sld>
</file>

<file path=ppt/slides/slide33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11652" name="Text Box 4"/>
          <p:cNvSpPr txBox="1"/>
          <p:nvPr/>
        </p:nvSpPr>
        <p:spPr>
          <a:xfrm>
            <a:off x="468313" y="3429000"/>
            <a:ext cx="8135937" cy="284162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a:lnSpc>
                <a:spcPct val="125000"/>
              </a:lnSpc>
              <a:spcBef>
                <a:spcPct val="50000"/>
              </a:spcBef>
              <a:buNone/>
            </a:pPr>
            <a:r>
              <a:rPr lang="zh-CN" altLang="en-US" sz="3600" b="1" dirty="0">
                <a:solidFill>
                  <a:srgbClr val="FF0000"/>
                </a:solidFill>
                <a:latin typeface="Times New Roman" panose="02020603050405020304" pitchFamily="18" charset="0"/>
                <a:ea typeface="楷体" panose="02010609060101010101" pitchFamily="49" charset="-122"/>
              </a:rPr>
              <a:t>成键特点：</a:t>
            </a:r>
            <a:r>
              <a:rPr lang="zh-CN" altLang="en-US" sz="3600" b="1" dirty="0">
                <a:latin typeface="Times New Roman" panose="02020603050405020304" pitchFamily="18" charset="0"/>
                <a:ea typeface="楷体" panose="02010609060101010101" pitchFamily="49" charset="-122"/>
              </a:rPr>
              <a:t>因具有稳定结构一般不易形成化学键，惰性极高。但条件合适，遇活泼非金属</a:t>
            </a:r>
            <a:r>
              <a:rPr lang="en-US" altLang="zh-CN" sz="3600" b="1" dirty="0">
                <a:latin typeface="Times New Roman" panose="02020603050405020304" pitchFamily="18" charset="0"/>
                <a:ea typeface="楷体" panose="02010609060101010101" pitchFamily="49" charset="-122"/>
              </a:rPr>
              <a:t>F</a:t>
            </a:r>
            <a:r>
              <a:rPr lang="en-US" altLang="zh-CN" sz="3600" b="1" baseline="-25000" dirty="0">
                <a:latin typeface="Times New Roman" panose="02020603050405020304" pitchFamily="18" charset="0"/>
                <a:ea typeface="楷体" panose="02010609060101010101" pitchFamily="49" charset="-122"/>
              </a:rPr>
              <a:t>2</a:t>
            </a:r>
            <a:r>
              <a:rPr lang="zh-CN" altLang="en-US" sz="3600" b="1" dirty="0">
                <a:latin typeface="Times New Roman" panose="02020603050405020304" pitchFamily="18" charset="0"/>
                <a:ea typeface="楷体" panose="02010609060101010101" pitchFamily="49" charset="-122"/>
              </a:rPr>
              <a:t>、</a:t>
            </a:r>
            <a:r>
              <a:rPr lang="en-US" altLang="zh-CN" sz="3600" b="1" dirty="0">
                <a:latin typeface="Times New Roman" panose="02020603050405020304" pitchFamily="18" charset="0"/>
                <a:ea typeface="楷体" panose="02010609060101010101" pitchFamily="49" charset="-122"/>
              </a:rPr>
              <a:t>O</a:t>
            </a:r>
            <a:r>
              <a:rPr lang="en-US" altLang="zh-CN" sz="3600" b="1" baseline="-25000" dirty="0">
                <a:latin typeface="Times New Roman" panose="02020603050405020304" pitchFamily="18" charset="0"/>
                <a:ea typeface="楷体" panose="02010609060101010101" pitchFamily="49" charset="-122"/>
              </a:rPr>
              <a:t>2</a:t>
            </a:r>
            <a:r>
              <a:rPr lang="zh-CN" altLang="en-US" sz="3600" b="1" dirty="0">
                <a:latin typeface="Times New Roman" panose="02020603050405020304" pitchFamily="18" charset="0"/>
                <a:ea typeface="楷体" panose="02010609060101010101" pitchFamily="49" charset="-122"/>
              </a:rPr>
              <a:t>等也可形成特殊几何构型的化合物。 </a:t>
            </a:r>
            <a:endParaRPr lang="zh-CN" altLang="en-US" sz="3600" b="1" dirty="0">
              <a:latin typeface="Times New Roman" panose="02020603050405020304" pitchFamily="18" charset="0"/>
              <a:ea typeface="楷体" panose="02010609060101010101" pitchFamily="49" charset="-122"/>
            </a:endParaRPr>
          </a:p>
        </p:txBody>
      </p:sp>
      <p:pic>
        <p:nvPicPr>
          <p:cNvPr id="134147" name="Picture 5" descr="back0">
            <a:hlinkClick r:id="rId2" action="ppaction://hlinksldjump"/>
          </p:cNvPr>
          <p:cNvPicPr>
            <a:picLocks noChangeAspect="1"/>
          </p:cNvPicPr>
          <p:nvPr/>
        </p:nvPicPr>
        <p:blipFill>
          <a:blip r:embed="rId3"/>
          <a:stretch>
            <a:fillRect/>
          </a:stretch>
        </p:blipFill>
        <p:spPr>
          <a:xfrm>
            <a:off x="8172450" y="6381750"/>
            <a:ext cx="719138" cy="306388"/>
          </a:xfrm>
          <a:prstGeom prst="rect">
            <a:avLst/>
          </a:prstGeom>
          <a:noFill/>
          <a:ln w="9525">
            <a:noFill/>
          </a:ln>
        </p:spPr>
      </p:pic>
      <p:sp>
        <p:nvSpPr>
          <p:cNvPr id="134148" name="Text Box 6"/>
          <p:cNvSpPr txBox="1"/>
          <p:nvPr/>
        </p:nvSpPr>
        <p:spPr>
          <a:xfrm>
            <a:off x="468313" y="549275"/>
            <a:ext cx="8424862" cy="272732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a:lnSpc>
                <a:spcPct val="120000"/>
              </a:lnSpc>
              <a:spcBef>
                <a:spcPct val="0"/>
              </a:spcBef>
              <a:buNone/>
            </a:pPr>
            <a:r>
              <a:rPr lang="zh-CN" altLang="en-US" sz="3600" b="1" dirty="0">
                <a:solidFill>
                  <a:srgbClr val="FF0000"/>
                </a:solidFill>
                <a:latin typeface="Times New Roman" panose="02020603050405020304" pitchFamily="18" charset="0"/>
                <a:ea typeface="楷体" panose="02010609060101010101" pitchFamily="49" charset="-122"/>
              </a:rPr>
              <a:t>性质：</a:t>
            </a:r>
            <a:r>
              <a:rPr lang="zh-CN" altLang="en-US" sz="3600" b="1" dirty="0">
                <a:latin typeface="Times New Roman" panose="02020603050405020304" pitchFamily="18" charset="0"/>
                <a:ea typeface="楷体" panose="02010609060101010101" pitchFamily="49" charset="-122"/>
              </a:rPr>
              <a:t>同族自上而下因</a:t>
            </a:r>
            <a:r>
              <a:rPr lang="zh-CN" altLang="en-US" sz="3600" b="1" dirty="0">
                <a:latin typeface="Times New Roman" panose="02020603050405020304" pitchFamily="18" charset="0"/>
                <a:ea typeface="楷体" panose="02010609060101010101" pitchFamily="49" charset="-122"/>
              </a:rPr>
              <a:t>分子半径增大，</a:t>
            </a:r>
            <a:r>
              <a:rPr lang="zh-CN" altLang="en-US" sz="3600" b="1" dirty="0">
                <a:latin typeface="Times New Roman" panose="02020603050405020304" pitchFamily="18" charset="0"/>
                <a:ea typeface="楷体" panose="02010609060101010101" pitchFamily="49" charset="-122"/>
              </a:rPr>
              <a:t>分子间作用力依次增强，则其密度、熔沸点、汽化热逐渐递增。其中</a:t>
            </a:r>
            <a:r>
              <a:rPr lang="en-US" altLang="zh-CN" sz="3600" b="1" dirty="0">
                <a:latin typeface="Times New Roman" panose="02020603050405020304" pitchFamily="18" charset="0"/>
                <a:ea typeface="楷体" panose="02010609060101010101" pitchFamily="49" charset="-122"/>
              </a:rPr>
              <a:t>He</a:t>
            </a:r>
            <a:r>
              <a:rPr lang="zh-CN" altLang="en-US" sz="3600" b="1" dirty="0">
                <a:latin typeface="Times New Roman" panose="02020603050405020304" pitchFamily="18" charset="0"/>
                <a:ea typeface="楷体" panose="02010609060101010101" pitchFamily="49" charset="-122"/>
              </a:rPr>
              <a:t>是所有单质中沸点最低的气体。 </a:t>
            </a:r>
            <a:endParaRPr lang="zh-CN" altLang="en-US" sz="3600" b="1" dirty="0">
              <a:latin typeface="Times New Roman" panose="02020603050405020304" pitchFamily="18" charset="0"/>
              <a:ea typeface="楷体" panose="02010609060101010101" pitchFamily="49" charset="-122"/>
            </a:endParaRPr>
          </a:p>
        </p:txBody>
      </p:sp>
      <p:sp>
        <p:nvSpPr>
          <p:cNvPr id="134149" name="灯片编号占位符 6"/>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Effect transition="in" filter="wipe(left)">
                                      <p:cBhvr>
                                        <p:cTn id="7" dur="500"/>
                                        <p:tgtEl>
                                          <p:spTgt spid="411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19802C1-0DEB-4415-BDD5-CF6B70A08E40}"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5" name="Rectangle 2"/>
          <p:cNvSpPr>
            <a:spLocks noChangeArrowheads="1"/>
          </p:cNvSpPr>
          <p:nvPr/>
        </p:nvSpPr>
        <p:spPr bwMode="auto">
          <a:xfrm>
            <a:off x="969963" y="908050"/>
            <a:ext cx="763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dirty="0" smtClean="0">
                <a:solidFill>
                  <a:srgbClr val="0000FF"/>
                </a:solidFill>
                <a:ea typeface="华文楷体" panose="02010600040101010101" pitchFamily="2" charset="-122"/>
              </a:rPr>
              <a:t>问题</a:t>
            </a:r>
            <a:r>
              <a:rPr lang="en-US" altLang="zh-CN" dirty="0" smtClean="0">
                <a:solidFill>
                  <a:srgbClr val="0000FF"/>
                </a:solidFill>
                <a:ea typeface="华文楷体" panose="02010600040101010101" pitchFamily="2" charset="-122"/>
              </a:rPr>
              <a:t> </a:t>
            </a:r>
            <a:r>
              <a:rPr lang="zh-CN" altLang="en-US" dirty="0">
                <a:solidFill>
                  <a:srgbClr val="0000FF"/>
                </a:solidFill>
                <a:ea typeface="华文楷体" panose="02010600040101010101" pitchFamily="2" charset="-122"/>
              </a:rPr>
              <a:t>：氢键和氢桥键的对比</a:t>
            </a:r>
            <a:endParaRPr lang="zh-CN" altLang="en-US" dirty="0">
              <a:solidFill>
                <a:srgbClr val="0000FF"/>
              </a:solidFill>
              <a:ea typeface="华文楷体" panose="02010600040101010101" pitchFamily="2" charset="-122"/>
            </a:endParaRPr>
          </a:p>
        </p:txBody>
      </p:sp>
      <p:grpSp>
        <p:nvGrpSpPr>
          <p:cNvPr id="6" name="Group 3"/>
          <p:cNvGrpSpPr/>
          <p:nvPr/>
        </p:nvGrpSpPr>
        <p:grpSpPr bwMode="auto">
          <a:xfrm>
            <a:off x="622300" y="1739265"/>
            <a:ext cx="8522335" cy="2894692"/>
            <a:chOff x="96" y="2158"/>
            <a:chExt cx="5209" cy="1607"/>
          </a:xfrm>
        </p:grpSpPr>
        <p:sp>
          <p:nvSpPr>
            <p:cNvPr id="64516" name="Text Box 4"/>
            <p:cNvSpPr txBox="1">
              <a:spLocks noChangeArrowheads="1"/>
            </p:cNvSpPr>
            <p:nvPr/>
          </p:nvSpPr>
          <p:spPr bwMode="auto">
            <a:xfrm>
              <a:off x="144" y="2158"/>
              <a:ext cx="5161" cy="1358"/>
            </a:xfrm>
            <a:prstGeom prst="rect">
              <a:avLst/>
            </a:prstGeom>
            <a:noFill/>
            <a:ln w="12700" cap="sq">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sz="2200" dirty="0">
                  <a:ea typeface="华文楷体" panose="02010600040101010101" pitchFamily="2" charset="-122"/>
                </a:rPr>
                <a:t>                                          </a:t>
              </a:r>
              <a:r>
                <a:rPr lang="zh-CN" altLang="en-US" sz="2000" dirty="0">
                  <a:solidFill>
                    <a:srgbClr val="FF0000"/>
                  </a:solidFill>
                  <a:ea typeface="华文楷体" panose="02010600040101010101" pitchFamily="2" charset="-122"/>
                </a:rPr>
                <a:t>氢         键                               氢  桥   键</a:t>
              </a:r>
              <a:endParaRPr lang="zh-CN" altLang="en-US" sz="2000" dirty="0">
                <a:solidFill>
                  <a:srgbClr val="FF0000"/>
                </a:solidFill>
                <a:ea typeface="华文楷体" panose="02010600040101010101" pitchFamily="2" charset="-122"/>
              </a:endParaRPr>
            </a:p>
            <a:p>
              <a:pPr>
                <a:lnSpc>
                  <a:spcPct val="150000"/>
                </a:lnSpc>
              </a:pPr>
              <a:r>
                <a:rPr lang="zh-CN" altLang="en-US" sz="1600" dirty="0">
                  <a:ea typeface="华文楷体" panose="02010600040101010101" pitchFamily="2" charset="-122"/>
                </a:rPr>
                <a:t>结合力的类型                              主要是静电作用                     共价键</a:t>
              </a:r>
              <a:r>
                <a:rPr lang="en-US" altLang="zh-CN" sz="1600" dirty="0">
                  <a:ea typeface="华文楷体" panose="02010600040101010101" pitchFamily="2" charset="-122"/>
                </a:rPr>
                <a:t>(</a:t>
              </a:r>
              <a:r>
                <a:rPr lang="zh-CN" altLang="en-US" sz="1600" dirty="0">
                  <a:ea typeface="华文楷体" panose="02010600040101010101" pitchFamily="2" charset="-122"/>
                </a:rPr>
                <a:t>三中心二电子键</a:t>
              </a:r>
              <a:r>
                <a:rPr lang="en-US" altLang="zh-CN" sz="1600" dirty="0">
                  <a:ea typeface="华文楷体" panose="02010600040101010101" pitchFamily="2" charset="-122"/>
                </a:rPr>
                <a:t>)</a:t>
              </a:r>
              <a:endParaRPr lang="zh-CN" altLang="en-US" sz="1600" dirty="0">
                <a:ea typeface="华文楷体" panose="02010600040101010101" pitchFamily="2" charset="-122"/>
              </a:endParaRPr>
            </a:p>
            <a:p>
              <a:pPr>
                <a:lnSpc>
                  <a:spcPct val="150000"/>
                </a:lnSpc>
              </a:pPr>
              <a:r>
                <a:rPr lang="zh-CN" altLang="en-US" sz="1600" dirty="0">
                  <a:ea typeface="华文楷体" panose="02010600040101010101" pitchFamily="2" charset="-122"/>
                </a:rPr>
                <a:t>键         能                                    小（与分子间力相近）           较大</a:t>
              </a:r>
              <a:r>
                <a:rPr lang="en-US" altLang="zh-CN" sz="1600" dirty="0">
                  <a:ea typeface="华文楷体" panose="02010600040101010101" pitchFamily="2" charset="-122"/>
                </a:rPr>
                <a:t>(</a:t>
              </a:r>
              <a:r>
                <a:rPr lang="zh-CN" altLang="en-US" sz="1600" dirty="0">
                  <a:ea typeface="华文楷体" panose="02010600040101010101" pitchFamily="2" charset="-122"/>
                </a:rPr>
                <a:t>小于正常共价键</a:t>
              </a:r>
              <a:r>
                <a:rPr lang="en-US" altLang="zh-CN" sz="1600" dirty="0">
                  <a:ea typeface="华文楷体" panose="02010600040101010101" pitchFamily="2" charset="-122"/>
                </a:rPr>
                <a:t>)</a:t>
              </a:r>
              <a:endParaRPr lang="zh-CN" altLang="en-US" sz="1600" dirty="0">
                <a:ea typeface="华文楷体" panose="02010600040101010101" pitchFamily="2" charset="-122"/>
              </a:endParaRPr>
            </a:p>
            <a:p>
              <a:pPr>
                <a:lnSpc>
                  <a:spcPct val="150000"/>
                </a:lnSpc>
              </a:pPr>
              <a:r>
                <a:rPr lang="en-US" altLang="zh-CN" sz="1600" dirty="0">
                  <a:ea typeface="华文楷体" panose="02010600040101010101" pitchFamily="2" charset="-122"/>
                </a:rPr>
                <a:t>H </a:t>
              </a:r>
              <a:r>
                <a:rPr lang="zh-CN" altLang="en-US" sz="1600" dirty="0">
                  <a:ea typeface="华文楷体" panose="02010600040101010101" pitchFamily="2" charset="-122"/>
                </a:rPr>
                <a:t>连接的原子                             电负性大，半径小的原子，   缺电子原子，主要是</a:t>
              </a:r>
              <a:r>
                <a:rPr lang="en-US" altLang="zh-CN" sz="1600" dirty="0">
                  <a:ea typeface="华文楷体" panose="02010600040101010101" pitchFamily="2" charset="-122"/>
                </a:rPr>
                <a:t>B</a:t>
              </a:r>
              <a:endParaRPr lang="en-US" altLang="zh-CN" sz="1600" dirty="0">
                <a:ea typeface="华文楷体" panose="02010600040101010101" pitchFamily="2" charset="-122"/>
              </a:endParaRPr>
            </a:p>
            <a:p>
              <a:pPr>
                <a:lnSpc>
                  <a:spcPct val="150000"/>
                </a:lnSpc>
              </a:pPr>
              <a:r>
                <a:rPr lang="en-US" altLang="zh-CN" sz="1600" dirty="0">
                  <a:ea typeface="华文楷体" panose="02010600040101010101" pitchFamily="2" charset="-122"/>
                </a:rPr>
                <a:t>                                                      </a:t>
              </a:r>
              <a:r>
                <a:rPr lang="zh-CN" altLang="en-US" sz="1600" dirty="0">
                  <a:ea typeface="华文楷体" panose="02010600040101010101" pitchFamily="2" charset="-122"/>
                </a:rPr>
                <a:t>主要是</a:t>
              </a:r>
              <a:r>
                <a:rPr lang="en-US" altLang="zh-CN" sz="1600" dirty="0">
                  <a:solidFill>
                    <a:srgbClr val="0000FF"/>
                  </a:solidFill>
                  <a:ea typeface="华文楷体" panose="02010600040101010101" pitchFamily="2" charset="-122"/>
                </a:rPr>
                <a:t>F</a:t>
              </a:r>
              <a:r>
                <a:rPr lang="zh-CN" altLang="en-US" sz="1600" dirty="0">
                  <a:solidFill>
                    <a:srgbClr val="0000FF"/>
                  </a:solidFill>
                  <a:ea typeface="华文楷体" panose="02010600040101010101" pitchFamily="2" charset="-122"/>
                </a:rPr>
                <a:t>、</a:t>
              </a:r>
              <a:r>
                <a:rPr lang="en-US" altLang="zh-CN" sz="1600" dirty="0">
                  <a:solidFill>
                    <a:srgbClr val="0000FF"/>
                  </a:solidFill>
                  <a:ea typeface="华文楷体" panose="02010600040101010101" pitchFamily="2" charset="-122"/>
                </a:rPr>
                <a:t>O</a:t>
              </a:r>
              <a:r>
                <a:rPr lang="zh-CN" altLang="en-US" sz="1600" dirty="0">
                  <a:solidFill>
                    <a:srgbClr val="0000FF"/>
                  </a:solidFill>
                  <a:ea typeface="华文楷体" panose="02010600040101010101" pitchFamily="2" charset="-122"/>
                </a:rPr>
                <a:t>、</a:t>
              </a:r>
              <a:r>
                <a:rPr lang="en-US" altLang="zh-CN" sz="1600" dirty="0">
                  <a:solidFill>
                    <a:srgbClr val="0000FF"/>
                  </a:solidFill>
                  <a:ea typeface="华文楷体" panose="02010600040101010101" pitchFamily="2" charset="-122"/>
                </a:rPr>
                <a:t>N</a:t>
              </a:r>
              <a:endParaRPr lang="en-US" altLang="zh-CN" sz="1600" dirty="0">
                <a:solidFill>
                  <a:srgbClr val="0000FF"/>
                </a:solidFill>
                <a:ea typeface="华文楷体" panose="02010600040101010101" pitchFamily="2" charset="-122"/>
              </a:endParaRPr>
            </a:p>
            <a:p>
              <a:pPr>
                <a:lnSpc>
                  <a:spcPct val="150000"/>
                </a:lnSpc>
              </a:pPr>
              <a:r>
                <a:rPr lang="zh-CN" altLang="en-US" sz="1600" dirty="0">
                  <a:ea typeface="华文楷体" panose="02010600040101010101" pitchFamily="2" charset="-122"/>
                </a:rPr>
                <a:t>与</a:t>
              </a:r>
              <a:r>
                <a:rPr lang="en-US" altLang="zh-CN" sz="1600" dirty="0">
                  <a:ea typeface="华文楷体" panose="02010600040101010101" pitchFamily="2" charset="-122"/>
                </a:rPr>
                <a:t>H</a:t>
              </a:r>
              <a:r>
                <a:rPr lang="zh-CN" altLang="en-US" sz="1600" dirty="0">
                  <a:ea typeface="华文楷体" panose="02010600040101010101" pitchFamily="2" charset="-122"/>
                </a:rPr>
                <a:t>相连的原子的对称性          不对称（除对称氢键外）                  对           称</a:t>
              </a:r>
              <a:endParaRPr lang="zh-CN" altLang="en-US" sz="1600" dirty="0">
                <a:ea typeface="华文楷体" panose="02010600040101010101" pitchFamily="2" charset="-122"/>
              </a:endParaRPr>
            </a:p>
          </p:txBody>
        </p:sp>
        <p:sp>
          <p:nvSpPr>
            <p:cNvPr id="64517" name="Line 5"/>
            <p:cNvSpPr>
              <a:spLocks noChangeShapeType="1"/>
            </p:cNvSpPr>
            <p:nvPr/>
          </p:nvSpPr>
          <p:spPr bwMode="auto">
            <a:xfrm>
              <a:off x="144" y="2496"/>
              <a:ext cx="4992" cy="0"/>
            </a:xfrm>
            <a:prstGeom prst="line">
              <a:avLst/>
            </a:prstGeom>
            <a:noFill/>
            <a:ln w="12700" cap="sq">
              <a:solidFill>
                <a:srgbClr val="00B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64518" name="Line 6"/>
            <p:cNvSpPr>
              <a:spLocks noChangeShapeType="1"/>
            </p:cNvSpPr>
            <p:nvPr/>
          </p:nvSpPr>
          <p:spPr bwMode="auto">
            <a:xfrm>
              <a:off x="96" y="2181"/>
              <a:ext cx="5040" cy="0"/>
            </a:xfrm>
            <a:prstGeom prst="line">
              <a:avLst/>
            </a:prstGeom>
            <a:noFill/>
            <a:ln w="38100" cap="sq" cmpd="dbl">
              <a:solidFill>
                <a:srgbClr val="00B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64519" name="Line 7"/>
            <p:cNvSpPr>
              <a:spLocks noChangeShapeType="1"/>
            </p:cNvSpPr>
            <p:nvPr/>
          </p:nvSpPr>
          <p:spPr bwMode="auto">
            <a:xfrm>
              <a:off x="96" y="3675"/>
              <a:ext cx="5040" cy="0"/>
            </a:xfrm>
            <a:prstGeom prst="line">
              <a:avLst/>
            </a:prstGeom>
            <a:noFill/>
            <a:ln w="38100" cap="sq" cmpd="dbl">
              <a:solidFill>
                <a:srgbClr val="00B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64520" name="Line 8"/>
            <p:cNvSpPr>
              <a:spLocks noChangeShapeType="1"/>
            </p:cNvSpPr>
            <p:nvPr/>
          </p:nvSpPr>
          <p:spPr bwMode="auto">
            <a:xfrm>
              <a:off x="1728" y="2160"/>
              <a:ext cx="0" cy="1584"/>
            </a:xfrm>
            <a:prstGeom prst="line">
              <a:avLst/>
            </a:prstGeom>
            <a:noFill/>
            <a:ln w="12700" cap="sq">
              <a:solidFill>
                <a:srgbClr val="00B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64521" name="Line 9"/>
            <p:cNvSpPr>
              <a:spLocks noChangeShapeType="1"/>
            </p:cNvSpPr>
            <p:nvPr/>
          </p:nvSpPr>
          <p:spPr bwMode="auto">
            <a:xfrm>
              <a:off x="3368" y="2181"/>
              <a:ext cx="0" cy="1584"/>
            </a:xfrm>
            <a:prstGeom prst="line">
              <a:avLst/>
            </a:prstGeom>
            <a:noFill/>
            <a:ln w="12700" cap="sq">
              <a:solidFill>
                <a:srgbClr val="00B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499"/>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4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35170" name="Rectangle 4"/>
          <p:cNvSpPr/>
          <p:nvPr/>
        </p:nvSpPr>
        <p:spPr>
          <a:xfrm>
            <a:off x="323850" y="155575"/>
            <a:ext cx="4824413" cy="768350"/>
          </a:xfrm>
          <a:prstGeom prst="rect">
            <a:avLst/>
          </a:prstGeom>
          <a:solidFill>
            <a:srgbClr val="99CCFF"/>
          </a:solidFill>
          <a:ln w="12700">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4400" b="1" dirty="0">
                <a:latin typeface="Times New Roman" panose="02020603050405020304" pitchFamily="18" charset="0"/>
                <a:ea typeface="华文行楷" panose="02010800040101010101" pitchFamily="2" charset="-122"/>
              </a:rPr>
              <a:t>8.9.2 </a:t>
            </a:r>
            <a:r>
              <a:rPr lang="zh-CN" altLang="en-US" sz="4400" b="1" dirty="0">
                <a:latin typeface="Times New Roman" panose="02020603050405020304" pitchFamily="18" charset="0"/>
                <a:ea typeface="华文行楷" panose="02010800040101010101" pitchFamily="2" charset="-122"/>
              </a:rPr>
              <a:t>氙的化合物 </a:t>
            </a:r>
            <a:endParaRPr lang="zh-CN" altLang="en-US" sz="4400" b="1" dirty="0">
              <a:latin typeface="Times New Roman" panose="02020603050405020304" pitchFamily="18" charset="0"/>
              <a:ea typeface="华文行楷" panose="02010800040101010101" pitchFamily="2" charset="-122"/>
            </a:endParaRPr>
          </a:p>
        </p:txBody>
      </p:sp>
      <p:graphicFrame>
        <p:nvGraphicFramePr>
          <p:cNvPr id="376849" name="Object 17"/>
          <p:cNvGraphicFramePr>
            <a:graphicFrameLocks noChangeAspect="1"/>
          </p:cNvGraphicFramePr>
          <p:nvPr/>
        </p:nvGraphicFramePr>
        <p:xfrm>
          <a:off x="468313" y="4437063"/>
          <a:ext cx="8351837" cy="742950"/>
        </p:xfrm>
        <a:graphic>
          <a:graphicData uri="http://schemas.openxmlformats.org/presentationml/2006/ole">
            <mc:AlternateContent xmlns:mc="http://schemas.openxmlformats.org/markup-compatibility/2006">
              <mc:Choice xmlns:v="urn:schemas-microsoft-com:vml" Requires="v">
                <p:oleObj spid="_x0000_s3091" name="" r:id="rId2" imgW="2628900" imgH="228600" progId="Equation.3">
                  <p:embed/>
                </p:oleObj>
              </mc:Choice>
              <mc:Fallback>
                <p:oleObj name="" r:id="rId2" imgW="2628900" imgH="228600" progId="Equation.3">
                  <p:embed/>
                  <p:pic>
                    <p:nvPicPr>
                      <p:cNvPr id="0" name="图片 3090"/>
                      <p:cNvPicPr/>
                      <p:nvPr/>
                    </p:nvPicPr>
                    <p:blipFill>
                      <a:blip r:embed="rId3"/>
                      <a:stretch>
                        <a:fillRect/>
                      </a:stretch>
                    </p:blipFill>
                    <p:spPr>
                      <a:xfrm>
                        <a:off x="468313" y="4437063"/>
                        <a:ext cx="8351837" cy="742950"/>
                      </a:xfrm>
                      <a:prstGeom prst="rect">
                        <a:avLst/>
                      </a:prstGeom>
                      <a:noFill/>
                      <a:ln w="38100">
                        <a:noFill/>
                        <a:miter/>
                      </a:ln>
                    </p:spPr>
                  </p:pic>
                </p:oleObj>
              </mc:Fallback>
            </mc:AlternateContent>
          </a:graphicData>
        </a:graphic>
      </p:graphicFrame>
      <p:graphicFrame>
        <p:nvGraphicFramePr>
          <p:cNvPr id="376850" name="Object 18"/>
          <p:cNvGraphicFramePr>
            <a:graphicFrameLocks noChangeAspect="1"/>
          </p:cNvGraphicFramePr>
          <p:nvPr/>
        </p:nvGraphicFramePr>
        <p:xfrm>
          <a:off x="539750" y="3860800"/>
          <a:ext cx="7632700" cy="671513"/>
        </p:xfrm>
        <a:graphic>
          <a:graphicData uri="http://schemas.openxmlformats.org/presentationml/2006/ole">
            <mc:AlternateContent xmlns:mc="http://schemas.openxmlformats.org/markup-compatibility/2006">
              <mc:Choice xmlns:v="urn:schemas-microsoft-com:vml" Requires="v">
                <p:oleObj spid="_x0000_s3092" name="" r:id="rId4" imgW="2590800" imgH="228600" progId="Equation.3">
                  <p:embed/>
                </p:oleObj>
              </mc:Choice>
              <mc:Fallback>
                <p:oleObj name="" r:id="rId4" imgW="2590800" imgH="228600" progId="Equation.3">
                  <p:embed/>
                  <p:pic>
                    <p:nvPicPr>
                      <p:cNvPr id="0" name="图片 3091"/>
                      <p:cNvPicPr/>
                      <p:nvPr/>
                    </p:nvPicPr>
                    <p:blipFill>
                      <a:blip r:embed="rId5"/>
                      <a:stretch>
                        <a:fillRect/>
                      </a:stretch>
                    </p:blipFill>
                    <p:spPr>
                      <a:xfrm>
                        <a:off x="539750" y="3860800"/>
                        <a:ext cx="7632700" cy="671513"/>
                      </a:xfrm>
                      <a:prstGeom prst="rect">
                        <a:avLst/>
                      </a:prstGeom>
                      <a:noFill/>
                      <a:ln w="38100">
                        <a:noFill/>
                        <a:miter/>
                      </a:ln>
                    </p:spPr>
                  </p:pic>
                </p:oleObj>
              </mc:Fallback>
            </mc:AlternateContent>
          </a:graphicData>
        </a:graphic>
      </p:graphicFrame>
      <p:graphicFrame>
        <p:nvGraphicFramePr>
          <p:cNvPr id="376851" name="Object 19"/>
          <p:cNvGraphicFramePr>
            <a:graphicFrameLocks noChangeAspect="1"/>
          </p:cNvGraphicFramePr>
          <p:nvPr/>
        </p:nvGraphicFramePr>
        <p:xfrm>
          <a:off x="250825" y="5734050"/>
          <a:ext cx="2447925" cy="842963"/>
        </p:xfrm>
        <a:graphic>
          <a:graphicData uri="http://schemas.openxmlformats.org/presentationml/2006/ole">
            <mc:AlternateContent xmlns:mc="http://schemas.openxmlformats.org/markup-compatibility/2006">
              <mc:Choice xmlns:v="urn:schemas-microsoft-com:vml" Requires="v">
                <p:oleObj spid="_x0000_s3093" name="" r:id="rId6" imgW="862965" imgH="279400" progId="Equation.3">
                  <p:embed/>
                </p:oleObj>
              </mc:Choice>
              <mc:Fallback>
                <p:oleObj name="" r:id="rId6" imgW="862965" imgH="279400" progId="Equation.3">
                  <p:embed/>
                  <p:pic>
                    <p:nvPicPr>
                      <p:cNvPr id="0" name="图片 3092"/>
                      <p:cNvPicPr/>
                      <p:nvPr/>
                    </p:nvPicPr>
                    <p:blipFill>
                      <a:blip r:embed="rId7"/>
                      <a:stretch>
                        <a:fillRect/>
                      </a:stretch>
                    </p:blipFill>
                    <p:spPr>
                      <a:xfrm>
                        <a:off x="250825" y="5734050"/>
                        <a:ext cx="2447925" cy="842963"/>
                      </a:xfrm>
                      <a:prstGeom prst="rect">
                        <a:avLst/>
                      </a:prstGeom>
                      <a:noFill/>
                      <a:ln w="38100">
                        <a:noFill/>
                        <a:miter/>
                      </a:ln>
                    </p:spPr>
                  </p:pic>
                </p:oleObj>
              </mc:Fallback>
            </mc:AlternateContent>
          </a:graphicData>
        </a:graphic>
      </p:graphicFrame>
      <p:graphicFrame>
        <p:nvGraphicFramePr>
          <p:cNvPr id="376852" name="Object 20"/>
          <p:cNvGraphicFramePr>
            <a:graphicFrameLocks noChangeAspect="1"/>
          </p:cNvGraphicFramePr>
          <p:nvPr/>
        </p:nvGraphicFramePr>
        <p:xfrm>
          <a:off x="323850" y="5084763"/>
          <a:ext cx="2736850" cy="887412"/>
        </p:xfrm>
        <a:graphic>
          <a:graphicData uri="http://schemas.openxmlformats.org/presentationml/2006/ole">
            <mc:AlternateContent xmlns:mc="http://schemas.openxmlformats.org/markup-compatibility/2006">
              <mc:Choice xmlns:v="urn:schemas-microsoft-com:vml" Requires="v">
                <p:oleObj spid="_x0000_s3094" name="" r:id="rId8" imgW="824865" imgH="266700" progId="Equation.3">
                  <p:embed/>
                </p:oleObj>
              </mc:Choice>
              <mc:Fallback>
                <p:oleObj name="" r:id="rId8" imgW="824865" imgH="266700" progId="Equation.3">
                  <p:embed/>
                  <p:pic>
                    <p:nvPicPr>
                      <p:cNvPr id="0" name="图片 3093"/>
                      <p:cNvPicPr/>
                      <p:nvPr/>
                    </p:nvPicPr>
                    <p:blipFill>
                      <a:blip r:embed="rId9"/>
                      <a:stretch>
                        <a:fillRect/>
                      </a:stretch>
                    </p:blipFill>
                    <p:spPr>
                      <a:xfrm>
                        <a:off x="323850" y="5084763"/>
                        <a:ext cx="2736850" cy="887412"/>
                      </a:xfrm>
                      <a:prstGeom prst="rect">
                        <a:avLst/>
                      </a:prstGeom>
                      <a:noFill/>
                      <a:ln w="38100">
                        <a:noFill/>
                        <a:miter/>
                      </a:ln>
                    </p:spPr>
                  </p:pic>
                </p:oleObj>
              </mc:Fallback>
            </mc:AlternateContent>
          </a:graphicData>
        </a:graphic>
      </p:graphicFrame>
      <p:graphicFrame>
        <p:nvGraphicFramePr>
          <p:cNvPr id="376853" name="Object 21"/>
          <p:cNvGraphicFramePr>
            <a:graphicFrameLocks noChangeAspect="1"/>
          </p:cNvGraphicFramePr>
          <p:nvPr>
            <p:ph/>
          </p:nvPr>
        </p:nvGraphicFramePr>
        <p:xfrm>
          <a:off x="3132138" y="5516563"/>
          <a:ext cx="5761037" cy="727075"/>
        </p:xfrm>
        <a:graphic>
          <a:graphicData uri="http://schemas.openxmlformats.org/presentationml/2006/ole">
            <mc:AlternateContent xmlns:mc="http://schemas.openxmlformats.org/markup-compatibility/2006">
              <mc:Choice xmlns:v="urn:schemas-microsoft-com:vml" Requires="v">
                <p:oleObj spid="_x0000_s3095" name="" r:id="rId10" imgW="2019300" imgH="241300" progId="Equation.3">
                  <p:embed/>
                </p:oleObj>
              </mc:Choice>
              <mc:Fallback>
                <p:oleObj name="" r:id="rId10" imgW="2019300" imgH="241300" progId="Equation.3">
                  <p:embed/>
                  <p:pic>
                    <p:nvPicPr>
                      <p:cNvPr id="0" name="图片 3094"/>
                      <p:cNvPicPr/>
                      <p:nvPr/>
                    </p:nvPicPr>
                    <p:blipFill>
                      <a:blip r:embed="rId11"/>
                      <a:srcRect/>
                      <a:stretch>
                        <a:fillRect/>
                      </a:stretch>
                    </p:blipFill>
                    <p:spPr>
                      <a:xfrm>
                        <a:off x="3132138" y="5516563"/>
                        <a:ext cx="5761037" cy="727075"/>
                      </a:xfrm>
                      <a:prstGeom prst="rect">
                        <a:avLst/>
                      </a:prstGeom>
                      <a:noFill/>
                      <a:ln w="38100">
                        <a:miter/>
                      </a:ln>
                    </p:spPr>
                  </p:pic>
                </p:oleObj>
              </mc:Fallback>
            </mc:AlternateContent>
          </a:graphicData>
        </a:graphic>
      </p:graphicFrame>
      <p:sp>
        <p:nvSpPr>
          <p:cNvPr id="376855" name="Rectangle 23"/>
          <p:cNvSpPr/>
          <p:nvPr/>
        </p:nvSpPr>
        <p:spPr>
          <a:xfrm>
            <a:off x="323850" y="981075"/>
            <a:ext cx="8496300" cy="230822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304800" defTabSz="914400">
              <a:spcBef>
                <a:spcPct val="0"/>
              </a:spcBef>
              <a:buNone/>
              <a:tabLst>
                <a:tab pos="685800" algn="l"/>
              </a:tabLst>
            </a:pPr>
            <a:r>
              <a:rPr lang="en-US" altLang="zh-CN" sz="3600" b="1" dirty="0">
                <a:latin typeface="Times New Roman" panose="02020603050405020304" pitchFamily="18" charset="0"/>
              </a:rPr>
              <a:t>          1962</a:t>
            </a:r>
            <a:r>
              <a:rPr lang="zh-CN" altLang="en-US" sz="3600" b="1" dirty="0">
                <a:latin typeface="Times New Roman" panose="02020603050405020304" pitchFamily="18" charset="0"/>
              </a:rPr>
              <a:t>年</a:t>
            </a:r>
            <a:r>
              <a:rPr lang="en-US" altLang="zh-CN" sz="3600" b="1" dirty="0">
                <a:latin typeface="Times New Roman" panose="02020603050405020304" pitchFamily="18" charset="0"/>
              </a:rPr>
              <a:t>3</a:t>
            </a:r>
            <a:r>
              <a:rPr lang="zh-CN" altLang="en-US" sz="3600" b="1" dirty="0">
                <a:latin typeface="Times New Roman" panose="02020603050405020304" pitchFamily="18" charset="0"/>
              </a:rPr>
              <a:t>月</a:t>
            </a:r>
            <a:r>
              <a:rPr lang="en-US" altLang="zh-CN" sz="3600" b="1" dirty="0">
                <a:latin typeface="Times New Roman" panose="02020603050405020304" pitchFamily="18" charset="0"/>
              </a:rPr>
              <a:t>32</a:t>
            </a:r>
            <a:r>
              <a:rPr lang="zh-CN" altLang="en-US" sz="3600" b="1" dirty="0">
                <a:latin typeface="Times New Roman" panose="02020603050405020304" pitchFamily="18" charset="0"/>
              </a:rPr>
              <a:t>日下午</a:t>
            </a:r>
            <a:r>
              <a:rPr lang="en-US" altLang="zh-CN" sz="3600" b="1" dirty="0">
                <a:latin typeface="Times New Roman" panose="02020603050405020304" pitchFamily="18" charset="0"/>
              </a:rPr>
              <a:t>6</a:t>
            </a:r>
            <a:r>
              <a:rPr lang="zh-CN" altLang="en-US" sz="3600" b="1" dirty="0">
                <a:latin typeface="Times New Roman" panose="02020603050405020304" pitchFamily="18" charset="0"/>
              </a:rPr>
              <a:t>时</a:t>
            </a:r>
            <a:r>
              <a:rPr lang="en-US" altLang="zh-CN" sz="3600" b="1" dirty="0">
                <a:latin typeface="Times New Roman" panose="02020603050405020304" pitchFamily="18" charset="0"/>
              </a:rPr>
              <a:t>45</a:t>
            </a:r>
            <a:r>
              <a:rPr lang="zh-CN" altLang="en-US" sz="3600" b="1" dirty="0">
                <a:latin typeface="Times New Roman" panose="02020603050405020304" pitchFamily="18" charset="0"/>
              </a:rPr>
              <a:t>分</a:t>
            </a:r>
            <a:r>
              <a:rPr lang="en-US" altLang="zh-CN" sz="3600" b="1" dirty="0">
                <a:latin typeface="Times New Roman" panose="02020603050405020304" pitchFamily="18" charset="0"/>
              </a:rPr>
              <a:t>N. Bartlett </a:t>
            </a:r>
            <a:r>
              <a:rPr lang="zh-CN" altLang="en-US" sz="3600" b="1" dirty="0">
                <a:latin typeface="Times New Roman" panose="02020603050405020304" pitchFamily="18" charset="0"/>
              </a:rPr>
              <a:t>第一个观察到 “惰性气体”元 素的化学行为：</a:t>
            </a:r>
            <a:r>
              <a:rPr lang="en-US" altLang="zh-CN" sz="3600" b="1" dirty="0">
                <a:solidFill>
                  <a:srgbClr val="FF0000"/>
                </a:solidFill>
                <a:latin typeface="Times New Roman" panose="02020603050405020304" pitchFamily="18" charset="0"/>
                <a:ea typeface="黑体" panose="02010609060101010101" pitchFamily="49" charset="-122"/>
              </a:rPr>
              <a:t>XePtF</a:t>
            </a:r>
            <a:r>
              <a:rPr lang="en-US" altLang="zh-CN" sz="3600" b="1" baseline="-30000" dirty="0">
                <a:solidFill>
                  <a:srgbClr val="FF0000"/>
                </a:solidFill>
                <a:latin typeface="Times New Roman" panose="02020603050405020304" pitchFamily="18" charset="0"/>
                <a:ea typeface="黑体" panose="02010609060101010101" pitchFamily="49" charset="-122"/>
              </a:rPr>
              <a:t>6 </a:t>
            </a:r>
            <a:r>
              <a:rPr lang="zh-CN" altLang="en-US" sz="3600" b="1" dirty="0">
                <a:solidFill>
                  <a:srgbClr val="FF0000"/>
                </a:solidFill>
                <a:latin typeface="Times New Roman" panose="02020603050405020304" pitchFamily="18" charset="0"/>
              </a:rPr>
              <a:t>橙黄色固体！</a:t>
            </a:r>
            <a:endParaRPr lang="zh-CN" altLang="en-US" sz="3600" b="1" dirty="0">
              <a:solidFill>
                <a:srgbClr val="FF0000"/>
              </a:solidFill>
              <a:latin typeface="Times New Roman" panose="02020603050405020304" pitchFamily="18" charset="0"/>
            </a:endParaRPr>
          </a:p>
          <a:p>
            <a:pPr marL="0" lvl="0" indent="304800" defTabSz="914400">
              <a:spcBef>
                <a:spcPct val="0"/>
              </a:spcBef>
              <a:buNone/>
              <a:tabLst>
                <a:tab pos="685800" algn="l"/>
              </a:tabLst>
            </a:pPr>
            <a:endParaRPr lang="zh-CN" altLang="en-US" sz="3600" b="1" dirty="0">
              <a:solidFill>
                <a:schemeClr val="bg1"/>
              </a:solidFill>
              <a:latin typeface="Times New Roman" panose="02020603050405020304" pitchFamily="18" charset="0"/>
            </a:endParaRPr>
          </a:p>
        </p:txBody>
      </p:sp>
      <p:sp>
        <p:nvSpPr>
          <p:cNvPr id="376856" name="Text Box 24"/>
          <p:cNvSpPr txBox="1"/>
          <p:nvPr/>
        </p:nvSpPr>
        <p:spPr>
          <a:xfrm>
            <a:off x="323850" y="2636838"/>
            <a:ext cx="8820150" cy="64135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3600" b="1" dirty="0">
                <a:latin typeface="Times New Roman" panose="02020603050405020304" pitchFamily="18" charset="0"/>
                <a:ea typeface="楷体" panose="02010609060101010101" pitchFamily="49" charset="-122"/>
              </a:rPr>
              <a:t>首次合成出的稀有气体化合物是</a:t>
            </a:r>
            <a:r>
              <a:rPr lang="en-US" altLang="zh-CN" sz="3600" b="1" dirty="0">
                <a:latin typeface="Times New Roman" panose="02020603050405020304" pitchFamily="18" charset="0"/>
                <a:ea typeface="楷体" panose="02010609060101010101" pitchFamily="49" charset="-122"/>
              </a:rPr>
              <a:t>Xe</a:t>
            </a:r>
            <a:r>
              <a:rPr lang="en-US" altLang="zh-CN" sz="3600" b="1" baseline="30000" dirty="0">
                <a:latin typeface="Times New Roman" panose="02020603050405020304" pitchFamily="18" charset="0"/>
                <a:ea typeface="楷体" panose="02010609060101010101" pitchFamily="49" charset="-122"/>
              </a:rPr>
              <a:t>+</a:t>
            </a:r>
            <a:r>
              <a:rPr lang="en-US" altLang="zh-CN" sz="3600" b="1" dirty="0">
                <a:latin typeface="Times New Roman" panose="02020603050405020304" pitchFamily="18" charset="0"/>
                <a:ea typeface="楷体" panose="02010609060101010101" pitchFamily="49" charset="-122"/>
              </a:rPr>
              <a:t>PtF</a:t>
            </a:r>
            <a:r>
              <a:rPr lang="en-US" altLang="zh-CN" sz="3600" b="1" baseline="-25000" dirty="0">
                <a:latin typeface="Times New Roman" panose="02020603050405020304" pitchFamily="18" charset="0"/>
                <a:ea typeface="楷体" panose="02010609060101010101" pitchFamily="49" charset="-122"/>
              </a:rPr>
              <a:t>6</a:t>
            </a:r>
            <a:r>
              <a:rPr lang="en-US" altLang="zh-CN" sz="3600" b="1" baseline="30000" dirty="0">
                <a:latin typeface="Times New Roman" panose="02020603050405020304" pitchFamily="18" charset="0"/>
                <a:ea typeface="楷体" panose="02010609060101010101" pitchFamily="49" charset="-122"/>
              </a:rPr>
              <a:t>-</a:t>
            </a:r>
            <a:r>
              <a:rPr lang="zh-CN" altLang="en-US" sz="3600" b="1" dirty="0">
                <a:latin typeface="Times New Roman" panose="02020603050405020304" pitchFamily="18" charset="0"/>
                <a:ea typeface="楷体" panose="02010609060101010101" pitchFamily="49" charset="-122"/>
              </a:rPr>
              <a:t>。</a:t>
            </a:r>
            <a:endParaRPr lang="zh-CN" altLang="en-US" sz="3600" b="1" baseline="30000" dirty="0">
              <a:latin typeface="Times New Roman" panose="02020603050405020304" pitchFamily="18" charset="0"/>
              <a:ea typeface="楷体" panose="02010609060101010101" pitchFamily="49" charset="-122"/>
            </a:endParaRPr>
          </a:p>
        </p:txBody>
      </p:sp>
      <p:sp>
        <p:nvSpPr>
          <p:cNvPr id="376857" name="Rectangle 25"/>
          <p:cNvSpPr/>
          <p:nvPr/>
        </p:nvSpPr>
        <p:spPr>
          <a:xfrm>
            <a:off x="323850" y="3141663"/>
            <a:ext cx="5976938" cy="750887"/>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10000"/>
              </a:spcBef>
              <a:buNone/>
            </a:pPr>
            <a:r>
              <a:rPr lang="zh-CN" altLang="zh-CN" sz="3600" b="1" dirty="0">
                <a:solidFill>
                  <a:srgbClr val="FF0000"/>
                </a:solidFill>
                <a:latin typeface="Times New Roman" panose="02020603050405020304" pitchFamily="18" charset="0"/>
              </a:rPr>
              <a:t>思路：</a:t>
            </a:r>
            <a:r>
              <a:rPr lang="zh-CN" altLang="en-US" sz="3600" b="1" dirty="0">
                <a:latin typeface="Times New Roman" panose="02020603050405020304" pitchFamily="18" charset="0"/>
              </a:rPr>
              <a:t>已合成 </a:t>
            </a:r>
            <a:r>
              <a:rPr lang="en-US" altLang="zh-CN" sz="3600" b="1" dirty="0">
                <a:latin typeface="Times New Roman" panose="02020603050405020304" pitchFamily="18" charset="0"/>
              </a:rPr>
              <a:t>O</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[PtF</a:t>
            </a:r>
            <a:r>
              <a:rPr lang="en-US" altLang="zh-CN" sz="3600" b="1" baseline="-25000" dirty="0">
                <a:latin typeface="Times New Roman" panose="02020603050405020304" pitchFamily="18" charset="0"/>
              </a:rPr>
              <a:t>6</a:t>
            </a:r>
            <a:r>
              <a:rPr lang="en-US" altLang="zh-CN" sz="3600" b="1" dirty="0">
                <a:latin typeface="Times New Roman" panose="02020603050405020304" pitchFamily="18" charset="0"/>
              </a:rPr>
              <a:t>]</a:t>
            </a:r>
            <a:endParaRPr lang="en-US" altLang="zh-CN" sz="3600" b="1" dirty="0">
              <a:latin typeface="Times New Roman" panose="02020603050405020304" pitchFamily="18" charset="0"/>
            </a:endParaRPr>
          </a:p>
        </p:txBody>
      </p:sp>
      <p:sp>
        <p:nvSpPr>
          <p:cNvPr id="135179" name="灯片编号占位符 12"/>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6855">
                                            <p:txEl>
                                              <p:charRg st="0" end="75"/>
                                            </p:txEl>
                                          </p:spTgt>
                                        </p:tgtEl>
                                        <p:attrNameLst>
                                          <p:attrName>style.visibility</p:attrName>
                                        </p:attrNameLst>
                                      </p:cBhvr>
                                      <p:to>
                                        <p:strVal val="visible"/>
                                      </p:to>
                                    </p:set>
                                    <p:animEffect transition="in" filter="wipe(left)">
                                      <p:cBhvr>
                                        <p:cTn id="7" dur="500"/>
                                        <p:tgtEl>
                                          <p:spTgt spid="376855">
                                            <p:txEl>
                                              <p:charRg st="0" end="7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6856"/>
                                        </p:tgtEl>
                                        <p:attrNameLst>
                                          <p:attrName>style.visibility</p:attrName>
                                        </p:attrNameLst>
                                      </p:cBhvr>
                                      <p:to>
                                        <p:strVal val="visible"/>
                                      </p:to>
                                    </p:set>
                                    <p:animEffect transition="in" filter="wipe(left)">
                                      <p:cBhvr>
                                        <p:cTn id="12" dur="500"/>
                                        <p:tgtEl>
                                          <p:spTgt spid="3768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6857"/>
                                        </p:tgtEl>
                                        <p:attrNameLst>
                                          <p:attrName>style.visibility</p:attrName>
                                        </p:attrNameLst>
                                      </p:cBhvr>
                                      <p:to>
                                        <p:strVal val="visible"/>
                                      </p:to>
                                    </p:set>
                                    <p:animEffect transition="in" filter="wipe(left)">
                                      <p:cBhvr>
                                        <p:cTn id="17" dur="500"/>
                                        <p:tgtEl>
                                          <p:spTgt spid="3768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6850"/>
                                        </p:tgtEl>
                                        <p:attrNameLst>
                                          <p:attrName>style.visibility</p:attrName>
                                        </p:attrNameLst>
                                      </p:cBhvr>
                                      <p:to>
                                        <p:strVal val="visible"/>
                                      </p:to>
                                    </p:set>
                                    <p:animEffect transition="in" filter="wipe(left)">
                                      <p:cBhvr>
                                        <p:cTn id="22" dur="500"/>
                                        <p:tgtEl>
                                          <p:spTgt spid="3768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76849"/>
                                        </p:tgtEl>
                                        <p:attrNameLst>
                                          <p:attrName>style.visibility</p:attrName>
                                        </p:attrNameLst>
                                      </p:cBhvr>
                                      <p:to>
                                        <p:strVal val="visible"/>
                                      </p:to>
                                    </p:set>
                                    <p:animEffect transition="in" filter="wipe(left)">
                                      <p:cBhvr>
                                        <p:cTn id="27" dur="500"/>
                                        <p:tgtEl>
                                          <p:spTgt spid="3768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6852"/>
                                        </p:tgtEl>
                                        <p:attrNameLst>
                                          <p:attrName>style.visibility</p:attrName>
                                        </p:attrNameLst>
                                      </p:cBhvr>
                                      <p:to>
                                        <p:strVal val="visible"/>
                                      </p:to>
                                    </p:set>
                                    <p:animEffect transition="in" filter="wipe(left)">
                                      <p:cBhvr>
                                        <p:cTn id="32" dur="500"/>
                                        <p:tgtEl>
                                          <p:spTgt spid="3768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6851"/>
                                        </p:tgtEl>
                                        <p:attrNameLst>
                                          <p:attrName>style.visibility</p:attrName>
                                        </p:attrNameLst>
                                      </p:cBhvr>
                                      <p:to>
                                        <p:strVal val="visible"/>
                                      </p:to>
                                    </p:set>
                                    <p:animEffect transition="in" filter="wipe(left)">
                                      <p:cBhvr>
                                        <p:cTn id="37" dur="500"/>
                                        <p:tgtEl>
                                          <p:spTgt spid="3768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6853"/>
                                        </p:tgtEl>
                                        <p:attrNameLst>
                                          <p:attrName>style.visibility</p:attrName>
                                        </p:attrNameLst>
                                      </p:cBhvr>
                                      <p:to>
                                        <p:strVal val="visible"/>
                                      </p:to>
                                    </p:set>
                                    <p:animEffect transition="in" filter="wipe(left)">
                                      <p:cBhvr>
                                        <p:cTn id="42" dur="500"/>
                                        <p:tgtEl>
                                          <p:spTgt spid="376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56" grpId="0"/>
      <p:bldP spid="376857"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Rectangle 4"/>
          <p:cNvSpPr/>
          <p:nvPr/>
        </p:nvSpPr>
        <p:spPr>
          <a:xfrm>
            <a:off x="395288" y="188913"/>
            <a:ext cx="2952750" cy="641350"/>
          </a:xfrm>
          <a:prstGeom prst="rect">
            <a:avLst/>
          </a:prstGeom>
          <a:noFill/>
          <a:ln w="12700">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990033"/>
                </a:solidFill>
                <a:latin typeface="Times New Roman" panose="02020603050405020304" pitchFamily="18" charset="0"/>
                <a:ea typeface="楷体" panose="02010609060101010101" pitchFamily="49" charset="-122"/>
              </a:rPr>
              <a:t>1.</a:t>
            </a:r>
            <a:r>
              <a:rPr lang="zh-CN" altLang="en-US" sz="3600" b="1" dirty="0">
                <a:solidFill>
                  <a:srgbClr val="990033"/>
                </a:solidFill>
                <a:latin typeface="Times New Roman" panose="02020603050405020304" pitchFamily="18" charset="0"/>
                <a:ea typeface="楷体" panose="02010609060101010101" pitchFamily="49" charset="-122"/>
              </a:rPr>
              <a:t>氟化物 </a:t>
            </a:r>
            <a:endParaRPr lang="zh-CN" altLang="en-US" sz="3600" b="1" dirty="0">
              <a:solidFill>
                <a:srgbClr val="990033"/>
              </a:solidFill>
              <a:latin typeface="Times New Roman" panose="02020603050405020304" pitchFamily="18" charset="0"/>
              <a:ea typeface="楷体" panose="02010609060101010101" pitchFamily="49" charset="-122"/>
            </a:endParaRPr>
          </a:p>
        </p:txBody>
      </p:sp>
      <p:sp>
        <p:nvSpPr>
          <p:cNvPr id="467973" name="Rectangle 5"/>
          <p:cNvSpPr/>
          <p:nvPr/>
        </p:nvSpPr>
        <p:spPr>
          <a:xfrm>
            <a:off x="468313" y="3213100"/>
            <a:ext cx="8066087" cy="2782888"/>
          </a:xfrm>
          <a:prstGeom prst="rect">
            <a:avLst/>
          </a:prstGeom>
          <a:noFill/>
          <a:ln w="12700">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10000"/>
              </a:spcBef>
              <a:buNone/>
            </a:pPr>
            <a:r>
              <a:rPr lang="en-US" altLang="zh-CN" sz="3600" b="1" dirty="0">
                <a:latin typeface="Times New Roman" panose="02020603050405020304" pitchFamily="18" charset="0"/>
                <a:ea typeface="楷体" panose="02010609060101010101" pitchFamily="49" charset="-122"/>
              </a:rPr>
              <a:t>     </a:t>
            </a:r>
            <a:r>
              <a:rPr lang="zh-CN" altLang="en-US" sz="3600" b="1" dirty="0">
                <a:latin typeface="Times New Roman" panose="02020603050405020304" pitchFamily="18" charset="0"/>
                <a:ea typeface="楷体" panose="02010609060101010101" pitchFamily="49" charset="-122"/>
              </a:rPr>
              <a:t>都为无色固体、共价化合物和强氧化剂，氧化能力随氧化数的升高而增强。</a:t>
            </a:r>
            <a:endParaRPr lang="zh-CN" altLang="en-US" sz="3600" b="1" dirty="0">
              <a:latin typeface="Times New Roman" panose="02020603050405020304" pitchFamily="18" charset="0"/>
              <a:ea typeface="楷体" panose="02010609060101010101" pitchFamily="49" charset="-122"/>
            </a:endParaRPr>
          </a:p>
          <a:p>
            <a:pPr marL="0" lvl="0" indent="0" eaLnBrk="1" hangingPunct="1">
              <a:lnSpc>
                <a:spcPct val="120000"/>
              </a:lnSpc>
              <a:spcBef>
                <a:spcPct val="10000"/>
              </a:spcBef>
              <a:buNone/>
            </a:pPr>
            <a:r>
              <a:rPr lang="zh-CN" altLang="en-US" sz="3600" b="1" dirty="0">
                <a:latin typeface="Times New Roman" panose="02020603050405020304" pitchFamily="18" charset="0"/>
                <a:ea typeface="楷体" panose="02010609060101010101" pitchFamily="49" charset="-122"/>
              </a:rPr>
              <a:t>     都和水发生水解反应，以</a:t>
            </a:r>
            <a:r>
              <a:rPr lang="en-US" altLang="zh-CN" sz="3600" b="1" dirty="0">
                <a:latin typeface="Times New Roman" panose="02020603050405020304" pitchFamily="18" charset="0"/>
                <a:ea typeface="楷体" panose="02010609060101010101" pitchFamily="49" charset="-122"/>
              </a:rPr>
              <a:t>XeF</a:t>
            </a:r>
            <a:r>
              <a:rPr lang="en-US" altLang="zh-CN" sz="3600" b="1" baseline="-25000" dirty="0">
                <a:latin typeface="Times New Roman" panose="02020603050405020304" pitchFamily="18" charset="0"/>
                <a:ea typeface="楷体" panose="02010609060101010101" pitchFamily="49" charset="-122"/>
              </a:rPr>
              <a:t>6</a:t>
            </a:r>
            <a:r>
              <a:rPr lang="zh-CN" altLang="en-US" sz="3600" b="1" dirty="0">
                <a:latin typeface="Times New Roman" panose="02020603050405020304" pitchFamily="18" charset="0"/>
                <a:ea typeface="楷体" panose="02010609060101010101" pitchFamily="49" charset="-122"/>
              </a:rPr>
              <a:t>的反应活性最高。</a:t>
            </a:r>
            <a:endParaRPr lang="zh-CN" altLang="en-US" sz="3600" b="1" dirty="0">
              <a:latin typeface="Times New Roman" panose="02020603050405020304" pitchFamily="18" charset="0"/>
              <a:ea typeface="楷体" panose="02010609060101010101" pitchFamily="49" charset="-122"/>
            </a:endParaRPr>
          </a:p>
        </p:txBody>
      </p:sp>
      <p:sp>
        <p:nvSpPr>
          <p:cNvPr id="467974" name="Rectangle 6"/>
          <p:cNvSpPr/>
          <p:nvPr/>
        </p:nvSpPr>
        <p:spPr>
          <a:xfrm>
            <a:off x="250825" y="765175"/>
            <a:ext cx="8497888" cy="2376488"/>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eaLnBrk="1" hangingPunct="1">
              <a:lnSpc>
                <a:spcPct val="105000"/>
              </a:lnSpc>
              <a:spcBef>
                <a:spcPct val="0"/>
              </a:spcBef>
              <a:buNone/>
            </a:pPr>
            <a:r>
              <a:rPr lang="zh-CN" altLang="en-US" sz="3600" b="1" dirty="0">
                <a:solidFill>
                  <a:srgbClr val="000000"/>
                </a:solidFill>
                <a:latin typeface="Times New Roman" panose="02020603050405020304" pitchFamily="18" charset="0"/>
              </a:rPr>
              <a:t>在一定条件下氟与</a:t>
            </a:r>
            <a:r>
              <a:rPr lang="en-US" altLang="zh-CN" sz="3600" b="1" dirty="0">
                <a:solidFill>
                  <a:srgbClr val="000000"/>
                </a:solidFill>
                <a:latin typeface="Times New Roman" panose="02020603050405020304" pitchFamily="18" charset="0"/>
              </a:rPr>
              <a:t>Xe</a:t>
            </a:r>
            <a:r>
              <a:rPr lang="zh-CN" altLang="en-US" sz="3600" b="1" dirty="0">
                <a:solidFill>
                  <a:srgbClr val="000000"/>
                </a:solidFill>
                <a:latin typeface="Times New Roman" panose="02020603050405020304" pitchFamily="18" charset="0"/>
              </a:rPr>
              <a:t>有下列反应：</a:t>
            </a:r>
            <a:endParaRPr lang="zh-CN" altLang="en-US" sz="3600" b="1" dirty="0">
              <a:solidFill>
                <a:srgbClr val="000000"/>
              </a:solidFill>
              <a:latin typeface="Times New Roman" panose="02020603050405020304" pitchFamily="18" charset="0"/>
            </a:endParaRPr>
          </a:p>
          <a:p>
            <a:pPr marL="342900" lvl="0" indent="-342900" algn="ctr" eaLnBrk="1" hangingPunct="1">
              <a:lnSpc>
                <a:spcPct val="105000"/>
              </a:lnSpc>
              <a:spcBef>
                <a:spcPct val="0"/>
              </a:spcBef>
              <a:buNone/>
            </a:pPr>
            <a:r>
              <a:rPr lang="en-US" altLang="zh-CN" sz="3600" b="1" dirty="0">
                <a:latin typeface="Times New Roman" panose="02020603050405020304" pitchFamily="18" charset="0"/>
              </a:rPr>
              <a:t>F</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+Xe(</a:t>
            </a:r>
            <a:r>
              <a:rPr lang="zh-CN" altLang="en-US" sz="3600" b="1" dirty="0">
                <a:latin typeface="Times New Roman" panose="02020603050405020304" pitchFamily="18" charset="0"/>
              </a:rPr>
              <a:t>过量</a:t>
            </a:r>
            <a:r>
              <a:rPr lang="en-US" altLang="zh-CN" sz="3600" b="1" dirty="0">
                <a:latin typeface="Times New Roman" panose="02020603050405020304" pitchFamily="18" charset="0"/>
              </a:rPr>
              <a:t>)→XeF</a:t>
            </a:r>
            <a:r>
              <a:rPr lang="en-US" altLang="zh-CN" sz="3600" b="1" baseline="-25000" dirty="0">
                <a:latin typeface="Times New Roman" panose="02020603050405020304" pitchFamily="18" charset="0"/>
              </a:rPr>
              <a:t>2</a:t>
            </a:r>
            <a:endParaRPr lang="en-US" altLang="zh-CN" sz="3600" b="1" dirty="0">
              <a:latin typeface="Times New Roman" panose="02020603050405020304" pitchFamily="18" charset="0"/>
            </a:endParaRPr>
          </a:p>
          <a:p>
            <a:pPr marL="342900" lvl="0" indent="-342900" algn="ctr" eaLnBrk="1" hangingPunct="1">
              <a:lnSpc>
                <a:spcPct val="105000"/>
              </a:lnSpc>
              <a:spcBef>
                <a:spcPct val="0"/>
              </a:spcBef>
              <a:buNone/>
            </a:pPr>
            <a:r>
              <a:rPr lang="en-US" altLang="zh-CN" sz="3600" b="1" dirty="0">
                <a:latin typeface="Times New Roman" panose="02020603050405020304" pitchFamily="18" charset="0"/>
              </a:rPr>
              <a:t>F</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+Xe(</a:t>
            </a:r>
            <a:r>
              <a:rPr lang="zh-CN" altLang="en-US" sz="3600" b="1" dirty="0">
                <a:latin typeface="Times New Roman" panose="02020603050405020304" pitchFamily="18" charset="0"/>
              </a:rPr>
              <a:t>少量</a:t>
            </a:r>
            <a:r>
              <a:rPr lang="en-US" altLang="zh-CN" sz="3600" b="1" dirty="0">
                <a:latin typeface="Times New Roman" panose="02020603050405020304" pitchFamily="18" charset="0"/>
              </a:rPr>
              <a:t>)→XeF</a:t>
            </a:r>
            <a:r>
              <a:rPr lang="en-US" altLang="zh-CN" sz="3600" b="1" baseline="-25000" dirty="0">
                <a:latin typeface="Times New Roman" panose="02020603050405020304" pitchFamily="18" charset="0"/>
              </a:rPr>
              <a:t>4</a:t>
            </a:r>
            <a:endParaRPr lang="en-US" altLang="zh-CN" sz="3600" b="1" dirty="0">
              <a:latin typeface="Times New Roman" panose="02020603050405020304" pitchFamily="18" charset="0"/>
            </a:endParaRPr>
          </a:p>
          <a:p>
            <a:pPr marL="342900" lvl="0" indent="-342900" algn="ctr" eaLnBrk="1" hangingPunct="1">
              <a:lnSpc>
                <a:spcPct val="105000"/>
              </a:lnSpc>
              <a:spcBef>
                <a:spcPct val="0"/>
              </a:spcBef>
              <a:buNone/>
            </a:pPr>
            <a:r>
              <a:rPr lang="en-US" altLang="zh-CN" sz="3600" b="1" dirty="0">
                <a:latin typeface="Times New Roman" panose="02020603050405020304" pitchFamily="18" charset="0"/>
              </a:rPr>
              <a:t>F</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+Xe(</a:t>
            </a:r>
            <a:r>
              <a:rPr lang="zh-CN" altLang="en-US" sz="3600" b="1" dirty="0">
                <a:latin typeface="Times New Roman" panose="02020603050405020304" pitchFamily="18" charset="0"/>
              </a:rPr>
              <a:t>少量</a:t>
            </a:r>
            <a:r>
              <a:rPr lang="en-US" altLang="zh-CN" sz="3600" b="1" dirty="0">
                <a:latin typeface="Times New Roman" panose="02020603050405020304" pitchFamily="18" charset="0"/>
              </a:rPr>
              <a:t>)→XeF</a:t>
            </a:r>
            <a:r>
              <a:rPr lang="en-US" altLang="zh-CN" sz="3600" b="1" baseline="-25000" dirty="0">
                <a:latin typeface="Times New Roman" panose="02020603050405020304" pitchFamily="18" charset="0"/>
              </a:rPr>
              <a:t>6</a:t>
            </a:r>
            <a:endParaRPr lang="en-US" altLang="zh-CN" sz="3600" b="1" dirty="0"/>
          </a:p>
        </p:txBody>
      </p:sp>
      <p:sp>
        <p:nvSpPr>
          <p:cNvPr id="136197" name="灯片编号占位符 6"/>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7974">
                                            <p:txEl>
                                              <p:charRg st="0" end="17"/>
                                            </p:txEl>
                                          </p:spTgt>
                                        </p:tgtEl>
                                        <p:attrNameLst>
                                          <p:attrName>style.visibility</p:attrName>
                                        </p:attrNameLst>
                                      </p:cBhvr>
                                      <p:to>
                                        <p:strVal val="visible"/>
                                      </p:to>
                                    </p:set>
                                    <p:animEffect transition="in" filter="wipe(left)">
                                      <p:cBhvr>
                                        <p:cTn id="7" dur="500"/>
                                        <p:tgtEl>
                                          <p:spTgt spid="467974">
                                            <p:txEl>
                                              <p:charRg st="0" end="17"/>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7974">
                                            <p:txEl>
                                              <p:charRg st="17" end="32"/>
                                            </p:txEl>
                                          </p:spTgt>
                                        </p:tgtEl>
                                        <p:attrNameLst>
                                          <p:attrName>style.visibility</p:attrName>
                                        </p:attrNameLst>
                                      </p:cBhvr>
                                      <p:to>
                                        <p:strVal val="visible"/>
                                      </p:to>
                                    </p:set>
                                    <p:animEffect transition="in" filter="wipe(left)">
                                      <p:cBhvr>
                                        <p:cTn id="12" dur="500"/>
                                        <p:tgtEl>
                                          <p:spTgt spid="467974">
                                            <p:txEl>
                                              <p:charRg st="17" end="3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7974">
                                            <p:txEl>
                                              <p:charRg st="32" end="47"/>
                                            </p:txEl>
                                          </p:spTgt>
                                        </p:tgtEl>
                                        <p:attrNameLst>
                                          <p:attrName>style.visibility</p:attrName>
                                        </p:attrNameLst>
                                      </p:cBhvr>
                                      <p:to>
                                        <p:strVal val="visible"/>
                                      </p:to>
                                    </p:set>
                                    <p:animEffect transition="in" filter="wipe(left)">
                                      <p:cBhvr>
                                        <p:cTn id="17" dur="500"/>
                                        <p:tgtEl>
                                          <p:spTgt spid="467974">
                                            <p:txEl>
                                              <p:charRg st="32" end="4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7974">
                                            <p:txEl>
                                              <p:charRg st="47" end="62"/>
                                            </p:txEl>
                                          </p:spTgt>
                                        </p:tgtEl>
                                        <p:attrNameLst>
                                          <p:attrName>style.visibility</p:attrName>
                                        </p:attrNameLst>
                                      </p:cBhvr>
                                      <p:to>
                                        <p:strVal val="visible"/>
                                      </p:to>
                                    </p:set>
                                    <p:animEffect transition="in" filter="wipe(left)">
                                      <p:cBhvr>
                                        <p:cTn id="22" dur="500"/>
                                        <p:tgtEl>
                                          <p:spTgt spid="467974">
                                            <p:txEl>
                                              <p:charRg st="47" end="6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7973">
                                            <p:txEl>
                                              <p:charRg st="0" end="39"/>
                                            </p:txEl>
                                          </p:spTgt>
                                        </p:tgtEl>
                                        <p:attrNameLst>
                                          <p:attrName>style.visibility</p:attrName>
                                        </p:attrNameLst>
                                      </p:cBhvr>
                                      <p:to>
                                        <p:strVal val="visible"/>
                                      </p:to>
                                    </p:set>
                                    <p:animEffect transition="in" filter="wipe(left)">
                                      <p:cBhvr>
                                        <p:cTn id="27" dur="500"/>
                                        <p:tgtEl>
                                          <p:spTgt spid="467973">
                                            <p:txEl>
                                              <p:charRg st="0" end="39"/>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67973">
                                            <p:txEl>
                                              <p:charRg st="39" end="68"/>
                                            </p:txEl>
                                          </p:spTgt>
                                        </p:tgtEl>
                                        <p:attrNameLst>
                                          <p:attrName>style.visibility</p:attrName>
                                        </p:attrNameLst>
                                      </p:cBhvr>
                                      <p:to>
                                        <p:strVal val="visible"/>
                                      </p:to>
                                    </p:set>
                                    <p:animEffect transition="in" filter="wipe(left)">
                                      <p:cBhvr>
                                        <p:cTn id="30" dur="500"/>
                                        <p:tgtEl>
                                          <p:spTgt spid="467973">
                                            <p:txEl>
                                              <p:charRg st="39" end="6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4" grpId="0" build="p"/>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0018" name="Rectangle 2"/>
          <p:cNvSpPr/>
          <p:nvPr/>
        </p:nvSpPr>
        <p:spPr>
          <a:xfrm>
            <a:off x="468313" y="333375"/>
            <a:ext cx="8351837" cy="33861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0"/>
              </a:spcBef>
              <a:buNone/>
            </a:pPr>
            <a:r>
              <a:rPr lang="en-US" altLang="zh-CN" sz="3600" b="1" dirty="0">
                <a:latin typeface="Times New Roman" panose="02020603050405020304" pitchFamily="18" charset="0"/>
              </a:rPr>
              <a:t>XeF</a:t>
            </a:r>
            <a:r>
              <a:rPr lang="en-US" altLang="zh-CN" sz="3600" b="1" baseline="-25000" dirty="0">
                <a:latin typeface="Times New Roman" panose="02020603050405020304" pitchFamily="18" charset="0"/>
              </a:rPr>
              <a:t>2</a:t>
            </a:r>
            <a:r>
              <a:rPr lang="zh-CN" altLang="en-US" sz="3600" b="1" dirty="0">
                <a:latin typeface="Times New Roman" panose="02020603050405020304" pitchFamily="18" charset="0"/>
              </a:rPr>
              <a:t>是强氧化剂，不太稳定。</a:t>
            </a:r>
            <a:endParaRPr lang="zh-CN" altLang="en-US" sz="3600" b="1" dirty="0">
              <a:latin typeface="Times New Roman" panose="02020603050405020304" pitchFamily="18" charset="0"/>
            </a:endParaRPr>
          </a:p>
          <a:p>
            <a:pPr marL="0" lvl="0" indent="0" eaLnBrk="1" hangingPunct="1">
              <a:lnSpc>
                <a:spcPct val="120000"/>
              </a:lnSpc>
              <a:spcBef>
                <a:spcPct val="0"/>
              </a:spcBef>
              <a:buNone/>
            </a:pPr>
            <a:r>
              <a:rPr lang="en-US" altLang="zh-CN" sz="3600" b="1" dirty="0">
                <a:latin typeface="Times New Roman" panose="02020603050405020304" pitchFamily="18" charset="0"/>
              </a:rPr>
              <a:t>2XeF</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+2H</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O = 2Xe+4HF+O</a:t>
            </a:r>
            <a:r>
              <a:rPr lang="en-US" altLang="zh-CN" sz="3600" b="1" baseline="-25000" dirty="0">
                <a:latin typeface="Times New Roman" panose="02020603050405020304" pitchFamily="18" charset="0"/>
              </a:rPr>
              <a:t>2</a:t>
            </a:r>
            <a:endParaRPr lang="en-US" altLang="zh-CN" sz="3600" b="1" baseline="-25000" dirty="0">
              <a:latin typeface="Times New Roman" panose="02020603050405020304" pitchFamily="18" charset="0"/>
            </a:endParaRPr>
          </a:p>
          <a:p>
            <a:pPr marL="0" lvl="0" indent="0" eaLnBrk="1" hangingPunct="1">
              <a:lnSpc>
                <a:spcPct val="120000"/>
              </a:lnSpc>
              <a:spcBef>
                <a:spcPct val="0"/>
              </a:spcBef>
              <a:buNone/>
            </a:pPr>
            <a:r>
              <a:rPr lang="en-US" altLang="zh-CN" sz="3600" b="1" dirty="0">
                <a:latin typeface="Times New Roman" panose="02020603050405020304" pitchFamily="18" charset="0"/>
              </a:rPr>
              <a:t>XeF</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+2KCl = Xe+2KF+Cl</a:t>
            </a:r>
            <a:r>
              <a:rPr lang="en-US" altLang="zh-CN" sz="3600" b="1" baseline="-25000" dirty="0">
                <a:latin typeface="Times New Roman" panose="02020603050405020304" pitchFamily="18" charset="0"/>
              </a:rPr>
              <a:t>2</a:t>
            </a:r>
            <a:endParaRPr lang="en-US" altLang="zh-CN" sz="3600" b="1" baseline="-25000" dirty="0">
              <a:latin typeface="Times New Roman" panose="02020603050405020304" pitchFamily="18" charset="0"/>
            </a:endParaRPr>
          </a:p>
          <a:p>
            <a:pPr marL="0" lvl="0" indent="0" eaLnBrk="1" hangingPunct="1">
              <a:lnSpc>
                <a:spcPct val="120000"/>
              </a:lnSpc>
              <a:spcBef>
                <a:spcPct val="0"/>
              </a:spcBef>
              <a:buNone/>
            </a:pPr>
            <a:r>
              <a:rPr lang="en-US" altLang="zh-CN" sz="3600" b="1" dirty="0">
                <a:latin typeface="Times New Roman" panose="02020603050405020304" pitchFamily="18" charset="0"/>
              </a:rPr>
              <a:t>4XeF</a:t>
            </a:r>
            <a:r>
              <a:rPr lang="en-US" altLang="zh-CN" sz="3600" b="1" baseline="-25000" dirty="0">
                <a:latin typeface="Times New Roman" panose="02020603050405020304" pitchFamily="18" charset="0"/>
              </a:rPr>
              <a:t>4</a:t>
            </a:r>
            <a:r>
              <a:rPr lang="en-US" altLang="zh-CN" sz="3600" b="1" dirty="0">
                <a:latin typeface="Times New Roman" panose="02020603050405020304" pitchFamily="18" charset="0"/>
              </a:rPr>
              <a:t>+8H</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O = 2XeO</a:t>
            </a:r>
            <a:r>
              <a:rPr lang="en-US" altLang="zh-CN" sz="3600" b="1" baseline="-25000" dirty="0">
                <a:latin typeface="Times New Roman" panose="02020603050405020304" pitchFamily="18" charset="0"/>
              </a:rPr>
              <a:t>3</a:t>
            </a:r>
            <a:r>
              <a:rPr lang="en-US" altLang="zh-CN" sz="3600" b="1" dirty="0">
                <a:latin typeface="Times New Roman" panose="02020603050405020304" pitchFamily="18" charset="0"/>
              </a:rPr>
              <a:t>+2Xe+O</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+16HF</a:t>
            </a:r>
            <a:endParaRPr lang="en-US" altLang="zh-CN" sz="3600" b="1" dirty="0">
              <a:latin typeface="Times New Roman" panose="02020603050405020304" pitchFamily="18" charset="0"/>
            </a:endParaRPr>
          </a:p>
          <a:p>
            <a:pPr marL="0" lvl="0" indent="0" eaLnBrk="1" hangingPunct="1">
              <a:lnSpc>
                <a:spcPct val="120000"/>
              </a:lnSpc>
              <a:spcBef>
                <a:spcPct val="0"/>
              </a:spcBef>
              <a:buNone/>
            </a:pPr>
            <a:r>
              <a:rPr lang="en-US" altLang="zh-CN" sz="3600" b="1" dirty="0">
                <a:latin typeface="Times New Roman" panose="02020603050405020304" pitchFamily="18" charset="0"/>
              </a:rPr>
              <a:t>XeF</a:t>
            </a:r>
            <a:r>
              <a:rPr lang="en-US" altLang="zh-CN" sz="3600" b="1" baseline="-25000" dirty="0">
                <a:latin typeface="Times New Roman" panose="02020603050405020304" pitchFamily="18" charset="0"/>
              </a:rPr>
              <a:t>6</a:t>
            </a:r>
            <a:r>
              <a:rPr lang="en-US" altLang="zh-CN" sz="3600" b="1" dirty="0">
                <a:latin typeface="Times New Roman" panose="02020603050405020304" pitchFamily="18" charset="0"/>
              </a:rPr>
              <a:t>+3H</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O = XeO</a:t>
            </a:r>
            <a:r>
              <a:rPr lang="en-US" altLang="zh-CN" sz="3600" b="1" baseline="-25000" dirty="0">
                <a:latin typeface="Times New Roman" panose="02020603050405020304" pitchFamily="18" charset="0"/>
              </a:rPr>
              <a:t>3</a:t>
            </a:r>
            <a:r>
              <a:rPr lang="en-US" altLang="zh-CN" sz="3600" b="1" dirty="0">
                <a:latin typeface="Times New Roman" panose="02020603050405020304" pitchFamily="18" charset="0"/>
              </a:rPr>
              <a:t>+6HF</a:t>
            </a:r>
            <a:endParaRPr lang="en-US" altLang="zh-CN" sz="3600" b="1" dirty="0">
              <a:latin typeface="Times New Roman" panose="02020603050405020304" pitchFamily="18" charset="0"/>
            </a:endParaRPr>
          </a:p>
        </p:txBody>
      </p:sp>
      <p:sp>
        <p:nvSpPr>
          <p:cNvPr id="470019" name="Text Box 3"/>
          <p:cNvSpPr txBox="1"/>
          <p:nvPr/>
        </p:nvSpPr>
        <p:spPr>
          <a:xfrm>
            <a:off x="468313" y="3644900"/>
            <a:ext cx="8353425" cy="64135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en-US" altLang="zh-CN" sz="3600" b="1" dirty="0">
                <a:latin typeface="Times New Roman" panose="02020603050405020304" pitchFamily="18" charset="0"/>
                <a:ea typeface="楷体" panose="02010609060101010101" pitchFamily="49" charset="-122"/>
              </a:rPr>
              <a:t>2XeF</a:t>
            </a:r>
            <a:r>
              <a:rPr lang="en-US" altLang="zh-CN" sz="3600" b="1" baseline="-25000" dirty="0">
                <a:latin typeface="Times New Roman" panose="02020603050405020304" pitchFamily="18" charset="0"/>
                <a:ea typeface="楷体" panose="02010609060101010101" pitchFamily="49" charset="-122"/>
              </a:rPr>
              <a:t>6</a:t>
            </a:r>
            <a:r>
              <a:rPr lang="en-US" altLang="zh-CN" sz="3600" b="1" dirty="0">
                <a:latin typeface="Times New Roman" panose="02020603050405020304" pitchFamily="18" charset="0"/>
                <a:ea typeface="楷体" panose="02010609060101010101" pitchFamily="49" charset="-122"/>
              </a:rPr>
              <a:t>(g) + SiO</a:t>
            </a:r>
            <a:r>
              <a:rPr lang="en-US" altLang="zh-CN" sz="3600" b="1" baseline="-25000" dirty="0">
                <a:latin typeface="Times New Roman" panose="02020603050405020304" pitchFamily="18" charset="0"/>
                <a:ea typeface="楷体" panose="02010609060101010101" pitchFamily="49" charset="-122"/>
              </a:rPr>
              <a:t>2</a:t>
            </a:r>
            <a:r>
              <a:rPr lang="en-US" altLang="zh-CN" sz="3600" b="1" dirty="0">
                <a:latin typeface="Times New Roman" panose="02020603050405020304" pitchFamily="18" charset="0"/>
                <a:ea typeface="楷体" panose="02010609060101010101" pitchFamily="49" charset="-122"/>
              </a:rPr>
              <a:t>(s) = 2XeOF</a:t>
            </a:r>
            <a:r>
              <a:rPr lang="en-US" altLang="zh-CN" sz="3600" b="1" baseline="-25000" dirty="0">
                <a:latin typeface="Times New Roman" panose="02020603050405020304" pitchFamily="18" charset="0"/>
                <a:ea typeface="楷体" panose="02010609060101010101" pitchFamily="49" charset="-122"/>
              </a:rPr>
              <a:t>4</a:t>
            </a:r>
            <a:r>
              <a:rPr lang="en-US" altLang="zh-CN" sz="3600" b="1" dirty="0">
                <a:latin typeface="Times New Roman" panose="02020603050405020304" pitchFamily="18" charset="0"/>
                <a:ea typeface="楷体" panose="02010609060101010101" pitchFamily="49" charset="-122"/>
              </a:rPr>
              <a:t>(l) + SiF</a:t>
            </a:r>
            <a:r>
              <a:rPr lang="en-US" altLang="zh-CN" sz="3600" b="1" baseline="-25000" dirty="0">
                <a:latin typeface="Times New Roman" panose="02020603050405020304" pitchFamily="18" charset="0"/>
                <a:ea typeface="楷体" panose="02010609060101010101" pitchFamily="49" charset="-122"/>
              </a:rPr>
              <a:t>4</a:t>
            </a:r>
            <a:r>
              <a:rPr lang="en-US" altLang="zh-CN" sz="3600" b="1" dirty="0">
                <a:latin typeface="Times New Roman" panose="02020603050405020304" pitchFamily="18" charset="0"/>
                <a:ea typeface="楷体" panose="02010609060101010101" pitchFamily="49" charset="-122"/>
              </a:rPr>
              <a:t>(g) </a:t>
            </a:r>
            <a:endParaRPr lang="en-US" altLang="zh-CN" sz="3600" b="1" dirty="0">
              <a:latin typeface="Times New Roman" panose="02020603050405020304" pitchFamily="18" charset="0"/>
              <a:ea typeface="楷体" panose="02010609060101010101" pitchFamily="49" charset="-122"/>
            </a:endParaRPr>
          </a:p>
        </p:txBody>
      </p:sp>
      <p:sp>
        <p:nvSpPr>
          <p:cNvPr id="470020" name="Rectangle 4"/>
          <p:cNvSpPr/>
          <p:nvPr/>
        </p:nvSpPr>
        <p:spPr>
          <a:xfrm>
            <a:off x="395288" y="4292600"/>
            <a:ext cx="8281987" cy="21542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5000"/>
              </a:lnSpc>
              <a:spcBef>
                <a:spcPct val="0"/>
              </a:spcBef>
              <a:buNone/>
            </a:pPr>
            <a:r>
              <a:rPr lang="en-US" altLang="zh-CN" sz="3600" b="1" dirty="0">
                <a:latin typeface="Times New Roman" panose="02020603050405020304" pitchFamily="18" charset="0"/>
              </a:rPr>
              <a:t>      </a:t>
            </a:r>
            <a:r>
              <a:rPr lang="zh-CN" altLang="en-US" sz="3600" b="1" dirty="0">
                <a:latin typeface="Times New Roman" panose="02020603050405020304" pitchFamily="18" charset="0"/>
              </a:rPr>
              <a:t>利用</a:t>
            </a:r>
            <a:r>
              <a:rPr lang="en-US" altLang="zh-CN" sz="3600" b="1" dirty="0">
                <a:latin typeface="Times New Roman" panose="02020603050405020304" pitchFamily="18" charset="0"/>
              </a:rPr>
              <a:t>XeF</a:t>
            </a:r>
            <a:r>
              <a:rPr lang="en-US" altLang="zh-CN" sz="3600" b="1" baseline="-25000" dirty="0">
                <a:latin typeface="Times New Roman" panose="02020603050405020304" pitchFamily="18" charset="0"/>
              </a:rPr>
              <a:t>2</a:t>
            </a:r>
            <a:r>
              <a:rPr lang="zh-CN" altLang="en-US" sz="3600" b="1" dirty="0">
                <a:latin typeface="Times New Roman" panose="02020603050405020304" pitchFamily="18" charset="0"/>
              </a:rPr>
              <a:t>的强氧化性，</a:t>
            </a:r>
            <a:r>
              <a:rPr lang="en-US" altLang="zh-CN" sz="3600" b="1" dirty="0">
                <a:latin typeface="Times New Roman" panose="02020603050405020304" pitchFamily="18" charset="0"/>
              </a:rPr>
              <a:t>1968 </a:t>
            </a:r>
            <a:r>
              <a:rPr lang="zh-CN" altLang="en-US" sz="3600" b="1" dirty="0">
                <a:latin typeface="Times New Roman" panose="02020603050405020304" pitchFamily="18" charset="0"/>
              </a:rPr>
              <a:t>年第一次用化学的方法制得 </a:t>
            </a:r>
            <a:r>
              <a:rPr lang="en-US" altLang="zh-CN" sz="3600" b="1" dirty="0">
                <a:latin typeface="Times New Roman" panose="02020603050405020304" pitchFamily="18" charset="0"/>
              </a:rPr>
              <a:t>BrO</a:t>
            </a:r>
            <a:r>
              <a:rPr lang="en-US" altLang="zh-CN" sz="3600" b="1" baseline="-25000" dirty="0">
                <a:latin typeface="Times New Roman" panose="02020603050405020304" pitchFamily="18" charset="0"/>
              </a:rPr>
              <a:t>4</a:t>
            </a:r>
            <a:r>
              <a:rPr lang="en-US" altLang="zh-CN" sz="3600" b="1" baseline="30000" dirty="0">
                <a:latin typeface="Times New Roman" panose="02020603050405020304" pitchFamily="18" charset="0"/>
              </a:rPr>
              <a:t>-</a:t>
            </a:r>
            <a:r>
              <a:rPr lang="zh-CN" altLang="en-US" sz="3600" b="1" dirty="0">
                <a:latin typeface="Times New Roman" panose="02020603050405020304" pitchFamily="18" charset="0"/>
              </a:rPr>
              <a:t>：</a:t>
            </a:r>
            <a:endParaRPr lang="zh-CN" altLang="en-US" sz="3600" b="1" dirty="0">
              <a:latin typeface="Times New Roman" panose="02020603050405020304" pitchFamily="18" charset="0"/>
            </a:endParaRPr>
          </a:p>
          <a:p>
            <a:pPr marL="0" lvl="0" indent="0" eaLnBrk="1" hangingPunct="1">
              <a:lnSpc>
                <a:spcPct val="125000"/>
              </a:lnSpc>
              <a:spcBef>
                <a:spcPct val="0"/>
              </a:spcBef>
              <a:buNone/>
            </a:pPr>
            <a:r>
              <a:rPr lang="en-US" altLang="zh-CN" sz="3600" b="1" dirty="0">
                <a:solidFill>
                  <a:srgbClr val="FF0000"/>
                </a:solidFill>
                <a:latin typeface="Times New Roman" panose="02020603050405020304" pitchFamily="18" charset="0"/>
              </a:rPr>
              <a:t>NaBrO</a:t>
            </a:r>
            <a:r>
              <a:rPr lang="en-US" altLang="zh-CN" sz="3600" b="1" baseline="-25000" dirty="0">
                <a:solidFill>
                  <a:srgbClr val="FF0000"/>
                </a:solidFill>
                <a:latin typeface="Times New Roman" panose="02020603050405020304" pitchFamily="18" charset="0"/>
              </a:rPr>
              <a:t>3</a:t>
            </a:r>
            <a:r>
              <a:rPr lang="en-US" altLang="zh-CN" sz="3600" b="1" dirty="0">
                <a:solidFill>
                  <a:srgbClr val="FF0000"/>
                </a:solidFill>
                <a:latin typeface="Times New Roman" panose="02020603050405020304" pitchFamily="18" charset="0"/>
              </a:rPr>
              <a:t>+XeF</a:t>
            </a:r>
            <a:r>
              <a:rPr lang="en-US" altLang="zh-CN" sz="3600" b="1" baseline="-25000" dirty="0">
                <a:solidFill>
                  <a:srgbClr val="FF0000"/>
                </a:solidFill>
                <a:latin typeface="Times New Roman" panose="02020603050405020304" pitchFamily="18" charset="0"/>
              </a:rPr>
              <a:t>2</a:t>
            </a:r>
            <a:r>
              <a:rPr lang="en-US" altLang="zh-CN" sz="3600" b="1" dirty="0">
                <a:solidFill>
                  <a:srgbClr val="FF0000"/>
                </a:solidFill>
                <a:latin typeface="Times New Roman" panose="02020603050405020304" pitchFamily="18" charset="0"/>
              </a:rPr>
              <a:t>+H</a:t>
            </a:r>
            <a:r>
              <a:rPr lang="en-US" altLang="zh-CN" sz="3600" b="1" baseline="-25000" dirty="0">
                <a:solidFill>
                  <a:srgbClr val="FF0000"/>
                </a:solidFill>
                <a:latin typeface="Times New Roman" panose="02020603050405020304" pitchFamily="18" charset="0"/>
              </a:rPr>
              <a:t>2</a:t>
            </a:r>
            <a:r>
              <a:rPr lang="en-US" altLang="zh-CN" sz="3600" b="1" dirty="0">
                <a:solidFill>
                  <a:srgbClr val="FF0000"/>
                </a:solidFill>
                <a:latin typeface="Times New Roman" panose="02020603050405020304" pitchFamily="18" charset="0"/>
              </a:rPr>
              <a:t>O = NaBrO</a:t>
            </a:r>
            <a:r>
              <a:rPr lang="en-US" altLang="zh-CN" sz="3600" b="1" baseline="-25000" dirty="0">
                <a:solidFill>
                  <a:srgbClr val="FF0000"/>
                </a:solidFill>
                <a:latin typeface="Times New Roman" panose="02020603050405020304" pitchFamily="18" charset="0"/>
              </a:rPr>
              <a:t>4</a:t>
            </a:r>
            <a:r>
              <a:rPr lang="en-US" altLang="zh-CN" sz="3600" b="1" dirty="0">
                <a:solidFill>
                  <a:srgbClr val="FF0000"/>
                </a:solidFill>
                <a:latin typeface="Times New Roman" panose="02020603050405020304" pitchFamily="18" charset="0"/>
              </a:rPr>
              <a:t>+2HF+ Xe</a:t>
            </a:r>
            <a:endParaRPr lang="en-US" altLang="zh-CN" sz="3600" b="1" dirty="0">
              <a:solidFill>
                <a:srgbClr val="FF0000"/>
              </a:solidFill>
              <a:latin typeface="Times New Roman" panose="02020603050405020304" pitchFamily="18" charset="0"/>
            </a:endParaRPr>
          </a:p>
        </p:txBody>
      </p:sp>
      <p:sp>
        <p:nvSpPr>
          <p:cNvPr id="137221" name="灯片编号占位符 6"/>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0018">
                                            <p:txEl>
                                              <p:charRg st="16" end="40"/>
                                            </p:txEl>
                                          </p:spTgt>
                                        </p:tgtEl>
                                        <p:attrNameLst>
                                          <p:attrName>style.visibility</p:attrName>
                                        </p:attrNameLst>
                                      </p:cBhvr>
                                      <p:to>
                                        <p:strVal val="visible"/>
                                      </p:to>
                                    </p:set>
                                    <p:animEffect transition="in" filter="wipe(left)">
                                      <p:cBhvr>
                                        <p:cTn id="7" dur="500"/>
                                        <p:tgtEl>
                                          <p:spTgt spid="470018">
                                            <p:txEl>
                                              <p:charRg st="16" end="4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0018">
                                            <p:txEl>
                                              <p:charRg st="40" end="63"/>
                                            </p:txEl>
                                          </p:spTgt>
                                        </p:tgtEl>
                                        <p:attrNameLst>
                                          <p:attrName>style.visibility</p:attrName>
                                        </p:attrNameLst>
                                      </p:cBhvr>
                                      <p:to>
                                        <p:strVal val="visible"/>
                                      </p:to>
                                    </p:set>
                                    <p:animEffect transition="in" filter="wipe(left)">
                                      <p:cBhvr>
                                        <p:cTn id="12" dur="500"/>
                                        <p:tgtEl>
                                          <p:spTgt spid="470018">
                                            <p:txEl>
                                              <p:charRg st="40" end="6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70018">
                                            <p:txEl>
                                              <p:charRg st="63" end="94"/>
                                            </p:txEl>
                                          </p:spTgt>
                                        </p:tgtEl>
                                        <p:attrNameLst>
                                          <p:attrName>style.visibility</p:attrName>
                                        </p:attrNameLst>
                                      </p:cBhvr>
                                      <p:to>
                                        <p:strVal val="visible"/>
                                      </p:to>
                                    </p:set>
                                    <p:animEffect transition="in" filter="wipe(left)">
                                      <p:cBhvr>
                                        <p:cTn id="17" dur="500"/>
                                        <p:tgtEl>
                                          <p:spTgt spid="470018">
                                            <p:txEl>
                                              <p:charRg st="63" end="9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70018">
                                            <p:txEl>
                                              <p:charRg st="94" end="115"/>
                                            </p:txEl>
                                          </p:spTgt>
                                        </p:tgtEl>
                                        <p:attrNameLst>
                                          <p:attrName>style.visibility</p:attrName>
                                        </p:attrNameLst>
                                      </p:cBhvr>
                                      <p:to>
                                        <p:strVal val="visible"/>
                                      </p:to>
                                    </p:set>
                                    <p:animEffect transition="in" filter="wipe(left)">
                                      <p:cBhvr>
                                        <p:cTn id="22" dur="500"/>
                                        <p:tgtEl>
                                          <p:spTgt spid="470018">
                                            <p:txEl>
                                              <p:charRg st="94" end="11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0019"/>
                                        </p:tgtEl>
                                        <p:attrNameLst>
                                          <p:attrName>style.visibility</p:attrName>
                                        </p:attrNameLst>
                                      </p:cBhvr>
                                      <p:to>
                                        <p:strVal val="visible"/>
                                      </p:to>
                                    </p:set>
                                    <p:animEffect transition="in" filter="wipe(left)">
                                      <p:cBhvr>
                                        <p:cTn id="27" dur="500"/>
                                        <p:tgtEl>
                                          <p:spTgt spid="4700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0020">
                                            <p:txEl>
                                              <p:charRg st="0" end="43"/>
                                            </p:txEl>
                                          </p:spTgt>
                                        </p:tgtEl>
                                        <p:attrNameLst>
                                          <p:attrName>style.visibility</p:attrName>
                                        </p:attrNameLst>
                                      </p:cBhvr>
                                      <p:to>
                                        <p:strVal val="visible"/>
                                      </p:to>
                                    </p:set>
                                    <p:animEffect transition="in" filter="wipe(left)">
                                      <p:cBhvr>
                                        <p:cTn id="32" dur="500"/>
                                        <p:tgtEl>
                                          <p:spTgt spid="470020">
                                            <p:txEl>
                                              <p:charRg st="0" end="4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0020">
                                            <p:txEl>
                                              <p:charRg st="43" end="76"/>
                                            </p:txEl>
                                          </p:spTgt>
                                        </p:tgtEl>
                                        <p:attrNameLst>
                                          <p:attrName>style.visibility</p:attrName>
                                        </p:attrNameLst>
                                      </p:cBhvr>
                                      <p:to>
                                        <p:strVal val="visible"/>
                                      </p:to>
                                    </p:set>
                                    <p:animEffect transition="in" filter="wipe(left)">
                                      <p:cBhvr>
                                        <p:cTn id="37" dur="500"/>
                                        <p:tgtEl>
                                          <p:spTgt spid="470020">
                                            <p:txEl>
                                              <p:charRg st="43" end="7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Rectangle 4"/>
          <p:cNvSpPr/>
          <p:nvPr/>
        </p:nvSpPr>
        <p:spPr>
          <a:xfrm>
            <a:off x="468313" y="333375"/>
            <a:ext cx="2879725" cy="641350"/>
          </a:xfrm>
          <a:prstGeom prst="rect">
            <a:avLst/>
          </a:prstGeom>
          <a:noFill/>
          <a:ln w="12700">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990033"/>
                </a:solidFill>
                <a:latin typeface="Times New Roman" panose="02020603050405020304" pitchFamily="18" charset="0"/>
                <a:ea typeface="楷体" panose="02010609060101010101" pitchFamily="49" charset="-122"/>
              </a:rPr>
              <a:t>2.</a:t>
            </a:r>
            <a:r>
              <a:rPr lang="zh-CN" altLang="en-US" sz="3600" b="1" dirty="0">
                <a:solidFill>
                  <a:srgbClr val="990033"/>
                </a:solidFill>
                <a:latin typeface="Times New Roman" panose="02020603050405020304" pitchFamily="18" charset="0"/>
                <a:ea typeface="楷体" panose="02010609060101010101" pitchFamily="49" charset="-122"/>
              </a:rPr>
              <a:t>氧化物 </a:t>
            </a:r>
            <a:endParaRPr lang="zh-CN" altLang="en-US" sz="3600" b="1" dirty="0">
              <a:solidFill>
                <a:srgbClr val="990033"/>
              </a:solidFill>
              <a:latin typeface="Times New Roman" panose="02020603050405020304" pitchFamily="18" charset="0"/>
              <a:ea typeface="楷体" panose="02010609060101010101" pitchFamily="49" charset="-122"/>
            </a:endParaRPr>
          </a:p>
        </p:txBody>
      </p:sp>
      <p:sp>
        <p:nvSpPr>
          <p:cNvPr id="377861" name="Text Box 5"/>
          <p:cNvSpPr txBox="1"/>
          <p:nvPr/>
        </p:nvSpPr>
        <p:spPr>
          <a:xfrm>
            <a:off x="323850" y="1412875"/>
            <a:ext cx="8424863" cy="3497263"/>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nSpc>
                <a:spcPct val="120000"/>
              </a:lnSpc>
              <a:spcBef>
                <a:spcPct val="10000"/>
              </a:spcBef>
              <a:buNone/>
            </a:pPr>
            <a:r>
              <a:rPr lang="en-US" altLang="zh-CN" sz="3600" b="1" dirty="0">
                <a:latin typeface="Times New Roman" panose="02020603050405020304" pitchFamily="18" charset="0"/>
                <a:ea typeface="楷体" panose="02010609060101010101" pitchFamily="49" charset="-122"/>
              </a:rPr>
              <a:t>      </a:t>
            </a:r>
            <a:r>
              <a:rPr lang="zh-CN" altLang="en-US" sz="3600" b="1" dirty="0">
                <a:latin typeface="Times New Roman" panose="02020603050405020304" pitchFamily="18" charset="0"/>
                <a:ea typeface="楷体" panose="02010609060101010101" pitchFamily="49" charset="-122"/>
              </a:rPr>
              <a:t>氙的氧化物无色、易潮解、易爆炸。</a:t>
            </a:r>
            <a:endParaRPr lang="zh-CN" altLang="en-US" sz="3600" b="1" dirty="0">
              <a:latin typeface="Times New Roman" panose="02020603050405020304" pitchFamily="18" charset="0"/>
              <a:ea typeface="楷体" panose="02010609060101010101" pitchFamily="49" charset="-122"/>
            </a:endParaRPr>
          </a:p>
          <a:p>
            <a:pPr marL="0" lvl="0" indent="0">
              <a:lnSpc>
                <a:spcPct val="120000"/>
              </a:lnSpc>
              <a:spcBef>
                <a:spcPct val="10000"/>
              </a:spcBef>
              <a:buNone/>
            </a:pPr>
            <a:r>
              <a:rPr lang="zh-CN" altLang="en-US" sz="3600" b="1" dirty="0">
                <a:latin typeface="Times New Roman" panose="02020603050405020304" pitchFamily="18" charset="0"/>
                <a:ea typeface="楷体" panose="02010609060101010101" pitchFamily="49" charset="-122"/>
              </a:rPr>
              <a:t>      </a:t>
            </a:r>
            <a:r>
              <a:rPr lang="en-US" altLang="zh-CN" sz="3600" b="1" dirty="0">
                <a:latin typeface="Times New Roman" panose="02020603050405020304" pitchFamily="18" charset="0"/>
                <a:ea typeface="楷体" panose="02010609060101010101" pitchFamily="49" charset="-122"/>
              </a:rPr>
              <a:t>XeO</a:t>
            </a:r>
            <a:r>
              <a:rPr lang="en-US" altLang="zh-CN" sz="3600" b="1" baseline="-25000" dirty="0">
                <a:latin typeface="Times New Roman" panose="02020603050405020304" pitchFamily="18" charset="0"/>
                <a:ea typeface="楷体" panose="02010609060101010101" pitchFamily="49" charset="-122"/>
              </a:rPr>
              <a:t>3</a:t>
            </a:r>
            <a:r>
              <a:rPr lang="zh-CN" altLang="en-US" sz="3600" b="1" dirty="0">
                <a:latin typeface="Times New Roman" panose="02020603050405020304" pitchFamily="18" charset="0"/>
                <a:ea typeface="楷体" panose="02010609060101010101" pitchFamily="49" charset="-122"/>
              </a:rPr>
              <a:t>是一种易潮解和易爆炸的晶状固体，具有强氧化性；</a:t>
            </a:r>
            <a:endParaRPr lang="zh-CN" altLang="en-US" sz="3600" b="1" dirty="0">
              <a:latin typeface="Times New Roman" panose="02020603050405020304" pitchFamily="18" charset="0"/>
              <a:ea typeface="楷体" panose="02010609060101010101" pitchFamily="49" charset="-122"/>
            </a:endParaRPr>
          </a:p>
          <a:p>
            <a:pPr marL="0" lvl="0" indent="0">
              <a:lnSpc>
                <a:spcPct val="120000"/>
              </a:lnSpc>
              <a:spcBef>
                <a:spcPct val="10000"/>
              </a:spcBef>
              <a:buNone/>
            </a:pPr>
            <a:r>
              <a:rPr lang="zh-CN" altLang="en-US" sz="3600" b="1" dirty="0">
                <a:latin typeface="Times New Roman" panose="02020603050405020304" pitchFamily="18" charset="0"/>
                <a:ea typeface="楷体" panose="02010609060101010101" pitchFamily="49" charset="-122"/>
              </a:rPr>
              <a:t>     </a:t>
            </a:r>
            <a:r>
              <a:rPr lang="en-US" altLang="zh-CN" sz="3600" b="1" dirty="0">
                <a:latin typeface="Times New Roman" panose="02020603050405020304" pitchFamily="18" charset="0"/>
                <a:ea typeface="楷体" panose="02010609060101010101" pitchFamily="49" charset="-122"/>
              </a:rPr>
              <a:t>XeO</a:t>
            </a:r>
            <a:r>
              <a:rPr lang="en-US" altLang="zh-CN" sz="3600" b="1" baseline="-25000" dirty="0">
                <a:latin typeface="Times New Roman" panose="02020603050405020304" pitchFamily="18" charset="0"/>
                <a:ea typeface="楷体" panose="02010609060101010101" pitchFamily="49" charset="-122"/>
              </a:rPr>
              <a:t>4</a:t>
            </a:r>
            <a:r>
              <a:rPr lang="zh-CN" altLang="en-US" sz="3600" b="1" dirty="0">
                <a:latin typeface="Times New Roman" panose="02020603050405020304" pitchFamily="18" charset="0"/>
                <a:ea typeface="楷体" panose="02010609060101010101" pitchFamily="49" charset="-122"/>
              </a:rPr>
              <a:t>很不稳定，是具有爆炸性的气态化合物。</a:t>
            </a:r>
            <a:endParaRPr lang="zh-CN" altLang="en-US" sz="3600" b="1" dirty="0">
              <a:latin typeface="Times New Roman" panose="02020603050405020304" pitchFamily="18" charset="0"/>
              <a:ea typeface="楷体" panose="02010609060101010101" pitchFamily="49" charset="-122"/>
            </a:endParaRPr>
          </a:p>
        </p:txBody>
      </p:sp>
      <p:sp>
        <p:nvSpPr>
          <p:cNvPr id="138244" name="灯片编号占位符 5"/>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7861"/>
                                        </p:tgtEl>
                                        <p:attrNameLst>
                                          <p:attrName>style.visibility</p:attrName>
                                        </p:attrNameLst>
                                      </p:cBhvr>
                                      <p:to>
                                        <p:strVal val="visible"/>
                                      </p:to>
                                    </p:set>
                                    <p:animEffect transition="in" filter="wipe(left)">
                                      <p:cBhvr>
                                        <p:cTn id="7" dur="500"/>
                                        <p:tgtEl>
                                          <p:spTgt spid="377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1" grpId="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Rectangle 4"/>
          <p:cNvSpPr/>
          <p:nvPr/>
        </p:nvSpPr>
        <p:spPr>
          <a:xfrm>
            <a:off x="539750" y="260350"/>
            <a:ext cx="3311525" cy="641350"/>
          </a:xfrm>
          <a:prstGeom prst="rect">
            <a:avLst/>
          </a:prstGeom>
          <a:noFill/>
          <a:ln w="12700">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990033"/>
                </a:solidFill>
                <a:latin typeface="Times New Roman" panose="02020603050405020304" pitchFamily="18" charset="0"/>
                <a:ea typeface="楷体" panose="02010609060101010101" pitchFamily="49" charset="-122"/>
              </a:rPr>
              <a:t>3.</a:t>
            </a:r>
            <a:r>
              <a:rPr lang="zh-CN" altLang="en-US" sz="3600" b="1" dirty="0">
                <a:solidFill>
                  <a:srgbClr val="990033"/>
                </a:solidFill>
                <a:latin typeface="Times New Roman" panose="02020603050405020304" pitchFamily="18" charset="0"/>
                <a:ea typeface="楷体" panose="02010609060101010101" pitchFamily="49" charset="-122"/>
              </a:rPr>
              <a:t>高氙酸盐</a:t>
            </a:r>
            <a:r>
              <a:rPr lang="zh-CN" altLang="en-US" sz="3600" dirty="0">
                <a:solidFill>
                  <a:srgbClr val="990033"/>
                </a:solidFill>
                <a:latin typeface="Times New Roman" panose="02020603050405020304" pitchFamily="18" charset="0"/>
                <a:ea typeface="楷体" panose="02010609060101010101" pitchFamily="49" charset="-122"/>
              </a:rPr>
              <a:t> </a:t>
            </a:r>
            <a:endParaRPr lang="zh-CN" altLang="en-US" sz="3600" dirty="0">
              <a:solidFill>
                <a:srgbClr val="990033"/>
              </a:solidFill>
              <a:latin typeface="Times New Roman" panose="02020603050405020304" pitchFamily="18" charset="0"/>
              <a:ea typeface="楷体" panose="02010609060101010101" pitchFamily="49" charset="-122"/>
            </a:endParaRPr>
          </a:p>
        </p:txBody>
      </p:sp>
      <p:sp>
        <p:nvSpPr>
          <p:cNvPr id="412677" name="Text Box 5"/>
          <p:cNvSpPr txBox="1"/>
          <p:nvPr/>
        </p:nvSpPr>
        <p:spPr>
          <a:xfrm>
            <a:off x="250825" y="3860800"/>
            <a:ext cx="8280400" cy="1906588"/>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nSpc>
                <a:spcPct val="110000"/>
              </a:lnSpc>
              <a:spcBef>
                <a:spcPct val="0"/>
              </a:spcBef>
              <a:buNone/>
            </a:pPr>
            <a:r>
              <a:rPr lang="en-US" altLang="zh-CN" sz="3600" b="1" dirty="0">
                <a:latin typeface="Times New Roman" panose="02020603050405020304" pitchFamily="18" charset="0"/>
                <a:ea typeface="楷体" panose="02010609060101010101" pitchFamily="49" charset="-122"/>
              </a:rPr>
              <a:t>       </a:t>
            </a:r>
            <a:r>
              <a:rPr lang="zh-CN" altLang="en-US" sz="3600" b="1" dirty="0">
                <a:latin typeface="Times New Roman" panose="02020603050405020304" pitchFamily="18" charset="0"/>
                <a:ea typeface="楷体" panose="02010609060101010101" pitchFamily="49" charset="-122"/>
              </a:rPr>
              <a:t>高氙酸盐</a:t>
            </a:r>
            <a:r>
              <a:rPr lang="en-US" altLang="zh-CN" sz="3600" b="1" dirty="0">
                <a:latin typeface="Times New Roman" panose="02020603050405020304" pitchFamily="18" charset="0"/>
                <a:ea typeface="楷体" panose="02010609060101010101" pitchFamily="49" charset="-122"/>
              </a:rPr>
              <a:t>Na</a:t>
            </a:r>
            <a:r>
              <a:rPr lang="en-US" altLang="zh-CN" sz="3600" b="1" baseline="-25000" dirty="0">
                <a:latin typeface="Times New Roman" panose="02020603050405020304" pitchFamily="18" charset="0"/>
                <a:ea typeface="楷体" panose="02010609060101010101" pitchFamily="49" charset="-122"/>
              </a:rPr>
              <a:t>2</a:t>
            </a:r>
            <a:r>
              <a:rPr lang="en-US" altLang="zh-CN" sz="3600" b="1" dirty="0">
                <a:latin typeface="Times New Roman" panose="02020603050405020304" pitchFamily="18" charset="0"/>
                <a:ea typeface="楷体" panose="02010609060101010101" pitchFamily="49" charset="-122"/>
              </a:rPr>
              <a:t>XeO</a:t>
            </a:r>
            <a:r>
              <a:rPr lang="en-US" altLang="zh-CN" sz="3600" b="1" baseline="-25000" dirty="0">
                <a:latin typeface="Times New Roman" panose="02020603050405020304" pitchFamily="18" charset="0"/>
                <a:ea typeface="楷体" panose="02010609060101010101" pitchFamily="49" charset="-122"/>
              </a:rPr>
              <a:t>4</a:t>
            </a:r>
            <a:r>
              <a:rPr lang="zh-CN" altLang="en-US" sz="3600" b="1" dirty="0">
                <a:latin typeface="Times New Roman" panose="02020603050405020304" pitchFamily="18" charset="0"/>
                <a:ea typeface="楷体" panose="02010609060101010101" pitchFamily="49" charset="-122"/>
              </a:rPr>
              <a:t>和</a:t>
            </a:r>
            <a:r>
              <a:rPr lang="en-US" altLang="zh-CN" sz="3600" b="1" dirty="0">
                <a:latin typeface="Times New Roman" panose="02020603050405020304" pitchFamily="18" charset="0"/>
                <a:ea typeface="楷体" panose="02010609060101010101" pitchFamily="49" charset="-122"/>
              </a:rPr>
              <a:t>Na</a:t>
            </a:r>
            <a:r>
              <a:rPr lang="en-US" altLang="zh-CN" sz="3600" b="1" baseline="-25000" dirty="0">
                <a:latin typeface="Times New Roman" panose="02020603050405020304" pitchFamily="18" charset="0"/>
                <a:ea typeface="楷体" panose="02010609060101010101" pitchFamily="49" charset="-122"/>
              </a:rPr>
              <a:t>4</a:t>
            </a:r>
            <a:r>
              <a:rPr lang="en-US" altLang="zh-CN" sz="3600" b="1" dirty="0">
                <a:latin typeface="Times New Roman" panose="02020603050405020304" pitchFamily="18" charset="0"/>
                <a:ea typeface="楷体" panose="02010609060101010101" pitchFamily="49" charset="-122"/>
              </a:rPr>
              <a:t>XeO</a:t>
            </a:r>
            <a:r>
              <a:rPr lang="en-US" altLang="zh-CN" sz="3600" b="1" baseline="-25000" dirty="0">
                <a:latin typeface="Times New Roman" panose="02020603050405020304" pitchFamily="18" charset="0"/>
                <a:ea typeface="楷体" panose="02010609060101010101" pitchFamily="49" charset="-122"/>
              </a:rPr>
              <a:t>6</a:t>
            </a:r>
            <a:r>
              <a:rPr lang="zh-CN" altLang="en-US" sz="3600" b="1" dirty="0">
                <a:latin typeface="Times New Roman" panose="02020603050405020304" pitchFamily="18" charset="0"/>
                <a:ea typeface="楷体" panose="02010609060101010101" pitchFamily="49" charset="-122"/>
              </a:rPr>
              <a:t>是最强的氧化剂之一。它能把</a:t>
            </a:r>
            <a:r>
              <a:rPr lang="en-US" altLang="zh-CN" sz="3600" b="1" dirty="0">
                <a:latin typeface="Times New Roman" panose="02020603050405020304" pitchFamily="18" charset="0"/>
                <a:ea typeface="楷体" panose="02010609060101010101" pitchFamily="49" charset="-122"/>
              </a:rPr>
              <a:t>Mn</a:t>
            </a:r>
            <a:r>
              <a:rPr lang="en-US" altLang="zh-CN" sz="3600" b="1" baseline="30000" dirty="0">
                <a:latin typeface="Times New Roman" panose="02020603050405020304" pitchFamily="18" charset="0"/>
                <a:ea typeface="楷体" panose="02010609060101010101" pitchFamily="49" charset="-122"/>
              </a:rPr>
              <a:t>2+</a:t>
            </a:r>
            <a:r>
              <a:rPr lang="zh-CN" altLang="en-US" sz="3600" b="1" dirty="0">
                <a:latin typeface="Times New Roman" panose="02020603050405020304" pitchFamily="18" charset="0"/>
                <a:ea typeface="楷体" panose="02010609060101010101" pitchFamily="49" charset="-122"/>
              </a:rPr>
              <a:t>、</a:t>
            </a:r>
            <a:r>
              <a:rPr lang="en-US" altLang="zh-CN" sz="3600" b="1" dirty="0">
                <a:latin typeface="Times New Roman" panose="02020603050405020304" pitchFamily="18" charset="0"/>
                <a:ea typeface="楷体" panose="02010609060101010101" pitchFamily="49" charset="-122"/>
              </a:rPr>
              <a:t>Cl</a:t>
            </a:r>
            <a:r>
              <a:rPr lang="zh-CN" altLang="en-US" sz="3600" b="1" baseline="30000" dirty="0">
                <a:latin typeface="Times New Roman" panose="02020603050405020304" pitchFamily="18" charset="0"/>
                <a:ea typeface="楷体" panose="02010609060101010101" pitchFamily="49" charset="-122"/>
              </a:rPr>
              <a:t>－</a:t>
            </a:r>
            <a:r>
              <a:rPr lang="zh-CN" altLang="en-US" sz="3600" b="1" dirty="0">
                <a:latin typeface="Times New Roman" panose="02020603050405020304" pitchFamily="18" charset="0"/>
                <a:ea typeface="楷体" panose="02010609060101010101" pitchFamily="49" charset="-122"/>
              </a:rPr>
              <a:t>分别氧化成</a:t>
            </a:r>
            <a:r>
              <a:rPr lang="en-US" altLang="zh-CN" sz="3600" b="1" dirty="0">
                <a:latin typeface="Times New Roman" panose="02020603050405020304" pitchFamily="18" charset="0"/>
                <a:ea typeface="楷体" panose="02010609060101010101" pitchFamily="49" charset="-122"/>
              </a:rPr>
              <a:t>MnO</a:t>
            </a:r>
            <a:r>
              <a:rPr lang="en-US" altLang="zh-CN" sz="3600" b="1" baseline="-25000" dirty="0">
                <a:latin typeface="Times New Roman" panose="02020603050405020304" pitchFamily="18" charset="0"/>
                <a:ea typeface="楷体" panose="02010609060101010101" pitchFamily="49" charset="-122"/>
              </a:rPr>
              <a:t>4</a:t>
            </a:r>
            <a:r>
              <a:rPr lang="en-US" altLang="zh-CN" sz="3600" b="1" baseline="30000" dirty="0">
                <a:latin typeface="Times New Roman" panose="02020603050405020304" pitchFamily="18" charset="0"/>
                <a:ea typeface="楷体" panose="02010609060101010101" pitchFamily="49" charset="-122"/>
              </a:rPr>
              <a:t>-</a:t>
            </a:r>
            <a:r>
              <a:rPr lang="zh-CN" altLang="en-US" sz="3600" b="1" dirty="0">
                <a:latin typeface="Times New Roman" panose="02020603050405020304" pitchFamily="18" charset="0"/>
                <a:ea typeface="楷体" panose="02010609060101010101" pitchFamily="49" charset="-122"/>
              </a:rPr>
              <a:t>、</a:t>
            </a:r>
            <a:r>
              <a:rPr lang="en-US" altLang="zh-CN" sz="3600" b="1" dirty="0">
                <a:latin typeface="Times New Roman" panose="02020603050405020304" pitchFamily="18" charset="0"/>
                <a:ea typeface="楷体" panose="02010609060101010101" pitchFamily="49" charset="-122"/>
              </a:rPr>
              <a:t>ClO</a:t>
            </a:r>
            <a:r>
              <a:rPr lang="en-US" altLang="zh-CN" sz="3600" b="1" baseline="-25000" dirty="0">
                <a:latin typeface="Times New Roman" panose="02020603050405020304" pitchFamily="18" charset="0"/>
                <a:ea typeface="楷体" panose="02010609060101010101" pitchFamily="49" charset="-122"/>
              </a:rPr>
              <a:t>3</a:t>
            </a:r>
            <a:r>
              <a:rPr lang="en-US" altLang="zh-CN" sz="3600" b="1" baseline="30000" dirty="0">
                <a:latin typeface="Times New Roman" panose="02020603050405020304" pitchFamily="18" charset="0"/>
                <a:ea typeface="楷体" panose="02010609060101010101" pitchFamily="49" charset="-122"/>
              </a:rPr>
              <a:t>-</a:t>
            </a:r>
            <a:r>
              <a:rPr lang="zh-CN" altLang="en-US" sz="3600" b="1" dirty="0">
                <a:latin typeface="Times New Roman" panose="02020603050405020304" pitchFamily="18" charset="0"/>
                <a:ea typeface="楷体" panose="02010609060101010101" pitchFamily="49" charset="-122"/>
              </a:rPr>
              <a:t>或</a:t>
            </a:r>
            <a:r>
              <a:rPr lang="en-US" altLang="zh-CN" sz="3600" b="1" dirty="0">
                <a:latin typeface="Times New Roman" panose="02020603050405020304" pitchFamily="18" charset="0"/>
                <a:ea typeface="楷体" panose="02010609060101010101" pitchFamily="49" charset="-122"/>
              </a:rPr>
              <a:t>ClO</a:t>
            </a:r>
            <a:r>
              <a:rPr lang="en-US" altLang="zh-CN" sz="3600" b="1" baseline="-25000" dirty="0">
                <a:latin typeface="Times New Roman" panose="02020603050405020304" pitchFamily="18" charset="0"/>
                <a:ea typeface="楷体" panose="02010609060101010101" pitchFamily="49" charset="-122"/>
              </a:rPr>
              <a:t>4</a:t>
            </a:r>
            <a:r>
              <a:rPr lang="en-US" altLang="zh-CN" sz="3600" b="1" baseline="30000" dirty="0">
                <a:latin typeface="Times New Roman" panose="02020603050405020304" pitchFamily="18" charset="0"/>
                <a:ea typeface="楷体" panose="02010609060101010101" pitchFamily="49" charset="-122"/>
              </a:rPr>
              <a:t>-</a:t>
            </a:r>
            <a:r>
              <a:rPr lang="zh-CN" altLang="en-US" sz="3600" b="1" dirty="0">
                <a:latin typeface="Times New Roman" panose="02020603050405020304" pitchFamily="18" charset="0"/>
                <a:ea typeface="楷体" panose="02010609060101010101" pitchFamily="49" charset="-122"/>
              </a:rPr>
              <a:t>。 </a:t>
            </a:r>
            <a:endParaRPr lang="zh-CN" altLang="en-US" sz="3600" b="1" dirty="0">
              <a:latin typeface="Times New Roman" panose="02020603050405020304" pitchFamily="18" charset="0"/>
              <a:ea typeface="楷体" panose="02010609060101010101" pitchFamily="49" charset="-122"/>
            </a:endParaRPr>
          </a:p>
        </p:txBody>
      </p:sp>
      <p:sp>
        <p:nvSpPr>
          <p:cNvPr id="412678" name="Text Box 6"/>
          <p:cNvSpPr txBox="1"/>
          <p:nvPr/>
        </p:nvSpPr>
        <p:spPr>
          <a:xfrm>
            <a:off x="250825" y="5805488"/>
            <a:ext cx="8713788" cy="579437"/>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en-US" altLang="zh-CN" b="1" dirty="0">
                <a:latin typeface="Times New Roman" panose="02020603050405020304" pitchFamily="18" charset="0"/>
              </a:rPr>
              <a:t>5XeO</a:t>
            </a:r>
            <a:r>
              <a:rPr lang="en-US" altLang="zh-CN" b="1" baseline="-25000" dirty="0">
                <a:latin typeface="Times New Roman" panose="02020603050405020304" pitchFamily="18" charset="0"/>
              </a:rPr>
              <a:t>6</a:t>
            </a:r>
            <a:r>
              <a:rPr lang="en-US" altLang="zh-CN" b="1" baseline="30000" dirty="0">
                <a:latin typeface="Times New Roman" panose="02020603050405020304" pitchFamily="18" charset="0"/>
              </a:rPr>
              <a:t>4- </a:t>
            </a:r>
            <a:r>
              <a:rPr lang="en-US" altLang="zh-CN" b="1" dirty="0">
                <a:latin typeface="Times New Roman" panose="02020603050405020304" pitchFamily="18" charset="0"/>
              </a:rPr>
              <a:t>+2Mn</a:t>
            </a:r>
            <a:r>
              <a:rPr lang="en-US" altLang="zh-CN" b="1" baseline="30000" dirty="0">
                <a:latin typeface="Times New Roman" panose="02020603050405020304" pitchFamily="18" charset="0"/>
              </a:rPr>
              <a:t>2+ </a:t>
            </a:r>
            <a:r>
              <a:rPr lang="en-US" altLang="zh-CN" b="1" dirty="0">
                <a:latin typeface="Times New Roman" panose="02020603050405020304" pitchFamily="18" charset="0"/>
              </a:rPr>
              <a:t>+9H</a:t>
            </a:r>
            <a:r>
              <a:rPr lang="en-US" altLang="zh-CN" b="1" baseline="30000" dirty="0">
                <a:latin typeface="Times New Roman" panose="02020603050405020304" pitchFamily="18" charset="0"/>
              </a:rPr>
              <a:t>+</a:t>
            </a:r>
            <a:r>
              <a:rPr lang="en-US" altLang="zh-CN" b="1" dirty="0">
                <a:latin typeface="Times New Roman" panose="02020603050405020304" pitchFamily="18" charset="0"/>
              </a:rPr>
              <a:t> = 5HXeO</a:t>
            </a:r>
            <a:r>
              <a:rPr lang="en-US" altLang="zh-CN" b="1" baseline="-25000" dirty="0">
                <a:latin typeface="Times New Roman" panose="02020603050405020304" pitchFamily="18" charset="0"/>
              </a:rPr>
              <a:t>4</a:t>
            </a:r>
            <a:r>
              <a:rPr lang="en-US" altLang="zh-CN" b="1" baseline="30000" dirty="0">
                <a:latin typeface="Times New Roman" panose="02020603050405020304" pitchFamily="18" charset="0"/>
              </a:rPr>
              <a:t>- </a:t>
            </a:r>
            <a:r>
              <a:rPr lang="en-US" altLang="zh-CN" b="1" dirty="0">
                <a:latin typeface="Times New Roman" panose="02020603050405020304" pitchFamily="18" charset="0"/>
              </a:rPr>
              <a:t>+MnO</a:t>
            </a:r>
            <a:r>
              <a:rPr lang="en-US" altLang="zh-CN" b="1" baseline="-25000" dirty="0">
                <a:latin typeface="Times New Roman" panose="02020603050405020304" pitchFamily="18" charset="0"/>
              </a:rPr>
              <a:t>4</a:t>
            </a:r>
            <a:r>
              <a:rPr lang="en-US" altLang="zh-CN" b="1" baseline="30000" dirty="0">
                <a:latin typeface="Times New Roman" panose="02020603050405020304" pitchFamily="18" charset="0"/>
              </a:rPr>
              <a:t>- </a:t>
            </a:r>
            <a:r>
              <a:rPr lang="en-US" altLang="zh-CN" b="1" dirty="0">
                <a:latin typeface="Times New Roman" panose="02020603050405020304" pitchFamily="18" charset="0"/>
              </a:rPr>
              <a:t>+2H</a:t>
            </a:r>
            <a:r>
              <a:rPr lang="en-US" altLang="zh-CN" b="1" baseline="-25000" dirty="0">
                <a:latin typeface="Times New Roman" panose="02020603050405020304" pitchFamily="18" charset="0"/>
              </a:rPr>
              <a:t>2</a:t>
            </a:r>
            <a:r>
              <a:rPr lang="en-US" altLang="zh-CN" b="1" dirty="0">
                <a:latin typeface="Times New Roman" panose="02020603050405020304" pitchFamily="18" charset="0"/>
              </a:rPr>
              <a:t>O</a:t>
            </a:r>
            <a:endParaRPr lang="en-US" altLang="zh-CN" b="1" dirty="0">
              <a:latin typeface="Times New Roman" panose="02020603050405020304" pitchFamily="18" charset="0"/>
            </a:endParaRPr>
          </a:p>
        </p:txBody>
      </p:sp>
      <p:pic>
        <p:nvPicPr>
          <p:cNvPr id="139269" name="Picture 8" descr="back0">
            <a:hlinkClick r:id="rId1" action="ppaction://hlinksldjump"/>
          </p:cNvPr>
          <p:cNvPicPr>
            <a:picLocks noChangeAspect="1"/>
          </p:cNvPicPr>
          <p:nvPr/>
        </p:nvPicPr>
        <p:blipFill>
          <a:blip r:embed="rId2"/>
          <a:stretch>
            <a:fillRect/>
          </a:stretch>
        </p:blipFill>
        <p:spPr>
          <a:xfrm>
            <a:off x="8316913" y="6453188"/>
            <a:ext cx="647700" cy="277812"/>
          </a:xfrm>
          <a:prstGeom prst="rect">
            <a:avLst/>
          </a:prstGeom>
          <a:noFill/>
          <a:ln w="9525">
            <a:noFill/>
          </a:ln>
        </p:spPr>
      </p:pic>
      <p:sp>
        <p:nvSpPr>
          <p:cNvPr id="412681" name="Rectangle 9"/>
          <p:cNvSpPr/>
          <p:nvPr/>
        </p:nvSpPr>
        <p:spPr>
          <a:xfrm>
            <a:off x="323850" y="765175"/>
            <a:ext cx="7993063" cy="140970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0"/>
              </a:spcBef>
              <a:buNone/>
            </a:pPr>
            <a:r>
              <a:rPr lang="en-US" altLang="zh-CN" sz="3600" b="1" dirty="0">
                <a:latin typeface="Times New Roman" panose="02020603050405020304" pitchFamily="18" charset="0"/>
              </a:rPr>
              <a:t>      XeO</a:t>
            </a:r>
            <a:r>
              <a:rPr lang="en-US" altLang="zh-CN" sz="3600" b="1" baseline="-25000" dirty="0">
                <a:latin typeface="Times New Roman" panose="02020603050405020304" pitchFamily="18" charset="0"/>
              </a:rPr>
              <a:t>3</a:t>
            </a:r>
            <a:r>
              <a:rPr lang="zh-CN" altLang="en-US" sz="3600" b="1" dirty="0">
                <a:latin typeface="Times New Roman" panose="02020603050405020304" pitchFamily="18" charset="0"/>
              </a:rPr>
              <a:t>在碱性介质中生成</a:t>
            </a:r>
            <a:r>
              <a:rPr lang="en-US" altLang="zh-CN" sz="3600" b="1" dirty="0">
                <a:latin typeface="Times New Roman" panose="02020603050405020304" pitchFamily="18" charset="0"/>
              </a:rPr>
              <a:t>HXeO</a:t>
            </a:r>
            <a:r>
              <a:rPr lang="en-US" altLang="zh-CN" sz="3600" b="1" baseline="-25000" dirty="0">
                <a:latin typeface="Times New Roman" panose="02020603050405020304" pitchFamily="18" charset="0"/>
              </a:rPr>
              <a:t>4</a:t>
            </a:r>
            <a:r>
              <a:rPr lang="en-US" altLang="zh-CN" sz="3600" b="1" baseline="30000" dirty="0">
                <a:latin typeface="Times New Roman" panose="02020603050405020304" pitchFamily="18" charset="0"/>
              </a:rPr>
              <a:t>-</a:t>
            </a:r>
            <a:r>
              <a:rPr lang="zh-CN" altLang="en-US" sz="3600" b="1" dirty="0">
                <a:latin typeface="Times New Roman" panose="02020603050405020304" pitchFamily="18" charset="0"/>
              </a:rPr>
              <a:t>，后者慢慢歧化生成</a:t>
            </a:r>
            <a:r>
              <a:rPr lang="en-US" altLang="zh-CN" sz="3600" b="1" dirty="0">
                <a:latin typeface="Times New Roman" panose="02020603050405020304" pitchFamily="18" charset="0"/>
              </a:rPr>
              <a:t>XeO</a:t>
            </a:r>
            <a:r>
              <a:rPr lang="en-US" altLang="zh-CN" sz="3600" b="1" baseline="-25000" dirty="0">
                <a:latin typeface="Times New Roman" panose="02020603050405020304" pitchFamily="18" charset="0"/>
              </a:rPr>
              <a:t>6</a:t>
            </a:r>
            <a:r>
              <a:rPr lang="en-US" altLang="zh-CN" sz="3600" b="1" baseline="30000" dirty="0">
                <a:latin typeface="Times New Roman" panose="02020603050405020304" pitchFamily="18" charset="0"/>
              </a:rPr>
              <a:t>4-</a:t>
            </a:r>
            <a:r>
              <a:rPr lang="zh-CN" altLang="en-US" sz="3600" b="1" dirty="0">
                <a:latin typeface="Times New Roman" panose="02020603050405020304" pitchFamily="18" charset="0"/>
              </a:rPr>
              <a:t>：</a:t>
            </a:r>
            <a:endParaRPr lang="zh-CN" altLang="en-US" sz="3600" b="1" baseline="30000" dirty="0">
              <a:latin typeface="Times New Roman" panose="02020603050405020304" pitchFamily="18" charset="0"/>
            </a:endParaRPr>
          </a:p>
        </p:txBody>
      </p:sp>
      <p:sp>
        <p:nvSpPr>
          <p:cNvPr id="412682" name="Rectangle 10"/>
          <p:cNvSpPr/>
          <p:nvPr/>
        </p:nvSpPr>
        <p:spPr>
          <a:xfrm>
            <a:off x="179388" y="1989138"/>
            <a:ext cx="7345362" cy="750887"/>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0"/>
              </a:spcBef>
              <a:buNone/>
            </a:pPr>
            <a:r>
              <a:rPr lang="en-US" altLang="zh-CN" sz="3600" b="1" dirty="0">
                <a:latin typeface="Times New Roman" panose="02020603050405020304" pitchFamily="18" charset="0"/>
              </a:rPr>
              <a:t>      XeO</a:t>
            </a:r>
            <a:r>
              <a:rPr lang="en-US" altLang="zh-CN" sz="3600" b="1" baseline="-25000" dirty="0">
                <a:latin typeface="Times New Roman" panose="02020603050405020304" pitchFamily="18" charset="0"/>
              </a:rPr>
              <a:t>3 </a:t>
            </a:r>
            <a:r>
              <a:rPr lang="en-US" altLang="zh-CN" sz="3600" b="1" dirty="0">
                <a:latin typeface="Times New Roman" panose="02020603050405020304" pitchFamily="18" charset="0"/>
              </a:rPr>
              <a:t>+ OH</a:t>
            </a:r>
            <a:r>
              <a:rPr lang="en-US" altLang="zh-CN" sz="3600" b="1" baseline="30000" dirty="0">
                <a:latin typeface="Times New Roman" panose="02020603050405020304" pitchFamily="18" charset="0"/>
              </a:rPr>
              <a:t>-</a:t>
            </a:r>
            <a:r>
              <a:rPr lang="en-US" altLang="zh-CN" sz="3600" b="1" dirty="0">
                <a:latin typeface="Times New Roman" panose="02020603050405020304" pitchFamily="18" charset="0"/>
              </a:rPr>
              <a:t> =</a:t>
            </a:r>
            <a:r>
              <a:rPr lang="en-US" altLang="zh-CN" sz="3600" b="1" baseline="-25000" dirty="0">
                <a:latin typeface="Times New Roman" panose="02020603050405020304" pitchFamily="18" charset="0"/>
              </a:rPr>
              <a:t> </a:t>
            </a:r>
            <a:r>
              <a:rPr lang="en-US" altLang="zh-CN" sz="3600" b="1" dirty="0">
                <a:latin typeface="Times New Roman" panose="02020603050405020304" pitchFamily="18" charset="0"/>
              </a:rPr>
              <a:t>HXeO</a:t>
            </a:r>
            <a:r>
              <a:rPr lang="en-US" altLang="zh-CN" sz="3600" b="1" baseline="-25000" dirty="0">
                <a:latin typeface="Times New Roman" panose="02020603050405020304" pitchFamily="18" charset="0"/>
              </a:rPr>
              <a:t>4</a:t>
            </a:r>
            <a:r>
              <a:rPr lang="en-US" altLang="zh-CN" sz="3600" b="1" baseline="30000" dirty="0">
                <a:latin typeface="Times New Roman" panose="02020603050405020304" pitchFamily="18" charset="0"/>
              </a:rPr>
              <a:t>-</a:t>
            </a:r>
            <a:endParaRPr lang="en-US" altLang="zh-CN" sz="3600" b="1" baseline="30000" dirty="0">
              <a:latin typeface="Times New Roman" panose="02020603050405020304" pitchFamily="18" charset="0"/>
            </a:endParaRPr>
          </a:p>
        </p:txBody>
      </p:sp>
      <p:sp>
        <p:nvSpPr>
          <p:cNvPr id="412683" name="Rectangle 11"/>
          <p:cNvSpPr/>
          <p:nvPr/>
        </p:nvSpPr>
        <p:spPr>
          <a:xfrm>
            <a:off x="0" y="2565400"/>
            <a:ext cx="8675688" cy="750888"/>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0"/>
              </a:spcBef>
              <a:buNone/>
            </a:pPr>
            <a:r>
              <a:rPr lang="en-US" altLang="zh-CN" sz="3600" b="1" dirty="0">
                <a:latin typeface="Times New Roman" panose="02020603050405020304" pitchFamily="18" charset="0"/>
              </a:rPr>
              <a:t>      4HXeO</a:t>
            </a:r>
            <a:r>
              <a:rPr lang="en-US" altLang="zh-CN" sz="3600" b="1" baseline="-25000" dirty="0">
                <a:latin typeface="Times New Roman" panose="02020603050405020304" pitchFamily="18" charset="0"/>
              </a:rPr>
              <a:t>4</a:t>
            </a:r>
            <a:r>
              <a:rPr lang="en-US" altLang="zh-CN" sz="3600" b="1" baseline="30000" dirty="0">
                <a:latin typeface="Times New Roman" panose="02020603050405020304" pitchFamily="18" charset="0"/>
              </a:rPr>
              <a:t>-</a:t>
            </a:r>
            <a:r>
              <a:rPr lang="en-US" altLang="zh-CN" sz="3600" b="1" baseline="-25000" dirty="0">
                <a:latin typeface="Times New Roman" panose="02020603050405020304" pitchFamily="18" charset="0"/>
              </a:rPr>
              <a:t> </a:t>
            </a:r>
            <a:r>
              <a:rPr lang="en-US" altLang="zh-CN" sz="3600" b="1" dirty="0">
                <a:latin typeface="Times New Roman" panose="02020603050405020304" pitchFamily="18" charset="0"/>
              </a:rPr>
              <a:t>+ 8OH</a:t>
            </a:r>
            <a:r>
              <a:rPr lang="en-US" altLang="zh-CN" sz="3600" b="1" baseline="30000" dirty="0">
                <a:latin typeface="Times New Roman" panose="02020603050405020304" pitchFamily="18" charset="0"/>
              </a:rPr>
              <a:t>-</a:t>
            </a:r>
            <a:r>
              <a:rPr lang="en-US" altLang="zh-CN" sz="3600" b="1" dirty="0">
                <a:latin typeface="Times New Roman" panose="02020603050405020304" pitchFamily="18" charset="0"/>
              </a:rPr>
              <a:t> =</a:t>
            </a:r>
            <a:r>
              <a:rPr lang="en-US" altLang="zh-CN" sz="3600" b="1" baseline="-25000" dirty="0">
                <a:latin typeface="Times New Roman" panose="02020603050405020304" pitchFamily="18" charset="0"/>
              </a:rPr>
              <a:t> </a:t>
            </a:r>
            <a:r>
              <a:rPr lang="en-US" altLang="zh-CN" sz="3600" b="1" dirty="0">
                <a:latin typeface="Times New Roman" panose="02020603050405020304" pitchFamily="18" charset="0"/>
              </a:rPr>
              <a:t>3XeO</a:t>
            </a:r>
            <a:r>
              <a:rPr lang="en-US" altLang="zh-CN" sz="3600" b="1" baseline="-25000" dirty="0">
                <a:latin typeface="Times New Roman" panose="02020603050405020304" pitchFamily="18" charset="0"/>
              </a:rPr>
              <a:t>6</a:t>
            </a:r>
            <a:r>
              <a:rPr lang="en-US" altLang="zh-CN" sz="3600" b="1" baseline="30000" dirty="0">
                <a:latin typeface="Times New Roman" panose="02020603050405020304" pitchFamily="18" charset="0"/>
              </a:rPr>
              <a:t>4-</a:t>
            </a:r>
            <a:r>
              <a:rPr lang="en-US" altLang="zh-CN" sz="3600" b="1" dirty="0">
                <a:latin typeface="Times New Roman" panose="02020603050405020304" pitchFamily="18" charset="0"/>
              </a:rPr>
              <a:t> + Xe + 6H</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O</a:t>
            </a:r>
            <a:endParaRPr lang="en-US" altLang="zh-CN" sz="3600" b="1" baseline="30000" dirty="0">
              <a:latin typeface="Times New Roman" panose="02020603050405020304" pitchFamily="18" charset="0"/>
            </a:endParaRPr>
          </a:p>
        </p:txBody>
      </p:sp>
      <p:sp>
        <p:nvSpPr>
          <p:cNvPr id="412684" name="Rectangle 12"/>
          <p:cNvSpPr/>
          <p:nvPr/>
        </p:nvSpPr>
        <p:spPr>
          <a:xfrm>
            <a:off x="0" y="3213100"/>
            <a:ext cx="9612313" cy="750888"/>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20000"/>
              </a:lnSpc>
              <a:spcBef>
                <a:spcPct val="0"/>
              </a:spcBef>
              <a:buNone/>
            </a:pPr>
            <a:r>
              <a:rPr lang="zh-CN" altLang="en-US" sz="3600" b="1" dirty="0">
                <a:latin typeface="Times New Roman" panose="02020603050405020304" pitchFamily="18" charset="0"/>
              </a:rPr>
              <a:t>或</a:t>
            </a:r>
            <a:r>
              <a:rPr lang="en-US" altLang="zh-CN" sz="3600" b="1" dirty="0">
                <a:latin typeface="Times New Roman" panose="02020603050405020304" pitchFamily="18" charset="0"/>
              </a:rPr>
              <a:t>:2HXeO</a:t>
            </a:r>
            <a:r>
              <a:rPr lang="en-US" altLang="zh-CN" sz="3600" b="1" baseline="-25000" dirty="0">
                <a:latin typeface="Times New Roman" panose="02020603050405020304" pitchFamily="18" charset="0"/>
              </a:rPr>
              <a:t>4</a:t>
            </a:r>
            <a:r>
              <a:rPr lang="en-US" altLang="zh-CN" sz="3600" b="1" baseline="30000" dirty="0">
                <a:latin typeface="Times New Roman" panose="02020603050405020304" pitchFamily="18" charset="0"/>
              </a:rPr>
              <a:t>-</a:t>
            </a:r>
            <a:r>
              <a:rPr lang="en-US" altLang="zh-CN" sz="3600" b="1" baseline="-25000" dirty="0">
                <a:latin typeface="Times New Roman" panose="02020603050405020304" pitchFamily="18" charset="0"/>
              </a:rPr>
              <a:t> </a:t>
            </a:r>
            <a:r>
              <a:rPr lang="en-US" altLang="zh-CN" sz="3600" b="1" dirty="0">
                <a:latin typeface="Times New Roman" panose="02020603050405020304" pitchFamily="18" charset="0"/>
              </a:rPr>
              <a:t>+2OH</a:t>
            </a:r>
            <a:r>
              <a:rPr lang="en-US" altLang="zh-CN" sz="3600" b="1" baseline="30000" dirty="0">
                <a:latin typeface="Times New Roman" panose="02020603050405020304" pitchFamily="18" charset="0"/>
              </a:rPr>
              <a:t>-</a:t>
            </a:r>
            <a:r>
              <a:rPr lang="en-US" altLang="zh-CN" sz="3600" b="1" dirty="0">
                <a:latin typeface="Times New Roman" panose="02020603050405020304" pitchFamily="18" charset="0"/>
              </a:rPr>
              <a:t> =</a:t>
            </a:r>
            <a:r>
              <a:rPr lang="en-US" altLang="zh-CN" sz="3600" b="1" baseline="-25000" dirty="0">
                <a:latin typeface="Times New Roman" panose="02020603050405020304" pitchFamily="18" charset="0"/>
              </a:rPr>
              <a:t> </a:t>
            </a:r>
            <a:r>
              <a:rPr lang="en-US" altLang="zh-CN" sz="3600" b="1" dirty="0">
                <a:latin typeface="Times New Roman" panose="02020603050405020304" pitchFamily="18" charset="0"/>
              </a:rPr>
              <a:t>XeO</a:t>
            </a:r>
            <a:r>
              <a:rPr lang="en-US" altLang="zh-CN" sz="3600" b="1" baseline="-25000" dirty="0">
                <a:latin typeface="Times New Roman" panose="02020603050405020304" pitchFamily="18" charset="0"/>
              </a:rPr>
              <a:t>6</a:t>
            </a:r>
            <a:r>
              <a:rPr lang="en-US" altLang="zh-CN" sz="3600" b="1" baseline="30000" dirty="0">
                <a:latin typeface="Times New Roman" panose="02020603050405020304" pitchFamily="18" charset="0"/>
              </a:rPr>
              <a:t>4-</a:t>
            </a:r>
            <a:r>
              <a:rPr lang="en-US" altLang="zh-CN" sz="3600" b="1" dirty="0">
                <a:latin typeface="Times New Roman" panose="02020603050405020304" pitchFamily="18" charset="0"/>
              </a:rPr>
              <a:t> +Xe +O</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+ 2H</a:t>
            </a:r>
            <a:r>
              <a:rPr lang="en-US" altLang="zh-CN" sz="3600" b="1" baseline="-25000" dirty="0">
                <a:latin typeface="Times New Roman" panose="02020603050405020304" pitchFamily="18" charset="0"/>
              </a:rPr>
              <a:t>2</a:t>
            </a:r>
            <a:r>
              <a:rPr lang="en-US" altLang="zh-CN" sz="3600" b="1" dirty="0">
                <a:latin typeface="Times New Roman" panose="02020603050405020304" pitchFamily="18" charset="0"/>
              </a:rPr>
              <a:t>O</a:t>
            </a:r>
            <a:endParaRPr lang="en-US" altLang="zh-CN" sz="3600" b="1" baseline="30000" dirty="0">
              <a:latin typeface="Times New Roman" panose="02020603050405020304" pitchFamily="18" charset="0"/>
            </a:endParaRPr>
          </a:p>
        </p:txBody>
      </p:sp>
      <p:sp>
        <p:nvSpPr>
          <p:cNvPr id="139274" name="灯片编号占位符 11"/>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2681"/>
                                        </p:tgtEl>
                                        <p:attrNameLst>
                                          <p:attrName>style.visibility</p:attrName>
                                        </p:attrNameLst>
                                      </p:cBhvr>
                                      <p:to>
                                        <p:strVal val="visible"/>
                                      </p:to>
                                    </p:set>
                                    <p:animEffect transition="in" filter="wipe(left)">
                                      <p:cBhvr>
                                        <p:cTn id="7" dur="500"/>
                                        <p:tgtEl>
                                          <p:spTgt spid="4126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2682"/>
                                        </p:tgtEl>
                                        <p:attrNameLst>
                                          <p:attrName>style.visibility</p:attrName>
                                        </p:attrNameLst>
                                      </p:cBhvr>
                                      <p:to>
                                        <p:strVal val="visible"/>
                                      </p:to>
                                    </p:set>
                                    <p:animEffect transition="in" filter="wipe(left)">
                                      <p:cBhvr>
                                        <p:cTn id="12" dur="500"/>
                                        <p:tgtEl>
                                          <p:spTgt spid="4126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2683"/>
                                        </p:tgtEl>
                                        <p:attrNameLst>
                                          <p:attrName>style.visibility</p:attrName>
                                        </p:attrNameLst>
                                      </p:cBhvr>
                                      <p:to>
                                        <p:strVal val="visible"/>
                                      </p:to>
                                    </p:set>
                                    <p:animEffect transition="in" filter="wipe(left)">
                                      <p:cBhvr>
                                        <p:cTn id="17" dur="500"/>
                                        <p:tgtEl>
                                          <p:spTgt spid="4126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2684"/>
                                        </p:tgtEl>
                                        <p:attrNameLst>
                                          <p:attrName>style.visibility</p:attrName>
                                        </p:attrNameLst>
                                      </p:cBhvr>
                                      <p:to>
                                        <p:strVal val="visible"/>
                                      </p:to>
                                    </p:set>
                                    <p:animEffect transition="in" filter="wipe(left)">
                                      <p:cBhvr>
                                        <p:cTn id="22" dur="500"/>
                                        <p:tgtEl>
                                          <p:spTgt spid="4126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12677"/>
                                        </p:tgtEl>
                                        <p:attrNameLst>
                                          <p:attrName>style.visibility</p:attrName>
                                        </p:attrNameLst>
                                      </p:cBhvr>
                                      <p:to>
                                        <p:strVal val="visible"/>
                                      </p:to>
                                    </p:set>
                                    <p:animEffect transition="in" filter="wipe(left)">
                                      <p:cBhvr>
                                        <p:cTn id="27" dur="500"/>
                                        <p:tgtEl>
                                          <p:spTgt spid="4126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2678"/>
                                        </p:tgtEl>
                                        <p:attrNameLst>
                                          <p:attrName>style.visibility</p:attrName>
                                        </p:attrNameLst>
                                      </p:cBhvr>
                                      <p:to>
                                        <p:strVal val="visible"/>
                                      </p:to>
                                    </p:set>
                                    <p:animEffect transition="in" filter="wipe(left)">
                                      <p:cBhvr>
                                        <p:cTn id="32"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7" grpId="0"/>
      <p:bldP spid="412678" grpId="0"/>
      <p:bldP spid="412681" grpId="0"/>
      <p:bldP spid="412682" grpId="0"/>
      <p:bldP spid="412683" grpId="0"/>
      <p:bldP spid="412684" grpId="0"/>
    </p:bldLst>
  </p:timing>
</p:sld>
</file>

<file path=ppt/slides/slide34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aphicFrame>
        <p:nvGraphicFramePr>
          <p:cNvPr id="380990" name="Group 62"/>
          <p:cNvGraphicFramePr>
            <a:graphicFrameLocks noGrp="1"/>
          </p:cNvGraphicFramePr>
          <p:nvPr/>
        </p:nvGraphicFramePr>
        <p:xfrm>
          <a:off x="0" y="981075"/>
          <a:ext cx="9144000" cy="5807076"/>
        </p:xfrm>
        <a:graphic>
          <a:graphicData uri="http://schemas.openxmlformats.org/drawingml/2006/table">
            <a:tbl>
              <a:tblPr/>
              <a:tblGrid>
                <a:gridCol w="1187450"/>
                <a:gridCol w="1728788"/>
                <a:gridCol w="1727200"/>
                <a:gridCol w="2233612"/>
                <a:gridCol w="2266950"/>
              </a:tblGrid>
              <a:tr h="5032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化合物</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价电子对数</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孤电子对数</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空间构型</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分子形状</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r h="15843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XeF</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2</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5</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3</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r h="165576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XeF</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4</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6</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2</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r h="20637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XeF</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6</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7</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1</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bl>
          </a:graphicData>
        </a:graphic>
      </p:graphicFrame>
      <p:sp>
        <p:nvSpPr>
          <p:cNvPr id="140322" name="AutoShape 35" descr="0A7"/>
          <p:cNvSpPr>
            <a:spLocks noChangeAspect="1"/>
          </p:cNvSpPr>
          <p:nvPr/>
        </p:nvSpPr>
        <p:spPr>
          <a:xfrm>
            <a:off x="5635625" y="1630363"/>
            <a:ext cx="1085850" cy="98107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0323" name="AutoShape 36" descr="0A8"/>
          <p:cNvSpPr>
            <a:spLocks noChangeAspect="1"/>
          </p:cNvSpPr>
          <p:nvPr/>
        </p:nvSpPr>
        <p:spPr>
          <a:xfrm>
            <a:off x="7473950" y="1919288"/>
            <a:ext cx="809625" cy="37147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0324" name="AutoShape 37" descr="0A9"/>
          <p:cNvSpPr>
            <a:spLocks noChangeAspect="1"/>
          </p:cNvSpPr>
          <p:nvPr/>
        </p:nvSpPr>
        <p:spPr>
          <a:xfrm>
            <a:off x="5659438" y="2897188"/>
            <a:ext cx="819150" cy="101917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0325" name="AutoShape 38" descr="0A10"/>
          <p:cNvSpPr>
            <a:spLocks noChangeAspect="1"/>
          </p:cNvSpPr>
          <p:nvPr/>
        </p:nvSpPr>
        <p:spPr>
          <a:xfrm>
            <a:off x="7472363" y="3079750"/>
            <a:ext cx="828675" cy="63817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0326" name="AutoShape 39" descr="0A11"/>
          <p:cNvSpPr>
            <a:spLocks noChangeAspect="1"/>
          </p:cNvSpPr>
          <p:nvPr/>
        </p:nvSpPr>
        <p:spPr>
          <a:xfrm>
            <a:off x="5661025" y="4284663"/>
            <a:ext cx="762000" cy="100012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0327" name="AutoShape 40" descr="0A12"/>
          <p:cNvSpPr>
            <a:spLocks noChangeAspect="1"/>
          </p:cNvSpPr>
          <p:nvPr/>
        </p:nvSpPr>
        <p:spPr>
          <a:xfrm>
            <a:off x="7472363" y="4208463"/>
            <a:ext cx="809625" cy="117157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pic>
        <p:nvPicPr>
          <p:cNvPr id="140328" name="Picture 41"/>
          <p:cNvPicPr>
            <a:picLocks noChangeAspect="1"/>
          </p:cNvPicPr>
          <p:nvPr/>
        </p:nvPicPr>
        <p:blipFill>
          <a:blip r:embed="rId2"/>
          <a:stretch>
            <a:fillRect/>
          </a:stretch>
        </p:blipFill>
        <p:spPr>
          <a:xfrm>
            <a:off x="5076825" y="1628775"/>
            <a:ext cx="1441450" cy="1304925"/>
          </a:xfrm>
          <a:prstGeom prst="rect">
            <a:avLst/>
          </a:prstGeom>
          <a:noFill/>
          <a:ln w="9525">
            <a:noFill/>
          </a:ln>
        </p:spPr>
      </p:pic>
      <p:pic>
        <p:nvPicPr>
          <p:cNvPr id="140329" name="Picture 42"/>
          <p:cNvPicPr>
            <a:picLocks noChangeAspect="1"/>
          </p:cNvPicPr>
          <p:nvPr/>
        </p:nvPicPr>
        <p:blipFill>
          <a:blip r:embed="rId3"/>
          <a:stretch>
            <a:fillRect/>
          </a:stretch>
        </p:blipFill>
        <p:spPr>
          <a:xfrm>
            <a:off x="7308850" y="1916113"/>
            <a:ext cx="1439863" cy="660400"/>
          </a:xfrm>
          <a:prstGeom prst="rect">
            <a:avLst/>
          </a:prstGeom>
          <a:noFill/>
          <a:ln w="9525">
            <a:noFill/>
          </a:ln>
        </p:spPr>
      </p:pic>
      <p:pic>
        <p:nvPicPr>
          <p:cNvPr id="140330" name="Picture 43"/>
          <p:cNvPicPr>
            <a:picLocks noChangeAspect="1"/>
          </p:cNvPicPr>
          <p:nvPr/>
        </p:nvPicPr>
        <p:blipFill>
          <a:blip r:embed="rId4"/>
          <a:stretch>
            <a:fillRect/>
          </a:stretch>
        </p:blipFill>
        <p:spPr>
          <a:xfrm>
            <a:off x="5148263" y="3141663"/>
            <a:ext cx="1274762" cy="1585912"/>
          </a:xfrm>
          <a:prstGeom prst="rect">
            <a:avLst/>
          </a:prstGeom>
          <a:noFill/>
          <a:ln w="9525">
            <a:noFill/>
          </a:ln>
        </p:spPr>
      </p:pic>
      <p:pic>
        <p:nvPicPr>
          <p:cNvPr id="140331" name="Picture 44"/>
          <p:cNvPicPr>
            <a:picLocks noChangeAspect="1"/>
          </p:cNvPicPr>
          <p:nvPr/>
        </p:nvPicPr>
        <p:blipFill>
          <a:blip r:embed="rId5"/>
          <a:stretch>
            <a:fillRect/>
          </a:stretch>
        </p:blipFill>
        <p:spPr>
          <a:xfrm>
            <a:off x="7308850" y="3429000"/>
            <a:ext cx="1439863" cy="1108075"/>
          </a:xfrm>
          <a:prstGeom prst="rect">
            <a:avLst/>
          </a:prstGeom>
          <a:noFill/>
          <a:ln w="9525">
            <a:noFill/>
          </a:ln>
        </p:spPr>
      </p:pic>
      <p:pic>
        <p:nvPicPr>
          <p:cNvPr id="140332" name="Picture 45"/>
          <p:cNvPicPr>
            <a:picLocks noChangeAspect="1"/>
          </p:cNvPicPr>
          <p:nvPr/>
        </p:nvPicPr>
        <p:blipFill>
          <a:blip r:embed="rId6"/>
          <a:stretch>
            <a:fillRect/>
          </a:stretch>
        </p:blipFill>
        <p:spPr>
          <a:xfrm>
            <a:off x="5148263" y="5013325"/>
            <a:ext cx="1295400" cy="1700213"/>
          </a:xfrm>
          <a:prstGeom prst="rect">
            <a:avLst/>
          </a:prstGeom>
          <a:noFill/>
          <a:ln w="9525">
            <a:noFill/>
          </a:ln>
        </p:spPr>
      </p:pic>
      <p:pic>
        <p:nvPicPr>
          <p:cNvPr id="140333" name="Picture 46"/>
          <p:cNvPicPr>
            <a:picLocks noChangeAspect="1"/>
          </p:cNvPicPr>
          <p:nvPr/>
        </p:nvPicPr>
        <p:blipFill>
          <a:blip r:embed="rId7"/>
          <a:stretch>
            <a:fillRect/>
          </a:stretch>
        </p:blipFill>
        <p:spPr>
          <a:xfrm>
            <a:off x="7380288" y="4868863"/>
            <a:ext cx="1274762" cy="1844675"/>
          </a:xfrm>
          <a:prstGeom prst="rect">
            <a:avLst/>
          </a:prstGeom>
          <a:noFill/>
          <a:ln w="9525">
            <a:noFill/>
          </a:ln>
        </p:spPr>
      </p:pic>
      <p:sp>
        <p:nvSpPr>
          <p:cNvPr id="140334" name="Rectangle 51"/>
          <p:cNvSpPr/>
          <p:nvPr/>
        </p:nvSpPr>
        <p:spPr>
          <a:xfrm>
            <a:off x="250825" y="82550"/>
            <a:ext cx="7416800" cy="768350"/>
          </a:xfrm>
          <a:prstGeom prst="rect">
            <a:avLst/>
          </a:prstGeom>
          <a:solidFill>
            <a:srgbClr val="99CCFF"/>
          </a:solidFill>
          <a:ln w="12700">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4400" b="1" dirty="0">
                <a:latin typeface="Times New Roman" panose="02020603050405020304" pitchFamily="18" charset="0"/>
                <a:ea typeface="华文行楷" panose="02010800040101010101" pitchFamily="2" charset="-122"/>
              </a:rPr>
              <a:t>8.9.3 </a:t>
            </a:r>
            <a:r>
              <a:rPr lang="zh-CN" altLang="en-US" sz="4400" b="1" dirty="0">
                <a:latin typeface="Times New Roman" panose="02020603050405020304" pitchFamily="18" charset="0"/>
                <a:ea typeface="华文行楷" panose="02010800040101010101" pitchFamily="2" charset="-122"/>
              </a:rPr>
              <a:t>氙化合物的构型 </a:t>
            </a:r>
            <a:endParaRPr lang="zh-CN" altLang="en-US" sz="4400" b="1" dirty="0">
              <a:latin typeface="Times New Roman" panose="02020603050405020304" pitchFamily="18" charset="0"/>
              <a:ea typeface="华文行楷" panose="02010800040101010101" pitchFamily="2" charset="-122"/>
            </a:endParaRPr>
          </a:p>
        </p:txBody>
      </p:sp>
      <p:sp>
        <p:nvSpPr>
          <p:cNvPr id="140335" name="灯片编号占位符 48"/>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aphicFrame>
        <p:nvGraphicFramePr>
          <p:cNvPr id="382001" name="Group 49"/>
          <p:cNvGraphicFramePr>
            <a:graphicFrameLocks noGrp="1"/>
          </p:cNvGraphicFramePr>
          <p:nvPr/>
        </p:nvGraphicFramePr>
        <p:xfrm>
          <a:off x="0" y="-26987"/>
          <a:ext cx="9144000" cy="6600827"/>
        </p:xfrm>
        <a:graphic>
          <a:graphicData uri="http://schemas.openxmlformats.org/drawingml/2006/table">
            <a:tbl>
              <a:tblPr/>
              <a:tblGrid>
                <a:gridCol w="1116013"/>
                <a:gridCol w="1727200"/>
                <a:gridCol w="1728787"/>
                <a:gridCol w="2305050"/>
                <a:gridCol w="2266950"/>
              </a:tblGrid>
              <a:tr h="5953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化合物</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价电子对数</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孤电子对数</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空间构型</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分子形状</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r h="18526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XeOF</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4</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6</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1</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r h="19446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XeO</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3</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4</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1</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r h="22082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XeO</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4</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4</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a:t>
                      </a:r>
                      <a:endPar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                          </a:t>
                      </a:r>
                      <a:endParaRPr kumimoji="0" lang="en-US" alt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9525" cap="flat" cmpd="sng" algn="ctr">
                      <a:solidFill>
                        <a:srgbClr val="008080"/>
                      </a:solidFill>
                      <a:prstDash val="solid"/>
                      <a:round/>
                      <a:headEnd type="none" w="med" len="med"/>
                      <a:tailEnd type="none" w="med" len="med"/>
                    </a:lnL>
                    <a:lnR w="9525" cap="flat" cmpd="sng" algn="ctr">
                      <a:solidFill>
                        <a:srgbClr val="008080"/>
                      </a:solidFill>
                      <a:prstDash val="solid"/>
                      <a:round/>
                      <a:headEnd type="none" w="med" len="med"/>
                      <a:tailEnd type="none" w="med" len="med"/>
                    </a:lnR>
                    <a:lnT w="9525" cap="flat" cmpd="sng" algn="ctr">
                      <a:solidFill>
                        <a:srgbClr val="008080"/>
                      </a:solidFill>
                      <a:prstDash val="solid"/>
                      <a:round/>
                      <a:headEnd type="none" w="med" len="med"/>
                      <a:tailEnd type="none" w="med" len="med"/>
                    </a:lnT>
                    <a:lnB w="9525" cap="flat" cmpd="sng" algn="ctr">
                      <a:solidFill>
                        <a:srgbClr val="008080"/>
                      </a:solidFill>
                      <a:prstDash val="solid"/>
                      <a:round/>
                      <a:headEnd type="none" w="med" len="med"/>
                      <a:tailEnd type="none" w="med" len="med"/>
                    </a:lnB>
                    <a:lnTlToBr>
                      <a:noFill/>
                    </a:lnTlToBr>
                    <a:lnBlToTr>
                      <a:noFill/>
                    </a:lnBlToTr>
                    <a:noFill/>
                  </a:tcPr>
                </a:tc>
              </a:tr>
            </a:tbl>
          </a:graphicData>
        </a:graphic>
      </p:graphicFrame>
      <p:sp>
        <p:nvSpPr>
          <p:cNvPr id="141346" name="AutoShape 34" descr="0A13"/>
          <p:cNvSpPr>
            <a:spLocks noChangeAspect="1"/>
          </p:cNvSpPr>
          <p:nvPr/>
        </p:nvSpPr>
        <p:spPr>
          <a:xfrm>
            <a:off x="5649913" y="3629025"/>
            <a:ext cx="809625" cy="109537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1347" name="AutoShape 35" descr="0A14"/>
          <p:cNvSpPr>
            <a:spLocks noChangeAspect="1"/>
          </p:cNvSpPr>
          <p:nvPr/>
        </p:nvSpPr>
        <p:spPr>
          <a:xfrm>
            <a:off x="7475538" y="3735388"/>
            <a:ext cx="809625" cy="8763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1348" name="AutoShape 36" descr="0A15"/>
          <p:cNvSpPr>
            <a:spLocks noChangeAspect="1"/>
          </p:cNvSpPr>
          <p:nvPr/>
        </p:nvSpPr>
        <p:spPr>
          <a:xfrm>
            <a:off x="5635625" y="5138738"/>
            <a:ext cx="695325" cy="98107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1349" name="AutoShape 37" descr="0A16"/>
          <p:cNvSpPr>
            <a:spLocks noChangeAspect="1"/>
          </p:cNvSpPr>
          <p:nvPr/>
        </p:nvSpPr>
        <p:spPr>
          <a:xfrm>
            <a:off x="7496175" y="5275263"/>
            <a:ext cx="685800" cy="69532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1350" name="AutoShape 38" descr="0A17"/>
          <p:cNvSpPr>
            <a:spLocks noChangeAspect="1"/>
          </p:cNvSpPr>
          <p:nvPr/>
        </p:nvSpPr>
        <p:spPr>
          <a:xfrm>
            <a:off x="5648325" y="6283325"/>
            <a:ext cx="685800" cy="112395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141351" name="AutoShape 39" descr="0A17"/>
          <p:cNvSpPr>
            <a:spLocks noChangeAspect="1"/>
          </p:cNvSpPr>
          <p:nvPr/>
        </p:nvSpPr>
        <p:spPr>
          <a:xfrm>
            <a:off x="7477125" y="6283325"/>
            <a:ext cx="685800" cy="112395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pic>
        <p:nvPicPr>
          <p:cNvPr id="141352" name="Picture 40"/>
          <p:cNvPicPr>
            <a:picLocks noChangeAspect="1"/>
          </p:cNvPicPr>
          <p:nvPr/>
        </p:nvPicPr>
        <p:blipFill>
          <a:blip r:embed="rId2"/>
          <a:stretch>
            <a:fillRect/>
          </a:stretch>
        </p:blipFill>
        <p:spPr>
          <a:xfrm>
            <a:off x="5076825" y="620713"/>
            <a:ext cx="1276350" cy="1727200"/>
          </a:xfrm>
          <a:prstGeom prst="rect">
            <a:avLst/>
          </a:prstGeom>
          <a:noFill/>
          <a:ln w="9525">
            <a:noFill/>
          </a:ln>
        </p:spPr>
      </p:pic>
      <p:pic>
        <p:nvPicPr>
          <p:cNvPr id="141353" name="Picture 41"/>
          <p:cNvPicPr>
            <a:picLocks noChangeAspect="1"/>
          </p:cNvPicPr>
          <p:nvPr/>
        </p:nvPicPr>
        <p:blipFill>
          <a:blip r:embed="rId3"/>
          <a:stretch>
            <a:fillRect/>
          </a:stretch>
        </p:blipFill>
        <p:spPr>
          <a:xfrm>
            <a:off x="7308850" y="692150"/>
            <a:ext cx="1330325" cy="1439863"/>
          </a:xfrm>
          <a:prstGeom prst="rect">
            <a:avLst/>
          </a:prstGeom>
          <a:noFill/>
          <a:ln w="9525">
            <a:noFill/>
          </a:ln>
        </p:spPr>
      </p:pic>
      <p:pic>
        <p:nvPicPr>
          <p:cNvPr id="141354" name="Picture 42"/>
          <p:cNvPicPr>
            <a:picLocks noChangeAspect="1"/>
          </p:cNvPicPr>
          <p:nvPr/>
        </p:nvPicPr>
        <p:blipFill>
          <a:blip r:embed="rId4"/>
          <a:stretch>
            <a:fillRect/>
          </a:stretch>
        </p:blipFill>
        <p:spPr>
          <a:xfrm>
            <a:off x="5076825" y="2565400"/>
            <a:ext cx="1268413" cy="1655763"/>
          </a:xfrm>
          <a:prstGeom prst="rect">
            <a:avLst/>
          </a:prstGeom>
          <a:noFill/>
          <a:ln w="9525">
            <a:noFill/>
          </a:ln>
        </p:spPr>
      </p:pic>
      <p:pic>
        <p:nvPicPr>
          <p:cNvPr id="141355" name="Picture 43"/>
          <p:cNvPicPr>
            <a:picLocks noChangeAspect="1"/>
          </p:cNvPicPr>
          <p:nvPr/>
        </p:nvPicPr>
        <p:blipFill>
          <a:blip r:embed="rId5"/>
          <a:stretch>
            <a:fillRect/>
          </a:stretch>
        </p:blipFill>
        <p:spPr>
          <a:xfrm>
            <a:off x="7308850" y="2708275"/>
            <a:ext cx="1423988" cy="1441450"/>
          </a:xfrm>
          <a:prstGeom prst="rect">
            <a:avLst/>
          </a:prstGeom>
          <a:noFill/>
          <a:ln w="9525">
            <a:noFill/>
          </a:ln>
        </p:spPr>
      </p:pic>
      <p:pic>
        <p:nvPicPr>
          <p:cNvPr id="141356" name="Picture 44"/>
          <p:cNvPicPr>
            <a:picLocks noChangeAspect="1"/>
          </p:cNvPicPr>
          <p:nvPr/>
        </p:nvPicPr>
        <p:blipFill>
          <a:blip r:embed="rId6"/>
          <a:stretch>
            <a:fillRect/>
          </a:stretch>
        </p:blipFill>
        <p:spPr>
          <a:xfrm>
            <a:off x="5076825" y="4581525"/>
            <a:ext cx="1258888" cy="1916113"/>
          </a:xfrm>
          <a:prstGeom prst="rect">
            <a:avLst/>
          </a:prstGeom>
          <a:noFill/>
          <a:ln w="9525">
            <a:noFill/>
          </a:ln>
        </p:spPr>
      </p:pic>
      <p:pic>
        <p:nvPicPr>
          <p:cNvPr id="141357" name="Picture 45"/>
          <p:cNvPicPr>
            <a:picLocks noChangeAspect="1"/>
          </p:cNvPicPr>
          <p:nvPr/>
        </p:nvPicPr>
        <p:blipFill>
          <a:blip r:embed="rId6"/>
          <a:stretch>
            <a:fillRect/>
          </a:stretch>
        </p:blipFill>
        <p:spPr>
          <a:xfrm>
            <a:off x="7451725" y="4508500"/>
            <a:ext cx="1254125" cy="1989138"/>
          </a:xfrm>
          <a:prstGeom prst="rect">
            <a:avLst/>
          </a:prstGeom>
          <a:noFill/>
          <a:ln w="9525">
            <a:noFill/>
          </a:ln>
        </p:spPr>
      </p:pic>
      <p:sp>
        <p:nvSpPr>
          <p:cNvPr id="141358" name="灯片编号占位符 47"/>
          <p:cNvSpPr txBox="1">
            <a:spLocks noGrp="1"/>
          </p:cNvSpPr>
          <p:nvPr>
            <p:ph type="sldNum" sz="quarter" idx="12"/>
          </p:nvPr>
        </p:nvSpPr>
        <p:spPr/>
        <p:txBody>
          <a:bodyPr/>
          <a:p>
            <a:pPr marL="0" indent="0" algn="r" eaLnBrk="1" hangingPunct="1">
              <a:spcBef>
                <a:spcPct val="0"/>
              </a:spcBef>
              <a:buNone/>
            </a:pPr>
            <a:fld id="{9A0DB2DC-4C9A-4742-B13C-FB6460FD3503}" type="slidenum">
              <a:rPr lang="en-US" altLang="zh-CN" sz="1400" dirty="0"/>
            </a:fld>
            <a:endParaRPr lang="en-US" altLang="zh-CN" sz="1400" dirty="0"/>
          </a:p>
        </p:txBody>
      </p:sp>
    </p:spTree>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4530" y="1074065"/>
            <a:ext cx="4255770" cy="706755"/>
          </a:xfrm>
          <a:prstGeom prst="rect">
            <a:avLst/>
          </a:prstGeom>
          <a:noFill/>
        </p:spPr>
        <p:txBody>
          <a:bodyPr wrap="none" rtlCol="0">
            <a:spAutoFit/>
          </a:bodyPr>
          <a:lstStyle/>
          <a:p>
            <a:pPr algn="l"/>
            <a:r>
              <a:rPr lang="zh-CN" altLang="en-US" sz="4000" dirty="0" smtClean="0"/>
              <a:t>作业</a:t>
            </a:r>
            <a:r>
              <a:rPr lang="en-US" altLang="zh-CN" sz="4000" dirty="0" smtClean="0"/>
              <a:t>(</a:t>
            </a:r>
            <a:r>
              <a:rPr lang="zh-CN" altLang="en-US" sz="4000" dirty="0">
                <a:sym typeface="+mn-ea"/>
              </a:rPr>
              <a:t>317-319页)</a:t>
            </a:r>
            <a:r>
              <a:rPr lang="zh-CN" altLang="en-US" sz="4000" dirty="0" smtClean="0"/>
              <a:t>：</a:t>
            </a:r>
            <a:endParaRPr lang="zh-CN" altLang="en-US" sz="4000" dirty="0"/>
          </a:p>
        </p:txBody>
      </p:sp>
      <p:sp>
        <p:nvSpPr>
          <p:cNvPr id="3" name="TextBox 2"/>
          <p:cNvSpPr txBox="1"/>
          <p:nvPr/>
        </p:nvSpPr>
        <p:spPr>
          <a:xfrm>
            <a:off x="1823760" y="2488838"/>
            <a:ext cx="4305300" cy="922020"/>
          </a:xfrm>
          <a:prstGeom prst="rect">
            <a:avLst/>
          </a:prstGeom>
          <a:noFill/>
        </p:spPr>
        <p:txBody>
          <a:bodyPr wrap="none" rtlCol="0">
            <a:spAutoFit/>
          </a:bodyPr>
          <a:lstStyle/>
          <a:p>
            <a:pPr algn="l">
              <a:lnSpc>
                <a:spcPct val="150000"/>
              </a:lnSpc>
            </a:pPr>
            <a:r>
              <a:rPr lang="zh-CN" altLang="en-US" sz="3600" dirty="0"/>
              <a:t>26、32、41、55、59</a:t>
            </a:r>
            <a:endParaRPr lang="zh-CN" altLang="en-US" sz="3600" dirty="0"/>
          </a:p>
        </p:txBody>
      </p:sp>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2198AA4-B4DA-4743-90B1-7349C8F8626E}"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105474" name="Rectangle 3"/>
          <p:cNvSpPr>
            <a:spLocks noChangeArrowheads="1"/>
          </p:cNvSpPr>
          <p:nvPr/>
        </p:nvSpPr>
        <p:spPr bwMode="auto">
          <a:xfrm>
            <a:off x="828675" y="476250"/>
            <a:ext cx="5183188"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5000"/>
              </a:lnSpc>
            </a:pPr>
            <a:r>
              <a:rPr kumimoji="1" lang="en-US" altLang="zh-CN">
                <a:ea typeface="华文楷体" panose="02010600040101010101" pitchFamily="2" charset="-122"/>
              </a:rPr>
              <a:t>    </a:t>
            </a:r>
            <a:r>
              <a:rPr kumimoji="1" lang="zh-CN" altLang="en-US">
                <a:solidFill>
                  <a:srgbClr val="FF0000"/>
                </a:solidFill>
                <a:ea typeface="华文楷体" panose="02010600040101010101" pitchFamily="2" charset="-122"/>
              </a:rPr>
              <a:t>传统的价键理论无法解释乙硼烷的分子结构</a:t>
            </a:r>
            <a:r>
              <a:rPr kumimoji="1" lang="zh-CN" altLang="en-US">
                <a:ea typeface="华文楷体" panose="02010600040101010101" pitchFamily="2" charset="-122"/>
              </a:rPr>
              <a:t>。   </a:t>
            </a:r>
            <a:endParaRPr kumimoji="1" lang="en-US" altLang="zh-CN">
              <a:ea typeface="华文楷体" panose="02010600040101010101" pitchFamily="2" charset="-122"/>
            </a:endParaRPr>
          </a:p>
          <a:p>
            <a:pPr>
              <a:lnSpc>
                <a:spcPct val="115000"/>
              </a:lnSpc>
            </a:pPr>
            <a:r>
              <a:rPr kumimoji="1" lang="en-US" altLang="zh-CN">
                <a:ea typeface="华文楷体" panose="02010600040101010101" pitchFamily="2" charset="-122"/>
              </a:rPr>
              <a:t>     Lipscomb</a:t>
            </a:r>
            <a:r>
              <a:rPr kumimoji="1" lang="zh-CN" altLang="en-US">
                <a:ea typeface="华文楷体" panose="02010600040101010101" pitchFamily="2" charset="-122"/>
              </a:rPr>
              <a:t> </a:t>
            </a:r>
            <a:r>
              <a:rPr kumimoji="1" lang="en-US" altLang="zh-CN">
                <a:ea typeface="华文楷体" panose="02010600040101010101" pitchFamily="2" charset="-122"/>
              </a:rPr>
              <a:t>W.N. (1976</a:t>
            </a:r>
            <a:r>
              <a:rPr kumimoji="1" lang="zh-CN" altLang="en-US">
                <a:ea typeface="华文楷体" panose="02010600040101010101" pitchFamily="2" charset="-122"/>
              </a:rPr>
              <a:t>年诺贝尔化学奖得主</a:t>
            </a:r>
            <a:r>
              <a:rPr kumimoji="1" lang="en-US" altLang="zh-CN">
                <a:ea typeface="华文楷体" panose="02010600040101010101" pitchFamily="2" charset="-122"/>
              </a:rPr>
              <a:t>)</a:t>
            </a:r>
            <a:r>
              <a:rPr kumimoji="1" lang="zh-CN" altLang="en-US">
                <a:ea typeface="华文楷体" panose="02010600040101010101" pitchFamily="2" charset="-122"/>
              </a:rPr>
              <a:t>提出</a:t>
            </a:r>
            <a:r>
              <a:rPr kumimoji="1" lang="zh-CN" altLang="en-US">
                <a:solidFill>
                  <a:srgbClr val="0000FF"/>
                </a:solidFill>
                <a:ea typeface="华文楷体" panose="02010600040101010101" pitchFamily="2" charset="-122"/>
              </a:rPr>
              <a:t>多中心键</a:t>
            </a:r>
            <a:r>
              <a:rPr kumimoji="1" lang="zh-CN" altLang="en-US">
                <a:ea typeface="华文楷体" panose="02010600040101010101" pitchFamily="2" charset="-122"/>
              </a:rPr>
              <a:t>理论以解决硼烷的结构问题。人们不仅认识</a:t>
            </a:r>
            <a:r>
              <a:rPr kumimoji="1" lang="en-US" altLang="zh-CN">
                <a:ea typeface="华文楷体" panose="02010600040101010101" pitchFamily="2" charset="-122"/>
              </a:rPr>
              <a:t>B</a:t>
            </a:r>
            <a:r>
              <a:rPr kumimoji="1" lang="en-US" altLang="zh-CN" baseline="-25000">
                <a:ea typeface="华文楷体" panose="02010600040101010101" pitchFamily="2" charset="-122"/>
              </a:rPr>
              <a:t>2</a:t>
            </a:r>
            <a:r>
              <a:rPr kumimoji="1" lang="en-US" altLang="zh-CN">
                <a:ea typeface="华文楷体" panose="02010600040101010101" pitchFamily="2" charset="-122"/>
              </a:rPr>
              <a:t>H</a:t>
            </a:r>
            <a:r>
              <a:rPr kumimoji="1" lang="en-US" altLang="zh-CN" baseline="-25000">
                <a:ea typeface="华文楷体" panose="02010600040101010101" pitchFamily="2" charset="-122"/>
              </a:rPr>
              <a:t>6</a:t>
            </a:r>
            <a:r>
              <a:rPr kumimoji="1" lang="zh-CN" altLang="en-US">
                <a:ea typeface="华文楷体" panose="02010600040101010101" pitchFamily="2" charset="-122"/>
              </a:rPr>
              <a:t>的分子结构，而且补充了价键理论的不足，使硼化学研究成为近三十年内取得进展最大的领域之一。</a:t>
            </a:r>
            <a:endParaRPr kumimoji="1" lang="zh-CN" altLang="en-US">
              <a:ea typeface="华文楷体" panose="02010600040101010101" pitchFamily="2" charset="-122"/>
            </a:endParaRPr>
          </a:p>
        </p:txBody>
      </p:sp>
      <p:pic>
        <p:nvPicPr>
          <p:cNvPr id="105475"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867400" y="836613"/>
            <a:ext cx="331311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78FF305-5842-4D60-91CC-760D807CC337}"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66562" name="Rectangle 3"/>
          <p:cNvSpPr>
            <a:spLocks noChangeArrowheads="1"/>
          </p:cNvSpPr>
          <p:nvPr/>
        </p:nvSpPr>
        <p:spPr bwMode="auto">
          <a:xfrm>
            <a:off x="901700" y="379413"/>
            <a:ext cx="7993063"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zh-CN" altLang="en-US" sz="3600">
                <a:solidFill>
                  <a:srgbClr val="0000FF"/>
                </a:solidFill>
                <a:ea typeface="华文楷体" panose="02010600040101010101" pitchFamily="2" charset="-122"/>
              </a:rPr>
              <a:t>乙硼烷的化学性质：</a:t>
            </a:r>
            <a:endParaRPr lang="zh-CN" altLang="en-US" sz="3600">
              <a:solidFill>
                <a:srgbClr val="0000FF"/>
              </a:solidFill>
              <a:ea typeface="华文楷体" panose="02010600040101010101" pitchFamily="2" charset="-122"/>
            </a:endParaRPr>
          </a:p>
          <a:p>
            <a:pPr>
              <a:lnSpc>
                <a:spcPct val="120000"/>
              </a:lnSpc>
            </a:pPr>
            <a:r>
              <a:rPr lang="en-US" altLang="zh-CN">
                <a:solidFill>
                  <a:srgbClr val="0000FF"/>
                </a:solidFill>
                <a:ea typeface="华文楷体" panose="02010600040101010101" pitchFamily="2" charset="-122"/>
              </a:rPr>
              <a:t>(1) </a:t>
            </a:r>
            <a:r>
              <a:rPr lang="zh-CN" altLang="en-US">
                <a:solidFill>
                  <a:srgbClr val="0000FF"/>
                </a:solidFill>
                <a:ea typeface="华文楷体" panose="02010600040101010101" pitchFamily="2" charset="-122"/>
              </a:rPr>
              <a:t>强还原性</a:t>
            </a:r>
            <a:r>
              <a:rPr lang="zh-CN" altLang="en-US">
                <a:ea typeface="华文楷体" panose="02010600040101010101" pitchFamily="2" charset="-122"/>
              </a:rPr>
              <a:t>：在空气中燃烧，大量放热</a:t>
            </a:r>
            <a:endParaRPr lang="zh-CN" altLang="en-US">
              <a:ea typeface="华文楷体" panose="02010600040101010101" pitchFamily="2" charset="-122"/>
            </a:endParaRPr>
          </a:p>
          <a:p>
            <a:pPr>
              <a:lnSpc>
                <a:spcPct val="120000"/>
              </a:lnSpc>
            </a:pPr>
            <a:r>
              <a:rPr kumimoji="1" lang="zh-CN" altLang="en-US">
                <a:ea typeface="华文楷体" panose="02010600040101010101" pitchFamily="2" charset="-122"/>
              </a:rPr>
              <a:t>   </a:t>
            </a:r>
            <a:r>
              <a:rPr kumimoji="1" lang="en-US" altLang="zh-CN">
                <a:ea typeface="华文楷体" panose="02010600040101010101" pitchFamily="2" charset="-122"/>
              </a:rPr>
              <a:t>B</a:t>
            </a:r>
            <a:r>
              <a:rPr kumimoji="1" lang="en-US" altLang="zh-CN" baseline="-25000">
                <a:ea typeface="华文楷体" panose="02010600040101010101" pitchFamily="2" charset="-122"/>
              </a:rPr>
              <a:t>2</a:t>
            </a:r>
            <a:r>
              <a:rPr kumimoji="1" lang="en-US" altLang="zh-CN">
                <a:ea typeface="华文楷体" panose="02010600040101010101" pitchFamily="2" charset="-122"/>
              </a:rPr>
              <a:t>H</a:t>
            </a:r>
            <a:r>
              <a:rPr kumimoji="1" lang="en-US" altLang="zh-CN" baseline="-25000">
                <a:ea typeface="华文楷体" panose="02010600040101010101" pitchFamily="2" charset="-122"/>
              </a:rPr>
              <a:t>6</a:t>
            </a:r>
            <a:r>
              <a:rPr kumimoji="1" lang="en-US" altLang="zh-CN">
                <a:ea typeface="华文楷体" panose="02010600040101010101" pitchFamily="2" charset="-122"/>
              </a:rPr>
              <a:t>+3O</a:t>
            </a:r>
            <a:r>
              <a:rPr kumimoji="1" lang="en-US" altLang="zh-CN" baseline="-25000">
                <a:ea typeface="华文楷体" panose="02010600040101010101" pitchFamily="2" charset="-122"/>
              </a:rPr>
              <a:t>2</a:t>
            </a:r>
            <a:r>
              <a:rPr kumimoji="1" lang="zh-CN" altLang="en-US">
                <a:ea typeface="华文楷体" panose="02010600040101010101" pitchFamily="2" charset="-122"/>
              </a:rPr>
              <a:t>＝</a:t>
            </a:r>
            <a:r>
              <a:rPr kumimoji="1" lang="en-US" altLang="zh-CN">
                <a:ea typeface="华文楷体" panose="02010600040101010101" pitchFamily="2" charset="-122"/>
              </a:rPr>
              <a:t>B</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a:t>
            </a:r>
            <a:r>
              <a:rPr kumimoji="1" lang="en-US" altLang="zh-CN">
                <a:ea typeface="华文楷体" panose="02010600040101010101" pitchFamily="2" charset="-122"/>
              </a:rPr>
              <a:t>+3H</a:t>
            </a:r>
            <a:r>
              <a:rPr kumimoji="1" lang="en-US" altLang="zh-CN" baseline="-25000">
                <a:ea typeface="华文楷体" panose="02010600040101010101" pitchFamily="2" charset="-122"/>
              </a:rPr>
              <a:t>2</a:t>
            </a:r>
            <a:r>
              <a:rPr kumimoji="1" lang="en-US" altLang="zh-CN">
                <a:ea typeface="华文楷体" panose="02010600040101010101" pitchFamily="2" charset="-122"/>
              </a:rPr>
              <a:t>O   </a:t>
            </a:r>
            <a:endParaRPr kumimoji="1" lang="en-US" altLang="zh-CN">
              <a:ea typeface="华文楷体" panose="02010600040101010101" pitchFamily="2" charset="-122"/>
            </a:endParaRPr>
          </a:p>
          <a:p>
            <a:pPr>
              <a:lnSpc>
                <a:spcPct val="120000"/>
              </a:lnSpc>
            </a:pPr>
            <a:r>
              <a:rPr kumimoji="1" lang="en-US" altLang="zh-CN">
                <a:ea typeface="华文楷体" panose="02010600040101010101" pitchFamily="2" charset="-122"/>
              </a:rPr>
              <a:t>                            </a:t>
            </a:r>
            <a:r>
              <a:rPr kumimoji="1" lang="en-US" altLang="zh-CN">
                <a:ea typeface="华文楷体" panose="02010600040101010101" pitchFamily="2" charset="-122"/>
                <a:sym typeface="Symbol" panose="05050102010706020507" pitchFamily="18" charset="2"/>
              </a:rPr>
              <a:t></a:t>
            </a:r>
            <a:r>
              <a:rPr kumimoji="1" lang="en-US" altLang="zh-CN" baseline="-25000">
                <a:ea typeface="华文楷体" panose="02010600040101010101" pitchFamily="2" charset="-122"/>
                <a:sym typeface="Symbol" panose="05050102010706020507" pitchFamily="18" charset="2"/>
              </a:rPr>
              <a:t>r</a:t>
            </a:r>
            <a:r>
              <a:rPr kumimoji="1" lang="en-US" altLang="zh-CN" i="1">
                <a:ea typeface="华文楷体" panose="02010600040101010101" pitchFamily="2" charset="-122"/>
                <a:sym typeface="Symbol" panose="05050102010706020507" pitchFamily="18" charset="2"/>
              </a:rPr>
              <a:t>H</a:t>
            </a:r>
            <a:r>
              <a:rPr kumimoji="1" lang="en-US" altLang="zh-CN" i="1" baseline="-25000">
                <a:ea typeface="华文楷体" panose="02010600040101010101" pitchFamily="2" charset="-122"/>
                <a:sym typeface="Symbol" panose="05050102010706020507" pitchFamily="18" charset="2"/>
              </a:rPr>
              <a:t>m</a:t>
            </a:r>
            <a:r>
              <a:rPr kumimoji="1" lang="en-US" altLang="zh-CN" baseline="30000">
                <a:ea typeface="华文楷体" panose="02010600040101010101" pitchFamily="2" charset="-122"/>
                <a:sym typeface="Webdings" panose="05030102010509060703" pitchFamily="18" charset="2"/>
              </a:rPr>
              <a:t></a:t>
            </a:r>
            <a:r>
              <a:rPr kumimoji="1" lang="zh-CN" altLang="en-US">
                <a:ea typeface="华文楷体" panose="02010600040101010101" pitchFamily="2" charset="-122"/>
              </a:rPr>
              <a:t>＝ </a:t>
            </a:r>
            <a:r>
              <a:rPr kumimoji="1" lang="en-US" altLang="zh-CN">
                <a:ea typeface="华文楷体" panose="02010600040101010101" pitchFamily="2" charset="-122"/>
              </a:rPr>
              <a:t>-2166 kJ·mol</a:t>
            </a:r>
            <a:r>
              <a:rPr kumimoji="1" lang="en-US" altLang="zh-CN" baseline="30000">
                <a:ea typeface="华文楷体" panose="02010600040101010101" pitchFamily="2" charset="-122"/>
              </a:rPr>
              <a:t>-1</a:t>
            </a:r>
            <a:endParaRPr kumimoji="1" lang="en-US" altLang="zh-CN" baseline="30000">
              <a:ea typeface="华文楷体" panose="02010600040101010101" pitchFamily="2" charset="-122"/>
            </a:endParaRPr>
          </a:p>
          <a:p>
            <a:pPr>
              <a:lnSpc>
                <a:spcPct val="120000"/>
              </a:lnSpc>
            </a:pPr>
            <a:r>
              <a:rPr lang="zh-CN" altLang="en-US">
                <a:ea typeface="华文楷体" panose="02010600040101010101" pitchFamily="2" charset="-122"/>
              </a:rPr>
              <a:t>被氧化剂氧化： </a:t>
            </a:r>
            <a:r>
              <a:rPr lang="en-US" altLang="zh-CN">
                <a:solidFill>
                  <a:srgbClr val="0000FF"/>
                </a:solidFill>
                <a:ea typeface="华文楷体" panose="02010600040101010101" pitchFamily="2" charset="-122"/>
              </a:rPr>
              <a:t>B</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H</a:t>
            </a:r>
            <a:r>
              <a:rPr lang="en-US" altLang="zh-CN" baseline="-25000">
                <a:solidFill>
                  <a:srgbClr val="0000FF"/>
                </a:solidFill>
                <a:ea typeface="华文楷体" panose="02010600040101010101" pitchFamily="2" charset="-122"/>
              </a:rPr>
              <a:t>6</a:t>
            </a:r>
            <a:r>
              <a:rPr lang="en-US" altLang="zh-CN">
                <a:solidFill>
                  <a:srgbClr val="0000FF"/>
                </a:solidFill>
                <a:ea typeface="华文楷体" panose="02010600040101010101" pitchFamily="2" charset="-122"/>
              </a:rPr>
              <a:t>+6X</a:t>
            </a:r>
            <a:r>
              <a:rPr lang="en-US" altLang="zh-CN" baseline="-25000">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2BX</a:t>
            </a:r>
            <a:r>
              <a:rPr lang="en-US" altLang="zh-CN" baseline="-25000">
                <a:solidFill>
                  <a:srgbClr val="0000FF"/>
                </a:solidFill>
                <a:ea typeface="华文楷体" panose="02010600040101010101" pitchFamily="2" charset="-122"/>
              </a:rPr>
              <a:t>3</a:t>
            </a:r>
            <a:r>
              <a:rPr lang="en-US" altLang="zh-CN">
                <a:solidFill>
                  <a:srgbClr val="0000FF"/>
                </a:solidFill>
                <a:ea typeface="华文楷体" panose="02010600040101010101" pitchFamily="2" charset="-122"/>
              </a:rPr>
              <a:t>+6HX</a:t>
            </a:r>
            <a:endParaRPr kumimoji="1" lang="en-US" altLang="zh-CN">
              <a:ea typeface="华文楷体" panose="02010600040101010101" pitchFamily="2" charset="-122"/>
            </a:endParaRPr>
          </a:p>
        </p:txBody>
      </p:sp>
      <p:sp>
        <p:nvSpPr>
          <p:cNvPr id="5" name="Rectangle 3"/>
          <p:cNvSpPr>
            <a:spLocks noChangeArrowheads="1"/>
          </p:cNvSpPr>
          <p:nvPr/>
        </p:nvSpPr>
        <p:spPr bwMode="auto">
          <a:xfrm>
            <a:off x="828675" y="3714750"/>
            <a:ext cx="7920038"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zh-CN" altLang="en-US">
                <a:solidFill>
                  <a:srgbClr val="0000FF"/>
                </a:solidFill>
                <a:ea typeface="华文楷体" panose="02010600040101010101" pitchFamily="2" charset="-122"/>
              </a:rPr>
              <a:t>  </a:t>
            </a:r>
            <a:r>
              <a:rPr lang="en-US" altLang="zh-CN">
                <a:solidFill>
                  <a:srgbClr val="0000FF"/>
                </a:solidFill>
                <a:ea typeface="华文楷体" panose="02010600040101010101" pitchFamily="2" charset="-122"/>
              </a:rPr>
              <a:t>(2) </a:t>
            </a:r>
            <a:r>
              <a:rPr lang="zh-CN" altLang="en-US">
                <a:solidFill>
                  <a:srgbClr val="0000FF"/>
                </a:solidFill>
                <a:ea typeface="华文楷体" panose="02010600040101010101" pitchFamily="2" charset="-122"/>
              </a:rPr>
              <a:t>水解性</a:t>
            </a:r>
            <a:r>
              <a:rPr lang="zh-CN" altLang="en-US">
                <a:ea typeface="华文楷体" panose="02010600040101010101" pitchFamily="2" charset="-122"/>
              </a:rPr>
              <a:t>：</a:t>
            </a:r>
            <a:r>
              <a:rPr kumimoji="1" lang="en-US" altLang="zh-CN">
                <a:ea typeface="华文楷体" panose="02010600040101010101" pitchFamily="2" charset="-122"/>
              </a:rPr>
              <a:t>B</a:t>
            </a:r>
            <a:r>
              <a:rPr kumimoji="1" lang="en-US" altLang="zh-CN" baseline="-25000">
                <a:ea typeface="华文楷体" panose="02010600040101010101" pitchFamily="2" charset="-122"/>
              </a:rPr>
              <a:t>2</a:t>
            </a:r>
            <a:r>
              <a:rPr kumimoji="1" lang="en-US" altLang="zh-CN">
                <a:ea typeface="华文楷体" panose="02010600040101010101" pitchFamily="2" charset="-122"/>
              </a:rPr>
              <a:t>H</a:t>
            </a:r>
            <a:r>
              <a:rPr kumimoji="1" lang="en-US" altLang="zh-CN" baseline="-25000">
                <a:ea typeface="华文楷体" panose="02010600040101010101" pitchFamily="2" charset="-122"/>
              </a:rPr>
              <a:t>6</a:t>
            </a:r>
            <a:r>
              <a:rPr kumimoji="1" lang="en-US" altLang="zh-CN">
                <a:ea typeface="华文楷体" panose="02010600040101010101" pitchFamily="2" charset="-122"/>
              </a:rPr>
              <a:t>+6H</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zh-CN" altLang="en-US">
                <a:ea typeface="华文楷体" panose="02010600040101010101" pitchFamily="2" charset="-122"/>
              </a:rPr>
              <a:t>＝</a:t>
            </a:r>
            <a:r>
              <a:rPr kumimoji="1" lang="en-US" altLang="zh-CN">
                <a:ea typeface="华文楷体" panose="02010600040101010101" pitchFamily="2" charset="-122"/>
              </a:rPr>
              <a:t>2H</a:t>
            </a:r>
            <a:r>
              <a:rPr kumimoji="1" lang="en-US" altLang="zh-CN" baseline="-25000">
                <a:ea typeface="华文楷体" panose="02010600040101010101" pitchFamily="2" charset="-122"/>
              </a:rPr>
              <a:t>3</a:t>
            </a:r>
            <a:r>
              <a:rPr kumimoji="1" lang="en-US" altLang="zh-CN">
                <a:ea typeface="华文楷体" panose="02010600040101010101" pitchFamily="2" charset="-122"/>
              </a:rPr>
              <a:t>BO</a:t>
            </a:r>
            <a:r>
              <a:rPr kumimoji="1" lang="en-US" altLang="zh-CN" baseline="-25000">
                <a:ea typeface="华文楷体" panose="02010600040101010101" pitchFamily="2" charset="-122"/>
              </a:rPr>
              <a:t>3</a:t>
            </a:r>
            <a:r>
              <a:rPr kumimoji="1" lang="en-US" altLang="zh-CN">
                <a:ea typeface="华文楷体" panose="02010600040101010101" pitchFamily="2" charset="-122"/>
              </a:rPr>
              <a:t>↓+6H</a:t>
            </a:r>
            <a:r>
              <a:rPr kumimoji="1" lang="en-US" altLang="zh-CN" baseline="-25000">
                <a:ea typeface="华文楷体" panose="02010600040101010101" pitchFamily="2" charset="-122"/>
              </a:rPr>
              <a:t>2</a:t>
            </a:r>
            <a:r>
              <a:rPr kumimoji="1" lang="en-US" altLang="zh-CN">
                <a:ea typeface="华文楷体" panose="02010600040101010101" pitchFamily="2" charset="-122"/>
              </a:rPr>
              <a:t> ↑</a:t>
            </a:r>
            <a:endParaRPr kumimoji="1" lang="en-US" altLang="zh-CN" baseline="-25000">
              <a:ea typeface="华文楷体" panose="02010600040101010101" pitchFamily="2" charset="-122"/>
            </a:endParaRPr>
          </a:p>
          <a:p>
            <a:pPr>
              <a:lnSpc>
                <a:spcPct val="150000"/>
              </a:lnSpc>
            </a:pPr>
            <a:r>
              <a:rPr kumimoji="1" lang="en-US" altLang="zh-CN">
                <a:ea typeface="华文楷体" panose="02010600040101010101" pitchFamily="2" charset="-122"/>
              </a:rPr>
              <a:t>  </a:t>
            </a:r>
            <a:r>
              <a:rPr kumimoji="1" lang="en-US" altLang="zh-CN">
                <a:solidFill>
                  <a:srgbClr val="0000FF"/>
                </a:solidFill>
                <a:ea typeface="华文楷体" panose="02010600040101010101" pitchFamily="2" charset="-122"/>
              </a:rPr>
              <a:t>(3)  </a:t>
            </a:r>
            <a:r>
              <a:rPr kumimoji="1" lang="zh-CN" altLang="en-US">
                <a:solidFill>
                  <a:srgbClr val="0000FF"/>
                </a:solidFill>
                <a:ea typeface="华文楷体" panose="02010600040101010101" pitchFamily="2" charset="-122"/>
              </a:rPr>
              <a:t>不稳定性</a:t>
            </a:r>
            <a:r>
              <a:rPr kumimoji="1" lang="zh-CN" altLang="en-US">
                <a:ea typeface="华文楷体" panose="02010600040101010101" pitchFamily="2" charset="-122"/>
              </a:rPr>
              <a:t>：热分解产物复杂</a:t>
            </a:r>
            <a:endParaRPr kumimoji="1" lang="zh-CN" altLang="en-US">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B</a:t>
            </a:r>
            <a:r>
              <a:rPr lang="en-US" altLang="zh-CN" baseline="-25000">
                <a:ea typeface="华文楷体" panose="02010600040101010101" pitchFamily="2" charset="-122"/>
              </a:rPr>
              <a:t>2</a:t>
            </a:r>
            <a:r>
              <a:rPr lang="en-US" altLang="zh-CN">
                <a:ea typeface="华文楷体" panose="02010600040101010101" pitchFamily="2" charset="-122"/>
              </a:rPr>
              <a:t>H</a:t>
            </a:r>
            <a:r>
              <a:rPr lang="en-US" altLang="zh-CN" baseline="-25000">
                <a:ea typeface="华文楷体" panose="02010600040101010101" pitchFamily="2" charset="-122"/>
              </a:rPr>
              <a:t>6</a:t>
            </a:r>
            <a:r>
              <a:rPr lang="zh-CN" altLang="en-US">
                <a:ea typeface="华文楷体" panose="02010600040101010101" pitchFamily="2" charset="-122"/>
              </a:rPr>
              <a:t>高于</a:t>
            </a:r>
            <a:r>
              <a:rPr lang="en-US" altLang="zh-CN">
                <a:ea typeface="华文楷体" panose="02010600040101010101" pitchFamily="2" charset="-122"/>
              </a:rPr>
              <a:t>373 K</a:t>
            </a:r>
            <a:r>
              <a:rPr lang="zh-CN" altLang="en-US">
                <a:ea typeface="华文楷体" panose="02010600040101010101" pitchFamily="2" charset="-122"/>
              </a:rPr>
              <a:t>温度下会转变为</a:t>
            </a:r>
            <a:r>
              <a:rPr lang="zh-CN" altLang="en-US">
                <a:solidFill>
                  <a:srgbClr val="0000FF"/>
                </a:solidFill>
                <a:ea typeface="华文楷体" panose="02010600040101010101" pitchFamily="2" charset="-122"/>
              </a:rPr>
              <a:t>高硼烷</a:t>
            </a:r>
            <a:endParaRPr lang="zh-CN" altLang="en-US">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882650" y="309563"/>
            <a:ext cx="8281988" cy="537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zh-CN" altLang="en-US" sz="3600">
                <a:solidFill>
                  <a:srgbClr val="0000FF"/>
                </a:solidFill>
                <a:ea typeface="华文楷体" panose="02010600040101010101" pitchFamily="2" charset="-122"/>
              </a:rPr>
              <a:t>硼氢配合物 </a:t>
            </a:r>
            <a:endParaRPr lang="zh-CN" altLang="en-US" sz="3600">
              <a:solidFill>
                <a:srgbClr val="0000FF"/>
              </a:solidFill>
              <a:ea typeface="华文楷体" panose="02010600040101010101" pitchFamily="2" charset="-122"/>
            </a:endParaRPr>
          </a:p>
          <a:p>
            <a:pPr>
              <a:lnSpc>
                <a:spcPct val="130000"/>
              </a:lnSpc>
            </a:pPr>
            <a:r>
              <a:rPr lang="zh-CN" altLang="en-US" sz="3600">
                <a:solidFill>
                  <a:srgbClr val="0000FF"/>
                </a:solidFill>
                <a:ea typeface="华文楷体" panose="02010600040101010101" pitchFamily="2" charset="-122"/>
              </a:rPr>
              <a:t>   </a:t>
            </a:r>
            <a:r>
              <a:rPr lang="zh-CN" altLang="en-US">
                <a:solidFill>
                  <a:srgbClr val="0000FF"/>
                </a:solidFill>
                <a:ea typeface="华文楷体" panose="02010600040101010101" pitchFamily="2" charset="-122"/>
              </a:rPr>
              <a:t>含有硼氢负离子的一类化合物 </a:t>
            </a:r>
            <a:r>
              <a:rPr lang="en-US" altLang="zh-CN">
                <a:solidFill>
                  <a:srgbClr val="0000FF"/>
                </a:solidFill>
                <a:ea typeface="华文楷体" panose="02010600040101010101" pitchFamily="2" charset="-122"/>
              </a:rPr>
              <a:t>(BH</a:t>
            </a:r>
            <a:r>
              <a:rPr lang="en-US" altLang="zh-CN" baseline="-25000">
                <a:solidFill>
                  <a:srgbClr val="0000FF"/>
                </a:solidFill>
                <a:ea typeface="华文楷体" panose="02010600040101010101" pitchFamily="2" charset="-122"/>
              </a:rPr>
              <a:t>4</a:t>
            </a:r>
            <a:r>
              <a:rPr lang="en-US" altLang="zh-CN" baseline="30000">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a:t>
            </a:r>
            <a:endParaRPr lang="en-US" altLang="zh-CN">
              <a:solidFill>
                <a:srgbClr val="0000FF"/>
              </a:solidFill>
              <a:ea typeface="华文楷体" panose="02010600040101010101" pitchFamily="2" charset="-122"/>
            </a:endParaRPr>
          </a:p>
          <a:p>
            <a:pPr>
              <a:lnSpc>
                <a:spcPct val="130000"/>
              </a:lnSpc>
            </a:pPr>
            <a:r>
              <a:rPr lang="en-US" altLang="zh-CN">
                <a:solidFill>
                  <a:srgbClr val="0000FF"/>
                </a:solidFill>
                <a:ea typeface="华文楷体" panose="02010600040101010101" pitchFamily="2" charset="-122"/>
              </a:rPr>
              <a:t>  (1) </a:t>
            </a:r>
            <a:r>
              <a:rPr lang="zh-CN" altLang="en-US">
                <a:solidFill>
                  <a:srgbClr val="0000FF"/>
                </a:solidFill>
                <a:ea typeface="华文楷体" panose="02010600040101010101" pitchFamily="2" charset="-122"/>
              </a:rPr>
              <a:t>制备：</a:t>
            </a:r>
            <a:r>
              <a:rPr kumimoji="1" lang="en-US" altLang="zh-CN">
                <a:solidFill>
                  <a:srgbClr val="FF0000"/>
                </a:solidFill>
                <a:ea typeface="华文楷体" panose="02010600040101010101" pitchFamily="2" charset="-122"/>
              </a:rPr>
              <a:t>B</a:t>
            </a:r>
            <a:r>
              <a:rPr kumimoji="1" lang="en-US" altLang="zh-CN" baseline="-25000">
                <a:solidFill>
                  <a:srgbClr val="FF0000"/>
                </a:solidFill>
                <a:ea typeface="华文楷体" panose="02010600040101010101" pitchFamily="2" charset="-122"/>
              </a:rPr>
              <a:t>2</a:t>
            </a:r>
            <a:r>
              <a:rPr kumimoji="1" lang="en-US" altLang="zh-CN">
                <a:solidFill>
                  <a:srgbClr val="FF0000"/>
                </a:solidFill>
                <a:ea typeface="华文楷体" panose="02010600040101010101" pitchFamily="2" charset="-122"/>
              </a:rPr>
              <a:t>H</a:t>
            </a:r>
            <a:r>
              <a:rPr kumimoji="1" lang="en-US" altLang="zh-CN" baseline="-25000">
                <a:solidFill>
                  <a:srgbClr val="FF0000"/>
                </a:solidFill>
                <a:ea typeface="华文楷体" panose="02010600040101010101" pitchFamily="2" charset="-122"/>
              </a:rPr>
              <a:t>6</a:t>
            </a:r>
            <a:r>
              <a:rPr kumimoji="1" lang="en-US" altLang="zh-CN">
                <a:ea typeface="华文楷体" panose="02010600040101010101" pitchFamily="2" charset="-122"/>
              </a:rPr>
              <a:t>+2 Li</a:t>
            </a:r>
            <a:r>
              <a:rPr kumimoji="1" lang="en-US" altLang="zh-CN">
                <a:solidFill>
                  <a:srgbClr val="0000CC"/>
                </a:solidFill>
                <a:ea typeface="华文楷体" panose="02010600040101010101" pitchFamily="2" charset="-122"/>
              </a:rPr>
              <a:t>H</a:t>
            </a:r>
            <a:r>
              <a:rPr kumimoji="1" lang="zh-CN" altLang="en-US">
                <a:ea typeface="华文楷体" panose="02010600040101010101" pitchFamily="2" charset="-122"/>
              </a:rPr>
              <a:t>＝</a:t>
            </a:r>
            <a:r>
              <a:rPr kumimoji="1" lang="en-US" altLang="zh-CN">
                <a:ea typeface="华文楷体" panose="02010600040101010101" pitchFamily="2" charset="-122"/>
              </a:rPr>
              <a:t>2 Li</a:t>
            </a:r>
            <a:r>
              <a:rPr kumimoji="1" lang="en-US" altLang="zh-CN">
                <a:solidFill>
                  <a:srgbClr val="FF0000"/>
                </a:solidFill>
                <a:ea typeface="华文楷体" panose="02010600040101010101" pitchFamily="2" charset="-122"/>
              </a:rPr>
              <a:t>BH</a:t>
            </a:r>
            <a:r>
              <a:rPr kumimoji="1" lang="en-US" altLang="zh-CN" baseline="-25000">
                <a:solidFill>
                  <a:srgbClr val="FF0000"/>
                </a:solidFill>
                <a:ea typeface="华文楷体" panose="02010600040101010101" pitchFamily="2" charset="-122"/>
              </a:rPr>
              <a:t>4</a:t>
            </a:r>
            <a:endParaRPr kumimoji="1" lang="en-US" altLang="zh-CN" baseline="-25000">
              <a:solidFill>
                <a:srgbClr val="FF0000"/>
              </a:solidFill>
              <a:ea typeface="华文楷体" panose="02010600040101010101" pitchFamily="2" charset="-122"/>
            </a:endParaRPr>
          </a:p>
          <a:p>
            <a:pPr>
              <a:lnSpc>
                <a:spcPct val="130000"/>
              </a:lnSpc>
            </a:pPr>
            <a:r>
              <a:rPr kumimoji="1" lang="en-US" altLang="zh-CN">
                <a:ea typeface="华文楷体" panose="02010600040101010101" pitchFamily="2" charset="-122"/>
              </a:rPr>
              <a:t>                    </a:t>
            </a:r>
            <a:r>
              <a:rPr kumimoji="1" lang="en-US" altLang="zh-CN">
                <a:solidFill>
                  <a:srgbClr val="FF0000"/>
                </a:solidFill>
                <a:ea typeface="华文楷体" panose="02010600040101010101" pitchFamily="2" charset="-122"/>
              </a:rPr>
              <a:t>BF</a:t>
            </a:r>
            <a:r>
              <a:rPr kumimoji="1" lang="en-US" altLang="zh-CN" baseline="-25000">
                <a:solidFill>
                  <a:srgbClr val="FF0000"/>
                </a:solidFill>
                <a:ea typeface="华文楷体" panose="02010600040101010101" pitchFamily="2" charset="-122"/>
              </a:rPr>
              <a:t>3</a:t>
            </a:r>
            <a:r>
              <a:rPr kumimoji="1" lang="zh-CN" altLang="en-US">
                <a:ea typeface="华文楷体" panose="02010600040101010101" pitchFamily="2" charset="-122"/>
              </a:rPr>
              <a:t>＋</a:t>
            </a:r>
            <a:r>
              <a:rPr kumimoji="1" lang="en-US" altLang="zh-CN">
                <a:ea typeface="华文楷体" panose="02010600040101010101" pitchFamily="2" charset="-122"/>
              </a:rPr>
              <a:t>4 Na</a:t>
            </a:r>
            <a:r>
              <a:rPr kumimoji="1" lang="en-US" altLang="zh-CN">
                <a:solidFill>
                  <a:srgbClr val="0000CC"/>
                </a:solidFill>
                <a:ea typeface="华文楷体" panose="02010600040101010101" pitchFamily="2" charset="-122"/>
              </a:rPr>
              <a:t>H</a:t>
            </a:r>
            <a:r>
              <a:rPr kumimoji="1" lang="en-US" altLang="zh-CN">
                <a:ea typeface="华文楷体" panose="02010600040101010101" pitchFamily="2" charset="-122"/>
              </a:rPr>
              <a:t> </a:t>
            </a:r>
            <a:r>
              <a:rPr kumimoji="1" lang="zh-CN" altLang="en-US">
                <a:ea typeface="华文楷体" panose="02010600040101010101" pitchFamily="2" charset="-122"/>
              </a:rPr>
              <a:t>＝ </a:t>
            </a:r>
            <a:r>
              <a:rPr kumimoji="1" lang="en-US" altLang="zh-CN">
                <a:ea typeface="华文楷体" panose="02010600040101010101" pitchFamily="2" charset="-122"/>
              </a:rPr>
              <a:t>Na</a:t>
            </a:r>
            <a:r>
              <a:rPr kumimoji="1" lang="en-US" altLang="zh-CN">
                <a:solidFill>
                  <a:srgbClr val="FF0000"/>
                </a:solidFill>
                <a:ea typeface="华文楷体" panose="02010600040101010101" pitchFamily="2" charset="-122"/>
              </a:rPr>
              <a:t>BH</a:t>
            </a:r>
            <a:r>
              <a:rPr kumimoji="1" lang="en-US" altLang="zh-CN" baseline="-25000">
                <a:solidFill>
                  <a:srgbClr val="FF0000"/>
                </a:solidFill>
                <a:ea typeface="华文楷体" panose="02010600040101010101" pitchFamily="2" charset="-122"/>
              </a:rPr>
              <a:t>4</a:t>
            </a:r>
            <a:r>
              <a:rPr kumimoji="1" lang="zh-CN" altLang="en-US">
                <a:ea typeface="华文楷体" panose="02010600040101010101" pitchFamily="2" charset="-122"/>
              </a:rPr>
              <a:t>＋</a:t>
            </a:r>
            <a:r>
              <a:rPr kumimoji="1" lang="en-US" altLang="zh-CN">
                <a:ea typeface="华文楷体" panose="02010600040101010101" pitchFamily="2" charset="-122"/>
              </a:rPr>
              <a:t>3 NaF</a:t>
            </a:r>
            <a:endParaRPr kumimoji="1" lang="en-US" altLang="zh-CN">
              <a:ea typeface="华文楷体" panose="02010600040101010101" pitchFamily="2" charset="-122"/>
            </a:endParaRPr>
          </a:p>
          <a:p>
            <a:pPr>
              <a:lnSpc>
                <a:spcPct val="130000"/>
              </a:lnSpc>
            </a:pPr>
            <a:r>
              <a:rPr kumimoji="1" lang="en-US" altLang="zh-CN">
                <a:ea typeface="华文楷体" panose="02010600040101010101" pitchFamily="2" charset="-122"/>
              </a:rPr>
              <a:t>  (2) </a:t>
            </a:r>
            <a:r>
              <a:rPr kumimoji="1" lang="zh-CN" altLang="en-US">
                <a:ea typeface="华文楷体" panose="02010600040101010101" pitchFamily="2" charset="-122"/>
              </a:rPr>
              <a:t>性质： 离子晶体、化学 性质稳定</a:t>
            </a:r>
            <a:endParaRPr kumimoji="1" lang="zh-CN" altLang="en-US">
              <a:ea typeface="华文楷体" panose="02010600040101010101" pitchFamily="2" charset="-122"/>
            </a:endParaRPr>
          </a:p>
          <a:p>
            <a:pPr>
              <a:lnSpc>
                <a:spcPct val="130000"/>
              </a:lnSpc>
            </a:pPr>
            <a:r>
              <a:rPr kumimoji="1" lang="zh-CN" altLang="en-US">
                <a:ea typeface="华文楷体" panose="02010600040101010101" pitchFamily="2" charset="-122"/>
              </a:rPr>
              <a:t>        强还原性，有机化学中的万能还原剂 </a:t>
            </a:r>
            <a:endParaRPr kumimoji="1" lang="zh-CN" altLang="en-US">
              <a:ea typeface="华文楷体" panose="02010600040101010101" pitchFamily="2" charset="-122"/>
            </a:endParaRPr>
          </a:p>
          <a:p>
            <a:pPr>
              <a:lnSpc>
                <a:spcPct val="130000"/>
              </a:lnSpc>
            </a:pPr>
            <a:r>
              <a:rPr kumimoji="1" lang="zh-CN" altLang="en-US">
                <a:ea typeface="华文楷体" panose="02010600040101010101" pitchFamily="2" charset="-122"/>
              </a:rPr>
              <a:t>            </a:t>
            </a:r>
            <a:r>
              <a:rPr kumimoji="1" lang="en-US" altLang="zh-CN">
                <a:ea typeface="华文楷体" panose="02010600040101010101" pitchFamily="2" charset="-122"/>
              </a:rPr>
              <a:t>BH</a:t>
            </a:r>
            <a:r>
              <a:rPr kumimoji="1" lang="en-US" altLang="zh-CN" baseline="-25000">
                <a:ea typeface="华文楷体" panose="02010600040101010101" pitchFamily="2" charset="-122"/>
              </a:rPr>
              <a:t>4</a:t>
            </a:r>
            <a:r>
              <a:rPr kumimoji="1" lang="zh-CN" altLang="en-US" baseline="30000">
                <a:ea typeface="华文楷体" panose="02010600040101010101" pitchFamily="2" charset="-122"/>
              </a:rPr>
              <a:t>－</a:t>
            </a:r>
            <a:r>
              <a:rPr kumimoji="1" lang="zh-CN" altLang="en-US">
                <a:ea typeface="华文楷体" panose="02010600040101010101" pitchFamily="2" charset="-122"/>
              </a:rPr>
              <a:t>＋</a:t>
            </a:r>
            <a:r>
              <a:rPr kumimoji="1" lang="en-US" altLang="zh-CN">
                <a:ea typeface="华文楷体" panose="02010600040101010101" pitchFamily="2" charset="-122"/>
              </a:rPr>
              <a:t>8 OH</a:t>
            </a:r>
            <a:r>
              <a:rPr kumimoji="1" lang="zh-CN" altLang="en-US" baseline="30000">
                <a:ea typeface="华文楷体" panose="02010600040101010101" pitchFamily="2" charset="-122"/>
              </a:rPr>
              <a:t>－</a:t>
            </a:r>
            <a:r>
              <a:rPr kumimoji="1" lang="zh-CN" altLang="en-US">
                <a:ea typeface="华文楷体" panose="02010600040101010101" pitchFamily="2" charset="-122"/>
              </a:rPr>
              <a:t>＝</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en-US" altLang="zh-CN">
                <a:ea typeface="华文楷体" panose="02010600040101010101" pitchFamily="2" charset="-122"/>
              </a:rPr>
              <a:t>BO</a:t>
            </a:r>
            <a:r>
              <a:rPr kumimoji="1" lang="en-US" altLang="zh-CN" baseline="-25000">
                <a:ea typeface="华文楷体" panose="02010600040101010101" pitchFamily="2" charset="-122"/>
              </a:rPr>
              <a:t>3</a:t>
            </a:r>
            <a:r>
              <a:rPr kumimoji="1" lang="zh-CN" altLang="en-US" baseline="30000">
                <a:ea typeface="华文楷体" panose="02010600040101010101" pitchFamily="2" charset="-122"/>
              </a:rPr>
              <a:t>－</a:t>
            </a:r>
            <a:r>
              <a:rPr kumimoji="1" lang="zh-CN" altLang="en-US">
                <a:ea typeface="华文楷体" panose="02010600040101010101" pitchFamily="2" charset="-122"/>
              </a:rPr>
              <a:t>＋</a:t>
            </a:r>
            <a:r>
              <a:rPr kumimoji="1" lang="en-US" altLang="zh-CN">
                <a:ea typeface="华文楷体" panose="02010600040101010101" pitchFamily="2" charset="-122"/>
              </a:rPr>
              <a:t>5 H</a:t>
            </a:r>
            <a:r>
              <a:rPr kumimoji="1" lang="en-US" altLang="zh-CN" baseline="-25000">
                <a:ea typeface="华文楷体" panose="02010600040101010101" pitchFamily="2" charset="-122"/>
              </a:rPr>
              <a:t>2</a:t>
            </a:r>
            <a:r>
              <a:rPr kumimoji="1" lang="en-US" altLang="zh-CN">
                <a:ea typeface="华文楷体" panose="02010600040101010101" pitchFamily="2" charset="-122"/>
              </a:rPr>
              <a:t>O</a:t>
            </a:r>
            <a:endParaRPr kumimoji="1" lang="en-US" altLang="zh-CN">
              <a:ea typeface="华文楷体" panose="02010600040101010101" pitchFamily="2" charset="-122"/>
            </a:endParaRPr>
          </a:p>
          <a:p>
            <a:pPr>
              <a:lnSpc>
                <a:spcPct val="130000"/>
              </a:lnSpc>
            </a:pPr>
            <a:r>
              <a:rPr kumimoji="1" lang="en-US" altLang="zh-CN">
                <a:ea typeface="华文楷体" panose="02010600040101010101" pitchFamily="2" charset="-122"/>
              </a:rPr>
              <a:t>   </a:t>
            </a:r>
            <a:r>
              <a:rPr kumimoji="1" lang="en-US" altLang="zh-CN">
                <a:solidFill>
                  <a:srgbClr val="FF0000"/>
                </a:solidFill>
                <a:ea typeface="华文楷体" panose="02010600040101010101" pitchFamily="2" charset="-122"/>
              </a:rPr>
              <a:t>LiBH</a:t>
            </a:r>
            <a:r>
              <a:rPr kumimoji="1" lang="en-US" altLang="zh-CN" baseline="-25000">
                <a:solidFill>
                  <a:srgbClr val="FF0000"/>
                </a:solidFill>
                <a:ea typeface="华文楷体" panose="02010600040101010101" pitchFamily="2" charset="-122"/>
              </a:rPr>
              <a:t>4</a:t>
            </a:r>
            <a:r>
              <a:rPr kumimoji="1" lang="en-US" altLang="zh-CN">
                <a:solidFill>
                  <a:srgbClr val="FF0000"/>
                </a:solidFill>
                <a:ea typeface="华文楷体" panose="02010600040101010101" pitchFamily="2" charset="-122"/>
              </a:rPr>
              <a:t>,   NaBH</a:t>
            </a:r>
            <a:r>
              <a:rPr kumimoji="1" lang="en-US" altLang="zh-CN" baseline="-25000">
                <a:solidFill>
                  <a:srgbClr val="FF0000"/>
                </a:solidFill>
                <a:ea typeface="华文楷体" panose="02010600040101010101" pitchFamily="2" charset="-122"/>
              </a:rPr>
              <a:t>4   </a:t>
            </a:r>
            <a:r>
              <a:rPr kumimoji="1" lang="en-US" altLang="zh-CN">
                <a:solidFill>
                  <a:srgbClr val="FF0000"/>
                </a:solidFill>
                <a:ea typeface="华文楷体" panose="02010600040101010101" pitchFamily="2" charset="-122"/>
              </a:rPr>
              <a:t>   </a:t>
            </a:r>
            <a:r>
              <a:rPr kumimoji="1" lang="zh-CN" altLang="en-US">
                <a:ea typeface="华文楷体" panose="02010600040101010101" pitchFamily="2" charset="-122"/>
              </a:rPr>
              <a:t>化学镀得到耐腐蚀镀层</a:t>
            </a:r>
            <a:endParaRPr kumimoji="1" lang="zh-CN" altLang="en-US" baseline="-25000">
              <a:ea typeface="华文楷体" panose="02010600040101010101" pitchFamily="2" charset="-122"/>
            </a:endParaRPr>
          </a:p>
        </p:txBody>
      </p:sp>
      <p:sp>
        <p:nvSpPr>
          <p:cNvPr id="67586" name="Rectangle 26"/>
          <p:cNvSpPr>
            <a:spLocks noChangeArrowheads="1"/>
          </p:cNvSpPr>
          <p:nvPr/>
        </p:nvSpPr>
        <p:spPr bwMode="auto">
          <a:xfrm>
            <a:off x="7885113" y="616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7B0951E-8914-4F5B-9973-2C0A148CF0CC}" type="slidenum">
              <a:rPr kumimoji="1" lang="en-US" altLang="zh-CN" sz="1600">
                <a:ea typeface="ˎ̥"/>
                <a:cs typeface="ˎ̥"/>
              </a:rPr>
            </a:fld>
            <a:r>
              <a:rPr kumimoji="1" lang="en-US" altLang="zh-CN" sz="1600"/>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 calcmode="lin" valueType="num">
                                      <p:cBhvr additive="base">
                                        <p:cTn id="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anim calcmode="lin" valueType="num">
                                      <p:cBhvr additive="base">
                                        <p:cTn id="1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anim calcmode="lin" valueType="num">
                                      <p:cBhvr additive="base">
                                        <p:cTn id="1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anim calcmode="lin" valueType="num">
                                      <p:cBhvr additive="base">
                                        <p:cTn id="1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52"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9925362-296D-4713-9DFC-6E351D6E2745}"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3" name="Rectangle 3"/>
          <p:cNvSpPr>
            <a:spLocks noChangeArrowheads="1"/>
          </p:cNvSpPr>
          <p:nvPr/>
        </p:nvSpPr>
        <p:spPr bwMode="auto">
          <a:xfrm>
            <a:off x="1331913" y="303213"/>
            <a:ext cx="323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2  </a:t>
            </a:r>
            <a:r>
              <a:rPr lang="zh-CN" altLang="en-US" sz="4000">
                <a:solidFill>
                  <a:srgbClr val="0000FF"/>
                </a:solidFill>
                <a:ea typeface="华文楷体" panose="02010600040101010101" pitchFamily="2" charset="-122"/>
                <a:cs typeface="Times New Roman" panose="02020603050405020304" pitchFamily="18" charset="0"/>
              </a:rPr>
              <a:t>硼的卤化物</a:t>
            </a:r>
            <a:endParaRPr lang="zh-CN" altLang="en-US" sz="4000">
              <a:solidFill>
                <a:srgbClr val="0000FF"/>
              </a:solidFill>
              <a:ea typeface="华文楷体" panose="02010600040101010101" pitchFamily="2" charset="-122"/>
              <a:cs typeface="Times New Roman" panose="02020603050405020304" pitchFamily="18" charset="0"/>
            </a:endParaRPr>
          </a:p>
        </p:txBody>
      </p:sp>
      <p:grpSp>
        <p:nvGrpSpPr>
          <p:cNvPr id="5" name="Group 4"/>
          <p:cNvGrpSpPr/>
          <p:nvPr/>
        </p:nvGrpSpPr>
        <p:grpSpPr bwMode="auto">
          <a:xfrm>
            <a:off x="1475656" y="1052736"/>
            <a:ext cx="6858000" cy="1782763"/>
            <a:chOff x="816" y="816"/>
            <a:chExt cx="4320" cy="1123"/>
          </a:xfrm>
        </p:grpSpPr>
        <p:pic>
          <p:nvPicPr>
            <p:cNvPr id="37971" name="Picture 5" descr="bf3b">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 y="816"/>
              <a:ext cx="912"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72" name="Picture 6" descr="bcl3_1">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816"/>
              <a:ext cx="960"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73" name="Picture 7" descr="bbr3">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8" y="816"/>
              <a:ext cx="1008"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74" name="Text Box 8"/>
            <p:cNvSpPr txBox="1">
              <a:spLocks noChangeArrowheads="1"/>
            </p:cNvSpPr>
            <p:nvPr/>
          </p:nvSpPr>
          <p:spPr bwMode="auto">
            <a:xfrm>
              <a:off x="4414" y="1672"/>
              <a:ext cx="52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solidFill>
                    <a:srgbClr val="0000FF"/>
                  </a:solidFill>
                  <a:ea typeface="华文楷体" panose="02010600040101010101" pitchFamily="2" charset="-122"/>
                </a:rPr>
                <a:t>BBr</a:t>
              </a:r>
              <a:r>
                <a:rPr lang="en-US" altLang="zh-CN" sz="2000" baseline="-25000">
                  <a:solidFill>
                    <a:srgbClr val="0000FF"/>
                  </a:solidFill>
                  <a:ea typeface="华文楷体" panose="02010600040101010101" pitchFamily="2" charset="-122"/>
                </a:rPr>
                <a:t>3</a:t>
              </a:r>
              <a:endParaRPr lang="en-US" altLang="zh-CN" sz="2000" baseline="-25000">
                <a:solidFill>
                  <a:srgbClr val="0000FF"/>
                </a:solidFill>
                <a:ea typeface="华文楷体" panose="02010600040101010101" pitchFamily="2" charset="-122"/>
              </a:endParaRPr>
            </a:p>
          </p:txBody>
        </p:sp>
        <p:sp>
          <p:nvSpPr>
            <p:cNvPr id="37975" name="Text Box 9"/>
            <p:cNvSpPr txBox="1">
              <a:spLocks noChangeArrowheads="1"/>
            </p:cNvSpPr>
            <p:nvPr/>
          </p:nvSpPr>
          <p:spPr bwMode="auto">
            <a:xfrm>
              <a:off x="2666" y="1672"/>
              <a:ext cx="50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solidFill>
                    <a:srgbClr val="0000FF"/>
                  </a:solidFill>
                  <a:ea typeface="华文楷体" panose="02010600040101010101" pitchFamily="2" charset="-122"/>
                </a:rPr>
                <a:t>BCl</a:t>
              </a:r>
              <a:r>
                <a:rPr lang="en-US" altLang="zh-CN" sz="2000" baseline="-25000">
                  <a:solidFill>
                    <a:srgbClr val="0000FF"/>
                  </a:solidFill>
                  <a:ea typeface="华文楷体" panose="02010600040101010101" pitchFamily="2" charset="-122"/>
                </a:rPr>
                <a:t>3</a:t>
              </a:r>
              <a:endParaRPr lang="en-US" altLang="zh-CN" sz="2000" baseline="-25000">
                <a:solidFill>
                  <a:srgbClr val="0000FF"/>
                </a:solidFill>
                <a:ea typeface="华文楷体" panose="02010600040101010101" pitchFamily="2" charset="-122"/>
              </a:endParaRPr>
            </a:p>
          </p:txBody>
        </p:sp>
        <p:sp>
          <p:nvSpPr>
            <p:cNvPr id="37976" name="Text Box 10"/>
            <p:cNvSpPr txBox="1">
              <a:spLocks noChangeArrowheads="1"/>
            </p:cNvSpPr>
            <p:nvPr/>
          </p:nvSpPr>
          <p:spPr bwMode="auto">
            <a:xfrm>
              <a:off x="1091" y="1687"/>
              <a:ext cx="4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solidFill>
                    <a:srgbClr val="0000FF"/>
                  </a:solidFill>
                  <a:ea typeface="华文楷体" panose="02010600040101010101" pitchFamily="2" charset="-122"/>
                </a:rPr>
                <a:t>BF</a:t>
              </a:r>
              <a:r>
                <a:rPr lang="en-US" altLang="zh-CN" sz="2000" baseline="-25000">
                  <a:solidFill>
                    <a:srgbClr val="0000FF"/>
                  </a:solidFill>
                  <a:ea typeface="华文楷体" panose="02010600040101010101" pitchFamily="2" charset="-122"/>
                </a:rPr>
                <a:t>3</a:t>
              </a:r>
              <a:endParaRPr lang="en-US" altLang="zh-CN" sz="2000" baseline="-25000">
                <a:solidFill>
                  <a:srgbClr val="0000FF"/>
                </a:solidFill>
                <a:ea typeface="华文楷体" panose="02010600040101010101" pitchFamily="2" charset="-122"/>
              </a:endParaRPr>
            </a:p>
          </p:txBody>
        </p:sp>
      </p:grpSp>
      <p:grpSp>
        <p:nvGrpSpPr>
          <p:cNvPr id="12" name="Group 11"/>
          <p:cNvGrpSpPr/>
          <p:nvPr/>
        </p:nvGrpSpPr>
        <p:grpSpPr bwMode="auto">
          <a:xfrm>
            <a:off x="1331913" y="2852738"/>
            <a:ext cx="7620000" cy="3386138"/>
            <a:chOff x="624" y="1317"/>
            <a:chExt cx="4800" cy="2133"/>
          </a:xfrm>
        </p:grpSpPr>
        <p:sp>
          <p:nvSpPr>
            <p:cNvPr id="37956" name="Rectangle 12"/>
            <p:cNvSpPr>
              <a:spLocks noChangeArrowheads="1"/>
            </p:cNvSpPr>
            <p:nvPr/>
          </p:nvSpPr>
          <p:spPr bwMode="auto">
            <a:xfrm>
              <a:off x="1350" y="1317"/>
              <a:ext cx="335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dirty="0">
                  <a:ea typeface="华文楷体" panose="02010600040101010101" pitchFamily="2" charset="-122"/>
                </a:rPr>
                <a:t>B </a:t>
              </a:r>
              <a:r>
                <a:rPr lang="zh-CN" altLang="en-US" sz="2400" dirty="0">
                  <a:ea typeface="华文楷体" panose="02010600040101010101" pitchFamily="2" charset="-122"/>
                </a:rPr>
                <a:t>为 </a:t>
              </a:r>
              <a:r>
                <a:rPr lang="en-US" altLang="zh-CN" sz="2400" i="1" dirty="0">
                  <a:ea typeface="华文楷体" panose="02010600040101010101" pitchFamily="2" charset="-122"/>
                </a:rPr>
                <a:t>sp</a:t>
              </a:r>
              <a:r>
                <a:rPr lang="en-US" altLang="zh-CN" sz="2400" baseline="30000" dirty="0">
                  <a:ea typeface="华文楷体" panose="02010600040101010101" pitchFamily="2" charset="-122"/>
                </a:rPr>
                <a:t>2 </a:t>
              </a:r>
              <a:r>
                <a:rPr lang="zh-CN" altLang="en-US" sz="2400" dirty="0">
                  <a:ea typeface="华文楷体" panose="02010600040101010101" pitchFamily="2" charset="-122"/>
                </a:rPr>
                <a:t>杂化</a:t>
              </a:r>
              <a:r>
                <a:rPr lang="zh-CN" altLang="en-US" sz="2400" dirty="0" smtClean="0">
                  <a:ea typeface="华文楷体" panose="02010600040101010101" pitchFamily="2" charset="-122"/>
                </a:rPr>
                <a:t>态，</a:t>
              </a:r>
              <a:r>
                <a:rPr lang="zh-CN" altLang="en-US" sz="2400" dirty="0" smtClean="0">
                  <a:solidFill>
                    <a:srgbClr val="080808"/>
                  </a:solidFill>
                  <a:ea typeface="楷体" panose="02010609060101010101" pitchFamily="49" charset="-122"/>
                </a:rPr>
                <a:t>同时还存在</a:t>
              </a:r>
              <a:r>
                <a:rPr lang="en-US" altLang="zh-CN" sz="2400" dirty="0" smtClean="0">
                  <a:solidFill>
                    <a:srgbClr val="080808"/>
                  </a:solidFill>
                  <a:ea typeface="楷体" panose="02010609060101010101" pitchFamily="49" charset="-122"/>
                </a:rPr>
                <a:t>1</a:t>
              </a:r>
              <a:r>
                <a:rPr lang="zh-CN" altLang="en-US" sz="2400" dirty="0" smtClean="0">
                  <a:solidFill>
                    <a:srgbClr val="080808"/>
                  </a:solidFill>
                  <a:ea typeface="楷体" panose="02010609060101010101" pitchFamily="49" charset="-122"/>
                </a:rPr>
                <a:t>个</a:t>
              </a:r>
              <a:r>
                <a:rPr lang="en-US" altLang="zh-CN" sz="2400" dirty="0" smtClean="0">
                  <a:solidFill>
                    <a:srgbClr val="080808"/>
                  </a:solidFill>
                  <a:ea typeface="楷体" panose="02010609060101010101" pitchFamily="49" charset="-122"/>
                </a:rPr>
                <a:t>π</a:t>
              </a:r>
              <a:r>
                <a:rPr lang="en-US" altLang="zh-CN" sz="2400" baseline="-25000" dirty="0" smtClean="0">
                  <a:solidFill>
                    <a:srgbClr val="080808"/>
                  </a:solidFill>
                  <a:ea typeface="楷体" panose="02010609060101010101" pitchFamily="49" charset="-122"/>
                </a:rPr>
                <a:t>4</a:t>
              </a:r>
              <a:r>
                <a:rPr lang="en-US" altLang="zh-CN" sz="2400" baseline="30000" dirty="0" smtClean="0">
                  <a:solidFill>
                    <a:srgbClr val="080808"/>
                  </a:solidFill>
                  <a:ea typeface="楷体" panose="02010609060101010101" pitchFamily="49" charset="-122"/>
                </a:rPr>
                <a:t>6</a:t>
              </a:r>
              <a:r>
                <a:rPr lang="zh-CN" altLang="en-US" sz="2400" dirty="0" smtClean="0">
                  <a:solidFill>
                    <a:srgbClr val="080808"/>
                  </a:solidFill>
                  <a:ea typeface="楷体" panose="02010609060101010101" pitchFamily="49" charset="-122"/>
                </a:rPr>
                <a:t>的大</a:t>
              </a:r>
              <a:r>
                <a:rPr lang="en-US" altLang="zh-CN" sz="2400" dirty="0" smtClean="0">
                  <a:solidFill>
                    <a:srgbClr val="080808"/>
                  </a:solidFill>
                  <a:ea typeface="楷体" panose="02010609060101010101" pitchFamily="49" charset="-122"/>
                </a:rPr>
                <a:t>π</a:t>
              </a:r>
              <a:r>
                <a:rPr lang="zh-CN" altLang="en-US" sz="2400" dirty="0" smtClean="0">
                  <a:solidFill>
                    <a:srgbClr val="080808"/>
                  </a:solidFill>
                  <a:ea typeface="楷体" panose="02010609060101010101" pitchFamily="49" charset="-122"/>
                </a:rPr>
                <a:t>键</a:t>
              </a:r>
              <a:r>
                <a:rPr lang="en-US" altLang="zh-CN" sz="2400" dirty="0" smtClean="0">
                  <a:solidFill>
                    <a:srgbClr val="080808"/>
                  </a:solidFill>
                  <a:ea typeface="楷体" panose="02010609060101010101" pitchFamily="49" charset="-122"/>
                </a:rPr>
                <a:t>,</a:t>
              </a:r>
              <a:r>
                <a:rPr lang="zh-CN" altLang="en-US" sz="2400" dirty="0" smtClean="0">
                  <a:solidFill>
                    <a:srgbClr val="080808"/>
                  </a:solidFill>
                  <a:ea typeface="楷体" panose="02010609060101010101" pitchFamily="49" charset="-122"/>
                </a:rPr>
                <a:t>分子构型为平面正三角形</a:t>
              </a:r>
              <a:r>
                <a:rPr lang="en-US" altLang="zh-CN" sz="2400" dirty="0" smtClean="0">
                  <a:solidFill>
                    <a:srgbClr val="080808"/>
                  </a:solidFill>
                  <a:ea typeface="楷体" panose="02010609060101010101" pitchFamily="49" charset="-122"/>
                </a:rPr>
                <a:t>.</a:t>
              </a:r>
              <a:endParaRPr lang="zh-CN" altLang="en-US" sz="2400" dirty="0">
                <a:ea typeface="华文楷体" panose="02010600040101010101" pitchFamily="2" charset="-122"/>
              </a:endParaRPr>
            </a:p>
          </p:txBody>
        </p:sp>
        <p:grpSp>
          <p:nvGrpSpPr>
            <p:cNvPr id="37957" name="Group 13"/>
            <p:cNvGrpSpPr/>
            <p:nvPr/>
          </p:nvGrpSpPr>
          <p:grpSpPr bwMode="auto">
            <a:xfrm>
              <a:off x="624" y="1807"/>
              <a:ext cx="4800" cy="1643"/>
              <a:chOff x="624" y="1807"/>
              <a:chExt cx="4800" cy="1643"/>
            </a:xfrm>
          </p:grpSpPr>
          <p:grpSp>
            <p:nvGrpSpPr>
              <p:cNvPr id="37958" name="Group 14"/>
              <p:cNvGrpSpPr/>
              <p:nvPr/>
            </p:nvGrpSpPr>
            <p:grpSpPr bwMode="auto">
              <a:xfrm>
                <a:off x="624" y="1807"/>
                <a:ext cx="4032" cy="1265"/>
                <a:chOff x="624" y="1807"/>
                <a:chExt cx="4032" cy="1265"/>
              </a:xfrm>
            </p:grpSpPr>
            <p:sp>
              <p:nvSpPr>
                <p:cNvPr id="37960" name="Text Box 15"/>
                <p:cNvSpPr txBox="1">
                  <a:spLocks noChangeArrowheads="1"/>
                </p:cNvSpPr>
                <p:nvPr/>
              </p:nvSpPr>
              <p:spPr bwMode="auto">
                <a:xfrm>
                  <a:off x="1440" y="1959"/>
                  <a:ext cx="3216" cy="111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en-US" altLang="zh-CN" sz="2200">
                    <a:ea typeface="华文楷体" panose="02010600040101010101" pitchFamily="2" charset="-122"/>
                  </a:endParaRPr>
                </a:p>
                <a:p>
                  <a:endParaRPr lang="en-US" altLang="zh-CN" sz="2200">
                    <a:ea typeface="华文楷体" panose="02010600040101010101" pitchFamily="2" charset="-122"/>
                  </a:endParaRPr>
                </a:p>
                <a:p>
                  <a:endParaRPr lang="en-US" altLang="zh-CN" sz="2200">
                    <a:ea typeface="华文楷体" panose="02010600040101010101" pitchFamily="2" charset="-122"/>
                  </a:endParaRPr>
                </a:p>
                <a:p>
                  <a:endParaRPr lang="en-US" altLang="zh-CN" sz="2200">
                    <a:ea typeface="华文楷体" panose="02010600040101010101" pitchFamily="2" charset="-122"/>
                  </a:endParaRPr>
                </a:p>
                <a:p>
                  <a:endParaRPr lang="en-US" altLang="zh-CN" sz="2200">
                    <a:ea typeface="华文楷体" panose="02010600040101010101" pitchFamily="2" charset="-122"/>
                  </a:endParaRPr>
                </a:p>
              </p:txBody>
            </p:sp>
            <p:sp>
              <p:nvSpPr>
                <p:cNvPr id="37961" name="Rectangle 16"/>
                <p:cNvSpPr>
                  <a:spLocks noChangeArrowheads="1"/>
                </p:cNvSpPr>
                <p:nvPr/>
              </p:nvSpPr>
              <p:spPr bwMode="auto">
                <a:xfrm>
                  <a:off x="624" y="1807"/>
                  <a:ext cx="7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800">
                      <a:solidFill>
                        <a:srgbClr val="0000FF"/>
                      </a:solidFill>
                      <a:ea typeface="华文楷体" panose="02010600040101010101" pitchFamily="2" charset="-122"/>
                    </a:rPr>
                    <a:t>1  </a:t>
                  </a:r>
                  <a:r>
                    <a:rPr lang="zh-CN" altLang="en-US" sz="2800">
                      <a:solidFill>
                        <a:srgbClr val="0000FF"/>
                      </a:solidFill>
                      <a:ea typeface="华文楷体" panose="02010600040101010101" pitchFamily="2" charset="-122"/>
                    </a:rPr>
                    <a:t>性质</a:t>
                  </a:r>
                  <a:endParaRPr lang="zh-CN" altLang="en-US" sz="2800">
                    <a:solidFill>
                      <a:srgbClr val="0000FF"/>
                    </a:solidFill>
                    <a:ea typeface="华文楷体" panose="02010600040101010101" pitchFamily="2" charset="-122"/>
                  </a:endParaRPr>
                </a:p>
              </p:txBody>
            </p:sp>
            <p:sp>
              <p:nvSpPr>
                <p:cNvPr id="37962" name="Text Box 17"/>
                <p:cNvSpPr txBox="1">
                  <a:spLocks noChangeArrowheads="1"/>
                </p:cNvSpPr>
                <p:nvPr/>
              </p:nvSpPr>
              <p:spPr bwMode="auto">
                <a:xfrm>
                  <a:off x="1536" y="1968"/>
                  <a:ext cx="500"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zh-CN" altLang="en-US" sz="1600">
                      <a:ea typeface="华文楷体" panose="02010600040101010101" pitchFamily="2" charset="-122"/>
                    </a:rPr>
                    <a:t>卤化物</a:t>
                  </a:r>
                  <a:endParaRPr kumimoji="1" lang="zh-CN" altLang="en-US" sz="1600">
                    <a:ea typeface="华文楷体" panose="02010600040101010101" pitchFamily="2" charset="-122"/>
                  </a:endParaRPr>
                </a:p>
                <a:p>
                  <a:pPr>
                    <a:lnSpc>
                      <a:spcPct val="120000"/>
                    </a:lnSpc>
                  </a:pPr>
                  <a:r>
                    <a:rPr kumimoji="1" lang="en-US" altLang="zh-CN" sz="1600">
                      <a:ea typeface="华文楷体" panose="02010600040101010101" pitchFamily="2" charset="-122"/>
                    </a:rPr>
                    <a:t>BF</a:t>
                  </a:r>
                  <a:r>
                    <a:rPr kumimoji="1" lang="en-US" altLang="zh-CN" sz="1600" baseline="-25000">
                      <a:ea typeface="华文楷体" panose="02010600040101010101" pitchFamily="2" charset="-122"/>
                    </a:rPr>
                    <a:t>3</a:t>
                  </a:r>
                  <a:endParaRPr kumimoji="1" lang="en-US" altLang="zh-CN" sz="1600" baseline="-25000">
                    <a:ea typeface="华文楷体" panose="02010600040101010101" pitchFamily="2" charset="-122"/>
                  </a:endParaRPr>
                </a:p>
                <a:p>
                  <a:pPr>
                    <a:lnSpc>
                      <a:spcPct val="120000"/>
                    </a:lnSpc>
                  </a:pPr>
                  <a:r>
                    <a:rPr kumimoji="1" lang="en-US" altLang="zh-CN" sz="1600">
                      <a:ea typeface="华文楷体" panose="02010600040101010101" pitchFamily="2" charset="-122"/>
                    </a:rPr>
                    <a:t>BCl</a:t>
                  </a:r>
                  <a:r>
                    <a:rPr kumimoji="1" lang="en-US" altLang="zh-CN" sz="1600" baseline="-25000">
                      <a:ea typeface="华文楷体" panose="02010600040101010101" pitchFamily="2" charset="-122"/>
                    </a:rPr>
                    <a:t>3</a:t>
                  </a:r>
                  <a:endParaRPr kumimoji="1" lang="en-US" altLang="zh-CN" sz="1600" baseline="-25000">
                    <a:ea typeface="华文楷体" panose="02010600040101010101" pitchFamily="2" charset="-122"/>
                  </a:endParaRPr>
                </a:p>
                <a:p>
                  <a:pPr>
                    <a:lnSpc>
                      <a:spcPct val="120000"/>
                    </a:lnSpc>
                  </a:pPr>
                  <a:r>
                    <a:rPr kumimoji="1" lang="en-US" altLang="zh-CN" sz="1600">
                      <a:ea typeface="华文楷体" panose="02010600040101010101" pitchFamily="2" charset="-122"/>
                    </a:rPr>
                    <a:t>BBr</a:t>
                  </a:r>
                  <a:r>
                    <a:rPr kumimoji="1" lang="en-US" altLang="zh-CN" sz="1600" baseline="-25000">
                      <a:ea typeface="华文楷体" panose="02010600040101010101" pitchFamily="2" charset="-122"/>
                    </a:rPr>
                    <a:t>3</a:t>
                  </a:r>
                  <a:endParaRPr kumimoji="1" lang="en-US" altLang="zh-CN" sz="1600" baseline="-25000">
                    <a:ea typeface="华文楷体" panose="02010600040101010101" pitchFamily="2" charset="-122"/>
                  </a:endParaRPr>
                </a:p>
                <a:p>
                  <a:pPr>
                    <a:lnSpc>
                      <a:spcPct val="120000"/>
                    </a:lnSpc>
                  </a:pPr>
                  <a:r>
                    <a:rPr kumimoji="1" lang="en-US" altLang="zh-CN" sz="1600">
                      <a:ea typeface="华文楷体" panose="02010600040101010101" pitchFamily="2" charset="-122"/>
                    </a:rPr>
                    <a:t>BI</a:t>
                  </a:r>
                  <a:r>
                    <a:rPr kumimoji="1" lang="en-US" altLang="zh-CN" sz="1600" baseline="-25000">
                      <a:ea typeface="华文楷体" panose="02010600040101010101" pitchFamily="2" charset="-122"/>
                    </a:rPr>
                    <a:t>3</a:t>
                  </a:r>
                  <a:endParaRPr kumimoji="1" lang="en-US" altLang="zh-CN" sz="1600" baseline="-25000">
                    <a:ea typeface="华文楷体" panose="02010600040101010101" pitchFamily="2" charset="-122"/>
                  </a:endParaRPr>
                </a:p>
              </p:txBody>
            </p:sp>
            <p:sp>
              <p:nvSpPr>
                <p:cNvPr id="37963" name="Text Box 18"/>
                <p:cNvSpPr txBox="1">
                  <a:spLocks noChangeArrowheads="1"/>
                </p:cNvSpPr>
                <p:nvPr/>
              </p:nvSpPr>
              <p:spPr bwMode="auto">
                <a:xfrm>
                  <a:off x="2216" y="1974"/>
                  <a:ext cx="568"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zh-CN" altLang="en-US" sz="1600">
                      <a:ea typeface="华文楷体" panose="02010600040101010101" pitchFamily="2" charset="-122"/>
                    </a:rPr>
                    <a:t>熔点</a:t>
                  </a:r>
                  <a:r>
                    <a:rPr kumimoji="1" lang="en-US" altLang="zh-CN" sz="1600">
                      <a:ea typeface="华文楷体" panose="02010600040101010101" pitchFamily="2" charset="-122"/>
                    </a:rPr>
                    <a:t>/℃ </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cs typeface="Times New Roman" panose="02020603050405020304" pitchFamily="18" charset="0"/>
                    </a:rPr>
                    <a:t>–</a:t>
                  </a:r>
                  <a:r>
                    <a:rPr kumimoji="1" lang="en-US" altLang="zh-CN" sz="1600">
                      <a:ea typeface="华文楷体" panose="02010600040101010101" pitchFamily="2" charset="-122"/>
                    </a:rPr>
                    <a:t> 127</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107</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46</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49</a:t>
                  </a:r>
                  <a:endParaRPr kumimoji="1" lang="en-US" altLang="zh-CN" sz="1600">
                    <a:ea typeface="华文楷体" panose="02010600040101010101" pitchFamily="2" charset="-122"/>
                  </a:endParaRPr>
                </a:p>
              </p:txBody>
            </p:sp>
            <p:sp>
              <p:nvSpPr>
                <p:cNvPr id="37964" name="Text Box 19"/>
                <p:cNvSpPr txBox="1">
                  <a:spLocks noChangeArrowheads="1"/>
                </p:cNvSpPr>
                <p:nvPr/>
              </p:nvSpPr>
              <p:spPr bwMode="auto">
                <a:xfrm>
                  <a:off x="3032" y="1974"/>
                  <a:ext cx="568"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zh-CN" altLang="en-US" sz="1600">
                      <a:ea typeface="华文楷体" panose="02010600040101010101" pitchFamily="2" charset="-122"/>
                    </a:rPr>
                    <a:t>沸点</a:t>
                  </a:r>
                  <a:r>
                    <a:rPr kumimoji="1" lang="en-US" altLang="zh-CN" sz="1600">
                      <a:ea typeface="华文楷体" panose="02010600040101010101" pitchFamily="2" charset="-122"/>
                    </a:rPr>
                    <a:t>/℃ </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cs typeface="Times New Roman" panose="02020603050405020304" pitchFamily="18" charset="0"/>
                    </a:rPr>
                    <a:t>–</a:t>
                  </a:r>
                  <a:r>
                    <a:rPr kumimoji="1" lang="en-US" altLang="zh-CN" sz="1600">
                      <a:ea typeface="华文楷体" panose="02010600040101010101" pitchFamily="2" charset="-122"/>
                    </a:rPr>
                    <a:t> 100</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12</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91</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210</a:t>
                  </a:r>
                  <a:endParaRPr kumimoji="1" lang="en-US" altLang="zh-CN" sz="1600">
                    <a:ea typeface="华文楷体" panose="02010600040101010101" pitchFamily="2" charset="-122"/>
                  </a:endParaRPr>
                </a:p>
              </p:txBody>
            </p:sp>
            <p:sp>
              <p:nvSpPr>
                <p:cNvPr id="37965" name="Text Box 20"/>
                <p:cNvSpPr txBox="1">
                  <a:spLocks noChangeArrowheads="1"/>
                </p:cNvSpPr>
                <p:nvPr/>
              </p:nvSpPr>
              <p:spPr bwMode="auto">
                <a:xfrm>
                  <a:off x="3916" y="1968"/>
                  <a:ext cx="468"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en-US" altLang="zh-CN" sz="1600">
                      <a:ea typeface="华文楷体" panose="02010600040101010101" pitchFamily="2" charset="-122"/>
                    </a:rPr>
                    <a:t> </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cs typeface="Times New Roman" panose="02020603050405020304" pitchFamily="18" charset="0"/>
                    </a:rPr>
                    <a:t>–</a:t>
                  </a:r>
                  <a:r>
                    <a:rPr kumimoji="1" lang="en-US" altLang="zh-CN" sz="1600">
                      <a:ea typeface="华文楷体" panose="02010600040101010101" pitchFamily="2" charset="-122"/>
                    </a:rPr>
                    <a:t> 1112</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339</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232</a:t>
                  </a:r>
                  <a:endParaRPr kumimoji="1" lang="en-US" altLang="zh-CN" sz="1600">
                    <a:ea typeface="华文楷体" panose="02010600040101010101" pitchFamily="2" charset="-122"/>
                  </a:endParaRPr>
                </a:p>
                <a:p>
                  <a:pPr>
                    <a:lnSpc>
                      <a:spcPct val="120000"/>
                    </a:lnSpc>
                  </a:pPr>
                  <a:r>
                    <a:rPr kumimoji="1" lang="en-US" altLang="zh-CN" sz="1600">
                      <a:ea typeface="华文楷体" panose="02010600040101010101" pitchFamily="2" charset="-122"/>
                    </a:rPr>
                    <a:t>    21</a:t>
                  </a:r>
                  <a:endParaRPr kumimoji="1" lang="en-US" altLang="zh-CN" sz="1600">
                    <a:ea typeface="华文楷体" panose="02010600040101010101" pitchFamily="2" charset="-122"/>
                  </a:endParaRPr>
                </a:p>
              </p:txBody>
            </p:sp>
            <p:sp>
              <p:nvSpPr>
                <p:cNvPr id="37966" name="Line 21"/>
                <p:cNvSpPr>
                  <a:spLocks noChangeShapeType="1"/>
                </p:cNvSpPr>
                <p:nvPr/>
              </p:nvSpPr>
              <p:spPr bwMode="auto">
                <a:xfrm>
                  <a:off x="1584" y="2016"/>
                  <a:ext cx="2928" cy="0"/>
                </a:xfrm>
                <a:prstGeom prst="line">
                  <a:avLst/>
                </a:prstGeom>
                <a:noFill/>
                <a:ln w="254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7967" name="Line 22"/>
                <p:cNvSpPr>
                  <a:spLocks noChangeShapeType="1"/>
                </p:cNvSpPr>
                <p:nvPr/>
              </p:nvSpPr>
              <p:spPr bwMode="auto">
                <a:xfrm>
                  <a:off x="1584" y="2208"/>
                  <a:ext cx="292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7968" name="Line 23"/>
                <p:cNvSpPr>
                  <a:spLocks noChangeShapeType="1"/>
                </p:cNvSpPr>
                <p:nvPr/>
              </p:nvSpPr>
              <p:spPr bwMode="auto">
                <a:xfrm>
                  <a:off x="1584" y="2976"/>
                  <a:ext cx="2928" cy="0"/>
                </a:xfrm>
                <a:prstGeom prst="line">
                  <a:avLst/>
                </a:prstGeom>
                <a:noFill/>
                <a:ln w="254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7969" name="Line 24"/>
                <p:cNvSpPr>
                  <a:spLocks noChangeShapeType="1"/>
                </p:cNvSpPr>
                <p:nvPr/>
              </p:nvSpPr>
              <p:spPr bwMode="auto">
                <a:xfrm>
                  <a:off x="2064" y="2016"/>
                  <a:ext cx="0" cy="96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37951" name="Object 63"/>
                <p:cNvGraphicFramePr>
                  <a:graphicFrameLocks noChangeAspect="1"/>
                </p:cNvGraphicFramePr>
                <p:nvPr/>
              </p:nvGraphicFramePr>
              <p:xfrm>
                <a:off x="3888" y="2016"/>
                <a:ext cx="576" cy="168"/>
              </p:xfrm>
              <a:graphic>
                <a:graphicData uri="http://schemas.openxmlformats.org/presentationml/2006/ole">
                  <mc:AlternateContent xmlns:mc="http://schemas.openxmlformats.org/markup-compatibility/2006">
                    <mc:Choice xmlns:v="urn:schemas-microsoft-com:vml" Requires="v">
                      <p:oleObj spid="_x0000_s38043" name="" r:id="rId7" imgW="1129665" imgH="330200" progId="Equation.3">
                        <p:embed/>
                      </p:oleObj>
                    </mc:Choice>
                    <mc:Fallback>
                      <p:oleObj name="" r:id="rId7" imgW="1129665" imgH="330200" progId="Equation.3">
                        <p:embed/>
                        <p:pic>
                          <p:nvPicPr>
                            <p:cNvPr id="0" name="Picture 1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8" y="2016"/>
                              <a:ext cx="576" cy="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970" name="Line 26"/>
                <p:cNvSpPr>
                  <a:spLocks noChangeShapeType="1"/>
                </p:cNvSpPr>
                <p:nvPr/>
              </p:nvSpPr>
              <p:spPr bwMode="auto">
                <a:xfrm>
                  <a:off x="3456" y="2928"/>
                  <a:ext cx="96" cy="48"/>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
            <p:nvSpPr>
              <p:cNvPr id="37959" name="Text Box 27"/>
              <p:cNvSpPr txBox="1">
                <a:spLocks noChangeArrowheads="1"/>
              </p:cNvSpPr>
              <p:nvPr/>
            </p:nvSpPr>
            <p:spPr bwMode="auto">
              <a:xfrm>
                <a:off x="816" y="3120"/>
                <a:ext cx="46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just">
                  <a:spcBef>
                    <a:spcPct val="50000"/>
                  </a:spcBef>
                  <a:buFontTx/>
                  <a:buChar char="•"/>
                </a:pPr>
                <a:r>
                  <a:rPr lang="zh-CN" altLang="en-US" sz="2800" dirty="0">
                    <a:ea typeface="华文楷体" panose="02010600040101010101" pitchFamily="2" charset="-122"/>
                  </a:rPr>
                  <a:t>性质的变化趋势由色散力决定</a:t>
                </a:r>
                <a:r>
                  <a:rPr lang="en-US" altLang="zh-CN" sz="2800" dirty="0">
                    <a:ea typeface="华文楷体" panose="02010600040101010101" pitchFamily="2" charset="-122"/>
                  </a:rPr>
                  <a:t>   </a:t>
                </a:r>
                <a:r>
                  <a:rPr lang="zh-CN" altLang="en-US" sz="2800" dirty="0">
                    <a:solidFill>
                      <a:schemeClr val="tx1"/>
                    </a:solidFill>
                    <a:ea typeface="华文楷体" panose="02010600040101010101" pitchFamily="2" charset="-122"/>
                  </a:rPr>
                  <a:t>形成二聚体；</a:t>
                </a:r>
                <a:endParaRPr lang="zh-CN" altLang="en-US" sz="2800" dirty="0">
                  <a:solidFill>
                    <a:schemeClr val="tx1"/>
                  </a:solidFill>
                  <a:ea typeface="华文楷体" panose="02010600040101010101" pitchFamily="2" charset="-122"/>
                </a:endParaRPr>
              </a:p>
            </p:txBody>
          </p:sp>
        </p:gr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499"/>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499"/>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4F74BB7-3D49-4994-997A-11E06B53C09C}"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70658" name="Text Box 4"/>
          <p:cNvSpPr txBox="1">
            <a:spLocks noChangeArrowheads="1"/>
          </p:cNvSpPr>
          <p:nvPr/>
        </p:nvSpPr>
        <p:spPr bwMode="auto">
          <a:xfrm>
            <a:off x="971550" y="333375"/>
            <a:ext cx="80645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a:solidFill>
                  <a:srgbClr val="0000FF"/>
                </a:solidFill>
                <a:ea typeface="华文楷体" panose="02010600040101010101" pitchFamily="2" charset="-122"/>
              </a:rPr>
              <a:t>BX</a:t>
            </a:r>
            <a:r>
              <a:rPr lang="en-US" altLang="zh-CN" baseline="-25000">
                <a:solidFill>
                  <a:srgbClr val="0000FF"/>
                </a:solidFill>
                <a:ea typeface="华文楷体" panose="02010600040101010101" pitchFamily="2" charset="-122"/>
              </a:rPr>
              <a:t>3</a:t>
            </a:r>
            <a:r>
              <a:rPr lang="zh-CN" altLang="en-US">
                <a:solidFill>
                  <a:srgbClr val="0000FF"/>
                </a:solidFill>
                <a:ea typeface="华文楷体" panose="02010600040101010101" pitchFamily="2" charset="-122"/>
              </a:rPr>
              <a:t>的化学性质</a:t>
            </a:r>
            <a:r>
              <a:rPr lang="zh-CN" altLang="en-US">
                <a:ea typeface="华文楷体" panose="02010600040101010101" pitchFamily="2" charset="-122"/>
                <a:sym typeface="Wingdings" panose="05000000000000000000" pitchFamily="2" charset="2"/>
              </a:rPr>
              <a:t>： </a:t>
            </a:r>
            <a:endParaRPr lang="en-US" altLang="zh-CN">
              <a:ea typeface="华文楷体" panose="02010600040101010101" pitchFamily="2" charset="-122"/>
              <a:sym typeface="Wingdings" panose="05000000000000000000" pitchFamily="2" charset="2"/>
            </a:endParaRPr>
          </a:p>
          <a:p>
            <a:pPr>
              <a:lnSpc>
                <a:spcPct val="130000"/>
              </a:lnSpc>
            </a:pPr>
            <a:r>
              <a:rPr lang="en-US" altLang="zh-CN" sz="2800">
                <a:ea typeface="华文楷体" panose="02010600040101010101" pitchFamily="2" charset="-122"/>
                <a:sym typeface="Wingdings" panose="05000000000000000000" pitchFamily="2" charset="2"/>
              </a:rPr>
              <a:t>(1) </a:t>
            </a:r>
            <a:r>
              <a:rPr lang="zh-CN" altLang="en-US" sz="2800">
                <a:ea typeface="华文楷体" panose="02010600040101010101" pitchFamily="2" charset="-122"/>
                <a:sym typeface="Wingdings" panose="05000000000000000000" pitchFamily="2" charset="2"/>
              </a:rPr>
              <a:t>缺电子分子</a:t>
            </a:r>
            <a:r>
              <a:rPr lang="en-US" altLang="zh-CN" sz="2800">
                <a:ea typeface="华文楷体" panose="02010600040101010101" pitchFamily="2" charset="-122"/>
                <a:sym typeface="Wingdings" panose="05000000000000000000" pitchFamily="2" charset="2"/>
              </a:rPr>
              <a:t>(</a:t>
            </a:r>
            <a:r>
              <a:rPr lang="zh-CN" altLang="en-US" sz="2800">
                <a:ea typeface="华文楷体" panose="02010600040101010101" pitchFamily="2" charset="-122"/>
                <a:sym typeface="Wingdings" panose="05000000000000000000" pitchFamily="2" charset="2"/>
              </a:rPr>
              <a:t>属于强的路易斯酸</a:t>
            </a:r>
            <a:r>
              <a:rPr lang="en-US" altLang="zh-CN" sz="2800">
                <a:ea typeface="华文楷体" panose="02010600040101010101" pitchFamily="2" charset="-122"/>
                <a:sym typeface="Wingdings" panose="05000000000000000000" pitchFamily="2" charset="2"/>
              </a:rPr>
              <a:t>)</a:t>
            </a:r>
            <a:r>
              <a:rPr lang="zh-CN" altLang="en-US" sz="2800">
                <a:ea typeface="华文楷体" panose="02010600040101010101" pitchFamily="2" charset="-122"/>
                <a:sym typeface="Wingdings" panose="05000000000000000000" pitchFamily="2" charset="2"/>
              </a:rPr>
              <a:t>，容易与</a:t>
            </a:r>
            <a:r>
              <a:rPr lang="zh-CN" altLang="en-US" sz="2800">
                <a:ea typeface="华文楷体" panose="02010600040101010101" pitchFamily="2" charset="-122"/>
              </a:rPr>
              <a:t>路易斯碱</a:t>
            </a:r>
            <a:r>
              <a:rPr lang="en-US" altLang="zh-CN" sz="2800">
                <a:ea typeface="华文楷体" panose="02010600040101010101" pitchFamily="2" charset="-122"/>
              </a:rPr>
              <a:t>(H</a:t>
            </a:r>
            <a:r>
              <a:rPr lang="en-US" altLang="zh-CN" sz="2800" baseline="-25000">
                <a:ea typeface="华文楷体" panose="02010600040101010101" pitchFamily="2" charset="-122"/>
              </a:rPr>
              <a:t>2</a:t>
            </a:r>
            <a:r>
              <a:rPr lang="en-US" altLang="zh-CN" sz="2800">
                <a:ea typeface="华文楷体" panose="02010600040101010101" pitchFamily="2" charset="-122"/>
              </a:rPr>
              <a:t>O、HF、NH</a:t>
            </a:r>
            <a:r>
              <a:rPr lang="en-US" altLang="zh-CN" sz="2800" baseline="-25000">
                <a:ea typeface="华文楷体" panose="02010600040101010101" pitchFamily="2" charset="-122"/>
              </a:rPr>
              <a:t>3</a:t>
            </a:r>
            <a:r>
              <a:rPr lang="en-US" altLang="zh-CN" sz="2800">
                <a:ea typeface="华文楷体" panose="02010600040101010101" pitchFamily="2" charset="-122"/>
              </a:rPr>
              <a:t>、</a:t>
            </a:r>
            <a:r>
              <a:rPr lang="zh-CN" altLang="en-US" sz="2800">
                <a:ea typeface="华文楷体" panose="02010600040101010101" pitchFamily="2" charset="-122"/>
              </a:rPr>
              <a:t>醚、醇、</a:t>
            </a:r>
            <a:r>
              <a:rPr lang="en-US" altLang="zh-CN" sz="2800">
                <a:ea typeface="华文楷体" panose="02010600040101010101" pitchFamily="2" charset="-122"/>
              </a:rPr>
              <a:t>NR</a:t>
            </a:r>
            <a:r>
              <a:rPr lang="en-US" altLang="zh-CN" sz="2800" baseline="-25000">
                <a:ea typeface="华文楷体" panose="02010600040101010101" pitchFamily="2" charset="-122"/>
              </a:rPr>
              <a:t>3</a:t>
            </a:r>
            <a:r>
              <a:rPr lang="zh-CN" altLang="en-US" sz="2800">
                <a:ea typeface="华文楷体" panose="02010600040101010101" pitchFamily="2" charset="-122"/>
              </a:rPr>
              <a:t>、</a:t>
            </a:r>
            <a:r>
              <a:rPr lang="en-US" altLang="zh-CN" sz="2800">
                <a:ea typeface="华文楷体" panose="02010600040101010101" pitchFamily="2" charset="-122"/>
              </a:rPr>
              <a:t>SR</a:t>
            </a:r>
            <a:r>
              <a:rPr lang="en-US" altLang="zh-CN" sz="2800" baseline="-25000">
                <a:ea typeface="华文楷体" panose="02010600040101010101" pitchFamily="2" charset="-122"/>
              </a:rPr>
              <a:t>2 </a:t>
            </a:r>
            <a:r>
              <a:rPr lang="zh-CN" altLang="en-US" sz="2800">
                <a:ea typeface="华文楷体" panose="02010600040101010101" pitchFamily="2" charset="-122"/>
              </a:rPr>
              <a:t>和 </a:t>
            </a:r>
            <a:r>
              <a:rPr lang="en-US" altLang="zh-CN" sz="2800">
                <a:ea typeface="华文楷体" panose="02010600040101010101" pitchFamily="2" charset="-122"/>
              </a:rPr>
              <a:t>PR</a:t>
            </a:r>
            <a:r>
              <a:rPr lang="en-US" altLang="zh-CN" sz="2800" baseline="-25000">
                <a:ea typeface="华文楷体" panose="02010600040101010101" pitchFamily="2" charset="-122"/>
              </a:rPr>
              <a:t>3</a:t>
            </a:r>
            <a:r>
              <a:rPr lang="zh-CN" altLang="en-US" sz="2800">
                <a:ea typeface="华文楷体" panose="02010600040101010101" pitchFamily="2" charset="-122"/>
              </a:rPr>
              <a:t>等</a:t>
            </a:r>
            <a:r>
              <a:rPr lang="en-US" altLang="zh-CN" sz="2800">
                <a:ea typeface="华文楷体" panose="02010600040101010101" pitchFamily="2" charset="-122"/>
              </a:rPr>
              <a:t>)</a:t>
            </a:r>
            <a:r>
              <a:rPr lang="zh-CN" altLang="en-US" sz="2800">
                <a:ea typeface="华文楷体" panose="02010600040101010101" pitchFamily="2" charset="-122"/>
              </a:rPr>
              <a:t>形成</a:t>
            </a:r>
            <a:r>
              <a:rPr lang="zh-CN" altLang="en-US" sz="2800">
                <a:solidFill>
                  <a:srgbClr val="FF0000"/>
                </a:solidFill>
                <a:ea typeface="华文楷体" panose="02010600040101010101" pitchFamily="2" charset="-122"/>
              </a:rPr>
              <a:t>加合物     </a:t>
            </a:r>
            <a:r>
              <a:rPr lang="zh-CN" altLang="en-US" sz="2800">
                <a:ea typeface="华文楷体" panose="02010600040101010101" pitchFamily="2" charset="-122"/>
              </a:rPr>
              <a:t> </a:t>
            </a:r>
            <a:r>
              <a:rPr lang="en-US" altLang="zh-CN" sz="2800">
                <a:ea typeface="华文楷体" panose="02010600040101010101" pitchFamily="2" charset="-122"/>
              </a:rPr>
              <a:t>BF</a:t>
            </a:r>
            <a:r>
              <a:rPr lang="en-US" altLang="zh-CN" sz="2800" baseline="-25000">
                <a:ea typeface="华文楷体" panose="02010600040101010101" pitchFamily="2" charset="-122"/>
              </a:rPr>
              <a:t>3 </a:t>
            </a:r>
            <a:r>
              <a:rPr lang="en-US" altLang="zh-CN" sz="2800">
                <a:ea typeface="华文楷体" panose="02010600040101010101" pitchFamily="2" charset="-122"/>
              </a:rPr>
              <a:t>(g) + NH</a:t>
            </a:r>
            <a:r>
              <a:rPr lang="en-US" altLang="zh-CN" sz="2800" baseline="-25000">
                <a:ea typeface="华文楷体" panose="02010600040101010101" pitchFamily="2" charset="-122"/>
              </a:rPr>
              <a:t>3 </a:t>
            </a:r>
            <a:r>
              <a:rPr lang="en-US" altLang="zh-CN" sz="2800">
                <a:ea typeface="华文楷体" panose="02010600040101010101" pitchFamily="2" charset="-122"/>
              </a:rPr>
              <a:t>(g) = F</a:t>
            </a:r>
            <a:r>
              <a:rPr lang="en-US" altLang="zh-CN" sz="2800" baseline="-25000">
                <a:ea typeface="华文楷体" panose="02010600040101010101" pitchFamily="2" charset="-122"/>
              </a:rPr>
              <a:t>3</a:t>
            </a:r>
            <a:r>
              <a:rPr lang="en-US" altLang="zh-CN" sz="2800">
                <a:ea typeface="华文楷体" panose="02010600040101010101" pitchFamily="2" charset="-122"/>
              </a:rPr>
              <a:t>B</a:t>
            </a:r>
            <a:r>
              <a:rPr lang="en-US" altLang="zh-CN" sz="2800">
                <a:ea typeface="华文楷体" panose="02010600040101010101" pitchFamily="2" charset="-122"/>
                <a:cs typeface="Times New Roman" panose="02020603050405020304" pitchFamily="18" charset="0"/>
                <a:sym typeface="Symbol" panose="05050102010706020507" pitchFamily="18" charset="2"/>
              </a:rPr>
              <a:t></a:t>
            </a:r>
            <a:r>
              <a:rPr lang="en-US" altLang="zh-CN" sz="2800">
                <a:ea typeface="华文楷体" panose="02010600040101010101" pitchFamily="2" charset="-122"/>
              </a:rPr>
              <a:t>NH</a:t>
            </a:r>
            <a:r>
              <a:rPr lang="en-US" altLang="zh-CN" sz="2800" baseline="-25000">
                <a:ea typeface="华文楷体" panose="02010600040101010101" pitchFamily="2" charset="-122"/>
              </a:rPr>
              <a:t>3</a:t>
            </a:r>
            <a:r>
              <a:rPr lang="en-US" altLang="zh-CN" sz="2800">
                <a:ea typeface="华文楷体" panose="02010600040101010101" pitchFamily="2" charset="-122"/>
              </a:rPr>
              <a:t>(s)</a:t>
            </a:r>
            <a:endParaRPr lang="en-US" altLang="zh-CN" sz="2800">
              <a:ea typeface="华文楷体" panose="02010600040101010101" pitchFamily="2" charset="-122"/>
            </a:endParaRPr>
          </a:p>
        </p:txBody>
      </p:sp>
      <p:sp>
        <p:nvSpPr>
          <p:cNvPr id="5" name="Rectangle 5"/>
          <p:cNvSpPr>
            <a:spLocks noChangeArrowheads="1"/>
          </p:cNvSpPr>
          <p:nvPr/>
        </p:nvSpPr>
        <p:spPr bwMode="auto">
          <a:xfrm>
            <a:off x="982663" y="2781300"/>
            <a:ext cx="8124190" cy="193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sz="2800" dirty="0">
                <a:ea typeface="华文楷体" panose="02010600040101010101" pitchFamily="2" charset="-122"/>
              </a:rPr>
              <a:t>(2) </a:t>
            </a:r>
            <a:r>
              <a:rPr lang="zh-CN" altLang="en-US" sz="2800" dirty="0">
                <a:ea typeface="华文楷体" panose="02010600040101010101" pitchFamily="2" charset="-122"/>
              </a:rPr>
              <a:t>易水解：</a:t>
            </a:r>
            <a:endParaRPr lang="en-US" altLang="zh-CN" sz="2800" dirty="0">
              <a:ea typeface="华文楷体" panose="02010600040101010101" pitchFamily="2" charset="-122"/>
            </a:endParaRPr>
          </a:p>
          <a:p>
            <a:pPr>
              <a:lnSpc>
                <a:spcPct val="130000"/>
              </a:lnSpc>
            </a:pPr>
            <a:r>
              <a:rPr lang="en-US" altLang="zh-CN" sz="2800" dirty="0">
                <a:ea typeface="华文楷体" panose="02010600040101010101" pitchFamily="2" charset="-122"/>
              </a:rPr>
              <a:t>       BX</a:t>
            </a:r>
            <a:r>
              <a:rPr lang="en-US" altLang="zh-CN" sz="2800" baseline="-25000" dirty="0">
                <a:ea typeface="华文楷体" panose="02010600040101010101" pitchFamily="2" charset="-122"/>
              </a:rPr>
              <a:t>3 </a:t>
            </a:r>
            <a:r>
              <a:rPr lang="en-US" altLang="zh-CN" sz="2800" dirty="0">
                <a:ea typeface="华文楷体" panose="02010600040101010101" pitchFamily="2" charset="-122"/>
              </a:rPr>
              <a:t>+ 3H</a:t>
            </a:r>
            <a:r>
              <a:rPr lang="en-US" altLang="zh-CN" sz="2800" baseline="-25000" dirty="0">
                <a:ea typeface="华文楷体" panose="02010600040101010101" pitchFamily="2" charset="-122"/>
              </a:rPr>
              <a:t>2</a:t>
            </a:r>
            <a:r>
              <a:rPr lang="en-US" altLang="zh-CN" sz="2800" dirty="0">
                <a:ea typeface="华文楷体" panose="02010600040101010101" pitchFamily="2" charset="-122"/>
              </a:rPr>
              <a:t>O → H</a:t>
            </a:r>
            <a:r>
              <a:rPr lang="en-US" altLang="zh-CN" sz="2800" baseline="-25000" dirty="0">
                <a:ea typeface="华文楷体" panose="02010600040101010101" pitchFamily="2" charset="-122"/>
              </a:rPr>
              <a:t>3</a:t>
            </a:r>
            <a:r>
              <a:rPr lang="en-US" altLang="zh-CN" sz="2800" dirty="0">
                <a:ea typeface="华文楷体" panose="02010600040101010101" pitchFamily="2" charset="-122"/>
              </a:rPr>
              <a:t>BO</a:t>
            </a:r>
            <a:r>
              <a:rPr lang="en-US" altLang="zh-CN" sz="2800" baseline="-25000" dirty="0">
                <a:ea typeface="华文楷体" panose="02010600040101010101" pitchFamily="2" charset="-122"/>
              </a:rPr>
              <a:t>3 </a:t>
            </a:r>
            <a:r>
              <a:rPr lang="en-US" altLang="zh-CN" sz="2800" dirty="0">
                <a:ea typeface="华文楷体" panose="02010600040101010101" pitchFamily="2" charset="-122"/>
              </a:rPr>
              <a:t>+ 3</a:t>
            </a:r>
            <a:r>
              <a:rPr lang="en-US" altLang="zh-CN" sz="2800" dirty="0">
                <a:solidFill>
                  <a:srgbClr val="FF0000"/>
                </a:solidFill>
                <a:ea typeface="华文楷体" panose="02010600040101010101" pitchFamily="2" charset="-122"/>
              </a:rPr>
              <a:t>HX</a:t>
            </a:r>
            <a:r>
              <a:rPr lang="en-US" altLang="zh-CN" sz="2800" dirty="0">
                <a:ea typeface="华文楷体" panose="02010600040101010101" pitchFamily="2" charset="-122"/>
              </a:rPr>
              <a:t>  (X=</a:t>
            </a:r>
            <a:r>
              <a:rPr lang="en-US" altLang="zh-CN" sz="2800" dirty="0" err="1">
                <a:ea typeface="华文楷体" panose="02010600040101010101" pitchFamily="2" charset="-122"/>
              </a:rPr>
              <a:t>Cl</a:t>
            </a:r>
            <a:r>
              <a:rPr lang="en-US" altLang="zh-CN" sz="2800" dirty="0">
                <a:ea typeface="华文楷体" panose="02010600040101010101" pitchFamily="2" charset="-122"/>
              </a:rPr>
              <a:t>, Br, I)</a:t>
            </a:r>
            <a:endParaRPr lang="en-US" altLang="zh-CN" sz="2800" dirty="0">
              <a:ea typeface="华文楷体" panose="02010600040101010101" pitchFamily="2" charset="-122"/>
            </a:endParaRPr>
          </a:p>
          <a:p>
            <a:pPr>
              <a:lnSpc>
                <a:spcPct val="130000"/>
              </a:lnSpc>
            </a:pPr>
            <a:r>
              <a:rPr lang="en-US" altLang="zh-CN" sz="2800" dirty="0">
                <a:ea typeface="华文楷体" panose="02010600040101010101" pitchFamily="2" charset="-122"/>
              </a:rPr>
              <a:t>      </a:t>
            </a:r>
            <a:r>
              <a:rPr lang="en-US" altLang="zh-CN" sz="3600" dirty="0">
                <a:solidFill>
                  <a:srgbClr val="0000FF"/>
                </a:solidFill>
                <a:ea typeface="华文楷体" panose="02010600040101010101" pitchFamily="2" charset="-122"/>
              </a:rPr>
              <a:t>4B</a:t>
            </a:r>
            <a:r>
              <a:rPr lang="en-US" altLang="zh-CN" sz="3600" dirty="0">
                <a:solidFill>
                  <a:srgbClr val="00B050"/>
                </a:solidFill>
                <a:ea typeface="华文楷体" panose="02010600040101010101" pitchFamily="2" charset="-122"/>
              </a:rPr>
              <a:t>F</a:t>
            </a:r>
            <a:r>
              <a:rPr lang="en-US" altLang="zh-CN" sz="3600" baseline="-25000" dirty="0">
                <a:solidFill>
                  <a:srgbClr val="00B050"/>
                </a:solidFill>
                <a:ea typeface="华文楷体" panose="02010600040101010101" pitchFamily="2" charset="-122"/>
              </a:rPr>
              <a:t>3</a:t>
            </a:r>
            <a:r>
              <a:rPr lang="en-US" altLang="zh-CN" sz="3600" baseline="-25000" dirty="0">
                <a:solidFill>
                  <a:srgbClr val="0000FF"/>
                </a:solidFill>
                <a:ea typeface="华文楷体" panose="02010600040101010101" pitchFamily="2" charset="-122"/>
              </a:rPr>
              <a:t> </a:t>
            </a:r>
            <a:r>
              <a:rPr lang="en-US" altLang="zh-CN" sz="3600" dirty="0">
                <a:solidFill>
                  <a:srgbClr val="0000FF"/>
                </a:solidFill>
                <a:ea typeface="华文楷体" panose="02010600040101010101" pitchFamily="2" charset="-122"/>
              </a:rPr>
              <a:t>+ 3H</a:t>
            </a:r>
            <a:r>
              <a:rPr lang="en-US" altLang="zh-CN" sz="3600" baseline="-25000" dirty="0">
                <a:solidFill>
                  <a:srgbClr val="0000FF"/>
                </a:solidFill>
                <a:ea typeface="华文楷体" panose="02010600040101010101" pitchFamily="2" charset="-122"/>
              </a:rPr>
              <a:t>2</a:t>
            </a:r>
            <a:r>
              <a:rPr lang="en-US" altLang="zh-CN" sz="3600" dirty="0">
                <a:solidFill>
                  <a:srgbClr val="0000FF"/>
                </a:solidFill>
                <a:ea typeface="华文楷体" panose="02010600040101010101" pitchFamily="2" charset="-122"/>
              </a:rPr>
              <a:t>O → H</a:t>
            </a:r>
            <a:r>
              <a:rPr lang="en-US" altLang="zh-CN" sz="3600" baseline="-25000" dirty="0">
                <a:solidFill>
                  <a:srgbClr val="0000FF"/>
                </a:solidFill>
                <a:ea typeface="华文楷体" panose="02010600040101010101" pitchFamily="2" charset="-122"/>
              </a:rPr>
              <a:t>3</a:t>
            </a:r>
            <a:r>
              <a:rPr lang="en-US" altLang="zh-CN" sz="3600" dirty="0">
                <a:solidFill>
                  <a:srgbClr val="0000FF"/>
                </a:solidFill>
                <a:ea typeface="华文楷体" panose="02010600040101010101" pitchFamily="2" charset="-122"/>
              </a:rPr>
              <a:t>BO</a:t>
            </a:r>
            <a:r>
              <a:rPr lang="en-US" altLang="zh-CN" sz="3600" baseline="-25000" dirty="0">
                <a:solidFill>
                  <a:srgbClr val="0000FF"/>
                </a:solidFill>
                <a:ea typeface="华文楷体" panose="02010600040101010101" pitchFamily="2" charset="-122"/>
              </a:rPr>
              <a:t>3 </a:t>
            </a:r>
            <a:r>
              <a:rPr lang="en-US" altLang="zh-CN" sz="3600" dirty="0">
                <a:solidFill>
                  <a:srgbClr val="0000FF"/>
                </a:solidFill>
                <a:ea typeface="华文楷体" panose="02010600040101010101" pitchFamily="2" charset="-122"/>
              </a:rPr>
              <a:t>+ </a:t>
            </a:r>
            <a:r>
              <a:rPr lang="en-US" altLang="zh-CN" sz="3600" dirty="0" smtClean="0">
                <a:solidFill>
                  <a:srgbClr val="0000FF"/>
                </a:solidFill>
                <a:ea typeface="华文楷体" panose="02010600040101010101" pitchFamily="2" charset="-122"/>
              </a:rPr>
              <a:t>3H</a:t>
            </a:r>
            <a:r>
              <a:rPr lang="en-US" altLang="zh-CN" sz="3600" dirty="0" smtClean="0">
                <a:solidFill>
                  <a:srgbClr val="00B050"/>
                </a:solidFill>
                <a:ea typeface="华文楷体" panose="02010600040101010101" pitchFamily="2" charset="-122"/>
              </a:rPr>
              <a:t>BF</a:t>
            </a:r>
            <a:r>
              <a:rPr lang="en-US" altLang="zh-CN" sz="3600" baseline="-25000" dirty="0" smtClean="0">
                <a:solidFill>
                  <a:srgbClr val="00B050"/>
                </a:solidFill>
                <a:ea typeface="华文楷体" panose="02010600040101010101" pitchFamily="2" charset="-122"/>
              </a:rPr>
              <a:t>4</a:t>
            </a:r>
            <a:r>
              <a:rPr lang="zh-CN" altLang="en-US" sz="3600" dirty="0" smtClean="0">
                <a:solidFill>
                  <a:srgbClr val="0000FF"/>
                </a:solidFill>
                <a:ea typeface="华文楷体" panose="02010600040101010101" pitchFamily="2" charset="-122"/>
              </a:rPr>
              <a:t>（</a:t>
            </a:r>
            <a:r>
              <a:rPr lang="en-US" altLang="zh-CN" sz="3600" dirty="0" smtClean="0">
                <a:solidFill>
                  <a:srgbClr val="0000FF"/>
                </a:solidFill>
                <a:ea typeface="华文楷体" panose="02010600040101010101" pitchFamily="2" charset="-122"/>
              </a:rPr>
              <a:t>?</a:t>
            </a:r>
            <a:r>
              <a:rPr lang="zh-CN" altLang="en-US" sz="3600" dirty="0" smtClean="0">
                <a:solidFill>
                  <a:srgbClr val="0000FF"/>
                </a:solidFill>
                <a:ea typeface="华文楷体" panose="02010600040101010101" pitchFamily="2" charset="-122"/>
              </a:rPr>
              <a:t>） </a:t>
            </a:r>
            <a:endParaRPr lang="en-US" altLang="zh-CN" sz="3600" dirty="0">
              <a:solidFill>
                <a:srgbClr val="0000FF"/>
              </a:solidFill>
              <a:ea typeface="华文楷体" panose="02010600040101010101" pitchFamily="2" charset="-122"/>
            </a:endParaRPr>
          </a:p>
        </p:txBody>
      </p:sp>
      <p:sp>
        <p:nvSpPr>
          <p:cNvPr id="6" name="Rectangle 6"/>
          <p:cNvSpPr>
            <a:spLocks noChangeArrowheads="1"/>
          </p:cNvSpPr>
          <p:nvPr/>
        </p:nvSpPr>
        <p:spPr bwMode="auto">
          <a:xfrm>
            <a:off x="971233" y="4712018"/>
            <a:ext cx="7777162"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zh-CN" altLang="en-US" sz="3600">
                <a:solidFill>
                  <a:srgbClr val="0000FF"/>
                </a:solidFill>
                <a:ea typeface="华文楷体" panose="02010600040101010101" pitchFamily="2" charset="-122"/>
              </a:rPr>
              <a:t>氟硼酸 </a:t>
            </a:r>
            <a:r>
              <a:rPr lang="en-US" altLang="zh-CN" sz="3600">
                <a:solidFill>
                  <a:srgbClr val="0000FF"/>
                </a:solidFill>
                <a:ea typeface="华文楷体" panose="02010600040101010101" pitchFamily="2" charset="-122"/>
              </a:rPr>
              <a:t>HBF</a:t>
            </a:r>
            <a:r>
              <a:rPr lang="en-US" altLang="zh-CN" sz="3600" baseline="-25000">
                <a:solidFill>
                  <a:srgbClr val="0000FF"/>
                </a:solidFill>
                <a:ea typeface="华文楷体" panose="02010600040101010101" pitchFamily="2" charset="-122"/>
              </a:rPr>
              <a:t>4 </a:t>
            </a:r>
            <a:r>
              <a:rPr lang="en-US" altLang="zh-CN" sz="3600">
                <a:ea typeface="华文楷体" panose="02010600040101010101" pitchFamily="2" charset="-122"/>
              </a:rPr>
              <a:t>: </a:t>
            </a:r>
            <a:r>
              <a:rPr lang="zh-CN" altLang="en-US" sz="3600">
                <a:ea typeface="华文楷体" panose="02010600040101010101" pitchFamily="2" charset="-122"/>
              </a:rPr>
              <a:t>一种强酸，仅以离子状态存在于水溶液中。     氟硅酸 </a:t>
            </a:r>
            <a:r>
              <a:rPr lang="en-US" altLang="zh-CN" sz="3600">
                <a:solidFill>
                  <a:srgbClr val="FC1B16"/>
                </a:solidFill>
                <a:ea typeface="华文楷体" panose="02010600040101010101" pitchFamily="2" charset="-122"/>
              </a:rPr>
              <a:t>H</a:t>
            </a:r>
            <a:r>
              <a:rPr lang="en-US" altLang="zh-CN" sz="3600" baseline="-25000">
                <a:solidFill>
                  <a:srgbClr val="FC1B16"/>
                </a:solidFill>
                <a:ea typeface="华文楷体" panose="02010600040101010101" pitchFamily="2" charset="-122"/>
              </a:rPr>
              <a:t>2</a:t>
            </a:r>
            <a:r>
              <a:rPr lang="en-US" altLang="zh-CN" sz="3600">
                <a:solidFill>
                  <a:srgbClr val="FC1B16"/>
                </a:solidFill>
                <a:ea typeface="华文楷体" panose="02010600040101010101" pitchFamily="2" charset="-122"/>
              </a:rPr>
              <a:t>SiF</a:t>
            </a:r>
            <a:r>
              <a:rPr lang="en-US" altLang="zh-CN" sz="3600" baseline="-25000">
                <a:solidFill>
                  <a:srgbClr val="FC1B16"/>
                </a:solidFill>
                <a:ea typeface="华文楷体" panose="02010600040101010101" pitchFamily="2" charset="-122"/>
              </a:rPr>
              <a:t>6</a:t>
            </a:r>
            <a:endParaRPr lang="en-US" altLang="zh-CN" sz="3600" baseline="-25000">
              <a:solidFill>
                <a:srgbClr val="FC1B16"/>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6"/>
                                        </p:tgtEl>
                                        <p:attrNameLst>
                                          <p:attrName>style.visibility</p:attrName>
                                        </p:attrNameLst>
                                      </p:cBhvr>
                                      <p:to>
                                        <p:strVal val="visible"/>
                                      </p:to>
                                    </p:set>
                                    <p:anim to="" calcmode="lin" valueType="num">
                                      <p:cBhvr>
                                        <p:cTn id="13"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11" name="Text Box 27"/>
          <p:cNvSpPr txBox="1">
            <a:spLocks noChangeArrowheads="1"/>
          </p:cNvSpPr>
          <p:nvPr/>
        </p:nvSpPr>
        <p:spPr bwMode="auto">
          <a:xfrm>
            <a:off x="957263" y="817563"/>
            <a:ext cx="2232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3600">
                <a:solidFill>
                  <a:srgbClr val="FF0000"/>
                </a:solidFill>
                <a:ea typeface="华文楷体" panose="02010600040101010101" pitchFamily="2" charset="-122"/>
                <a:cs typeface="Times New Roman" panose="02020603050405020304" pitchFamily="18" charset="0"/>
              </a:rPr>
              <a:t>1. </a:t>
            </a:r>
            <a:r>
              <a:rPr lang="zh-CN" altLang="en-US" sz="3600">
                <a:solidFill>
                  <a:srgbClr val="FF0000"/>
                </a:solidFill>
                <a:ea typeface="华文楷体" panose="02010600040101010101" pitchFamily="2" charset="-122"/>
                <a:cs typeface="Times New Roman" panose="02020603050405020304" pitchFamily="18" charset="0"/>
              </a:rPr>
              <a:t>存在</a:t>
            </a:r>
            <a:endParaRPr lang="zh-CN" altLang="en-US" sz="3600">
              <a:solidFill>
                <a:srgbClr val="FF0000"/>
              </a:solidFill>
              <a:ea typeface="华文楷体" panose="02010600040101010101" pitchFamily="2" charset="-122"/>
              <a:cs typeface="Times New Roman" panose="02020603050405020304" pitchFamily="18" charset="0"/>
            </a:endParaRPr>
          </a:p>
        </p:txBody>
      </p:sp>
      <p:sp>
        <p:nvSpPr>
          <p:cNvPr id="34818" name="Rectangle 30"/>
          <p:cNvSpPr>
            <a:spLocks noChangeArrowheads="1"/>
          </p:cNvSpPr>
          <p:nvPr/>
        </p:nvSpPr>
        <p:spPr bwMode="auto">
          <a:xfrm>
            <a:off x="900113" y="115888"/>
            <a:ext cx="65897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ea typeface="华文楷体" panose="02010600040101010101" pitchFamily="2" charset="-122"/>
                <a:cs typeface="Times New Roman" panose="02020603050405020304" pitchFamily="18" charset="0"/>
              </a:rPr>
              <a:t>8.1.1 </a:t>
            </a:r>
            <a:r>
              <a:rPr lang="zh-CN" altLang="en-US" sz="4000">
                <a:ea typeface="华文楷体" panose="02010600040101010101" pitchFamily="2" charset="-122"/>
                <a:cs typeface="Times New Roman" panose="02020603050405020304" pitchFamily="18" charset="0"/>
              </a:rPr>
              <a:t>氢的成键特征和氢化物</a:t>
            </a:r>
            <a:endParaRPr lang="zh-CN" altLang="en-US" sz="4000">
              <a:ea typeface="华文楷体" panose="02010600040101010101" pitchFamily="2" charset="-122"/>
              <a:cs typeface="Times New Roman" panose="02020603050405020304" pitchFamily="18" charset="0"/>
            </a:endParaRPr>
          </a:p>
        </p:txBody>
      </p:sp>
      <p:sp>
        <p:nvSpPr>
          <p:cNvPr id="8" name="Rectangle 2"/>
          <p:cNvSpPr>
            <a:spLocks noChangeArrowheads="1"/>
          </p:cNvSpPr>
          <p:nvPr/>
        </p:nvSpPr>
        <p:spPr bwMode="auto">
          <a:xfrm>
            <a:off x="1157288" y="1487488"/>
            <a:ext cx="6943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buClr>
                <a:srgbClr val="FF0000"/>
              </a:buClr>
              <a:buFont typeface="宋体" panose="02010600030101010101" pitchFamily="2" charset="-122"/>
              <a:buChar char="★"/>
            </a:pPr>
            <a:r>
              <a:rPr kumimoji="1" lang="en-US" altLang="zh-CN" sz="3600">
                <a:solidFill>
                  <a:srgbClr val="0000CC"/>
                </a:solidFill>
                <a:latin typeface="华文楷体" panose="02010600040101010101" pitchFamily="2" charset="-122"/>
                <a:ea typeface="华文楷体" panose="02010600040101010101" pitchFamily="2" charset="-122"/>
              </a:rPr>
              <a:t>  H </a:t>
            </a:r>
            <a:r>
              <a:rPr kumimoji="1" lang="zh-CN" altLang="en-US" sz="3600">
                <a:solidFill>
                  <a:srgbClr val="0000CC"/>
                </a:solidFill>
                <a:latin typeface="华文楷体" panose="02010600040101010101" pitchFamily="2" charset="-122"/>
                <a:ea typeface="华文楷体" panose="02010600040101010101" pitchFamily="2" charset="-122"/>
              </a:rPr>
              <a:t>：三种同位素</a:t>
            </a:r>
            <a:r>
              <a:rPr kumimoji="1" lang="en-US" altLang="zh-CN" sz="3600">
                <a:solidFill>
                  <a:srgbClr val="0000CC"/>
                </a:solidFill>
                <a:ea typeface="华文楷体" panose="02010600040101010101" pitchFamily="2" charset="-122"/>
              </a:rPr>
              <a:t>(</a:t>
            </a:r>
            <a:r>
              <a:rPr kumimoji="1" lang="zh-CN" altLang="en-US" sz="3600">
                <a:solidFill>
                  <a:srgbClr val="FF0000"/>
                </a:solidFill>
                <a:latin typeface="华文楷体" panose="02010600040101010101" pitchFamily="2" charset="-122"/>
                <a:ea typeface="华文楷体" panose="02010600040101010101" pitchFamily="2" charset="-122"/>
              </a:rPr>
              <a:t>氕</a:t>
            </a:r>
            <a:r>
              <a:rPr kumimoji="1" lang="zh-CN" altLang="en-US" sz="3600">
                <a:solidFill>
                  <a:srgbClr val="0000CC"/>
                </a:solidFill>
                <a:latin typeface="华文楷体" panose="02010600040101010101" pitchFamily="2" charset="-122"/>
                <a:ea typeface="华文楷体" panose="02010600040101010101" pitchFamily="2" charset="-122"/>
              </a:rPr>
              <a:t>、氘、氚</a:t>
            </a:r>
            <a:r>
              <a:rPr kumimoji="1" lang="en-US" altLang="zh-CN" sz="3600">
                <a:solidFill>
                  <a:srgbClr val="0000FF"/>
                </a:solidFill>
                <a:ea typeface="华文楷体" panose="02010600040101010101" pitchFamily="2" charset="-122"/>
              </a:rPr>
              <a:t>)</a:t>
            </a:r>
            <a:endParaRPr kumimoji="1" lang="en-US" altLang="zh-CN" sz="3600">
              <a:solidFill>
                <a:srgbClr val="0000FF"/>
              </a:solidFill>
              <a:ea typeface="华文楷体" panose="02010600040101010101" pitchFamily="2" charset="-122"/>
            </a:endParaRPr>
          </a:p>
        </p:txBody>
      </p:sp>
      <p:sp>
        <p:nvSpPr>
          <p:cNvPr id="9" name="Rectangle 3"/>
          <p:cNvSpPr>
            <a:spLocks noChangeArrowheads="1"/>
          </p:cNvSpPr>
          <p:nvPr/>
        </p:nvSpPr>
        <p:spPr bwMode="auto">
          <a:xfrm>
            <a:off x="900113" y="2430463"/>
            <a:ext cx="813752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30000"/>
              </a:lnSpc>
            </a:pPr>
            <a:r>
              <a:rPr kumimoji="1" lang="zh-CN" altLang="en-US">
                <a:ea typeface="华文楷体" panose="02010600040101010101" pitchFamily="2" charset="-122"/>
              </a:rPr>
              <a:t>氘以重水</a:t>
            </a:r>
            <a:r>
              <a:rPr kumimoji="1" lang="en-US" altLang="zh-CN">
                <a:ea typeface="华文楷体" panose="02010600040101010101" pitchFamily="2" charset="-122"/>
              </a:rPr>
              <a:t>(</a:t>
            </a:r>
            <a:r>
              <a:rPr kumimoji="1" lang="en-US" altLang="zh-CN">
                <a:solidFill>
                  <a:srgbClr val="0000CC"/>
                </a:solidFill>
                <a:ea typeface="华文楷体" panose="02010600040101010101" pitchFamily="2" charset="-122"/>
              </a:rPr>
              <a:t>D</a:t>
            </a:r>
            <a:r>
              <a:rPr kumimoji="1" lang="en-US" altLang="zh-CN" baseline="-25000">
                <a:solidFill>
                  <a:srgbClr val="0000CC"/>
                </a:solidFill>
                <a:ea typeface="华文楷体" panose="02010600040101010101" pitchFamily="2" charset="-122"/>
              </a:rPr>
              <a:t>2</a:t>
            </a:r>
            <a:r>
              <a:rPr kumimoji="1" lang="en-US" altLang="zh-CN">
                <a:solidFill>
                  <a:srgbClr val="0000CC"/>
                </a:solidFill>
                <a:ea typeface="华文楷体" panose="02010600040101010101" pitchFamily="2" charset="-122"/>
              </a:rPr>
              <a:t>O</a:t>
            </a:r>
            <a:r>
              <a:rPr kumimoji="1" lang="en-US" altLang="zh-CN">
                <a:ea typeface="华文楷体" panose="02010600040101010101" pitchFamily="2" charset="-122"/>
              </a:rPr>
              <a:t>) </a:t>
            </a:r>
            <a:r>
              <a:rPr kumimoji="1" lang="zh-CN" altLang="en-US">
                <a:ea typeface="华文楷体" panose="02010600040101010101" pitchFamily="2" charset="-122"/>
              </a:rPr>
              <a:t>形式存在于天然水中，平均约占氢原子总数的 </a:t>
            </a:r>
            <a:r>
              <a:rPr kumimoji="1" lang="en-US" altLang="zh-CN">
                <a:ea typeface="华文楷体" panose="02010600040101010101" pitchFamily="2" charset="-122"/>
              </a:rPr>
              <a:t>0.016 %</a:t>
            </a:r>
            <a:r>
              <a:rPr kumimoji="1" lang="zh-CN" altLang="en-US">
                <a:ea typeface="华文楷体" panose="02010600040101010101" pitchFamily="2" charset="-122"/>
              </a:rPr>
              <a:t>；氚的含量极少</a:t>
            </a:r>
            <a:endParaRPr kumimoji="1" lang="zh-CN" altLang="en-US">
              <a:ea typeface="华文楷体" panose="02010600040101010101" pitchFamily="2" charset="-122"/>
            </a:endParaRPr>
          </a:p>
        </p:txBody>
      </p:sp>
      <p:grpSp>
        <p:nvGrpSpPr>
          <p:cNvPr id="10" name="Group 4"/>
          <p:cNvGrpSpPr/>
          <p:nvPr/>
        </p:nvGrpSpPr>
        <p:grpSpPr bwMode="auto">
          <a:xfrm>
            <a:off x="1157288" y="4292600"/>
            <a:ext cx="7129462" cy="2000250"/>
            <a:chOff x="960" y="1440"/>
            <a:chExt cx="3888" cy="864"/>
          </a:xfrm>
        </p:grpSpPr>
        <p:sp>
          <p:nvSpPr>
            <p:cNvPr id="34823" name="Line 5"/>
            <p:cNvSpPr>
              <a:spLocks noChangeShapeType="1"/>
            </p:cNvSpPr>
            <p:nvPr/>
          </p:nvSpPr>
          <p:spPr bwMode="auto">
            <a:xfrm>
              <a:off x="960" y="1440"/>
              <a:ext cx="3792" cy="0"/>
            </a:xfrm>
            <a:prstGeom prst="line">
              <a:avLst/>
            </a:prstGeom>
            <a:noFill/>
            <a:ln w="28575" cap="sq">
              <a:solidFill>
                <a:srgbClr val="FFCC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4824" name="Text Box 6"/>
            <p:cNvSpPr txBox="1">
              <a:spLocks noChangeArrowheads="1"/>
            </p:cNvSpPr>
            <p:nvPr/>
          </p:nvSpPr>
          <p:spPr bwMode="auto">
            <a:xfrm>
              <a:off x="1056" y="1440"/>
              <a:ext cx="36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2000">
                  <a:ea typeface="华文楷体" panose="02010600040101010101" pitchFamily="2" charset="-122"/>
                </a:rPr>
                <a:t>中文名     含量           </a:t>
              </a:r>
              <a:r>
                <a:rPr lang="en-US" altLang="zh-CN" sz="2000">
                  <a:ea typeface="华文楷体" panose="02010600040101010101" pitchFamily="2" charset="-122"/>
                </a:rPr>
                <a:t>	</a:t>
              </a:r>
              <a:r>
                <a:rPr lang="zh-CN" altLang="en-US" sz="2000">
                  <a:ea typeface="华文楷体" panose="02010600040101010101" pitchFamily="2" charset="-122"/>
                </a:rPr>
                <a:t> 表示         符号             说明</a:t>
              </a:r>
              <a:endParaRPr lang="zh-CN" altLang="en-US" sz="2000">
                <a:ea typeface="华文楷体" panose="02010600040101010101" pitchFamily="2" charset="-122"/>
              </a:endParaRPr>
            </a:p>
          </p:txBody>
        </p:sp>
        <p:sp>
          <p:nvSpPr>
            <p:cNvPr id="34825" name="Line 7"/>
            <p:cNvSpPr>
              <a:spLocks noChangeShapeType="1"/>
            </p:cNvSpPr>
            <p:nvPr/>
          </p:nvSpPr>
          <p:spPr bwMode="auto">
            <a:xfrm>
              <a:off x="960" y="1632"/>
              <a:ext cx="3792" cy="0"/>
            </a:xfrm>
            <a:prstGeom prst="line">
              <a:avLst/>
            </a:prstGeom>
            <a:noFill/>
            <a:ln w="12700" cap="sq">
              <a:solidFill>
                <a:srgbClr val="FFCC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4826" name="Text Box 8"/>
            <p:cNvSpPr txBox="1">
              <a:spLocks noChangeArrowheads="1"/>
            </p:cNvSpPr>
            <p:nvPr/>
          </p:nvSpPr>
          <p:spPr bwMode="auto">
            <a:xfrm>
              <a:off x="1008" y="1632"/>
              <a:ext cx="3840"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zh-CN" altLang="en-US" sz="2400">
                  <a:solidFill>
                    <a:srgbClr val="FF0000"/>
                  </a:solidFill>
                  <a:ea typeface="华文楷体" panose="02010600040101010101" pitchFamily="2" charset="-122"/>
                </a:rPr>
                <a:t>氕</a:t>
              </a:r>
              <a:r>
                <a:rPr lang="zh-CN" altLang="en-US" sz="2400" baseline="30000">
                  <a:solidFill>
                    <a:srgbClr val="FF0000"/>
                  </a:solidFill>
                  <a:ea typeface="华文楷体" panose="02010600040101010101" pitchFamily="2" charset="-122"/>
                </a:rPr>
                <a:t>*               </a:t>
              </a:r>
              <a:r>
                <a:rPr lang="zh-CN" altLang="en-US" sz="2400">
                  <a:solidFill>
                    <a:srgbClr val="FF0000"/>
                  </a:solidFill>
                  <a:ea typeface="华文楷体" panose="02010600040101010101" pitchFamily="2" charset="-122"/>
                </a:rPr>
                <a:t> </a:t>
              </a:r>
              <a:r>
                <a:rPr lang="en-US" altLang="zh-CN" sz="2400">
                  <a:solidFill>
                    <a:srgbClr val="FF0000"/>
                  </a:solidFill>
                  <a:ea typeface="华文楷体" panose="02010600040101010101" pitchFamily="2" charset="-122"/>
                </a:rPr>
                <a:t>99.9844%    </a:t>
              </a:r>
              <a:r>
                <a:rPr lang="en-US" altLang="zh-CN" sz="2400" baseline="30000">
                  <a:solidFill>
                    <a:srgbClr val="FF0000"/>
                  </a:solidFill>
                  <a:ea typeface="华文楷体" panose="02010600040101010101" pitchFamily="2" charset="-122"/>
                </a:rPr>
                <a:t>1</a:t>
              </a:r>
              <a:r>
                <a:rPr lang="en-US" altLang="zh-CN" sz="2400" baseline="-25000">
                  <a:solidFill>
                    <a:srgbClr val="FF0000"/>
                  </a:solidFill>
                  <a:ea typeface="华文楷体" panose="02010600040101010101" pitchFamily="2" charset="-122"/>
                </a:rPr>
                <a:t>1</a:t>
              </a:r>
              <a:r>
                <a:rPr lang="en-US" altLang="zh-CN" sz="2400">
                  <a:solidFill>
                    <a:srgbClr val="FF0000"/>
                  </a:solidFill>
                  <a:ea typeface="华文楷体" panose="02010600040101010101" pitchFamily="2" charset="-122"/>
                </a:rPr>
                <a:t>H         H         </a:t>
              </a:r>
              <a:r>
                <a:rPr lang="zh-CN" altLang="en-US" sz="2400">
                  <a:solidFill>
                    <a:srgbClr val="FF0000"/>
                  </a:solidFill>
                  <a:ea typeface="华文楷体" panose="02010600040101010101" pitchFamily="2" charset="-122"/>
                </a:rPr>
                <a:t>稳定同位素</a:t>
              </a:r>
              <a:endParaRPr lang="zh-CN" altLang="en-US" sz="2400">
                <a:solidFill>
                  <a:srgbClr val="FF0000"/>
                </a:solidFill>
                <a:ea typeface="华文楷体" panose="02010600040101010101" pitchFamily="2" charset="-122"/>
              </a:endParaRPr>
            </a:p>
            <a:p>
              <a:pPr eaLnBrk="0" hangingPunct="0"/>
              <a:r>
                <a:rPr lang="zh-CN" altLang="en-US" sz="2400">
                  <a:ea typeface="华文楷体" panose="02010600040101010101" pitchFamily="2" charset="-122"/>
                </a:rPr>
                <a:t>氘            </a:t>
              </a:r>
              <a:r>
                <a:rPr lang="en-US" altLang="zh-CN" sz="2400">
                  <a:ea typeface="华文楷体" panose="02010600040101010101" pitchFamily="2" charset="-122"/>
                </a:rPr>
                <a:t>0.0156%       </a:t>
              </a:r>
              <a:r>
                <a:rPr lang="en-US" altLang="zh-CN" sz="2400" baseline="30000">
                  <a:ea typeface="华文楷体" panose="02010600040101010101" pitchFamily="2" charset="-122"/>
                </a:rPr>
                <a:t>2</a:t>
              </a:r>
              <a:r>
                <a:rPr lang="en-US" altLang="zh-CN" sz="2400" baseline="-25000">
                  <a:ea typeface="华文楷体" panose="02010600040101010101" pitchFamily="2" charset="-122"/>
                </a:rPr>
                <a:t>1</a:t>
              </a:r>
              <a:r>
                <a:rPr lang="en-US" altLang="zh-CN" sz="2400">
                  <a:ea typeface="华文楷体" panose="02010600040101010101" pitchFamily="2" charset="-122"/>
                </a:rPr>
                <a:t>H        D         </a:t>
              </a:r>
              <a:r>
                <a:rPr lang="zh-CN" altLang="en-US" sz="2400">
                  <a:ea typeface="华文楷体" panose="02010600040101010101" pitchFamily="2" charset="-122"/>
                </a:rPr>
                <a:t>稳定同位素</a:t>
              </a:r>
              <a:endParaRPr lang="zh-CN" altLang="en-US" sz="2400">
                <a:ea typeface="华文楷体" panose="02010600040101010101" pitchFamily="2" charset="-122"/>
              </a:endParaRPr>
            </a:p>
            <a:p>
              <a:pPr eaLnBrk="0" hangingPunct="0"/>
              <a:r>
                <a:rPr lang="zh-CN" altLang="en-US" sz="2400">
                  <a:ea typeface="华文楷体" panose="02010600040101010101" pitchFamily="2" charset="-122"/>
                </a:rPr>
                <a:t>氚            不稳定  </a:t>
              </a:r>
              <a:r>
                <a:rPr lang="en-US" altLang="zh-CN" sz="2400" baseline="30000">
                  <a:ea typeface="华文楷体" panose="02010600040101010101" pitchFamily="2" charset="-122"/>
                </a:rPr>
                <a:t>            3</a:t>
              </a:r>
              <a:r>
                <a:rPr lang="en-US" altLang="zh-CN" sz="2400" baseline="-25000">
                  <a:ea typeface="华文楷体" panose="02010600040101010101" pitchFamily="2" charset="-122"/>
                </a:rPr>
                <a:t>1</a:t>
              </a:r>
              <a:r>
                <a:rPr lang="en-US" altLang="zh-CN" sz="2400">
                  <a:ea typeface="华文楷体" panose="02010600040101010101" pitchFamily="2" charset="-122"/>
                </a:rPr>
                <a:t>H        T        </a:t>
              </a:r>
              <a:r>
                <a:rPr lang="zh-CN" altLang="en-US" sz="2400">
                  <a:ea typeface="华文楷体" panose="02010600040101010101" pitchFamily="2" charset="-122"/>
                </a:rPr>
                <a:t>放射性同位素</a:t>
              </a:r>
              <a:endParaRPr lang="zh-CN" altLang="en-US" sz="2400">
                <a:solidFill>
                  <a:schemeClr val="bg1"/>
                </a:solidFill>
                <a:ea typeface="华文楷体" panose="02010600040101010101" pitchFamily="2" charset="-122"/>
              </a:endParaRPr>
            </a:p>
          </p:txBody>
        </p:sp>
        <p:sp>
          <p:nvSpPr>
            <p:cNvPr id="34827" name="Line 9"/>
            <p:cNvSpPr>
              <a:spLocks noChangeShapeType="1"/>
            </p:cNvSpPr>
            <p:nvPr/>
          </p:nvSpPr>
          <p:spPr bwMode="auto">
            <a:xfrm>
              <a:off x="1008" y="2304"/>
              <a:ext cx="3792" cy="0"/>
            </a:xfrm>
            <a:prstGeom prst="line">
              <a:avLst/>
            </a:prstGeom>
            <a:noFill/>
            <a:ln w="28575" cap="sq">
              <a:solidFill>
                <a:srgbClr val="FFCCC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sp>
        <p:nvSpPr>
          <p:cNvPr id="34822" name="Rectangle 26"/>
          <p:cNvSpPr>
            <a:spLocks noChangeArrowheads="1"/>
          </p:cNvSpPr>
          <p:nvPr/>
        </p:nvSpPr>
        <p:spPr bwMode="auto">
          <a:xfrm>
            <a:off x="7885113" y="616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AF81CD4-AC6B-462E-8E2B-68B902AD4BBE}" type="slidenum">
              <a:rPr kumimoji="1" lang="en-US" altLang="zh-CN" sz="1600">
                <a:ea typeface="ˎ̥"/>
                <a:cs typeface="ˎ̥"/>
              </a:rPr>
            </a:fld>
            <a:r>
              <a:rPr kumimoji="1" lang="en-US" altLang="zh-CN" sz="1600"/>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1211"/>
                                        </p:tgtEl>
                                        <p:attrNameLst>
                                          <p:attrName>style.visibility</p:attrName>
                                        </p:attrNameLst>
                                      </p:cBhvr>
                                      <p:to>
                                        <p:strVal val="visible"/>
                                      </p:to>
                                    </p:set>
                                    <p:animEffect transition="in" filter="wipe(left)">
                                      <p:cBhvr>
                                        <p:cTn id="7" dur="500"/>
                                        <p:tgtEl>
                                          <p:spTgt spid="2212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11" grpId="0"/>
      <p:bldP spid="8" grpId="0" autoUpdateAnimBg="0"/>
      <p:bldP spid="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4539A82-21A9-4C7D-9612-FD41C48D02E0}"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3" name="Rectangle 2"/>
          <p:cNvSpPr>
            <a:spLocks noChangeArrowheads="1"/>
          </p:cNvSpPr>
          <p:nvPr/>
        </p:nvSpPr>
        <p:spPr bwMode="auto">
          <a:xfrm>
            <a:off x="827088" y="115888"/>
            <a:ext cx="80486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20000"/>
              </a:lnSpc>
            </a:pPr>
            <a:r>
              <a:rPr lang="zh-CN" altLang="en-US" sz="3600" dirty="0" smtClean="0">
                <a:solidFill>
                  <a:srgbClr val="0000FF"/>
                </a:solidFill>
                <a:ea typeface="华文楷体" panose="02010600040101010101" pitchFamily="2" charset="-122"/>
              </a:rPr>
              <a:t>问题：</a:t>
            </a:r>
            <a:r>
              <a:rPr lang="zh-CN" altLang="en-US" sz="3600" dirty="0">
                <a:ea typeface="华文楷体" panose="02010600040101010101" pitchFamily="2" charset="-122"/>
              </a:rPr>
              <a:t>硼氢化合物和硼卤化物的结构差异：</a:t>
            </a:r>
            <a:r>
              <a:rPr lang="en-US" altLang="zh-CN" sz="3600" dirty="0">
                <a:ea typeface="华文楷体" panose="02010600040101010101" pitchFamily="2" charset="-122"/>
              </a:rPr>
              <a:t>B</a:t>
            </a:r>
            <a:r>
              <a:rPr lang="en-US" altLang="zh-CN" sz="3600" baseline="-25000" dirty="0">
                <a:ea typeface="华文楷体" panose="02010600040101010101" pitchFamily="2" charset="-122"/>
              </a:rPr>
              <a:t>2</a:t>
            </a:r>
            <a:r>
              <a:rPr lang="en-US" altLang="zh-CN" sz="3600" dirty="0">
                <a:ea typeface="华文楷体" panose="02010600040101010101" pitchFamily="2" charset="-122"/>
              </a:rPr>
              <a:t>H</a:t>
            </a:r>
            <a:r>
              <a:rPr lang="en-US" altLang="zh-CN" sz="3600" baseline="-25000" dirty="0">
                <a:ea typeface="华文楷体" panose="02010600040101010101" pitchFamily="2" charset="-122"/>
              </a:rPr>
              <a:t>6</a:t>
            </a:r>
            <a:r>
              <a:rPr lang="zh-CN" altLang="en-US" sz="3600" dirty="0">
                <a:ea typeface="华文楷体" panose="02010600040101010101" pitchFamily="2" charset="-122"/>
              </a:rPr>
              <a:t>和 </a:t>
            </a:r>
            <a:r>
              <a:rPr lang="en-US" altLang="zh-CN" sz="3600" dirty="0">
                <a:ea typeface="华文楷体" panose="02010600040101010101" pitchFamily="2" charset="-122"/>
              </a:rPr>
              <a:t>BX</a:t>
            </a:r>
            <a:r>
              <a:rPr lang="en-US" altLang="zh-CN" sz="3600" baseline="-25000" dirty="0">
                <a:ea typeface="华文楷体" panose="02010600040101010101" pitchFamily="2" charset="-122"/>
              </a:rPr>
              <a:t>3 </a:t>
            </a:r>
            <a:r>
              <a:rPr lang="en-US" altLang="zh-CN" sz="3600" dirty="0">
                <a:ea typeface="华文楷体" panose="02010600040101010101" pitchFamily="2" charset="-122"/>
              </a:rPr>
              <a:t>(X = F, </a:t>
            </a:r>
            <a:r>
              <a:rPr lang="en-US" altLang="zh-CN" sz="3600" dirty="0" err="1">
                <a:ea typeface="华文楷体" panose="02010600040101010101" pitchFamily="2" charset="-122"/>
              </a:rPr>
              <a:t>Cl</a:t>
            </a:r>
            <a:r>
              <a:rPr lang="en-US" altLang="zh-CN" sz="3600" dirty="0">
                <a:ea typeface="华文楷体" panose="02010600040101010101" pitchFamily="2" charset="-122"/>
              </a:rPr>
              <a:t>, Br, I)</a:t>
            </a:r>
            <a:endParaRPr lang="en-US" altLang="zh-CN" sz="3600" dirty="0">
              <a:ea typeface="华文楷体" panose="02010600040101010101" pitchFamily="2" charset="-122"/>
            </a:endParaRPr>
          </a:p>
        </p:txBody>
      </p:sp>
      <p:sp>
        <p:nvSpPr>
          <p:cNvPr id="5" name="Text Box 3"/>
          <p:cNvSpPr txBox="1">
            <a:spLocks noChangeArrowheads="1"/>
          </p:cNvSpPr>
          <p:nvPr/>
        </p:nvSpPr>
        <p:spPr bwMode="auto">
          <a:xfrm>
            <a:off x="987425" y="1701800"/>
            <a:ext cx="79200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50000"/>
              </a:spcBef>
            </a:pPr>
            <a:r>
              <a:rPr lang="zh-CN" altLang="en-US" sz="3600">
                <a:ea typeface="华文楷体" panose="02010600040101010101" pitchFamily="2" charset="-122"/>
                <a:cs typeface="Times New Roman" panose="02020603050405020304" pitchFamily="18" charset="0"/>
              </a:rPr>
              <a:t>解</a:t>
            </a:r>
            <a:r>
              <a:rPr lang="en-US" altLang="zh-CN" sz="3600">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因</a:t>
            </a:r>
            <a:r>
              <a:rPr lang="en-US" altLang="zh-CN" sz="3600">
                <a:solidFill>
                  <a:srgbClr val="FF0000"/>
                </a:solidFill>
                <a:ea typeface="华文楷体" panose="02010600040101010101" pitchFamily="2" charset="-122"/>
                <a:cs typeface="Times New Roman" panose="02020603050405020304" pitchFamily="18" charset="0"/>
              </a:rPr>
              <a:t>BH</a:t>
            </a:r>
            <a:r>
              <a:rPr lang="en-US" altLang="zh-CN" sz="3600" baseline="-25000">
                <a:solidFill>
                  <a:srgbClr val="FF0000"/>
                </a:solidFill>
                <a:ea typeface="华文楷体" panose="02010600040101010101" pitchFamily="2" charset="-122"/>
                <a:cs typeface="Times New Roman" panose="02020603050405020304" pitchFamily="18" charset="0"/>
              </a:rPr>
              <a:t>3</a:t>
            </a:r>
            <a:r>
              <a:rPr lang="zh-CN" altLang="en-US" sz="3600">
                <a:ea typeface="华文楷体" panose="02010600040101010101" pitchFamily="2" charset="-122"/>
                <a:cs typeface="Times New Roman" panose="02020603050405020304" pitchFamily="18" charset="0"/>
              </a:rPr>
              <a:t>的最外层价电子为</a:t>
            </a:r>
            <a:r>
              <a:rPr lang="en-US" altLang="zh-CN" sz="3600">
                <a:ea typeface="华文楷体" panose="02010600040101010101" pitchFamily="2" charset="-122"/>
                <a:cs typeface="Times New Roman" panose="02020603050405020304" pitchFamily="18" charset="0"/>
              </a:rPr>
              <a:t>6 &lt; 8,</a:t>
            </a:r>
            <a:r>
              <a:rPr lang="zh-CN" altLang="en-US" sz="3600">
                <a:ea typeface="华文楷体" panose="02010600040101010101" pitchFamily="2" charset="-122"/>
                <a:cs typeface="Times New Roman" panose="02020603050405020304" pitchFamily="18" charset="0"/>
              </a:rPr>
              <a:t> </a:t>
            </a:r>
            <a:r>
              <a:rPr lang="en-US" altLang="zh-CN" sz="3600">
                <a:ea typeface="华文楷体" panose="02010600040101010101" pitchFamily="2" charset="-122"/>
                <a:cs typeface="Times New Roman" panose="02020603050405020304" pitchFamily="18" charset="0"/>
              </a:rPr>
              <a:t>2</a:t>
            </a:r>
            <a:r>
              <a:rPr lang="zh-CN" altLang="en-US" sz="3600">
                <a:ea typeface="华文楷体" panose="02010600040101010101" pitchFamily="2" charset="-122"/>
                <a:cs typeface="Times New Roman" panose="02020603050405020304" pitchFamily="18" charset="0"/>
              </a:rPr>
              <a:t>个</a:t>
            </a:r>
            <a:r>
              <a:rPr lang="en-US" altLang="zh-CN" sz="3600">
                <a:ea typeface="华文楷体" panose="02010600040101010101" pitchFamily="2" charset="-122"/>
                <a:cs typeface="Times New Roman" panose="02020603050405020304" pitchFamily="18" charset="0"/>
              </a:rPr>
              <a:t>BH</a:t>
            </a:r>
            <a:r>
              <a:rPr lang="en-US" altLang="zh-CN" sz="3600" baseline="-25000">
                <a:ea typeface="华文楷体" panose="02010600040101010101" pitchFamily="2" charset="-122"/>
                <a:cs typeface="Times New Roman" panose="02020603050405020304" pitchFamily="18" charset="0"/>
              </a:rPr>
              <a:t>3</a:t>
            </a:r>
            <a:r>
              <a:rPr lang="zh-CN" altLang="en-US" sz="3600">
                <a:ea typeface="华文楷体" panose="02010600040101010101" pitchFamily="2" charset="-122"/>
                <a:cs typeface="Times New Roman" panose="02020603050405020304" pitchFamily="18" charset="0"/>
              </a:rPr>
              <a:t>通过</a:t>
            </a:r>
            <a:r>
              <a:rPr lang="en-US" altLang="zh-CN" sz="3600">
                <a:ea typeface="华文楷体" panose="02010600040101010101" pitchFamily="2" charset="-122"/>
                <a:cs typeface="Times New Roman" panose="02020603050405020304" pitchFamily="18" charset="0"/>
              </a:rPr>
              <a:t>3c-2e</a:t>
            </a:r>
            <a:r>
              <a:rPr lang="zh-CN" altLang="en-US" sz="3600">
                <a:ea typeface="华文楷体" panose="02010600040101010101" pitchFamily="2" charset="-122"/>
                <a:cs typeface="Times New Roman" panose="02020603050405020304" pitchFamily="18" charset="0"/>
              </a:rPr>
              <a:t>的硼氢桥键</a:t>
            </a:r>
            <a:r>
              <a:rPr lang="zh-CN" altLang="en-US" sz="3600">
                <a:solidFill>
                  <a:srgbClr val="0000FF"/>
                </a:solidFill>
                <a:ea typeface="华文楷体" panose="02010600040101010101" pitchFamily="2" charset="-122"/>
                <a:cs typeface="Times New Roman" panose="02020603050405020304" pitchFamily="18" charset="0"/>
              </a:rPr>
              <a:t>形成</a:t>
            </a:r>
            <a:r>
              <a:rPr lang="en-US" altLang="zh-CN" sz="3600">
                <a:solidFill>
                  <a:srgbClr val="0000FF"/>
                </a:solidFill>
                <a:ea typeface="华文楷体" panose="02010600040101010101" pitchFamily="2" charset="-122"/>
                <a:cs typeface="Times New Roman" panose="02020603050405020304" pitchFamily="18" charset="0"/>
              </a:rPr>
              <a:t>B</a:t>
            </a:r>
            <a:r>
              <a:rPr lang="en-US" altLang="zh-CN" sz="3600" baseline="-25000">
                <a:solidFill>
                  <a:srgbClr val="0000FF"/>
                </a:solidFill>
                <a:ea typeface="华文楷体" panose="02010600040101010101" pitchFamily="2" charset="-122"/>
                <a:cs typeface="Times New Roman" panose="02020603050405020304" pitchFamily="18" charset="0"/>
              </a:rPr>
              <a:t>2</a:t>
            </a:r>
            <a:r>
              <a:rPr lang="en-US" altLang="zh-CN" sz="3600">
                <a:solidFill>
                  <a:srgbClr val="0000FF"/>
                </a:solidFill>
                <a:ea typeface="华文楷体" panose="02010600040101010101" pitchFamily="2" charset="-122"/>
                <a:cs typeface="Times New Roman" panose="02020603050405020304" pitchFamily="18" charset="0"/>
              </a:rPr>
              <a:t>H</a:t>
            </a:r>
            <a:r>
              <a:rPr lang="en-US" altLang="zh-CN" sz="3600" baseline="-25000">
                <a:solidFill>
                  <a:srgbClr val="0000FF"/>
                </a:solidFill>
                <a:ea typeface="华文楷体" panose="02010600040101010101" pitchFamily="2" charset="-122"/>
                <a:cs typeface="Times New Roman" panose="02020603050405020304" pitchFamily="18" charset="0"/>
              </a:rPr>
              <a:t>6</a:t>
            </a:r>
            <a:r>
              <a:rPr lang="en-US" altLang="zh-CN" sz="3600">
                <a:ea typeface="华文楷体" panose="02010600040101010101" pitchFamily="2" charset="-122"/>
                <a:cs typeface="Times New Roman" panose="02020603050405020304" pitchFamily="18" charset="0"/>
              </a:rPr>
              <a:t>.</a:t>
            </a:r>
            <a:endParaRPr lang="en-US" altLang="zh-CN" sz="3600">
              <a:ea typeface="华文楷体" panose="02010600040101010101" pitchFamily="2" charset="-122"/>
              <a:cs typeface="Times New Roman" panose="02020603050405020304" pitchFamily="18" charset="0"/>
            </a:endParaRPr>
          </a:p>
          <a:p>
            <a:pPr>
              <a:lnSpc>
                <a:spcPct val="110000"/>
              </a:lnSpc>
              <a:spcBef>
                <a:spcPct val="50000"/>
              </a:spcBef>
            </a:pPr>
            <a:r>
              <a:rPr lang="zh-CN" altLang="en-US" sz="3600">
                <a:ea typeface="华文楷体" panose="02010600040101010101" pitchFamily="2" charset="-122"/>
                <a:cs typeface="Times New Roman" panose="02020603050405020304" pitchFamily="18" charset="0"/>
              </a:rPr>
              <a:t>在</a:t>
            </a:r>
            <a:r>
              <a:rPr lang="en-US" altLang="zh-CN" sz="3600">
                <a:solidFill>
                  <a:srgbClr val="FF0000"/>
                </a:solidFill>
                <a:ea typeface="华文楷体" panose="02010600040101010101" pitchFamily="2" charset="-122"/>
                <a:cs typeface="Times New Roman" panose="02020603050405020304" pitchFamily="18" charset="0"/>
              </a:rPr>
              <a:t>BX</a:t>
            </a:r>
            <a:r>
              <a:rPr lang="en-US" altLang="zh-CN" sz="3600" baseline="-25000">
                <a:solidFill>
                  <a:srgbClr val="FF0000"/>
                </a:solidFill>
                <a:ea typeface="华文楷体" panose="02010600040101010101" pitchFamily="2" charset="-122"/>
                <a:cs typeface="Times New Roman" panose="02020603050405020304" pitchFamily="18" charset="0"/>
              </a:rPr>
              <a:t>3</a:t>
            </a:r>
            <a:r>
              <a:rPr lang="zh-CN" altLang="en-US" sz="3600">
                <a:ea typeface="华文楷体" panose="02010600040101010101" pitchFamily="2" charset="-122"/>
                <a:cs typeface="Times New Roman" panose="02020603050405020304" pitchFamily="18" charset="0"/>
              </a:rPr>
              <a:t>分子中，形成</a:t>
            </a:r>
            <a:r>
              <a:rPr lang="en-US" altLang="zh-CN" sz="3600">
                <a:solidFill>
                  <a:srgbClr val="0000FF"/>
                </a:solidFill>
                <a:ea typeface="华文楷体" panose="02010600040101010101" pitchFamily="2" charset="-122"/>
                <a:cs typeface="Times New Roman" panose="02020603050405020304" pitchFamily="18" charset="0"/>
              </a:rPr>
              <a:t>π</a:t>
            </a:r>
            <a:r>
              <a:rPr lang="en-US" altLang="zh-CN" sz="3600" baseline="-25000">
                <a:solidFill>
                  <a:srgbClr val="0000FF"/>
                </a:solidFill>
                <a:ea typeface="华文楷体" panose="02010600040101010101" pitchFamily="2" charset="-122"/>
                <a:cs typeface="Times New Roman" panose="02020603050405020304" pitchFamily="18" charset="0"/>
              </a:rPr>
              <a:t>4</a:t>
            </a:r>
            <a:r>
              <a:rPr lang="en-US" altLang="zh-CN" sz="3600" baseline="30000">
                <a:solidFill>
                  <a:srgbClr val="0000FF"/>
                </a:solidFill>
                <a:ea typeface="华文楷体" panose="02010600040101010101" pitchFamily="2" charset="-122"/>
                <a:cs typeface="Times New Roman" panose="02020603050405020304" pitchFamily="18" charset="0"/>
              </a:rPr>
              <a:t>6</a:t>
            </a:r>
            <a:r>
              <a:rPr lang="zh-CN" altLang="en-US" sz="3600">
                <a:solidFill>
                  <a:srgbClr val="0000FF"/>
                </a:solidFill>
                <a:ea typeface="华文楷体" panose="02010600040101010101" pitchFamily="2" charset="-122"/>
                <a:cs typeface="Times New Roman" panose="02020603050405020304" pitchFamily="18" charset="0"/>
              </a:rPr>
              <a:t>的大</a:t>
            </a:r>
            <a:r>
              <a:rPr lang="en-US" altLang="zh-CN" sz="3600">
                <a:solidFill>
                  <a:srgbClr val="0000FF"/>
                </a:solidFill>
                <a:ea typeface="华文楷体" panose="02010600040101010101" pitchFamily="2" charset="-122"/>
                <a:cs typeface="Times New Roman" panose="02020603050405020304" pitchFamily="18" charset="0"/>
              </a:rPr>
              <a:t>π</a:t>
            </a:r>
            <a:r>
              <a:rPr lang="zh-CN" altLang="en-US" sz="3600">
                <a:solidFill>
                  <a:srgbClr val="0000FF"/>
                </a:solidFill>
                <a:ea typeface="华文楷体" panose="02010600040101010101" pitchFamily="2" charset="-122"/>
                <a:cs typeface="Times New Roman" panose="02020603050405020304" pitchFamily="18" charset="0"/>
              </a:rPr>
              <a:t>键</a:t>
            </a:r>
            <a:endParaRPr lang="en-US" altLang="zh-CN" sz="3600">
              <a:solidFill>
                <a:srgbClr val="0000FF"/>
              </a:solidFill>
              <a:ea typeface="华文楷体" panose="02010600040101010101" pitchFamily="2" charset="-122"/>
              <a:cs typeface="Times New Roman" panose="02020603050405020304" pitchFamily="18" charset="0"/>
            </a:endParaRPr>
          </a:p>
        </p:txBody>
      </p:sp>
      <p:grpSp>
        <p:nvGrpSpPr>
          <p:cNvPr id="2" name="组合 1"/>
          <p:cNvGrpSpPr/>
          <p:nvPr/>
        </p:nvGrpSpPr>
        <p:grpSpPr bwMode="auto">
          <a:xfrm>
            <a:off x="5822950" y="4364038"/>
            <a:ext cx="1901825" cy="1900237"/>
            <a:chOff x="7166054" y="4285269"/>
            <a:chExt cx="1901825" cy="1900238"/>
          </a:xfrm>
        </p:grpSpPr>
        <p:sp>
          <p:nvSpPr>
            <p:cNvPr id="71687" name="Rectangle 8"/>
            <p:cNvSpPr>
              <a:spLocks noChangeArrowheads="1"/>
            </p:cNvSpPr>
            <p:nvPr/>
          </p:nvSpPr>
          <p:spPr bwMode="auto">
            <a:xfrm>
              <a:off x="7879859" y="5141031"/>
              <a:ext cx="455594" cy="57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B</a:t>
              </a:r>
              <a:endParaRPr kumimoji="1" lang="en-US" altLang="zh-CN">
                <a:ea typeface="华文楷体" panose="02010600040101010101" pitchFamily="2" charset="-122"/>
              </a:endParaRPr>
            </a:p>
          </p:txBody>
        </p:sp>
        <p:sp>
          <p:nvSpPr>
            <p:cNvPr id="71688" name="Rectangle 9"/>
            <p:cNvSpPr>
              <a:spLocks noChangeArrowheads="1"/>
            </p:cNvSpPr>
            <p:nvPr/>
          </p:nvSpPr>
          <p:spPr bwMode="auto">
            <a:xfrm>
              <a:off x="7871169" y="4285269"/>
              <a:ext cx="477939" cy="57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X</a:t>
              </a:r>
              <a:endParaRPr kumimoji="1" lang="en-US" altLang="zh-CN">
                <a:ea typeface="华文楷体" panose="02010600040101010101" pitchFamily="2" charset="-122"/>
              </a:endParaRPr>
            </a:p>
          </p:txBody>
        </p:sp>
        <p:sp>
          <p:nvSpPr>
            <p:cNvPr id="71689" name="Rectangle 10"/>
            <p:cNvSpPr>
              <a:spLocks noChangeArrowheads="1"/>
            </p:cNvSpPr>
            <p:nvPr/>
          </p:nvSpPr>
          <p:spPr bwMode="auto">
            <a:xfrm>
              <a:off x="7166054" y="5606262"/>
              <a:ext cx="477939" cy="57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X</a:t>
              </a:r>
              <a:endParaRPr kumimoji="1" lang="en-US" altLang="zh-CN">
                <a:ea typeface="华文楷体" panose="02010600040101010101" pitchFamily="2" charset="-122"/>
              </a:endParaRPr>
            </a:p>
          </p:txBody>
        </p:sp>
        <p:sp>
          <p:nvSpPr>
            <p:cNvPr id="71690" name="Rectangle 11"/>
            <p:cNvSpPr>
              <a:spLocks noChangeArrowheads="1"/>
            </p:cNvSpPr>
            <p:nvPr/>
          </p:nvSpPr>
          <p:spPr bwMode="auto">
            <a:xfrm>
              <a:off x="8589940" y="5580052"/>
              <a:ext cx="477939" cy="58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X</a:t>
              </a:r>
              <a:endParaRPr kumimoji="1" lang="en-US" altLang="zh-CN">
                <a:ea typeface="华文楷体" panose="02010600040101010101" pitchFamily="2" charset="-122"/>
              </a:endParaRPr>
            </a:p>
          </p:txBody>
        </p:sp>
        <p:sp>
          <p:nvSpPr>
            <p:cNvPr id="71691" name="Line 12"/>
            <p:cNvSpPr>
              <a:spLocks noChangeShapeType="1"/>
            </p:cNvSpPr>
            <p:nvPr/>
          </p:nvSpPr>
          <p:spPr bwMode="auto">
            <a:xfrm flipH="1">
              <a:off x="7463990" y="5438517"/>
              <a:ext cx="417110" cy="251618"/>
            </a:xfrm>
            <a:prstGeom prst="line">
              <a:avLst/>
            </a:prstGeom>
            <a:noFill/>
            <a:ln w="9525">
              <a:solidFill>
                <a:srgbClr val="111111"/>
              </a:solidFill>
              <a:round/>
            </a:ln>
            <a:extLst>
              <a:ext uri="{909E8E84-426E-40DD-AFC4-6F175D3DCCD1}">
                <a14:hiddenFill xmlns:a14="http://schemas.microsoft.com/office/drawing/2010/main">
                  <a:noFill/>
                </a14:hiddenFill>
              </a:ext>
            </a:extLst>
          </p:spPr>
          <p:txBody>
            <a:bodyPr/>
            <a:lstStyle/>
            <a:p>
              <a:endParaRPr lang="zh-CN" altLang="en-US"/>
            </a:p>
          </p:txBody>
        </p:sp>
        <p:sp>
          <p:nvSpPr>
            <p:cNvPr id="71692" name="Line 13"/>
            <p:cNvSpPr>
              <a:spLocks noChangeShapeType="1"/>
            </p:cNvSpPr>
            <p:nvPr/>
          </p:nvSpPr>
          <p:spPr bwMode="auto">
            <a:xfrm>
              <a:off x="8179037" y="5438517"/>
              <a:ext cx="476698" cy="251618"/>
            </a:xfrm>
            <a:prstGeom prst="line">
              <a:avLst/>
            </a:prstGeom>
            <a:noFill/>
            <a:ln w="9525">
              <a:solidFill>
                <a:srgbClr val="111111"/>
              </a:solidFill>
              <a:round/>
            </a:ln>
            <a:extLst>
              <a:ext uri="{909E8E84-426E-40DD-AFC4-6F175D3DCCD1}">
                <a14:hiddenFill xmlns:a14="http://schemas.microsoft.com/office/drawing/2010/main">
                  <a:noFill/>
                </a14:hiddenFill>
              </a:ext>
            </a:extLst>
          </p:spPr>
          <p:txBody>
            <a:bodyPr/>
            <a:lstStyle/>
            <a:p>
              <a:endParaRPr lang="zh-CN" altLang="en-US"/>
            </a:p>
          </p:txBody>
        </p:sp>
        <p:sp>
          <p:nvSpPr>
            <p:cNvPr id="71693" name="Line 14"/>
            <p:cNvSpPr>
              <a:spLocks noChangeShapeType="1"/>
            </p:cNvSpPr>
            <p:nvPr/>
          </p:nvSpPr>
          <p:spPr bwMode="auto">
            <a:xfrm>
              <a:off x="8059862" y="4694148"/>
              <a:ext cx="0" cy="503235"/>
            </a:xfrm>
            <a:prstGeom prst="line">
              <a:avLst/>
            </a:prstGeom>
            <a:noFill/>
            <a:ln w="9525">
              <a:solidFill>
                <a:srgbClr val="111111"/>
              </a:solidFill>
              <a:round/>
            </a:ln>
            <a:extLst>
              <a:ext uri="{909E8E84-426E-40DD-AFC4-6F175D3DCCD1}">
                <a14:hiddenFill xmlns:a14="http://schemas.microsoft.com/office/drawing/2010/main">
                  <a:noFill/>
                </a14:hiddenFill>
              </a:ext>
            </a:extLst>
          </p:spPr>
          <p:txBody>
            <a:bodyPr/>
            <a:lstStyle/>
            <a:p>
              <a:endParaRPr lang="zh-CN" altLang="en-US"/>
            </a:p>
          </p:txBody>
        </p:sp>
      </p:grpSp>
      <p:pic>
        <p:nvPicPr>
          <p:cNvPr id="16" name="Picture 2" descr="CI2D0015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90713" y="4364038"/>
            <a:ext cx="3455987"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descr="b16">
            <a:hlinkClick r:id="rId2" action="ppaction://hlinksldjump"/>
          </p:cNvPr>
          <p:cNvPicPr>
            <a:picLocks noChangeAspect="1" noChangeArrowheads="1" noCrop="1"/>
          </p:cNvPicPr>
          <p:nvPr/>
        </p:nvPicPr>
        <p:blipFill>
          <a:blip r:embed="rId3"/>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0014">
            <a:hlinkClick r:id="rId1" action="ppaction://hlinksldjump"/>
          </p:cNvPr>
          <p:cNvPicPr>
            <a:picLocks noChangeAspect="1" noChangeArrowheads="1"/>
          </p:cNvPicPr>
          <p:nvPr/>
        </p:nvPicPr>
        <p:blipFill>
          <a:blip r:embed="rId2" cstate="print"/>
          <a:srcRect/>
          <a:stretch>
            <a:fillRect/>
          </a:stretch>
        </p:blipFill>
        <p:spPr bwMode="auto">
          <a:xfrm>
            <a:off x="8532813" y="6165850"/>
            <a:ext cx="358775" cy="425450"/>
          </a:xfrm>
          <a:prstGeom prst="rect">
            <a:avLst/>
          </a:prstGeom>
          <a:noFill/>
          <a:ln w="9525">
            <a:noFill/>
            <a:miter lim="800000"/>
            <a:headEnd/>
            <a:tailEnd/>
          </a:ln>
        </p:spPr>
      </p:pic>
      <p:sp>
        <p:nvSpPr>
          <p:cNvPr id="37891" name="矩形 1"/>
          <p:cNvSpPr>
            <a:spLocks noChangeArrowheads="1"/>
          </p:cNvSpPr>
          <p:nvPr/>
        </p:nvSpPr>
        <p:spPr bwMode="auto">
          <a:xfrm>
            <a:off x="683568" y="404664"/>
            <a:ext cx="7705725" cy="1358321"/>
          </a:xfrm>
          <a:prstGeom prst="rect">
            <a:avLst/>
          </a:prstGeom>
          <a:noFill/>
          <a:ln w="9525">
            <a:noFill/>
            <a:miter lim="800000"/>
          </a:ln>
        </p:spPr>
        <p:txBody>
          <a:bodyPr>
            <a:spAutoFit/>
          </a:bodyPr>
          <a:lstStyle/>
          <a:p>
            <a:pPr eaLnBrk="1" hangingPunct="1">
              <a:lnSpc>
                <a:spcPct val="120000"/>
              </a:lnSpc>
              <a:spcAft>
                <a:spcPct val="20000"/>
              </a:spcAft>
            </a:pPr>
            <a:r>
              <a:rPr lang="zh-CN" altLang="en-US" sz="3600" dirty="0" smtClean="0">
                <a:solidFill>
                  <a:srgbClr val="0000FF"/>
                </a:solidFill>
                <a:ea typeface="楷体" panose="02010609060101010101" pitchFamily="49" charset="-122"/>
              </a:rPr>
              <a:t>问题</a:t>
            </a:r>
            <a:r>
              <a:rPr lang="en-US" altLang="zh-CN" sz="3600" dirty="0" smtClean="0">
                <a:solidFill>
                  <a:srgbClr val="0000FF"/>
                </a:solidFill>
                <a:ea typeface="楷体" panose="02010609060101010101" pitchFamily="49" charset="-122"/>
              </a:rPr>
              <a:t>:</a:t>
            </a:r>
            <a:r>
              <a:rPr lang="zh-CN" altLang="en-US" sz="3600" dirty="0">
                <a:solidFill>
                  <a:srgbClr val="080808"/>
                </a:solidFill>
                <a:ea typeface="楷体" panose="02010609060101010101" pitchFamily="49" charset="-122"/>
              </a:rPr>
              <a:t>试从</a:t>
            </a:r>
            <a:r>
              <a:rPr lang="en-US" altLang="zh-CN" sz="3600" dirty="0">
                <a:solidFill>
                  <a:srgbClr val="080808"/>
                </a:solidFill>
                <a:ea typeface="楷体" panose="02010609060101010101" pitchFamily="49" charset="-122"/>
              </a:rPr>
              <a:t>NH</a:t>
            </a:r>
            <a:r>
              <a:rPr lang="en-US" altLang="zh-CN" sz="3600" baseline="-25000" dirty="0">
                <a:solidFill>
                  <a:srgbClr val="080808"/>
                </a:solidFill>
                <a:ea typeface="楷体" panose="02010609060101010101" pitchFamily="49" charset="-122"/>
              </a:rPr>
              <a:t>3</a:t>
            </a:r>
            <a:r>
              <a:rPr lang="zh-CN" altLang="en-US" sz="3600" dirty="0">
                <a:solidFill>
                  <a:srgbClr val="080808"/>
                </a:solidFill>
                <a:ea typeface="楷体" panose="02010609060101010101" pitchFamily="49" charset="-122"/>
              </a:rPr>
              <a:t>和</a:t>
            </a:r>
            <a:r>
              <a:rPr lang="en-US" altLang="zh-CN" sz="3600" dirty="0">
                <a:solidFill>
                  <a:srgbClr val="080808"/>
                </a:solidFill>
                <a:ea typeface="楷体" panose="02010609060101010101" pitchFamily="49" charset="-122"/>
              </a:rPr>
              <a:t>BF</a:t>
            </a:r>
            <a:r>
              <a:rPr lang="en-US" altLang="zh-CN" sz="3600" baseline="-25000" dirty="0">
                <a:solidFill>
                  <a:srgbClr val="080808"/>
                </a:solidFill>
                <a:ea typeface="楷体" panose="02010609060101010101" pitchFamily="49" charset="-122"/>
              </a:rPr>
              <a:t>3</a:t>
            </a:r>
            <a:r>
              <a:rPr lang="zh-CN" altLang="en-US" sz="3600" dirty="0">
                <a:solidFill>
                  <a:srgbClr val="080808"/>
                </a:solidFill>
                <a:ea typeface="楷体" panose="02010609060101010101" pitchFamily="49" charset="-122"/>
              </a:rPr>
              <a:t>的分子结构说明</a:t>
            </a:r>
            <a:r>
              <a:rPr lang="en-US" altLang="zh-CN" sz="3600" dirty="0">
                <a:solidFill>
                  <a:srgbClr val="080808"/>
                </a:solidFill>
                <a:ea typeface="楷体" panose="02010609060101010101" pitchFamily="49" charset="-122"/>
              </a:rPr>
              <a:t>NH</a:t>
            </a:r>
            <a:r>
              <a:rPr lang="en-US" altLang="zh-CN" sz="3600" baseline="-25000" dirty="0">
                <a:solidFill>
                  <a:srgbClr val="080808"/>
                </a:solidFill>
                <a:ea typeface="楷体" panose="02010609060101010101" pitchFamily="49" charset="-122"/>
              </a:rPr>
              <a:t>3</a:t>
            </a:r>
            <a:r>
              <a:rPr lang="zh-CN" altLang="en-US" sz="3600" dirty="0">
                <a:solidFill>
                  <a:srgbClr val="080808"/>
                </a:solidFill>
                <a:ea typeface="楷体" panose="02010609060101010101" pitchFamily="49" charset="-122"/>
              </a:rPr>
              <a:t>和</a:t>
            </a:r>
            <a:r>
              <a:rPr lang="en-US" altLang="zh-CN" sz="3600" dirty="0">
                <a:solidFill>
                  <a:srgbClr val="080808"/>
                </a:solidFill>
                <a:ea typeface="楷体" panose="02010609060101010101" pitchFamily="49" charset="-122"/>
              </a:rPr>
              <a:t>BF</a:t>
            </a:r>
            <a:r>
              <a:rPr lang="en-US" altLang="zh-CN" sz="3600" baseline="-25000" dirty="0">
                <a:solidFill>
                  <a:srgbClr val="080808"/>
                </a:solidFill>
                <a:ea typeface="楷体" panose="02010609060101010101" pitchFamily="49" charset="-122"/>
              </a:rPr>
              <a:t>3</a:t>
            </a:r>
            <a:r>
              <a:rPr lang="zh-CN" altLang="en-US" sz="3600" dirty="0">
                <a:solidFill>
                  <a:srgbClr val="080808"/>
                </a:solidFill>
                <a:ea typeface="楷体" panose="02010609060101010101" pitchFamily="49" charset="-122"/>
              </a:rPr>
              <a:t>形成的配合物有什么不同</a:t>
            </a:r>
            <a:r>
              <a:rPr lang="en-US" altLang="zh-CN" sz="3600" dirty="0">
                <a:solidFill>
                  <a:srgbClr val="080808"/>
                </a:solidFill>
                <a:ea typeface="楷体" panose="02010609060101010101" pitchFamily="49" charset="-122"/>
              </a:rPr>
              <a:t>?</a:t>
            </a:r>
            <a:endParaRPr lang="en-US" altLang="zh-CN" sz="3600" dirty="0">
              <a:solidFill>
                <a:srgbClr val="080808"/>
              </a:solidFill>
              <a:ea typeface="楷体" panose="02010609060101010101" pitchFamily="49" charset="-122"/>
            </a:endParaRPr>
          </a:p>
        </p:txBody>
      </p:sp>
      <p:sp>
        <p:nvSpPr>
          <p:cNvPr id="5" name="Text Box 2"/>
          <p:cNvSpPr txBox="1">
            <a:spLocks noChangeArrowheads="1"/>
          </p:cNvSpPr>
          <p:nvPr/>
        </p:nvSpPr>
        <p:spPr bwMode="auto">
          <a:xfrm>
            <a:off x="611188" y="1989138"/>
            <a:ext cx="7921252" cy="4504695"/>
          </a:xfrm>
          <a:prstGeom prst="rect">
            <a:avLst/>
          </a:prstGeom>
          <a:noFill/>
          <a:ln w="9525" algn="ctr">
            <a:noFill/>
            <a:miter lim="800000"/>
          </a:ln>
        </p:spPr>
        <p:txBody>
          <a:bodyPr wrap="square">
            <a:spAutoFit/>
          </a:bodyPr>
          <a:lstStyle/>
          <a:p>
            <a:pPr algn="just" eaLnBrk="1" hangingPunct="1">
              <a:lnSpc>
                <a:spcPct val="130000"/>
              </a:lnSpc>
              <a:spcBef>
                <a:spcPct val="50000"/>
              </a:spcBef>
            </a:pPr>
            <a:r>
              <a:rPr lang="zh-CN" altLang="en-US" dirty="0">
                <a:ea typeface="楷体" panose="02010609060101010101" pitchFamily="49" charset="-122"/>
              </a:rPr>
              <a:t>解</a:t>
            </a:r>
            <a:r>
              <a:rPr lang="en-US" altLang="zh-CN" dirty="0">
                <a:ea typeface="楷体" panose="02010609060101010101" pitchFamily="49" charset="-122"/>
              </a:rPr>
              <a:t>:</a:t>
            </a:r>
            <a:r>
              <a:rPr lang="zh-CN" altLang="en-US" dirty="0">
                <a:ea typeface="楷体" panose="02010609060101010101" pitchFamily="49" charset="-122"/>
              </a:rPr>
              <a:t>因</a:t>
            </a:r>
            <a:r>
              <a:rPr lang="en-US" altLang="zh-CN" dirty="0">
                <a:ea typeface="楷体" panose="02010609060101010101" pitchFamily="49" charset="-122"/>
              </a:rPr>
              <a:t>NH</a:t>
            </a:r>
            <a:r>
              <a:rPr lang="en-US" altLang="zh-CN" baseline="-25000" dirty="0">
                <a:ea typeface="楷体" panose="02010609060101010101" pitchFamily="49" charset="-122"/>
              </a:rPr>
              <a:t>3</a:t>
            </a:r>
            <a:r>
              <a:rPr lang="zh-CN" altLang="en-US" dirty="0">
                <a:ea typeface="楷体" panose="02010609060101010101" pitchFamily="49" charset="-122"/>
              </a:rPr>
              <a:t>中的</a:t>
            </a:r>
            <a:r>
              <a:rPr lang="en-US" altLang="zh-CN" dirty="0">
                <a:ea typeface="楷体" panose="02010609060101010101" pitchFamily="49" charset="-122"/>
              </a:rPr>
              <a:t>N</a:t>
            </a:r>
            <a:r>
              <a:rPr lang="zh-CN" altLang="en-US" dirty="0">
                <a:ea typeface="楷体" panose="02010609060101010101" pitchFamily="49" charset="-122"/>
              </a:rPr>
              <a:t>原子上有一对孤对电子</a:t>
            </a:r>
            <a:r>
              <a:rPr lang="en-US" altLang="zh-CN" dirty="0">
                <a:ea typeface="楷体" panose="02010609060101010101" pitchFamily="49" charset="-122"/>
              </a:rPr>
              <a:t>,</a:t>
            </a:r>
            <a:r>
              <a:rPr lang="zh-CN" altLang="en-US" dirty="0">
                <a:ea typeface="楷体" panose="02010609060101010101" pitchFamily="49" charset="-122"/>
              </a:rPr>
              <a:t>形成配合物时其作为配体提供孤对电子与具有空轨道的中心离子形成配合物</a:t>
            </a:r>
            <a:r>
              <a:rPr lang="en-US" altLang="zh-CN" dirty="0">
                <a:ea typeface="楷体" panose="02010609060101010101" pitchFamily="49" charset="-122"/>
              </a:rPr>
              <a:t>.</a:t>
            </a:r>
            <a:r>
              <a:rPr lang="zh-CN" altLang="en-US" dirty="0">
                <a:ea typeface="楷体" panose="02010609060101010101" pitchFamily="49" charset="-122"/>
              </a:rPr>
              <a:t>而</a:t>
            </a:r>
            <a:r>
              <a:rPr lang="en-US" altLang="zh-CN" dirty="0">
                <a:ea typeface="楷体" panose="02010609060101010101" pitchFamily="49" charset="-122"/>
              </a:rPr>
              <a:t>BF</a:t>
            </a:r>
            <a:r>
              <a:rPr lang="en-US" altLang="zh-CN" baseline="-25000" dirty="0">
                <a:ea typeface="楷体" panose="02010609060101010101" pitchFamily="49" charset="-122"/>
              </a:rPr>
              <a:t>3</a:t>
            </a:r>
            <a:r>
              <a:rPr lang="zh-CN" altLang="en-US" dirty="0">
                <a:ea typeface="楷体" panose="02010609060101010101" pitchFamily="49" charset="-122"/>
              </a:rPr>
              <a:t>中</a:t>
            </a:r>
            <a:r>
              <a:rPr lang="en-US" altLang="zh-CN" dirty="0">
                <a:ea typeface="楷体" panose="02010609060101010101" pitchFamily="49" charset="-122"/>
              </a:rPr>
              <a:t>B</a:t>
            </a:r>
            <a:r>
              <a:rPr lang="zh-CN" altLang="en-US" dirty="0">
                <a:ea typeface="楷体" panose="02010609060101010101" pitchFamily="49" charset="-122"/>
              </a:rPr>
              <a:t>原子具有</a:t>
            </a:r>
            <a:r>
              <a:rPr lang="en-US" altLang="zh-CN" dirty="0">
                <a:ea typeface="楷体" panose="02010609060101010101" pitchFamily="49" charset="-122"/>
              </a:rPr>
              <a:t>1</a:t>
            </a:r>
            <a:r>
              <a:rPr lang="zh-CN" altLang="en-US" dirty="0">
                <a:ea typeface="楷体" panose="02010609060101010101" pitchFamily="49" charset="-122"/>
              </a:rPr>
              <a:t>条空轨道</a:t>
            </a:r>
            <a:r>
              <a:rPr lang="en-US" altLang="zh-CN" dirty="0">
                <a:ea typeface="楷体" panose="02010609060101010101" pitchFamily="49" charset="-122"/>
              </a:rPr>
              <a:t>,</a:t>
            </a:r>
            <a:r>
              <a:rPr lang="zh-CN" altLang="en-US" dirty="0">
                <a:ea typeface="楷体" panose="02010609060101010101" pitchFamily="49" charset="-122"/>
              </a:rPr>
              <a:t>其作为中心原子</a:t>
            </a:r>
            <a:r>
              <a:rPr lang="en-US" altLang="zh-CN" dirty="0">
                <a:ea typeface="楷体" panose="02010609060101010101" pitchFamily="49" charset="-122"/>
              </a:rPr>
              <a:t>,</a:t>
            </a:r>
            <a:r>
              <a:rPr lang="zh-CN" altLang="en-US" dirty="0">
                <a:ea typeface="楷体" panose="02010609060101010101" pitchFamily="49" charset="-122"/>
              </a:rPr>
              <a:t>可与具有孤对电子的配体</a:t>
            </a:r>
            <a:r>
              <a:rPr lang="en-US" altLang="zh-CN" dirty="0">
                <a:ea typeface="楷体" panose="02010609060101010101" pitchFamily="49" charset="-122"/>
              </a:rPr>
              <a:t>(</a:t>
            </a:r>
            <a:r>
              <a:rPr lang="zh-CN" altLang="en-US" dirty="0">
                <a:ea typeface="楷体" panose="02010609060101010101" pitchFamily="49" charset="-122"/>
              </a:rPr>
              <a:t>如</a:t>
            </a:r>
            <a:r>
              <a:rPr lang="en-US" altLang="zh-CN" dirty="0">
                <a:ea typeface="楷体" panose="02010609060101010101" pitchFamily="49" charset="-122"/>
              </a:rPr>
              <a:t>F</a:t>
            </a:r>
            <a:r>
              <a:rPr lang="en-US" altLang="zh-CN" baseline="30000" dirty="0">
                <a:ea typeface="楷体" panose="02010609060101010101" pitchFamily="49" charset="-122"/>
              </a:rPr>
              <a:t>-</a:t>
            </a:r>
            <a:r>
              <a:rPr lang="en-US" altLang="zh-CN" dirty="0">
                <a:ea typeface="楷体" panose="02010609060101010101" pitchFamily="49" charset="-122"/>
              </a:rPr>
              <a:t>)</a:t>
            </a:r>
            <a:r>
              <a:rPr lang="zh-CN" altLang="en-US" dirty="0">
                <a:ea typeface="楷体" panose="02010609060101010101" pitchFamily="49" charset="-122"/>
              </a:rPr>
              <a:t>形成配合物</a:t>
            </a:r>
            <a:r>
              <a:rPr lang="en-US" altLang="zh-CN" dirty="0">
                <a:ea typeface="楷体" panose="02010609060101010101" pitchFamily="49" charset="-122"/>
              </a:rPr>
              <a:t>.</a:t>
            </a:r>
            <a:r>
              <a:rPr lang="zh-CN" altLang="en-US" dirty="0">
                <a:ea typeface="楷体" panose="02010609060101010101" pitchFamily="49" charset="-122"/>
              </a:rPr>
              <a:t>区别在于形成配合物时一个做配体</a:t>
            </a:r>
            <a:r>
              <a:rPr lang="en-US" altLang="zh-CN" dirty="0">
                <a:ea typeface="楷体" panose="02010609060101010101" pitchFamily="49" charset="-122"/>
              </a:rPr>
              <a:t>,</a:t>
            </a:r>
            <a:r>
              <a:rPr lang="zh-CN" altLang="en-US" dirty="0">
                <a:ea typeface="楷体" panose="02010609060101010101" pitchFamily="49" charset="-122"/>
              </a:rPr>
              <a:t>一个做中心原子</a:t>
            </a:r>
            <a:r>
              <a:rPr lang="en-US" altLang="zh-CN" dirty="0">
                <a:ea typeface="楷体" panose="02010609060101010101" pitchFamily="49" charset="-122"/>
              </a:rPr>
              <a:t>. </a:t>
            </a:r>
            <a:endParaRPr lang="en-US" altLang="zh-CN" dirty="0">
              <a:ea typeface="楷体" panose="02010609060101010101" pitchFamily="49" charset="-122"/>
            </a:endParaRPr>
          </a:p>
        </p:txBody>
      </p:sp>
      <p:sp>
        <p:nvSpPr>
          <p:cNvPr id="37893" name="灯片编号占位符 2"/>
          <p:cNvSpPr>
            <a:spLocks noGrp="1"/>
          </p:cNvSpPr>
          <p:nvPr>
            <p:ph type="sldNum" sz="quarter" idx="12"/>
          </p:nvPr>
        </p:nvSpPr>
        <p:spPr>
          <a:noFill/>
          <a:ln>
            <a:miter lim="800000"/>
          </a:ln>
        </p:spPr>
        <p:txBody>
          <a:bodyPr/>
          <a:lstStyle/>
          <a:p>
            <a:fld id="{EC6C84E7-083C-4E26-B7E4-C79818A3D8E0}" type="slidenum">
              <a:rPr lang="en-US" altLang="zh-CN"/>
            </a:fld>
            <a:endParaRPr lang="en-US" altLang="zh-CN"/>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6DDAE02-9EB2-4BB5-B169-71F920A0EC46}"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3" name="Rectangle 3"/>
          <p:cNvSpPr>
            <a:spLocks noChangeArrowheads="1"/>
          </p:cNvSpPr>
          <p:nvPr/>
        </p:nvSpPr>
        <p:spPr bwMode="auto">
          <a:xfrm>
            <a:off x="974725" y="1230313"/>
            <a:ext cx="6910388"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sz="3600">
                <a:solidFill>
                  <a:srgbClr val="0000FF"/>
                </a:solidFill>
                <a:ea typeface="华文楷体" panose="02010600040101010101" pitchFamily="2" charset="-122"/>
              </a:rPr>
              <a:t>1</a:t>
            </a:r>
            <a:r>
              <a:rPr kumimoji="1" lang="zh-CN" altLang="en-US" sz="3600">
                <a:solidFill>
                  <a:srgbClr val="0000FF"/>
                </a:solidFill>
                <a:ea typeface="华文楷体" panose="02010600040101010101" pitchFamily="2" charset="-122"/>
              </a:rPr>
              <a:t>、 </a:t>
            </a:r>
            <a:r>
              <a:rPr kumimoji="1" lang="en-US" altLang="zh-CN" sz="3600">
                <a:solidFill>
                  <a:srgbClr val="0000FF"/>
                </a:solidFill>
                <a:ea typeface="华文楷体" panose="02010600040101010101" pitchFamily="2" charset="-122"/>
              </a:rPr>
              <a:t>B</a:t>
            </a:r>
            <a:r>
              <a:rPr kumimoji="1" lang="en-US" altLang="zh-CN" sz="3600" baseline="-25000">
                <a:solidFill>
                  <a:srgbClr val="0000FF"/>
                </a:solidFill>
                <a:ea typeface="华文楷体" panose="02010600040101010101" pitchFamily="2" charset="-122"/>
              </a:rPr>
              <a:t>2</a:t>
            </a:r>
            <a:r>
              <a:rPr kumimoji="1" lang="en-US" altLang="zh-CN" sz="3600">
                <a:solidFill>
                  <a:srgbClr val="0000FF"/>
                </a:solidFill>
                <a:ea typeface="华文楷体" panose="02010600040101010101" pitchFamily="2" charset="-122"/>
              </a:rPr>
              <a:t>O</a:t>
            </a:r>
            <a:r>
              <a:rPr kumimoji="1" lang="en-US" altLang="zh-CN" sz="3600" baseline="-25000">
                <a:solidFill>
                  <a:srgbClr val="0000FF"/>
                </a:solidFill>
                <a:ea typeface="华文楷体" panose="02010600040101010101" pitchFamily="2" charset="-122"/>
              </a:rPr>
              <a:t>3</a:t>
            </a:r>
            <a:r>
              <a:rPr kumimoji="1" lang="zh-CN" altLang="en-US" sz="3600">
                <a:solidFill>
                  <a:srgbClr val="0000FF"/>
                </a:solidFill>
                <a:ea typeface="华文楷体" panose="02010600040101010101" pitchFamily="2" charset="-122"/>
              </a:rPr>
              <a:t>的形成与性质</a:t>
            </a:r>
            <a:endParaRPr kumimoji="1" lang="en-US" altLang="zh-CN" sz="3600" baseline="-25000">
              <a:solidFill>
                <a:srgbClr val="0000FF"/>
              </a:solidFill>
              <a:ea typeface="华文楷体" panose="02010600040101010101" pitchFamily="2" charset="-122"/>
            </a:endParaRPr>
          </a:p>
          <a:p>
            <a:pPr>
              <a:lnSpc>
                <a:spcPct val="130000"/>
              </a:lnSpc>
            </a:pPr>
            <a:r>
              <a:rPr kumimoji="1" lang="zh-CN" altLang="en-US" sz="3600">
                <a:ea typeface="华文楷体" panose="02010600040101010101" pitchFamily="2" charset="-122"/>
              </a:rPr>
              <a:t>          形成：</a:t>
            </a:r>
            <a:endParaRPr kumimoji="1" lang="en-US" altLang="zh-CN" sz="3600">
              <a:ea typeface="华文楷体" panose="02010600040101010101" pitchFamily="2" charset="-122"/>
            </a:endParaRPr>
          </a:p>
          <a:p>
            <a:pPr>
              <a:lnSpc>
                <a:spcPct val="130000"/>
              </a:lnSpc>
            </a:pPr>
            <a:r>
              <a:rPr kumimoji="1" lang="en-US" altLang="zh-CN" sz="3600">
                <a:ea typeface="华文楷体" panose="02010600040101010101" pitchFamily="2" charset="-122"/>
              </a:rPr>
              <a:t>             </a:t>
            </a:r>
            <a:r>
              <a:rPr kumimoji="1" lang="zh-CN" altLang="en-US" sz="3600">
                <a:ea typeface="华文楷体" panose="02010600040101010101" pitchFamily="2" charset="-122"/>
              </a:rPr>
              <a:t>    硼烷的燃烧</a:t>
            </a:r>
            <a:endParaRPr kumimoji="1" lang="zh-CN" altLang="en-US" sz="3600">
              <a:ea typeface="华文楷体" panose="02010600040101010101" pitchFamily="2" charset="-122"/>
            </a:endParaRPr>
          </a:p>
          <a:p>
            <a:pPr>
              <a:lnSpc>
                <a:spcPct val="130000"/>
              </a:lnSpc>
            </a:pPr>
            <a:r>
              <a:rPr kumimoji="1" lang="en-US" altLang="zh-CN" sz="3600">
                <a:ea typeface="华文楷体" panose="02010600040101010101" pitchFamily="2" charset="-122"/>
              </a:rPr>
              <a:t>                 B </a:t>
            </a:r>
            <a:r>
              <a:rPr kumimoji="1" lang="zh-CN" altLang="en-US" sz="3600">
                <a:ea typeface="华文楷体" panose="02010600040101010101" pitchFamily="2" charset="-122"/>
              </a:rPr>
              <a:t>与 </a:t>
            </a:r>
            <a:r>
              <a:rPr kumimoji="1" lang="en-US" altLang="zh-CN" sz="3600">
                <a:ea typeface="华文楷体" panose="02010600040101010101" pitchFamily="2" charset="-122"/>
              </a:rPr>
              <a:t>O</a:t>
            </a:r>
            <a:r>
              <a:rPr kumimoji="1" lang="en-US" altLang="zh-CN" sz="3600" baseline="-25000">
                <a:ea typeface="华文楷体" panose="02010600040101010101" pitchFamily="2" charset="-122"/>
              </a:rPr>
              <a:t>2 </a:t>
            </a:r>
            <a:r>
              <a:rPr kumimoji="1" lang="zh-CN" altLang="en-US" sz="3600">
                <a:ea typeface="华文楷体" panose="02010600040101010101" pitchFamily="2" charset="-122"/>
              </a:rPr>
              <a:t>反应</a:t>
            </a:r>
            <a:endParaRPr kumimoji="1" lang="en-US" altLang="zh-CN" sz="3600">
              <a:ea typeface="华文楷体" panose="02010600040101010101" pitchFamily="2" charset="-122"/>
            </a:endParaRPr>
          </a:p>
          <a:p>
            <a:pPr>
              <a:lnSpc>
                <a:spcPct val="130000"/>
              </a:lnSpc>
            </a:pPr>
            <a:r>
              <a:rPr kumimoji="1" lang="en-US" altLang="zh-CN" sz="3600">
                <a:ea typeface="华文楷体" panose="02010600040101010101" pitchFamily="2" charset="-122"/>
              </a:rPr>
              <a:t>          </a:t>
            </a:r>
            <a:r>
              <a:rPr kumimoji="1" lang="zh-CN" altLang="en-US" sz="3600">
                <a:ea typeface="华文楷体" panose="02010600040101010101" pitchFamily="2" charset="-122"/>
              </a:rPr>
              <a:t>       </a:t>
            </a:r>
            <a:r>
              <a:rPr kumimoji="1" lang="en-US" altLang="zh-CN" sz="3600">
                <a:ea typeface="华文楷体" panose="02010600040101010101" pitchFamily="2" charset="-122"/>
              </a:rPr>
              <a:t>H</a:t>
            </a:r>
            <a:r>
              <a:rPr kumimoji="1" lang="en-US" altLang="zh-CN" sz="3600" baseline="-25000">
                <a:ea typeface="华文楷体" panose="02010600040101010101" pitchFamily="2" charset="-122"/>
              </a:rPr>
              <a:t>3</a:t>
            </a:r>
            <a:r>
              <a:rPr kumimoji="1" lang="en-US" altLang="zh-CN" sz="3600">
                <a:ea typeface="华文楷体" panose="02010600040101010101" pitchFamily="2" charset="-122"/>
              </a:rPr>
              <a:t>BO</a:t>
            </a:r>
            <a:r>
              <a:rPr kumimoji="1" lang="en-US" altLang="zh-CN" sz="3600" baseline="-25000">
                <a:ea typeface="华文楷体" panose="02010600040101010101" pitchFamily="2" charset="-122"/>
              </a:rPr>
              <a:t>3  </a:t>
            </a:r>
            <a:r>
              <a:rPr kumimoji="1" lang="zh-CN" altLang="en-US" sz="3600">
                <a:ea typeface="华文楷体" panose="02010600040101010101" pitchFamily="2" charset="-122"/>
              </a:rPr>
              <a:t>加热脱水</a:t>
            </a:r>
            <a:endParaRPr kumimoji="1" lang="en-US" altLang="zh-CN" sz="3600">
              <a:ea typeface="华文楷体" panose="02010600040101010101" pitchFamily="2" charset="-122"/>
            </a:endParaRPr>
          </a:p>
        </p:txBody>
      </p:sp>
      <p:sp>
        <p:nvSpPr>
          <p:cNvPr id="5" name="Rectangle 4"/>
          <p:cNvSpPr>
            <a:spLocks noChangeArrowheads="1"/>
          </p:cNvSpPr>
          <p:nvPr/>
        </p:nvSpPr>
        <p:spPr bwMode="auto">
          <a:xfrm>
            <a:off x="971550" y="198438"/>
            <a:ext cx="5057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rPr>
              <a:t>8.2.3  </a:t>
            </a:r>
            <a:r>
              <a:rPr lang="zh-CN" altLang="en-US" sz="4000">
                <a:solidFill>
                  <a:srgbClr val="0000FF"/>
                </a:solidFill>
                <a:ea typeface="华文楷体" panose="02010600040101010101" pitchFamily="2" charset="-122"/>
              </a:rPr>
              <a:t>硼的含氧化合物</a:t>
            </a:r>
            <a:endParaRPr lang="zh-CN" altLang="en-US" sz="4000">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C7C3327-74CF-4260-AA13-A08041B2372C}"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12" name="Rectangle 13"/>
          <p:cNvSpPr>
            <a:spLocks noChangeArrowheads="1"/>
          </p:cNvSpPr>
          <p:nvPr/>
        </p:nvSpPr>
        <p:spPr bwMode="auto">
          <a:xfrm>
            <a:off x="1204913" y="476250"/>
            <a:ext cx="75438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a:ea typeface="华文楷体" panose="02010600040101010101" pitchFamily="2" charset="-122"/>
              </a:rPr>
              <a:t>B</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en-US" altLang="zh-CN" baseline="-25000">
                <a:ea typeface="华文楷体" panose="02010600040101010101" pitchFamily="2" charset="-122"/>
              </a:rPr>
              <a:t>3 </a:t>
            </a:r>
            <a:r>
              <a:rPr kumimoji="1" lang="zh-CN" altLang="en-US">
                <a:ea typeface="华文楷体" panose="02010600040101010101" pitchFamily="2" charset="-122"/>
              </a:rPr>
              <a:t>溶于水生成</a:t>
            </a:r>
            <a:r>
              <a:rPr kumimoji="1" lang="zh-CN" altLang="en-US">
                <a:solidFill>
                  <a:srgbClr val="0000FF"/>
                </a:solidFill>
                <a:ea typeface="华文楷体" panose="02010600040101010101" pitchFamily="2" charset="-122"/>
              </a:rPr>
              <a:t>硼酸</a:t>
            </a:r>
            <a:r>
              <a:rPr kumimoji="1" lang="zh-CN" altLang="en-US">
                <a:ea typeface="华文楷体" panose="02010600040101010101" pitchFamily="2" charset="-122"/>
              </a:rPr>
              <a:t>，但在热的水蒸气中生成可挥发的</a:t>
            </a:r>
            <a:r>
              <a:rPr kumimoji="1" lang="zh-CN" altLang="en-US">
                <a:solidFill>
                  <a:srgbClr val="0000FF"/>
                </a:solidFill>
                <a:ea typeface="华文楷体" panose="02010600040101010101" pitchFamily="2" charset="-122"/>
              </a:rPr>
              <a:t>偏硼酸</a:t>
            </a:r>
            <a:r>
              <a:rPr kumimoji="1" lang="zh-CN" altLang="en-US">
                <a:ea typeface="华文楷体" panose="02010600040101010101" pitchFamily="2" charset="-122"/>
              </a:rPr>
              <a:t>：</a:t>
            </a:r>
            <a:endParaRPr kumimoji="1" lang="zh-CN" altLang="en-US">
              <a:ea typeface="华文楷体" panose="02010600040101010101" pitchFamily="2" charset="-122"/>
            </a:endParaRPr>
          </a:p>
        </p:txBody>
      </p:sp>
      <p:grpSp>
        <p:nvGrpSpPr>
          <p:cNvPr id="31" name="组合 30"/>
          <p:cNvGrpSpPr/>
          <p:nvPr/>
        </p:nvGrpSpPr>
        <p:grpSpPr bwMode="auto">
          <a:xfrm>
            <a:off x="949325" y="1352550"/>
            <a:ext cx="7802563" cy="4886325"/>
            <a:chOff x="1885188" y="1143713"/>
            <a:chExt cx="7802562" cy="4886325"/>
          </a:xfrm>
        </p:grpSpPr>
        <p:grpSp>
          <p:nvGrpSpPr>
            <p:cNvPr id="73738" name="Group 23"/>
            <p:cNvGrpSpPr/>
            <p:nvPr/>
          </p:nvGrpSpPr>
          <p:grpSpPr bwMode="auto">
            <a:xfrm>
              <a:off x="1885188" y="1143713"/>
              <a:ext cx="7802562" cy="4886325"/>
              <a:chOff x="1260" y="1775"/>
              <a:chExt cx="4128" cy="3078"/>
            </a:xfrm>
          </p:grpSpPr>
          <p:sp>
            <p:nvSpPr>
              <p:cNvPr id="73741" name="Rectangle 6"/>
              <p:cNvSpPr>
                <a:spLocks noChangeArrowheads="1"/>
              </p:cNvSpPr>
              <p:nvPr/>
            </p:nvSpPr>
            <p:spPr bwMode="auto">
              <a:xfrm>
                <a:off x="1260" y="3183"/>
                <a:ext cx="4128"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dirty="0">
                    <a:ea typeface="华文楷体" panose="02010600040101010101" pitchFamily="2" charset="-122"/>
                  </a:rPr>
                  <a:t>B</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O</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 </a:t>
                </a:r>
                <a:r>
                  <a:rPr kumimoji="1" lang="zh-CN" altLang="en-US" dirty="0">
                    <a:ea typeface="华文楷体" panose="02010600040101010101" pitchFamily="2" charset="-122"/>
                  </a:rPr>
                  <a:t>主要显酸性，与氧化物熔融下形成有特殊颜色化合物，亦表现碱性。</a:t>
                </a:r>
                <a:endParaRPr kumimoji="1" lang="zh-CN" altLang="en-US" dirty="0">
                  <a:solidFill>
                    <a:srgbClr val="FF0000"/>
                  </a:solidFill>
                  <a:ea typeface="华文楷体" panose="02010600040101010101" pitchFamily="2" charset="-122"/>
                </a:endParaRPr>
              </a:p>
              <a:p>
                <a:pPr>
                  <a:lnSpc>
                    <a:spcPct val="130000"/>
                  </a:lnSpc>
                </a:pPr>
                <a:r>
                  <a:rPr kumimoji="1" lang="zh-CN" altLang="en-US" dirty="0">
                    <a:ea typeface="华文楷体" panose="02010600040101010101" pitchFamily="2" charset="-122"/>
                  </a:rPr>
                  <a:t>           </a:t>
                </a:r>
                <a:r>
                  <a:rPr kumimoji="1" lang="en-US" altLang="zh-CN" dirty="0">
                    <a:solidFill>
                      <a:srgbClr val="FF0000"/>
                    </a:solidFill>
                    <a:ea typeface="华文楷体" panose="02010600040101010101" pitchFamily="2" charset="-122"/>
                  </a:rPr>
                  <a:t>B</a:t>
                </a:r>
                <a:r>
                  <a:rPr kumimoji="1" lang="en-US" altLang="zh-CN" baseline="-25000" dirty="0">
                    <a:solidFill>
                      <a:srgbClr val="FF0000"/>
                    </a:solidFill>
                    <a:ea typeface="华文楷体" panose="02010600040101010101" pitchFamily="2" charset="-122"/>
                  </a:rPr>
                  <a:t>2</a:t>
                </a:r>
                <a:r>
                  <a:rPr kumimoji="1" lang="en-US" altLang="zh-CN" dirty="0">
                    <a:solidFill>
                      <a:srgbClr val="FF0000"/>
                    </a:solidFill>
                    <a:ea typeface="华文楷体" panose="02010600040101010101" pitchFamily="2" charset="-122"/>
                  </a:rPr>
                  <a:t>O</a:t>
                </a:r>
                <a:r>
                  <a:rPr kumimoji="1" lang="en-US" altLang="zh-CN" baseline="-25000" dirty="0">
                    <a:solidFill>
                      <a:srgbClr val="FF0000"/>
                    </a:solidFill>
                    <a:ea typeface="华文楷体" panose="02010600040101010101" pitchFamily="2" charset="-122"/>
                  </a:rPr>
                  <a:t>3 </a:t>
                </a:r>
                <a:r>
                  <a:rPr kumimoji="1" lang="en-US" altLang="zh-CN" dirty="0">
                    <a:solidFill>
                      <a:srgbClr val="FF0000"/>
                    </a:solidFill>
                    <a:ea typeface="华文楷体" panose="02010600040101010101" pitchFamily="2" charset="-122"/>
                  </a:rPr>
                  <a:t>+ </a:t>
                </a:r>
                <a:r>
                  <a:rPr kumimoji="1" lang="en-US" altLang="zh-CN" dirty="0" err="1">
                    <a:solidFill>
                      <a:srgbClr val="FF0000"/>
                    </a:solidFill>
                    <a:ea typeface="华文楷体" panose="02010600040101010101" pitchFamily="2" charset="-122"/>
                  </a:rPr>
                  <a:t>CuO</a:t>
                </a:r>
                <a:r>
                  <a:rPr kumimoji="1" lang="en-US" altLang="zh-CN" dirty="0">
                    <a:solidFill>
                      <a:srgbClr val="FF0000"/>
                    </a:solidFill>
                    <a:ea typeface="华文楷体" panose="02010600040101010101" pitchFamily="2" charset="-122"/>
                  </a:rPr>
                  <a:t>           Cu(BO</a:t>
                </a:r>
                <a:r>
                  <a:rPr kumimoji="1" lang="en-US" altLang="zh-CN" baseline="-25000" dirty="0">
                    <a:solidFill>
                      <a:srgbClr val="FF0000"/>
                    </a:solidFill>
                    <a:ea typeface="华文楷体" panose="02010600040101010101" pitchFamily="2" charset="-122"/>
                  </a:rPr>
                  <a:t>2</a:t>
                </a:r>
                <a:r>
                  <a:rPr kumimoji="1" lang="en-US" altLang="zh-CN" dirty="0">
                    <a:solidFill>
                      <a:srgbClr val="FF0000"/>
                    </a:solidFill>
                    <a:ea typeface="华文楷体" panose="02010600040101010101" pitchFamily="2" charset="-122"/>
                  </a:rPr>
                  <a:t>)</a:t>
                </a:r>
                <a:r>
                  <a:rPr kumimoji="1" lang="en-US" altLang="zh-CN" baseline="-25000" dirty="0">
                    <a:solidFill>
                      <a:srgbClr val="FF0000"/>
                    </a:solidFill>
                    <a:ea typeface="华文楷体" panose="02010600040101010101" pitchFamily="2" charset="-122"/>
                  </a:rPr>
                  <a:t>2</a:t>
                </a:r>
                <a:r>
                  <a:rPr kumimoji="1" lang="en-US" altLang="zh-CN" dirty="0">
                    <a:solidFill>
                      <a:srgbClr val="FF0000"/>
                    </a:solidFill>
                    <a:ea typeface="华文楷体" panose="02010600040101010101" pitchFamily="2" charset="-122"/>
                  </a:rPr>
                  <a:t> (</a:t>
                </a:r>
                <a:r>
                  <a:rPr kumimoji="1" lang="zh-CN" altLang="en-US" dirty="0">
                    <a:solidFill>
                      <a:srgbClr val="FF0000"/>
                    </a:solidFill>
                    <a:ea typeface="华文楷体" panose="02010600040101010101" pitchFamily="2" charset="-122"/>
                  </a:rPr>
                  <a:t>蓝色</a:t>
                </a:r>
                <a:r>
                  <a:rPr kumimoji="1" lang="en-US" altLang="zh-CN" dirty="0">
                    <a:solidFill>
                      <a:srgbClr val="FF0000"/>
                    </a:solidFill>
                    <a:ea typeface="华文楷体" panose="02010600040101010101" pitchFamily="2" charset="-122"/>
                  </a:rPr>
                  <a:t>)</a:t>
                </a:r>
                <a:endParaRPr kumimoji="1" lang="en-US" altLang="zh-CN" baseline="-25000" dirty="0">
                  <a:solidFill>
                    <a:srgbClr val="FF0000"/>
                  </a:solidFill>
                  <a:ea typeface="华文楷体" panose="02010600040101010101" pitchFamily="2" charset="-122"/>
                </a:endParaRPr>
              </a:p>
              <a:p>
                <a:pPr>
                  <a:lnSpc>
                    <a:spcPct val="130000"/>
                  </a:lnSpc>
                </a:pPr>
                <a:r>
                  <a:rPr kumimoji="1" lang="en-US" altLang="zh-CN" baseline="-25000" dirty="0">
                    <a:ea typeface="华文楷体" panose="02010600040101010101" pitchFamily="2" charset="-122"/>
                  </a:rPr>
                  <a:t>                 </a:t>
                </a:r>
                <a:r>
                  <a:rPr kumimoji="1" lang="en-US" altLang="zh-CN" dirty="0">
                    <a:solidFill>
                      <a:srgbClr val="0000FF"/>
                    </a:solidFill>
                    <a:ea typeface="华文楷体" panose="02010600040101010101" pitchFamily="2" charset="-122"/>
                  </a:rPr>
                  <a:t>B</a:t>
                </a:r>
                <a:r>
                  <a:rPr kumimoji="1" lang="en-US" altLang="zh-CN" baseline="-25000" dirty="0">
                    <a:solidFill>
                      <a:srgbClr val="0000FF"/>
                    </a:solidFill>
                    <a:ea typeface="华文楷体" panose="02010600040101010101" pitchFamily="2" charset="-122"/>
                  </a:rPr>
                  <a:t>2</a:t>
                </a:r>
                <a:r>
                  <a:rPr kumimoji="1" lang="en-US" altLang="zh-CN" dirty="0">
                    <a:solidFill>
                      <a:srgbClr val="0000FF"/>
                    </a:solidFill>
                    <a:ea typeface="华文楷体" panose="02010600040101010101" pitchFamily="2" charset="-122"/>
                  </a:rPr>
                  <a:t>O</a:t>
                </a:r>
                <a:r>
                  <a:rPr kumimoji="1" lang="en-US" altLang="zh-CN" baseline="-25000" dirty="0">
                    <a:solidFill>
                      <a:srgbClr val="0000FF"/>
                    </a:solidFill>
                    <a:ea typeface="华文楷体" panose="02010600040101010101" pitchFamily="2" charset="-122"/>
                  </a:rPr>
                  <a:t>3 </a:t>
                </a:r>
                <a:r>
                  <a:rPr kumimoji="1" lang="en-US" altLang="zh-CN" dirty="0">
                    <a:solidFill>
                      <a:srgbClr val="0000FF"/>
                    </a:solidFill>
                    <a:ea typeface="华文楷体" panose="02010600040101010101" pitchFamily="2" charset="-122"/>
                  </a:rPr>
                  <a:t>+  P</a:t>
                </a:r>
                <a:r>
                  <a:rPr kumimoji="1" lang="en-US" altLang="zh-CN" baseline="-25000" dirty="0">
                    <a:solidFill>
                      <a:srgbClr val="0000FF"/>
                    </a:solidFill>
                    <a:ea typeface="华文楷体" panose="02010600040101010101" pitchFamily="2" charset="-122"/>
                  </a:rPr>
                  <a:t>2</a:t>
                </a:r>
                <a:r>
                  <a:rPr kumimoji="1" lang="en-US" altLang="zh-CN" dirty="0">
                    <a:solidFill>
                      <a:srgbClr val="0000FF"/>
                    </a:solidFill>
                    <a:ea typeface="华文楷体" panose="02010600040101010101" pitchFamily="2" charset="-122"/>
                  </a:rPr>
                  <a:t>O</a:t>
                </a:r>
                <a:r>
                  <a:rPr kumimoji="1" lang="en-US" altLang="zh-CN" baseline="-25000" dirty="0">
                    <a:solidFill>
                      <a:srgbClr val="0000FF"/>
                    </a:solidFill>
                    <a:ea typeface="华文楷体" panose="02010600040101010101" pitchFamily="2" charset="-122"/>
                  </a:rPr>
                  <a:t>5           </a:t>
                </a:r>
                <a:r>
                  <a:rPr kumimoji="1" lang="en-US" altLang="zh-CN" dirty="0">
                    <a:solidFill>
                      <a:srgbClr val="0000FF"/>
                    </a:solidFill>
                    <a:ea typeface="华文楷体" panose="02010600040101010101" pitchFamily="2" charset="-122"/>
                  </a:rPr>
                  <a:t>  2BPO</a:t>
                </a:r>
                <a:r>
                  <a:rPr kumimoji="1" lang="en-US" altLang="zh-CN" baseline="-25000" dirty="0">
                    <a:solidFill>
                      <a:srgbClr val="0000FF"/>
                    </a:solidFill>
                    <a:ea typeface="华文楷体" panose="02010600040101010101" pitchFamily="2" charset="-122"/>
                  </a:rPr>
                  <a:t>4</a:t>
                </a:r>
                <a:endParaRPr kumimoji="1" lang="en-US" altLang="zh-CN" baseline="-25000" dirty="0">
                  <a:solidFill>
                    <a:srgbClr val="0000FF"/>
                  </a:solidFill>
                  <a:ea typeface="华文楷体" panose="02010600040101010101" pitchFamily="2" charset="-122"/>
                </a:endParaRPr>
              </a:p>
            </p:txBody>
          </p:sp>
          <p:grpSp>
            <p:nvGrpSpPr>
              <p:cNvPr id="73742" name="Group 7"/>
              <p:cNvGrpSpPr/>
              <p:nvPr/>
            </p:nvGrpSpPr>
            <p:grpSpPr bwMode="auto">
              <a:xfrm>
                <a:off x="2955" y="2232"/>
                <a:ext cx="240" cy="30"/>
                <a:chOff x="432" y="1248"/>
                <a:chExt cx="240" cy="30"/>
              </a:xfrm>
            </p:grpSpPr>
            <p:sp>
              <p:nvSpPr>
                <p:cNvPr id="73746" name="Line 8"/>
                <p:cNvSpPr>
                  <a:spLocks noChangeShapeType="1"/>
                </p:cNvSpPr>
                <p:nvPr/>
              </p:nvSpPr>
              <p:spPr bwMode="auto">
                <a:xfrm>
                  <a:off x="432" y="1248"/>
                  <a:ext cx="24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73747" name="Line 9"/>
                <p:cNvSpPr>
                  <a:spLocks noChangeShapeType="1"/>
                </p:cNvSpPr>
                <p:nvPr/>
              </p:nvSpPr>
              <p:spPr bwMode="auto">
                <a:xfrm>
                  <a:off x="432" y="1278"/>
                  <a:ext cx="24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nvGrpSpPr>
              <p:cNvPr id="73743" name="Group 10"/>
              <p:cNvGrpSpPr/>
              <p:nvPr/>
            </p:nvGrpSpPr>
            <p:grpSpPr bwMode="auto">
              <a:xfrm>
                <a:off x="2835" y="1775"/>
                <a:ext cx="408" cy="718"/>
                <a:chOff x="264" y="530"/>
                <a:chExt cx="408" cy="718"/>
              </a:xfrm>
            </p:grpSpPr>
            <p:sp>
              <p:nvSpPr>
                <p:cNvPr id="73744" name="Line 11"/>
                <p:cNvSpPr>
                  <a:spLocks noChangeShapeType="1"/>
                </p:cNvSpPr>
                <p:nvPr/>
              </p:nvSpPr>
              <p:spPr bwMode="auto">
                <a:xfrm>
                  <a:off x="432" y="1248"/>
                  <a:ext cx="240"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73745" name="Line 12"/>
                <p:cNvSpPr>
                  <a:spLocks noChangeShapeType="1"/>
                </p:cNvSpPr>
                <p:nvPr/>
              </p:nvSpPr>
              <p:spPr bwMode="auto">
                <a:xfrm>
                  <a:off x="264" y="530"/>
                  <a:ext cx="24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grpSp>
        <p:cxnSp>
          <p:nvCxnSpPr>
            <p:cNvPr id="22" name="直接箭头连接符 21"/>
            <p:cNvCxnSpPr/>
            <p:nvPr/>
          </p:nvCxnSpPr>
          <p:spPr>
            <a:xfrm>
              <a:off x="5406263" y="5095001"/>
              <a:ext cx="779463" cy="0"/>
            </a:xfrm>
            <a:prstGeom prst="straightConnector1">
              <a:avLst/>
            </a:prstGeom>
            <a:ln w="31750">
              <a:solidFill>
                <a:srgbClr val="11111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5406263" y="5637926"/>
              <a:ext cx="779463" cy="0"/>
            </a:xfrm>
            <a:prstGeom prst="straightConnector1">
              <a:avLst/>
            </a:prstGeom>
            <a:ln w="31750">
              <a:solidFill>
                <a:srgbClr val="111111"/>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bwMode="auto">
          <a:xfrm>
            <a:off x="2033588" y="2125663"/>
            <a:ext cx="5635625" cy="1212850"/>
            <a:chOff x="2045537" y="5055187"/>
            <a:chExt cx="5633292" cy="1212121"/>
          </a:xfrm>
        </p:grpSpPr>
        <p:grpSp>
          <p:nvGrpSpPr>
            <p:cNvPr id="73733" name="Group 14"/>
            <p:cNvGrpSpPr/>
            <p:nvPr/>
          </p:nvGrpSpPr>
          <p:grpSpPr bwMode="auto">
            <a:xfrm>
              <a:off x="2045537" y="5055187"/>
              <a:ext cx="5633292" cy="1212121"/>
              <a:chOff x="1463" y="3305"/>
              <a:chExt cx="2959" cy="516"/>
            </a:xfrm>
          </p:grpSpPr>
          <p:sp>
            <p:nvSpPr>
              <p:cNvPr id="73736" name="Rectangle 15"/>
              <p:cNvSpPr>
                <a:spLocks noChangeArrowheads="1"/>
              </p:cNvSpPr>
              <p:nvPr/>
            </p:nvSpPr>
            <p:spPr bwMode="auto">
              <a:xfrm>
                <a:off x="1463" y="3305"/>
                <a:ext cx="295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sz="2800">
                    <a:ea typeface="华文楷体" panose="02010600040101010101" pitchFamily="2" charset="-122"/>
                  </a:rPr>
                  <a:t>B</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r>
                  <a:rPr kumimoji="1" lang="en-US" altLang="zh-CN" sz="2800" baseline="-25000">
                    <a:ea typeface="华文楷体" panose="02010600040101010101" pitchFamily="2" charset="-122"/>
                  </a:rPr>
                  <a:t>3 </a:t>
                </a:r>
                <a:r>
                  <a:rPr kumimoji="1" lang="en-US" altLang="zh-CN" sz="2800">
                    <a:ea typeface="华文楷体" panose="02010600040101010101" pitchFamily="2" charset="-122"/>
                  </a:rPr>
                  <a:t>+ 3H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              H</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BO</a:t>
                </a:r>
                <a:r>
                  <a:rPr kumimoji="1" lang="en-US" altLang="zh-CN" sz="2800" baseline="-25000">
                    <a:ea typeface="华文楷体" panose="02010600040101010101" pitchFamily="2" charset="-122"/>
                  </a:rPr>
                  <a:t>3    </a:t>
                </a:r>
                <a:r>
                  <a:rPr kumimoji="1" lang="en-US" altLang="zh-CN" sz="2800">
                    <a:ea typeface="华文楷体" panose="02010600040101010101" pitchFamily="2" charset="-122"/>
                  </a:rPr>
                  <a:t>(aq)</a:t>
                </a:r>
                <a:r>
                  <a:rPr kumimoji="1" lang="en-US" altLang="zh-CN" sz="2800" baseline="-25000">
                    <a:ea typeface="华文楷体" panose="02010600040101010101" pitchFamily="2" charset="-122"/>
                  </a:rPr>
                  <a:t>        </a:t>
                </a:r>
                <a:endParaRPr kumimoji="1" lang="en-US" altLang="zh-CN" sz="2800" baseline="-25000">
                  <a:ea typeface="华文楷体" panose="02010600040101010101" pitchFamily="2" charset="-122"/>
                </a:endParaRPr>
              </a:p>
              <a:p>
                <a:pPr>
                  <a:lnSpc>
                    <a:spcPct val="130000"/>
                  </a:lnSpc>
                </a:pPr>
                <a:r>
                  <a:rPr kumimoji="1" lang="en-US" altLang="zh-CN" sz="2800">
                    <a:ea typeface="华文楷体" panose="02010600040101010101" pitchFamily="2" charset="-122"/>
                  </a:rPr>
                  <a:t>B</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r>
                  <a:rPr kumimoji="1" lang="en-US" altLang="zh-CN" sz="2800" baseline="-25000">
                    <a:ea typeface="华文楷体" panose="02010600040101010101" pitchFamily="2" charset="-122"/>
                  </a:rPr>
                  <a:t>3 </a:t>
                </a:r>
                <a:r>
                  <a:rPr kumimoji="1" lang="en-US" altLang="zh-CN" sz="2800">
                    <a:ea typeface="华文楷体" panose="02010600040101010101" pitchFamily="2" charset="-122"/>
                  </a:rPr>
                  <a:t>+  H</a:t>
                </a:r>
                <a:r>
                  <a:rPr kumimoji="1" lang="en-US" altLang="zh-CN" sz="2800" baseline="-25000">
                    <a:ea typeface="华文楷体" panose="02010600040101010101" pitchFamily="2" charset="-122"/>
                  </a:rPr>
                  <a:t>2</a:t>
                </a:r>
                <a:r>
                  <a:rPr kumimoji="1" lang="en-US" altLang="zh-CN" sz="2800">
                    <a:ea typeface="华文楷体" panose="02010600040101010101" pitchFamily="2" charset="-122"/>
                  </a:rPr>
                  <a:t>O(</a:t>
                </a:r>
                <a:r>
                  <a:rPr kumimoji="1" lang="zh-CN" altLang="en-US" sz="2800">
                    <a:ea typeface="华文楷体" panose="02010600040101010101" pitchFamily="2" charset="-122"/>
                  </a:rPr>
                  <a:t>水蒸气</a:t>
                </a:r>
                <a:r>
                  <a:rPr kumimoji="1" lang="en-US" altLang="zh-CN" sz="2800">
                    <a:ea typeface="华文楷体" panose="02010600040101010101" pitchFamily="2" charset="-122"/>
                  </a:rPr>
                  <a:t>)        2HBO</a:t>
                </a:r>
                <a:r>
                  <a:rPr kumimoji="1" lang="en-US" altLang="zh-CN" sz="2800" baseline="-25000">
                    <a:ea typeface="华文楷体" panose="02010600040101010101" pitchFamily="2" charset="-122"/>
                  </a:rPr>
                  <a:t>2 </a:t>
                </a:r>
                <a:r>
                  <a:rPr kumimoji="1" lang="en-US" altLang="zh-CN" sz="2800">
                    <a:ea typeface="华文楷体" panose="02010600040101010101" pitchFamily="2" charset="-122"/>
                  </a:rPr>
                  <a:t>(g</a:t>
                </a:r>
                <a:r>
                  <a:rPr kumimoji="1" lang="zh-CN" altLang="en-US" sz="2800">
                    <a:ea typeface="华文楷体" panose="02010600040101010101" pitchFamily="2" charset="-122"/>
                  </a:rPr>
                  <a:t>）</a:t>
                </a:r>
                <a:endParaRPr kumimoji="1" lang="en-US" altLang="zh-CN" sz="2000">
                  <a:ea typeface="华文楷体" panose="02010600040101010101" pitchFamily="2" charset="-122"/>
                </a:endParaRPr>
              </a:p>
            </p:txBody>
          </p:sp>
          <p:sp>
            <p:nvSpPr>
              <p:cNvPr id="73737" name="Line 21"/>
              <p:cNvSpPr>
                <a:spLocks noChangeShapeType="1"/>
              </p:cNvSpPr>
              <p:nvPr/>
            </p:nvSpPr>
            <p:spPr bwMode="auto">
              <a:xfrm>
                <a:off x="3047" y="3767"/>
                <a:ext cx="24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cxnSp>
          <p:nvCxnSpPr>
            <p:cNvPr id="26" name="直接箭头连接符 25"/>
            <p:cNvCxnSpPr/>
            <p:nvPr/>
          </p:nvCxnSpPr>
          <p:spPr>
            <a:xfrm>
              <a:off x="4428975" y="5402640"/>
              <a:ext cx="780727" cy="0"/>
            </a:xfrm>
            <a:prstGeom prst="straightConnector1">
              <a:avLst/>
            </a:prstGeom>
            <a:ln w="31750">
              <a:solidFill>
                <a:srgbClr val="11111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5519135" y="5978557"/>
              <a:ext cx="474467" cy="0"/>
            </a:xfrm>
            <a:prstGeom prst="straightConnector1">
              <a:avLst/>
            </a:prstGeom>
            <a:ln w="31750">
              <a:solidFill>
                <a:srgbClr val="11111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055688" y="214313"/>
            <a:ext cx="194151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sz="3600">
                <a:solidFill>
                  <a:srgbClr val="0000FF"/>
                </a:solidFill>
                <a:ea typeface="华文楷体" panose="02010600040101010101" pitchFamily="2" charset="-122"/>
              </a:rPr>
              <a:t>2</a:t>
            </a:r>
            <a:r>
              <a:rPr kumimoji="1" lang="zh-CN" altLang="en-US" sz="3600">
                <a:solidFill>
                  <a:srgbClr val="0000FF"/>
                </a:solidFill>
                <a:ea typeface="华文楷体" panose="02010600040101010101" pitchFamily="2" charset="-122"/>
              </a:rPr>
              <a:t>、硼酸</a:t>
            </a:r>
            <a:endParaRPr kumimoji="1" lang="en-US" altLang="zh-CN" sz="3600">
              <a:ea typeface="华文楷体" panose="02010600040101010101" pitchFamily="2" charset="-122"/>
            </a:endParaRPr>
          </a:p>
        </p:txBody>
      </p:sp>
      <p:sp>
        <p:nvSpPr>
          <p:cNvPr id="5" name="Text Box 3"/>
          <p:cNvSpPr txBox="1">
            <a:spLocks noChangeArrowheads="1"/>
          </p:cNvSpPr>
          <p:nvPr/>
        </p:nvSpPr>
        <p:spPr bwMode="auto">
          <a:xfrm>
            <a:off x="989013" y="1144588"/>
            <a:ext cx="2514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3600">
                <a:solidFill>
                  <a:srgbClr val="0000FF"/>
                </a:solidFill>
                <a:ea typeface="华文楷体" panose="02010600040101010101" pitchFamily="2" charset="-122"/>
              </a:rPr>
              <a:t>B</a:t>
            </a:r>
            <a:r>
              <a:rPr kumimoji="1" lang="zh-CN" altLang="en-US" sz="3600">
                <a:solidFill>
                  <a:srgbClr val="0000FF"/>
                </a:solidFill>
                <a:ea typeface="华文楷体" panose="02010600040101010101" pitchFamily="2" charset="-122"/>
              </a:rPr>
              <a:t>：</a:t>
            </a:r>
            <a:r>
              <a:rPr kumimoji="1" lang="en-US" altLang="zh-CN" sz="3600">
                <a:solidFill>
                  <a:srgbClr val="0000FF"/>
                </a:solidFill>
                <a:ea typeface="华文楷体" panose="02010600040101010101" pitchFamily="2" charset="-122"/>
              </a:rPr>
              <a:t>sp</a:t>
            </a:r>
            <a:r>
              <a:rPr kumimoji="1" lang="en-US" altLang="zh-CN" sz="3600" baseline="30000">
                <a:solidFill>
                  <a:srgbClr val="0000FF"/>
                </a:solidFill>
                <a:ea typeface="华文楷体" panose="02010600040101010101" pitchFamily="2" charset="-122"/>
              </a:rPr>
              <a:t>2</a:t>
            </a:r>
            <a:r>
              <a:rPr kumimoji="1" lang="zh-CN" altLang="en-US" sz="3600">
                <a:solidFill>
                  <a:srgbClr val="0000FF"/>
                </a:solidFill>
                <a:ea typeface="华文楷体" panose="02010600040101010101" pitchFamily="2" charset="-122"/>
              </a:rPr>
              <a:t>杂化</a:t>
            </a:r>
            <a:endParaRPr kumimoji="1" lang="zh-CN" altLang="en-US" sz="3600">
              <a:solidFill>
                <a:srgbClr val="0000FF"/>
              </a:solidFill>
              <a:ea typeface="华文楷体" panose="02010600040101010101" pitchFamily="2" charset="-122"/>
            </a:endParaRPr>
          </a:p>
        </p:txBody>
      </p:sp>
      <p:grpSp>
        <p:nvGrpSpPr>
          <p:cNvPr id="6" name="Group 4"/>
          <p:cNvGrpSpPr/>
          <p:nvPr/>
        </p:nvGrpSpPr>
        <p:grpSpPr bwMode="auto">
          <a:xfrm>
            <a:off x="1260475" y="2573338"/>
            <a:ext cx="2228850" cy="2560637"/>
            <a:chOff x="872" y="1987"/>
            <a:chExt cx="1404" cy="1613"/>
          </a:xfrm>
        </p:grpSpPr>
        <p:graphicFrame>
          <p:nvGraphicFramePr>
            <p:cNvPr id="43156" name="Object 148"/>
            <p:cNvGraphicFramePr>
              <a:graphicFrameLocks noChangeAspect="1"/>
            </p:cNvGraphicFramePr>
            <p:nvPr/>
          </p:nvGraphicFramePr>
          <p:xfrm>
            <a:off x="1286" y="2215"/>
            <a:ext cx="294" cy="299"/>
          </p:xfrm>
          <a:graphic>
            <a:graphicData uri="http://schemas.openxmlformats.org/presentationml/2006/ole">
              <mc:AlternateContent xmlns:mc="http://schemas.openxmlformats.org/markup-compatibility/2006">
                <mc:Choice xmlns:v="urn:schemas-microsoft-com:vml" Requires="v">
                  <p:oleObj spid="_x0000_s43609" name="公式" r:id="rId1" imgW="152400" imgH="177800" progId="Equation.3">
                    <p:embed/>
                  </p:oleObj>
                </mc:Choice>
                <mc:Fallback>
                  <p:oleObj name="公式" r:id="rId1" imgW="152400" imgH="177800" progId="Equation.3">
                    <p:embed/>
                    <p:pic>
                      <p:nvPicPr>
                        <p:cNvPr id="0" name="Picture 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 y="2215"/>
                          <a:ext cx="294" cy="2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57" name="Object 149"/>
            <p:cNvGraphicFramePr>
              <a:graphicFrameLocks noChangeAspect="1"/>
            </p:cNvGraphicFramePr>
            <p:nvPr/>
          </p:nvGraphicFramePr>
          <p:xfrm>
            <a:off x="1956" y="2809"/>
            <a:ext cx="320" cy="275"/>
          </p:xfrm>
          <a:graphic>
            <a:graphicData uri="http://schemas.openxmlformats.org/presentationml/2006/ole">
              <mc:AlternateContent xmlns:mc="http://schemas.openxmlformats.org/markup-compatibility/2006">
                <mc:Choice xmlns:v="urn:schemas-microsoft-com:vml" Requires="v">
                  <p:oleObj spid="_x0000_s43610" name="公式" r:id="rId3" imgW="165100" imgH="165100" progId="Equation.3">
                    <p:embed/>
                  </p:oleObj>
                </mc:Choice>
                <mc:Fallback>
                  <p:oleObj name="公式" r:id="rId3" imgW="165100" imgH="165100" progId="Equation.3">
                    <p:embed/>
                    <p:pic>
                      <p:nvPicPr>
                        <p:cNvPr id="0" name="Picture 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2809"/>
                          <a:ext cx="320"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58" name="Object 150"/>
            <p:cNvGraphicFramePr>
              <a:graphicFrameLocks noChangeAspect="1"/>
            </p:cNvGraphicFramePr>
            <p:nvPr/>
          </p:nvGraphicFramePr>
          <p:xfrm>
            <a:off x="1286" y="2632"/>
            <a:ext cx="294" cy="276"/>
          </p:xfrm>
          <a:graphic>
            <a:graphicData uri="http://schemas.openxmlformats.org/presentationml/2006/ole">
              <mc:AlternateContent xmlns:mc="http://schemas.openxmlformats.org/markup-compatibility/2006">
                <mc:Choice xmlns:v="urn:schemas-microsoft-com:vml" Requires="v">
                  <p:oleObj spid="_x0000_s43611" name="公式" r:id="rId5" imgW="152400" imgH="165100" progId="Equation.3">
                    <p:embed/>
                  </p:oleObj>
                </mc:Choice>
                <mc:Fallback>
                  <p:oleObj name="公式" r:id="rId5" imgW="152400" imgH="165100" progId="Equation.3">
                    <p:embed/>
                    <p:pic>
                      <p:nvPicPr>
                        <p:cNvPr id="0" name="Picture 5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 y="2632"/>
                          <a:ext cx="294" cy="2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59" name="Object 151"/>
            <p:cNvGraphicFramePr>
              <a:graphicFrameLocks noChangeAspect="1"/>
            </p:cNvGraphicFramePr>
            <p:nvPr/>
          </p:nvGraphicFramePr>
          <p:xfrm>
            <a:off x="1692" y="2978"/>
            <a:ext cx="295" cy="297"/>
          </p:xfrm>
          <a:graphic>
            <a:graphicData uri="http://schemas.openxmlformats.org/presentationml/2006/ole">
              <mc:AlternateContent xmlns:mc="http://schemas.openxmlformats.org/markup-compatibility/2006">
                <mc:Choice xmlns:v="urn:schemas-microsoft-com:vml" Requires="v">
                  <p:oleObj spid="_x0000_s43612" name="公式" r:id="rId7" imgW="152400" imgH="177800" progId="Equation.3">
                    <p:embed/>
                  </p:oleObj>
                </mc:Choice>
                <mc:Fallback>
                  <p:oleObj name="公式" r:id="rId7" imgW="152400" imgH="177800" progId="Equation.3">
                    <p:embed/>
                    <p:pic>
                      <p:nvPicPr>
                        <p:cNvPr id="0" name="Picture 5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 y="2978"/>
                          <a:ext cx="295" cy="2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60" name="Object 152"/>
            <p:cNvGraphicFramePr>
              <a:graphicFrameLocks noChangeAspect="1"/>
            </p:cNvGraphicFramePr>
            <p:nvPr/>
          </p:nvGraphicFramePr>
          <p:xfrm>
            <a:off x="879" y="2976"/>
            <a:ext cx="294" cy="299"/>
          </p:xfrm>
          <a:graphic>
            <a:graphicData uri="http://schemas.openxmlformats.org/presentationml/2006/ole">
              <mc:AlternateContent xmlns:mc="http://schemas.openxmlformats.org/markup-compatibility/2006">
                <mc:Choice xmlns:v="urn:schemas-microsoft-com:vml" Requires="v">
                  <p:oleObj spid="_x0000_s43613" name="公式" r:id="rId9" imgW="152400" imgH="177800" progId="Equation.3">
                    <p:embed/>
                  </p:oleObj>
                </mc:Choice>
                <mc:Fallback>
                  <p:oleObj name="公式" r:id="rId9" imgW="152400" imgH="177800" progId="Equation.3">
                    <p:embed/>
                    <p:pic>
                      <p:nvPicPr>
                        <p:cNvPr id="0" name="Picture 5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 y="2976"/>
                          <a:ext cx="294" cy="2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171" name="Line 10"/>
            <p:cNvSpPr>
              <a:spLocks noChangeShapeType="1"/>
            </p:cNvSpPr>
            <p:nvPr/>
          </p:nvSpPr>
          <p:spPr bwMode="auto">
            <a:xfrm flipH="1">
              <a:off x="1086" y="2880"/>
              <a:ext cx="281" cy="207"/>
            </a:xfrm>
            <a:prstGeom prst="line">
              <a:avLst/>
            </a:prstGeom>
            <a:noFill/>
            <a:ln w="22225"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172" name="Line 11"/>
            <p:cNvSpPr>
              <a:spLocks noChangeShapeType="1"/>
            </p:cNvSpPr>
            <p:nvPr/>
          </p:nvSpPr>
          <p:spPr bwMode="auto">
            <a:xfrm>
              <a:off x="1493" y="2880"/>
              <a:ext cx="280" cy="207"/>
            </a:xfrm>
            <a:prstGeom prst="line">
              <a:avLst/>
            </a:prstGeom>
            <a:noFill/>
            <a:ln w="22225"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173" name="Line 12"/>
            <p:cNvSpPr>
              <a:spLocks noChangeShapeType="1"/>
            </p:cNvSpPr>
            <p:nvPr/>
          </p:nvSpPr>
          <p:spPr bwMode="auto">
            <a:xfrm flipV="1">
              <a:off x="1920" y="3049"/>
              <a:ext cx="93" cy="69"/>
            </a:xfrm>
            <a:prstGeom prst="line">
              <a:avLst/>
            </a:prstGeom>
            <a:noFill/>
            <a:ln w="22225"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43161" name="Object 153"/>
            <p:cNvGraphicFramePr>
              <a:graphicFrameLocks noChangeAspect="1"/>
            </p:cNvGraphicFramePr>
            <p:nvPr/>
          </p:nvGraphicFramePr>
          <p:xfrm>
            <a:off x="872" y="3325"/>
            <a:ext cx="320" cy="275"/>
          </p:xfrm>
          <a:graphic>
            <a:graphicData uri="http://schemas.openxmlformats.org/presentationml/2006/ole">
              <mc:AlternateContent xmlns:mc="http://schemas.openxmlformats.org/markup-compatibility/2006">
                <mc:Choice xmlns:v="urn:schemas-microsoft-com:vml" Requires="v">
                  <p:oleObj spid="_x0000_s43614" name="公式" r:id="rId10" imgW="165100" imgH="165100" progId="Equation.3">
                    <p:embed/>
                  </p:oleObj>
                </mc:Choice>
                <mc:Fallback>
                  <p:oleObj name="公式" r:id="rId10" imgW="165100" imgH="165100" progId="Equation.3">
                    <p:embed/>
                    <p:pic>
                      <p:nvPicPr>
                        <p:cNvPr id="0" name="Picture 5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 y="3325"/>
                          <a:ext cx="320"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174" name="Line 14"/>
            <p:cNvSpPr>
              <a:spLocks noChangeShapeType="1"/>
            </p:cNvSpPr>
            <p:nvPr/>
          </p:nvSpPr>
          <p:spPr bwMode="auto">
            <a:xfrm flipH="1" flipV="1">
              <a:off x="1248" y="2230"/>
              <a:ext cx="94" cy="68"/>
            </a:xfrm>
            <a:prstGeom prst="line">
              <a:avLst/>
            </a:prstGeom>
            <a:noFill/>
            <a:ln w="22225"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43162" name="Object 154"/>
            <p:cNvGraphicFramePr>
              <a:graphicFrameLocks noChangeAspect="1"/>
            </p:cNvGraphicFramePr>
            <p:nvPr/>
          </p:nvGraphicFramePr>
          <p:xfrm>
            <a:off x="1008" y="1987"/>
            <a:ext cx="319" cy="277"/>
          </p:xfrm>
          <a:graphic>
            <a:graphicData uri="http://schemas.openxmlformats.org/presentationml/2006/ole">
              <mc:AlternateContent xmlns:mc="http://schemas.openxmlformats.org/markup-compatibility/2006">
                <mc:Choice xmlns:v="urn:schemas-microsoft-com:vml" Requires="v">
                  <p:oleObj spid="_x0000_s43615" name="公式" r:id="rId11" imgW="165100" imgH="165100" progId="Equation.3">
                    <p:embed/>
                  </p:oleObj>
                </mc:Choice>
                <mc:Fallback>
                  <p:oleObj name="公式" r:id="rId11" imgW="165100" imgH="165100" progId="Equation.3">
                    <p:embed/>
                    <p:pic>
                      <p:nvPicPr>
                        <p:cNvPr id="0" name="Picture 5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987"/>
                          <a:ext cx="319" cy="2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175" name="Line 16"/>
            <p:cNvSpPr>
              <a:spLocks noChangeShapeType="1"/>
            </p:cNvSpPr>
            <p:nvPr/>
          </p:nvSpPr>
          <p:spPr bwMode="auto">
            <a:xfrm>
              <a:off x="1008" y="3242"/>
              <a:ext cx="1" cy="138"/>
            </a:xfrm>
            <a:prstGeom prst="line">
              <a:avLst/>
            </a:prstGeom>
            <a:noFill/>
            <a:ln w="22225"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176" name="Line 17"/>
            <p:cNvSpPr>
              <a:spLocks noChangeShapeType="1"/>
            </p:cNvSpPr>
            <p:nvPr/>
          </p:nvSpPr>
          <p:spPr bwMode="auto">
            <a:xfrm>
              <a:off x="1440" y="2461"/>
              <a:ext cx="1" cy="227"/>
            </a:xfrm>
            <a:prstGeom prst="line">
              <a:avLst/>
            </a:prstGeom>
            <a:noFill/>
            <a:ln w="22225"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20" name="Group 18"/>
          <p:cNvGrpSpPr/>
          <p:nvPr/>
        </p:nvGrpSpPr>
        <p:grpSpPr bwMode="auto">
          <a:xfrm>
            <a:off x="3492500" y="639763"/>
            <a:ext cx="5659438" cy="4752975"/>
            <a:chOff x="2299" y="960"/>
            <a:chExt cx="3365" cy="2832"/>
          </a:xfrm>
        </p:grpSpPr>
        <p:pic>
          <p:nvPicPr>
            <p:cNvPr id="43169"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9" y="1008"/>
              <a:ext cx="3216" cy="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70" name="Text Box 20"/>
            <p:cNvSpPr txBox="1">
              <a:spLocks noChangeArrowheads="1"/>
            </p:cNvSpPr>
            <p:nvPr/>
          </p:nvSpPr>
          <p:spPr bwMode="auto">
            <a:xfrm>
              <a:off x="5391" y="960"/>
              <a:ext cx="273" cy="28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endParaRPr lang="zh-CN" altLang="zh-CN">
                <a:solidFill>
                  <a:schemeClr val="tx1"/>
                </a:solidFill>
                <a:ea typeface="华文楷体" panose="02010600040101010101" pitchFamily="2" charset="-122"/>
              </a:endParaRPr>
            </a:p>
          </p:txBody>
        </p:sp>
      </p:grpSp>
      <p:sp>
        <p:nvSpPr>
          <p:cNvPr id="23" name="Rectangle 21"/>
          <p:cNvSpPr>
            <a:spLocks noChangeArrowheads="1"/>
          </p:cNvSpPr>
          <p:nvPr/>
        </p:nvSpPr>
        <p:spPr bwMode="auto">
          <a:xfrm>
            <a:off x="2460625" y="5629275"/>
            <a:ext cx="6186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ea typeface="华文楷体" panose="02010600040101010101" pitchFamily="2" charset="-122"/>
              </a:rPr>
              <a:t>通过分子间氢键连成片状结构</a:t>
            </a:r>
            <a:endParaRPr kumimoji="1" lang="zh-CN" altLang="en-US" sz="3600">
              <a:ea typeface="华文楷体" panose="02010600040101010101" pitchFamily="2" charset="-122"/>
            </a:endParaRPr>
          </a:p>
        </p:txBody>
      </p:sp>
      <p:sp>
        <p:nvSpPr>
          <p:cNvPr id="43168"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C2C28C6-DD33-4B84-83EA-BFC38F3621D9}"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lide(fromBottom)">
                                      <p:cBhvr>
                                        <p:cTn id="22" dur="500"/>
                                        <p:tgtEl>
                                          <p:spTgt spid="2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lide(fromBottom)">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descr="boh31">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4751" t="3548" r="17223" b="6177"/>
          <a:stretch>
            <a:fillRect/>
          </a:stretch>
        </p:blipFill>
        <p:spPr bwMode="auto">
          <a:xfrm>
            <a:off x="788988" y="747713"/>
            <a:ext cx="3135312"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4"/>
          <p:cNvSpPr>
            <a:spLocks noChangeArrowheads="1"/>
          </p:cNvSpPr>
          <p:nvPr/>
        </p:nvSpPr>
        <p:spPr bwMode="auto">
          <a:xfrm>
            <a:off x="4035425" y="1223963"/>
            <a:ext cx="507365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zh-CN" altLang="en-US">
                <a:ea typeface="华文楷体" panose="02010600040101010101" pitchFamily="2" charset="-122"/>
              </a:rPr>
              <a:t>硼酸晶体的片层结构</a:t>
            </a:r>
            <a:endParaRPr kumimoji="1" lang="zh-CN" altLang="en-US">
              <a:ea typeface="华文楷体" panose="02010600040101010101" pitchFamily="2" charset="-122"/>
            </a:endParaRPr>
          </a:p>
          <a:p>
            <a:r>
              <a:rPr lang="zh-CN" altLang="en-US">
                <a:solidFill>
                  <a:srgbClr val="FF0000"/>
                </a:solidFill>
                <a:ea typeface="华文楷体" panose="02010600040101010101" pitchFamily="2" charset="-122"/>
              </a:rPr>
              <a:t>层内</a:t>
            </a:r>
            <a:r>
              <a:rPr lang="en-US" altLang="zh-CN">
                <a:solidFill>
                  <a:srgbClr val="FF0000"/>
                </a:solidFill>
                <a:ea typeface="华文楷体" panose="02010600040101010101" pitchFamily="2" charset="-122"/>
              </a:rPr>
              <a:t>:</a:t>
            </a:r>
            <a:r>
              <a:rPr lang="en-US" altLang="zh-CN">
                <a:ea typeface="华文楷体" panose="02010600040101010101" pitchFamily="2" charset="-122"/>
              </a:rPr>
              <a:t>  </a:t>
            </a:r>
            <a:r>
              <a:rPr lang="zh-CN" altLang="en-US">
                <a:ea typeface="华文楷体" panose="02010600040101010101" pitchFamily="2" charset="-122"/>
              </a:rPr>
              <a:t>分子间氢键</a:t>
            </a:r>
            <a:endParaRPr lang="zh-CN" altLang="en-US">
              <a:ea typeface="华文楷体" panose="02010600040101010101" pitchFamily="2" charset="-122"/>
            </a:endParaRPr>
          </a:p>
          <a:p>
            <a:r>
              <a:rPr lang="zh-CN" altLang="en-US">
                <a:solidFill>
                  <a:srgbClr val="FF0000"/>
                </a:solidFill>
                <a:ea typeface="华文楷体" panose="02010600040101010101" pitchFamily="2" charset="-122"/>
              </a:rPr>
              <a:t>层间</a:t>
            </a:r>
            <a:r>
              <a:rPr lang="en-US" altLang="zh-CN">
                <a:ea typeface="华文楷体" panose="02010600040101010101" pitchFamily="2" charset="-122"/>
              </a:rPr>
              <a:t>:  </a:t>
            </a:r>
            <a:r>
              <a:rPr lang="zh-CN" altLang="en-US">
                <a:ea typeface="华文楷体" panose="02010600040101010101" pitchFamily="2" charset="-122"/>
              </a:rPr>
              <a:t>以弱的范德华力结合</a:t>
            </a:r>
            <a:endParaRPr lang="zh-CN" altLang="en-US">
              <a:ea typeface="华文楷体" panose="02010600040101010101" pitchFamily="2" charset="-122"/>
            </a:endParaRPr>
          </a:p>
        </p:txBody>
      </p:sp>
      <p:sp>
        <p:nvSpPr>
          <p:cNvPr id="8" name="Rectangle 5"/>
          <p:cNvSpPr>
            <a:spLocks noChangeArrowheads="1"/>
          </p:cNvSpPr>
          <p:nvPr/>
        </p:nvSpPr>
        <p:spPr bwMode="auto">
          <a:xfrm>
            <a:off x="885825" y="4076700"/>
            <a:ext cx="82073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spcBef>
                <a:spcPct val="10000"/>
              </a:spcBef>
            </a:pPr>
            <a:r>
              <a:rPr kumimoji="1" lang="zh-CN" altLang="en-US">
                <a:ea typeface="华文楷体" panose="02010600040101010101" pitchFamily="2" charset="-122"/>
              </a:rPr>
              <a:t>硼酸作为润滑剂；</a:t>
            </a:r>
            <a:endParaRPr kumimoji="1" lang="en-US" altLang="zh-CN">
              <a:ea typeface="华文楷体" panose="02010600040101010101" pitchFamily="2" charset="-122"/>
            </a:endParaRPr>
          </a:p>
          <a:p>
            <a:pPr>
              <a:lnSpc>
                <a:spcPct val="125000"/>
              </a:lnSpc>
              <a:spcBef>
                <a:spcPct val="10000"/>
              </a:spcBef>
            </a:pPr>
            <a:r>
              <a:rPr kumimoji="1" lang="zh-CN" altLang="en-US">
                <a:ea typeface="华文楷体" panose="02010600040101010101" pitchFamily="2" charset="-122"/>
              </a:rPr>
              <a:t>在冷水中的溶解度很小，加热破坏晶体中的部分氢键，硼酸的溶解度增大。</a:t>
            </a:r>
            <a:endParaRPr kumimoji="1" lang="zh-CN" altLang="en-US">
              <a:ea typeface="华文楷体" panose="02010600040101010101" pitchFamily="2" charset="-122"/>
            </a:endParaRPr>
          </a:p>
        </p:txBody>
      </p:sp>
      <p:sp>
        <p:nvSpPr>
          <p:cNvPr id="77828"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D81CC7B-C057-402C-BCD5-52E971C375B8}"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21" name="Group 3"/>
          <p:cNvGrpSpPr/>
          <p:nvPr/>
        </p:nvGrpSpPr>
        <p:grpSpPr bwMode="auto">
          <a:xfrm>
            <a:off x="1692275" y="1844675"/>
            <a:ext cx="6048375" cy="720725"/>
            <a:chOff x="672" y="888"/>
            <a:chExt cx="3120" cy="385"/>
          </a:xfrm>
        </p:grpSpPr>
        <p:graphicFrame>
          <p:nvGraphicFramePr>
            <p:cNvPr id="45118" name="Object 62"/>
            <p:cNvGraphicFramePr>
              <a:graphicFrameLocks noChangeAspect="1"/>
            </p:cNvGraphicFramePr>
            <p:nvPr/>
          </p:nvGraphicFramePr>
          <p:xfrm>
            <a:off x="672" y="912"/>
            <a:ext cx="1483" cy="361"/>
          </p:xfrm>
          <a:graphic>
            <a:graphicData uri="http://schemas.openxmlformats.org/presentationml/2006/ole">
              <mc:AlternateContent xmlns:mc="http://schemas.openxmlformats.org/markup-compatibility/2006">
                <mc:Choice xmlns:v="urn:schemas-microsoft-com:vml" Requires="v">
                  <p:oleObj spid="_x0000_s45313" name="Equation" r:id="rId1" imgW="939800" imgH="228600" progId="Equation.3">
                    <p:embed/>
                  </p:oleObj>
                </mc:Choice>
                <mc:Fallback>
                  <p:oleObj name="Equation" r:id="rId1" imgW="939800" imgH="228600" progId="Equation.3">
                    <p:embed/>
                    <p:pic>
                      <p:nvPicPr>
                        <p:cNvPr id="0" name="Picture 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912"/>
                          <a:ext cx="1483" cy="3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119" name="Object 63"/>
            <p:cNvGraphicFramePr>
              <a:graphicFrameLocks noChangeAspect="1"/>
            </p:cNvGraphicFramePr>
            <p:nvPr/>
          </p:nvGraphicFramePr>
          <p:xfrm>
            <a:off x="2448" y="888"/>
            <a:ext cx="1344" cy="361"/>
          </p:xfrm>
          <a:graphic>
            <a:graphicData uri="http://schemas.openxmlformats.org/presentationml/2006/ole">
              <mc:AlternateContent xmlns:mc="http://schemas.openxmlformats.org/markup-compatibility/2006">
                <mc:Choice xmlns:v="urn:schemas-microsoft-com:vml" Requires="v">
                  <p:oleObj spid="_x0000_s45314" name="Equation" r:id="rId3" imgW="850900" imgH="228600" progId="Equation.3">
                    <p:embed/>
                  </p:oleObj>
                </mc:Choice>
                <mc:Fallback>
                  <p:oleObj name="Equation" r:id="rId3" imgW="850900" imgH="228600" progId="Equation.3">
                    <p:embed/>
                    <p:pic>
                      <p:nvPicPr>
                        <p:cNvPr id="0" name="Picture 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888"/>
                          <a:ext cx="1344" cy="3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120" name="Object 64"/>
            <p:cNvGraphicFramePr>
              <a:graphicFrameLocks noChangeAspect="1"/>
            </p:cNvGraphicFramePr>
            <p:nvPr/>
          </p:nvGraphicFramePr>
          <p:xfrm>
            <a:off x="2064" y="1023"/>
            <a:ext cx="394" cy="124"/>
          </p:xfrm>
          <a:graphic>
            <a:graphicData uri="http://schemas.openxmlformats.org/presentationml/2006/ole">
              <mc:AlternateContent xmlns:mc="http://schemas.openxmlformats.org/markup-compatibility/2006">
                <mc:Choice xmlns:v="urn:schemas-microsoft-com:vml" Requires="v">
                  <p:oleObj spid="_x0000_s45315" name="CS ChemDraw Drawing" r:id="rId5" imgW="2438400" imgH="771525" progId="ChemDraw.Document.6.0">
                    <p:embed/>
                  </p:oleObj>
                </mc:Choice>
                <mc:Fallback>
                  <p:oleObj name="CS ChemDraw Drawing" r:id="rId5" imgW="2438400" imgH="771525" progId="ChemDraw.Document.6.0">
                    <p:embed/>
                    <p:pic>
                      <p:nvPicPr>
                        <p:cNvPr id="0" name="Picture 2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1023"/>
                          <a:ext cx="394"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5122" name="Rectangle 7"/>
          <p:cNvSpPr>
            <a:spLocks noChangeArrowheads="1"/>
          </p:cNvSpPr>
          <p:nvPr/>
        </p:nvSpPr>
        <p:spPr bwMode="auto">
          <a:xfrm>
            <a:off x="1042988" y="623888"/>
            <a:ext cx="7056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ea typeface="华文楷体" panose="02010600040101010101" pitchFamily="2" charset="-122"/>
              </a:rPr>
              <a:t>硼酸为</a:t>
            </a:r>
            <a:r>
              <a:rPr kumimoji="1" lang="zh-CN" altLang="en-US" sz="3600">
                <a:solidFill>
                  <a:srgbClr val="FF0000"/>
                </a:solidFill>
                <a:ea typeface="华文楷体" panose="02010600040101010101" pitchFamily="2" charset="-122"/>
              </a:rPr>
              <a:t>一元弱酸</a:t>
            </a:r>
            <a:r>
              <a:rPr kumimoji="1" lang="en-US" altLang="zh-CN" sz="3600">
                <a:solidFill>
                  <a:srgbClr val="FF0000"/>
                </a:solidFill>
                <a:ea typeface="华文楷体" panose="02010600040101010101" pitchFamily="2" charset="-122"/>
              </a:rPr>
              <a:t>,  </a:t>
            </a:r>
            <a:r>
              <a:rPr kumimoji="1" lang="en-US" altLang="zh-CN" sz="3600" i="1">
                <a:solidFill>
                  <a:srgbClr val="FF0000"/>
                </a:solidFill>
                <a:ea typeface="华文楷体" panose="02010600040101010101" pitchFamily="2" charset="-122"/>
              </a:rPr>
              <a:t>K</a:t>
            </a:r>
            <a:r>
              <a:rPr kumimoji="1" lang="en-US" altLang="zh-CN" sz="3600" i="1" baseline="-25000">
                <a:solidFill>
                  <a:srgbClr val="FF0000"/>
                </a:solidFill>
                <a:ea typeface="华文楷体" panose="02010600040101010101" pitchFamily="2" charset="-122"/>
              </a:rPr>
              <a:t>a</a:t>
            </a:r>
            <a:r>
              <a:rPr kumimoji="1" lang="zh-CN" altLang="en-US" sz="3600">
                <a:solidFill>
                  <a:srgbClr val="FF0000"/>
                </a:solidFill>
                <a:ea typeface="华文楷体" panose="02010600040101010101" pitchFamily="2" charset="-122"/>
              </a:rPr>
              <a:t>＝ </a:t>
            </a:r>
            <a:r>
              <a:rPr kumimoji="1" lang="en-US" altLang="zh-CN" sz="3600">
                <a:solidFill>
                  <a:srgbClr val="FF0000"/>
                </a:solidFill>
                <a:ea typeface="华文楷体" panose="02010600040101010101" pitchFamily="2" charset="-122"/>
              </a:rPr>
              <a:t>7.3×10</a:t>
            </a:r>
            <a:r>
              <a:rPr kumimoji="1" lang="zh-CN" altLang="en-US" sz="3600" baseline="30000">
                <a:solidFill>
                  <a:srgbClr val="FF0000"/>
                </a:solidFill>
                <a:ea typeface="华文楷体" panose="02010600040101010101" pitchFamily="2" charset="-122"/>
              </a:rPr>
              <a:t>－</a:t>
            </a:r>
            <a:r>
              <a:rPr kumimoji="1" lang="en-US" altLang="zh-CN" sz="3600" baseline="30000">
                <a:solidFill>
                  <a:srgbClr val="FF0000"/>
                </a:solidFill>
                <a:ea typeface="华文楷体" panose="02010600040101010101" pitchFamily="2" charset="-122"/>
              </a:rPr>
              <a:t>10</a:t>
            </a:r>
            <a:endParaRPr kumimoji="1" lang="en-US" altLang="zh-CN" sz="3600" baseline="30000">
              <a:solidFill>
                <a:srgbClr val="FF0000"/>
              </a:solidFill>
              <a:ea typeface="华文楷体" panose="02010600040101010101" pitchFamily="2" charset="-122"/>
            </a:endParaRPr>
          </a:p>
        </p:txBody>
      </p:sp>
      <p:sp>
        <p:nvSpPr>
          <p:cNvPr id="45123" name="Rectangle 8"/>
          <p:cNvSpPr>
            <a:spLocks noChangeArrowheads="1"/>
          </p:cNvSpPr>
          <p:nvPr/>
        </p:nvSpPr>
        <p:spPr bwMode="auto">
          <a:xfrm>
            <a:off x="1027113" y="3068638"/>
            <a:ext cx="78486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buClr>
                <a:schemeClr val="hlink"/>
              </a:buClr>
              <a:buSzPct val="75000"/>
              <a:buFont typeface="Wingdings" panose="05000000000000000000" pitchFamily="2" charset="2"/>
              <a:buNone/>
            </a:pPr>
            <a:r>
              <a:rPr lang="en-US" altLang="zh-CN">
                <a:ea typeface="华文楷体" panose="02010600040101010101" pitchFamily="2" charset="-122"/>
              </a:rPr>
              <a:t>H</a:t>
            </a:r>
            <a:r>
              <a:rPr lang="en-US" altLang="zh-CN" baseline="-25000">
                <a:ea typeface="华文楷体" panose="02010600040101010101" pitchFamily="2" charset="-122"/>
              </a:rPr>
              <a:t>3</a:t>
            </a:r>
            <a:r>
              <a:rPr lang="en-US" altLang="zh-CN">
                <a:ea typeface="华文楷体" panose="02010600040101010101" pitchFamily="2" charset="-122"/>
              </a:rPr>
              <a:t>BO</a:t>
            </a:r>
            <a:r>
              <a:rPr lang="en-US" altLang="zh-CN" baseline="-25000">
                <a:ea typeface="华文楷体" panose="02010600040101010101" pitchFamily="2" charset="-122"/>
              </a:rPr>
              <a:t>3</a:t>
            </a:r>
            <a:r>
              <a:rPr lang="en-US" altLang="zh-CN">
                <a:ea typeface="华文楷体" panose="02010600040101010101" pitchFamily="2" charset="-122"/>
              </a:rPr>
              <a:t>:  </a:t>
            </a:r>
            <a:r>
              <a:rPr lang="zh-CN" altLang="en-US">
                <a:ea typeface="华文楷体" panose="02010600040101010101" pitchFamily="2" charset="-122"/>
              </a:rPr>
              <a:t>由于</a:t>
            </a:r>
            <a:r>
              <a:rPr lang="en-US" altLang="zh-CN">
                <a:ea typeface="华文楷体" panose="02010600040101010101" pitchFamily="2" charset="-122"/>
              </a:rPr>
              <a:t>B</a:t>
            </a:r>
            <a:r>
              <a:rPr lang="zh-CN" altLang="en-US">
                <a:ea typeface="华文楷体" panose="02010600040101010101" pitchFamily="2" charset="-122"/>
              </a:rPr>
              <a:t>具有缺电子性，</a:t>
            </a:r>
            <a:r>
              <a:rPr lang="en-US" altLang="zh-CN">
                <a:solidFill>
                  <a:srgbClr val="0000FF"/>
                </a:solidFill>
                <a:ea typeface="华文楷体" panose="02010600040101010101" pitchFamily="2" charset="-122"/>
              </a:rPr>
              <a:t>B</a:t>
            </a:r>
            <a:r>
              <a:rPr lang="zh-CN" altLang="en-US">
                <a:solidFill>
                  <a:srgbClr val="0000FF"/>
                </a:solidFill>
                <a:ea typeface="华文楷体" panose="02010600040101010101" pitchFamily="2" charset="-122"/>
              </a:rPr>
              <a:t>的空轨道接受</a:t>
            </a:r>
            <a:r>
              <a:rPr lang="en-US" altLang="zh-CN">
                <a:solidFill>
                  <a:srgbClr val="0000FF"/>
                </a:solidFill>
                <a:ea typeface="华文楷体" panose="02010600040101010101" pitchFamily="2" charset="-122"/>
              </a:rPr>
              <a:t>1</a:t>
            </a:r>
            <a:r>
              <a:rPr lang="zh-CN" altLang="en-US">
                <a:solidFill>
                  <a:srgbClr val="0000FF"/>
                </a:solidFill>
                <a:ea typeface="华文楷体" panose="02010600040101010101" pitchFamily="2" charset="-122"/>
              </a:rPr>
              <a:t>个</a:t>
            </a:r>
            <a:r>
              <a:rPr lang="en-US" altLang="zh-CN">
                <a:solidFill>
                  <a:srgbClr val="0000FF"/>
                </a:solidFill>
                <a:ea typeface="华文楷体" panose="02010600040101010101" pitchFamily="2" charset="-122"/>
              </a:rPr>
              <a:t>H</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O</a:t>
            </a:r>
            <a:r>
              <a:rPr lang="zh-CN" altLang="en-US">
                <a:solidFill>
                  <a:srgbClr val="0000FF"/>
                </a:solidFill>
                <a:ea typeface="华文楷体" panose="02010600040101010101" pitchFamily="2" charset="-122"/>
              </a:rPr>
              <a:t>中</a:t>
            </a:r>
            <a:r>
              <a:rPr lang="en-US" altLang="zh-CN">
                <a:solidFill>
                  <a:srgbClr val="0000FF"/>
                </a:solidFill>
                <a:ea typeface="华文楷体" panose="02010600040101010101" pitchFamily="2" charset="-122"/>
              </a:rPr>
              <a:t>OH</a:t>
            </a:r>
            <a:r>
              <a:rPr lang="en-US" altLang="zh-CN" baseline="30000">
                <a:solidFill>
                  <a:srgbClr val="0000FF"/>
                </a:solidFill>
                <a:ea typeface="华文楷体" panose="02010600040101010101" pitchFamily="2" charset="-122"/>
              </a:rPr>
              <a:t>-</a:t>
            </a:r>
            <a:r>
              <a:rPr lang="zh-CN" altLang="en-US">
                <a:solidFill>
                  <a:srgbClr val="0000FF"/>
                </a:solidFill>
                <a:ea typeface="华文楷体" panose="02010600040101010101" pitchFamily="2" charset="-122"/>
              </a:rPr>
              <a:t>上的孤对电子，释放出</a:t>
            </a:r>
            <a:r>
              <a:rPr lang="en-US" altLang="zh-CN">
                <a:solidFill>
                  <a:srgbClr val="0000FF"/>
                </a:solidFill>
                <a:ea typeface="华文楷体" panose="02010600040101010101" pitchFamily="2" charset="-122"/>
              </a:rPr>
              <a:t>1</a:t>
            </a:r>
            <a:r>
              <a:rPr lang="zh-CN" altLang="en-US">
                <a:solidFill>
                  <a:srgbClr val="0000FF"/>
                </a:solidFill>
                <a:ea typeface="华文楷体" panose="02010600040101010101" pitchFamily="2" charset="-122"/>
              </a:rPr>
              <a:t>个质子，为一元路易斯酸</a:t>
            </a:r>
            <a:r>
              <a:rPr lang="zh-CN" altLang="en-US">
                <a:ea typeface="华文楷体" panose="02010600040101010101" pitchFamily="2" charset="-122"/>
              </a:rPr>
              <a:t>。</a:t>
            </a:r>
            <a:endParaRPr lang="zh-CN" altLang="en-US">
              <a:ea typeface="华文楷体" panose="02010600040101010101" pitchFamily="2" charset="-122"/>
            </a:endParaRPr>
          </a:p>
        </p:txBody>
      </p:sp>
      <p:sp>
        <p:nvSpPr>
          <p:cNvPr id="45124"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E284D88-5389-474F-A198-AE49F257E47D}"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67" name="Rectangle 2"/>
          <p:cNvSpPr>
            <a:spLocks noChangeArrowheads="1"/>
          </p:cNvSpPr>
          <p:nvPr/>
        </p:nvSpPr>
        <p:spPr bwMode="auto">
          <a:xfrm>
            <a:off x="8640763"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AF5C1BC-85AA-4A6A-8BAD-24A833A3EDA0}"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7" name="Text Box 3"/>
          <p:cNvSpPr txBox="1">
            <a:spLocks noChangeArrowheads="1"/>
          </p:cNvSpPr>
          <p:nvPr/>
        </p:nvSpPr>
        <p:spPr bwMode="auto">
          <a:xfrm>
            <a:off x="973138" y="260350"/>
            <a:ext cx="7910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en-US" altLang="zh-CN" sz="3600">
                <a:solidFill>
                  <a:srgbClr val="0000FF"/>
                </a:solidFill>
                <a:ea typeface="华文楷体" panose="02010600040101010101" pitchFamily="2" charset="-122"/>
              </a:rPr>
              <a:t>(2) </a:t>
            </a:r>
            <a:r>
              <a:rPr kumimoji="1" lang="zh-CN" altLang="en-US" sz="3600">
                <a:solidFill>
                  <a:srgbClr val="0000FF"/>
                </a:solidFill>
                <a:ea typeface="华文楷体" panose="02010600040101010101" pitchFamily="2" charset="-122"/>
              </a:rPr>
              <a:t>加入甘油或甘露醇等多羟基化合物使硼酸的酸性增强</a:t>
            </a:r>
            <a:endParaRPr kumimoji="1" lang="zh-CN" altLang="en-US" sz="3600">
              <a:solidFill>
                <a:srgbClr val="0000FF"/>
              </a:solidFill>
              <a:ea typeface="华文楷体" panose="02010600040101010101" pitchFamily="2" charset="-122"/>
            </a:endParaRPr>
          </a:p>
        </p:txBody>
      </p:sp>
      <p:grpSp>
        <p:nvGrpSpPr>
          <p:cNvPr id="8" name="Group 4"/>
          <p:cNvGrpSpPr/>
          <p:nvPr/>
        </p:nvGrpSpPr>
        <p:grpSpPr bwMode="auto">
          <a:xfrm>
            <a:off x="790575" y="1779588"/>
            <a:ext cx="3170238" cy="1944687"/>
            <a:chOff x="432" y="1640"/>
            <a:chExt cx="1744" cy="1013"/>
          </a:xfrm>
        </p:grpSpPr>
        <p:graphicFrame>
          <p:nvGraphicFramePr>
            <p:cNvPr id="46639" name="Object 559"/>
            <p:cNvGraphicFramePr>
              <a:graphicFrameLocks noChangeAspect="1"/>
            </p:cNvGraphicFramePr>
            <p:nvPr/>
          </p:nvGraphicFramePr>
          <p:xfrm>
            <a:off x="1250" y="1751"/>
            <a:ext cx="925" cy="472"/>
          </p:xfrm>
          <a:graphic>
            <a:graphicData uri="http://schemas.openxmlformats.org/presentationml/2006/ole">
              <mc:AlternateContent xmlns:mc="http://schemas.openxmlformats.org/markup-compatibility/2006">
                <mc:Choice xmlns:v="urn:schemas-microsoft-com:vml" Requires="v">
                  <p:oleObj spid="_x0000_s308516" name="公式" r:id="rId1" imgW="862965" imgH="431800" progId="Equation.3">
                    <p:embed/>
                  </p:oleObj>
                </mc:Choice>
                <mc:Fallback>
                  <p:oleObj name="公式" r:id="rId1" imgW="862965" imgH="431800" progId="Equation.3">
                    <p:embed/>
                    <p:pic>
                      <p:nvPicPr>
                        <p:cNvPr id="0" name="Picture 1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 y="1751"/>
                          <a:ext cx="925"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40" name="Object 560"/>
            <p:cNvGraphicFramePr>
              <a:graphicFrameLocks noChangeAspect="1"/>
            </p:cNvGraphicFramePr>
            <p:nvPr/>
          </p:nvGraphicFramePr>
          <p:xfrm>
            <a:off x="432" y="2029"/>
            <a:ext cx="781" cy="252"/>
          </p:xfrm>
          <a:graphic>
            <a:graphicData uri="http://schemas.openxmlformats.org/presentationml/2006/ole">
              <mc:AlternateContent xmlns:mc="http://schemas.openxmlformats.org/markup-compatibility/2006">
                <mc:Choice xmlns:v="urn:schemas-microsoft-com:vml" Requires="v">
                  <p:oleObj spid="_x0000_s308517" name="公式" r:id="rId3" imgW="723900" imgH="228600" progId="Equation.3">
                    <p:embed/>
                  </p:oleObj>
                </mc:Choice>
                <mc:Fallback>
                  <p:oleObj name="公式" r:id="rId3" imgW="723900" imgH="228600" progId="Equation.3">
                    <p:embed/>
                    <p:pic>
                      <p:nvPicPr>
                        <p:cNvPr id="0" name="Picture 19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2029"/>
                          <a:ext cx="781" cy="2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41" name="Object 561"/>
            <p:cNvGraphicFramePr>
              <a:graphicFrameLocks noChangeAspect="1"/>
            </p:cNvGraphicFramePr>
            <p:nvPr/>
          </p:nvGraphicFramePr>
          <p:xfrm>
            <a:off x="1250" y="2029"/>
            <a:ext cx="926" cy="472"/>
          </p:xfrm>
          <a:graphic>
            <a:graphicData uri="http://schemas.openxmlformats.org/presentationml/2006/ole">
              <mc:AlternateContent xmlns:mc="http://schemas.openxmlformats.org/markup-compatibility/2006">
                <mc:Choice xmlns:v="urn:schemas-microsoft-com:vml" Requires="v">
                  <p:oleObj spid="_x0000_s308518" name="公式" r:id="rId5" imgW="862965" imgH="431800" progId="Equation.3">
                    <p:embed/>
                  </p:oleObj>
                </mc:Choice>
                <mc:Fallback>
                  <p:oleObj name="公式" r:id="rId5" imgW="862965" imgH="431800" progId="Equation.3">
                    <p:embed/>
                    <p:pic>
                      <p:nvPicPr>
                        <p:cNvPr id="0" name="Picture 1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 y="2029"/>
                          <a:ext cx="926"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42" name="Object 562"/>
            <p:cNvGraphicFramePr>
              <a:graphicFrameLocks noChangeAspect="1"/>
            </p:cNvGraphicFramePr>
            <p:nvPr/>
          </p:nvGraphicFramePr>
          <p:xfrm>
            <a:off x="1577" y="1640"/>
            <a:ext cx="174" cy="178"/>
          </p:xfrm>
          <a:graphic>
            <a:graphicData uri="http://schemas.openxmlformats.org/presentationml/2006/ole">
              <mc:AlternateContent xmlns:mc="http://schemas.openxmlformats.org/markup-compatibility/2006">
                <mc:Choice xmlns:v="urn:schemas-microsoft-com:vml" Requires="v">
                  <p:oleObj spid="_x0000_s308519" name="公式" r:id="rId6" imgW="165100" imgH="165100" progId="Equation.3">
                    <p:embed/>
                  </p:oleObj>
                </mc:Choice>
                <mc:Fallback>
                  <p:oleObj name="公式" r:id="rId6" imgW="165100" imgH="165100" progId="Equation.3">
                    <p:embed/>
                    <p:pic>
                      <p:nvPicPr>
                        <p:cNvPr id="0" name="Picture 19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7" y="1640"/>
                          <a:ext cx="174" cy="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704" name="Line 9"/>
            <p:cNvSpPr>
              <a:spLocks noChangeShapeType="1"/>
            </p:cNvSpPr>
            <p:nvPr/>
          </p:nvSpPr>
          <p:spPr bwMode="auto">
            <a:xfrm flipV="1">
              <a:off x="1631" y="2357"/>
              <a:ext cx="0" cy="112"/>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705" name="Line 10"/>
            <p:cNvSpPr>
              <a:spLocks noChangeShapeType="1"/>
            </p:cNvSpPr>
            <p:nvPr/>
          </p:nvSpPr>
          <p:spPr bwMode="auto">
            <a:xfrm>
              <a:off x="1631" y="1807"/>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706" name="Line 11"/>
            <p:cNvSpPr>
              <a:spLocks noChangeShapeType="1"/>
            </p:cNvSpPr>
            <p:nvPr/>
          </p:nvSpPr>
          <p:spPr bwMode="auto">
            <a:xfrm>
              <a:off x="1631" y="2085"/>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46643" name="Object 563"/>
            <p:cNvGraphicFramePr>
              <a:graphicFrameLocks noChangeAspect="1"/>
            </p:cNvGraphicFramePr>
            <p:nvPr/>
          </p:nvGraphicFramePr>
          <p:xfrm>
            <a:off x="1577" y="2474"/>
            <a:ext cx="188" cy="179"/>
          </p:xfrm>
          <a:graphic>
            <a:graphicData uri="http://schemas.openxmlformats.org/presentationml/2006/ole">
              <mc:AlternateContent xmlns:mc="http://schemas.openxmlformats.org/markup-compatibility/2006">
                <mc:Choice xmlns:v="urn:schemas-microsoft-com:vml" Requires="v">
                  <p:oleObj spid="_x0000_s308520" name="公式" r:id="rId8" imgW="177800" imgH="165100" progId="Equation.3">
                    <p:embed/>
                  </p:oleObj>
                </mc:Choice>
                <mc:Fallback>
                  <p:oleObj name="公式" r:id="rId8" imgW="177800" imgH="165100" progId="Equation.3">
                    <p:embed/>
                    <p:pic>
                      <p:nvPicPr>
                        <p:cNvPr id="0" name="Picture 19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7" y="2474"/>
                          <a:ext cx="188" cy="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13"/>
          <p:cNvGrpSpPr/>
          <p:nvPr/>
        </p:nvGrpSpPr>
        <p:grpSpPr bwMode="auto">
          <a:xfrm>
            <a:off x="4695825" y="1773238"/>
            <a:ext cx="4432300" cy="1993900"/>
            <a:chOff x="2612" y="1584"/>
            <a:chExt cx="3052" cy="1070"/>
          </a:xfrm>
        </p:grpSpPr>
        <p:graphicFrame>
          <p:nvGraphicFramePr>
            <p:cNvPr id="46644" name="Object 564"/>
            <p:cNvGraphicFramePr>
              <a:graphicFrameLocks noChangeAspect="1"/>
            </p:cNvGraphicFramePr>
            <p:nvPr/>
          </p:nvGraphicFramePr>
          <p:xfrm>
            <a:off x="4520" y="1584"/>
            <a:ext cx="163" cy="123"/>
          </p:xfrm>
          <a:graphic>
            <a:graphicData uri="http://schemas.openxmlformats.org/presentationml/2006/ole">
              <mc:AlternateContent xmlns:mc="http://schemas.openxmlformats.org/markup-compatibility/2006">
                <mc:Choice xmlns:v="urn:schemas-microsoft-com:vml" Requires="v">
                  <p:oleObj spid="_x0000_s308521" name="公式" r:id="rId10" imgW="101600" imgH="76200" progId="Equation.3">
                    <p:embed/>
                  </p:oleObj>
                </mc:Choice>
                <mc:Fallback>
                  <p:oleObj name="公式" r:id="rId10" imgW="101600" imgH="76200" progId="Equation.3">
                    <p:embed/>
                    <p:pic>
                      <p:nvPicPr>
                        <p:cNvPr id="0" name="Picture 19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0" y="1584"/>
                          <a:ext cx="163" cy="1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45" name="Object 565"/>
            <p:cNvGraphicFramePr>
              <a:graphicFrameLocks noChangeAspect="1"/>
            </p:cNvGraphicFramePr>
            <p:nvPr/>
          </p:nvGraphicFramePr>
          <p:xfrm>
            <a:off x="2667" y="1752"/>
            <a:ext cx="803" cy="472"/>
          </p:xfrm>
          <a:graphic>
            <a:graphicData uri="http://schemas.openxmlformats.org/presentationml/2006/ole">
              <mc:AlternateContent xmlns:mc="http://schemas.openxmlformats.org/markup-compatibility/2006">
                <mc:Choice xmlns:v="urn:schemas-microsoft-com:vml" Requires="v">
                  <p:oleObj spid="_x0000_s308522" name="公式" r:id="rId12" imgW="748665" imgH="431800" progId="Equation.3">
                    <p:embed/>
                  </p:oleObj>
                </mc:Choice>
                <mc:Fallback>
                  <p:oleObj name="公式" r:id="rId12" imgW="748665" imgH="431800" progId="Equation.3">
                    <p:embed/>
                    <p:pic>
                      <p:nvPicPr>
                        <p:cNvPr id="0" name="Picture 19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 y="1752"/>
                          <a:ext cx="803"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46" name="Object 566"/>
            <p:cNvGraphicFramePr>
              <a:graphicFrameLocks noChangeAspect="1"/>
            </p:cNvGraphicFramePr>
            <p:nvPr/>
          </p:nvGraphicFramePr>
          <p:xfrm>
            <a:off x="2667" y="2030"/>
            <a:ext cx="805" cy="472"/>
          </p:xfrm>
          <a:graphic>
            <a:graphicData uri="http://schemas.openxmlformats.org/presentationml/2006/ole">
              <mc:AlternateContent xmlns:mc="http://schemas.openxmlformats.org/markup-compatibility/2006">
                <mc:Choice xmlns:v="urn:schemas-microsoft-com:vml" Requires="v">
                  <p:oleObj spid="_x0000_s308523" name="公式" r:id="rId14" imgW="748665" imgH="431800" progId="Equation.3">
                    <p:embed/>
                  </p:oleObj>
                </mc:Choice>
                <mc:Fallback>
                  <p:oleObj name="公式" r:id="rId14" imgW="748665" imgH="431800" progId="Equation.3">
                    <p:embed/>
                    <p:pic>
                      <p:nvPicPr>
                        <p:cNvPr id="0" name="Picture 195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 y="2030"/>
                          <a:ext cx="805"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47" name="Object 567"/>
            <p:cNvGraphicFramePr>
              <a:graphicFrameLocks noChangeAspect="1"/>
            </p:cNvGraphicFramePr>
            <p:nvPr/>
          </p:nvGraphicFramePr>
          <p:xfrm>
            <a:off x="2994" y="1641"/>
            <a:ext cx="174" cy="178"/>
          </p:xfrm>
          <a:graphic>
            <a:graphicData uri="http://schemas.openxmlformats.org/presentationml/2006/ole">
              <mc:AlternateContent xmlns:mc="http://schemas.openxmlformats.org/markup-compatibility/2006">
                <mc:Choice xmlns:v="urn:schemas-microsoft-com:vml" Requires="v">
                  <p:oleObj spid="_x0000_s308524" name="公式" r:id="rId16" imgW="165100" imgH="165100" progId="Equation.3">
                    <p:embed/>
                  </p:oleObj>
                </mc:Choice>
                <mc:Fallback>
                  <p:oleObj name="公式" r:id="rId16" imgW="165100" imgH="165100" progId="Equation.3">
                    <p:embed/>
                    <p:pic>
                      <p:nvPicPr>
                        <p:cNvPr id="0" name="Picture 19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4" y="1641"/>
                          <a:ext cx="174" cy="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48" name="Object 568"/>
            <p:cNvGraphicFramePr>
              <a:graphicFrameLocks noChangeAspect="1"/>
            </p:cNvGraphicFramePr>
            <p:nvPr/>
          </p:nvGraphicFramePr>
          <p:xfrm>
            <a:off x="2987" y="2475"/>
            <a:ext cx="188" cy="179"/>
          </p:xfrm>
          <a:graphic>
            <a:graphicData uri="http://schemas.openxmlformats.org/presentationml/2006/ole">
              <mc:AlternateContent xmlns:mc="http://schemas.openxmlformats.org/markup-compatibility/2006">
                <mc:Choice xmlns:v="urn:schemas-microsoft-com:vml" Requires="v">
                  <p:oleObj spid="_x0000_s308525" name="公式" r:id="rId17" imgW="177800" imgH="165100" progId="Equation.3">
                    <p:embed/>
                  </p:oleObj>
                </mc:Choice>
                <mc:Fallback>
                  <p:oleObj name="公式" r:id="rId17" imgW="177800" imgH="165100" progId="Equation.3">
                    <p:embed/>
                    <p:pic>
                      <p:nvPicPr>
                        <p:cNvPr id="0" name="Picture 19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 y="2475"/>
                          <a:ext cx="188" cy="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693" name="Line 19"/>
            <p:cNvSpPr>
              <a:spLocks noChangeShapeType="1"/>
            </p:cNvSpPr>
            <p:nvPr/>
          </p:nvSpPr>
          <p:spPr bwMode="auto">
            <a:xfrm flipV="1">
              <a:off x="3048" y="2358"/>
              <a:ext cx="0" cy="112"/>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94" name="Line 20"/>
            <p:cNvSpPr>
              <a:spLocks noChangeShapeType="1"/>
            </p:cNvSpPr>
            <p:nvPr/>
          </p:nvSpPr>
          <p:spPr bwMode="auto">
            <a:xfrm>
              <a:off x="3048" y="1808"/>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95" name="Line 21"/>
            <p:cNvSpPr>
              <a:spLocks noChangeShapeType="1"/>
            </p:cNvSpPr>
            <p:nvPr/>
          </p:nvSpPr>
          <p:spPr bwMode="auto">
            <a:xfrm>
              <a:off x="3048" y="2086"/>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46649" name="Object 569"/>
            <p:cNvGraphicFramePr>
              <a:graphicFrameLocks noChangeAspect="1"/>
            </p:cNvGraphicFramePr>
            <p:nvPr/>
          </p:nvGraphicFramePr>
          <p:xfrm>
            <a:off x="3539" y="2030"/>
            <a:ext cx="161" cy="179"/>
          </p:xfrm>
          <a:graphic>
            <a:graphicData uri="http://schemas.openxmlformats.org/presentationml/2006/ole">
              <mc:AlternateContent xmlns:mc="http://schemas.openxmlformats.org/markup-compatibility/2006">
                <mc:Choice xmlns:v="urn:schemas-microsoft-com:vml" Requires="v">
                  <p:oleObj spid="_x0000_s308526" name="公式" r:id="rId18" imgW="152400" imgH="165100" progId="Equation.3">
                    <p:embed/>
                  </p:oleObj>
                </mc:Choice>
                <mc:Fallback>
                  <p:oleObj name="公式" r:id="rId18" imgW="152400" imgH="165100" progId="Equation.3">
                    <p:embed/>
                    <p:pic>
                      <p:nvPicPr>
                        <p:cNvPr id="0" name="Picture 19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39" y="2030"/>
                          <a:ext cx="161" cy="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50" name="Object 570"/>
            <p:cNvGraphicFramePr>
              <a:graphicFrameLocks noChangeAspect="1"/>
            </p:cNvGraphicFramePr>
            <p:nvPr/>
          </p:nvGraphicFramePr>
          <p:xfrm>
            <a:off x="3757" y="1752"/>
            <a:ext cx="805" cy="472"/>
          </p:xfrm>
          <a:graphic>
            <a:graphicData uri="http://schemas.openxmlformats.org/presentationml/2006/ole">
              <mc:AlternateContent xmlns:mc="http://schemas.openxmlformats.org/markup-compatibility/2006">
                <mc:Choice xmlns:v="urn:schemas-microsoft-com:vml" Requires="v">
                  <p:oleObj spid="_x0000_s308527" name="公式" r:id="rId20" imgW="748665" imgH="431800" progId="Equation.3">
                    <p:embed/>
                  </p:oleObj>
                </mc:Choice>
                <mc:Fallback>
                  <p:oleObj name="公式" r:id="rId20" imgW="748665" imgH="431800" progId="Equation.3">
                    <p:embed/>
                    <p:pic>
                      <p:nvPicPr>
                        <p:cNvPr id="0" name="Picture 195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57" y="1752"/>
                          <a:ext cx="805"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51" name="Object 571"/>
            <p:cNvGraphicFramePr>
              <a:graphicFrameLocks noChangeAspect="1"/>
            </p:cNvGraphicFramePr>
            <p:nvPr/>
          </p:nvGraphicFramePr>
          <p:xfrm>
            <a:off x="3757" y="2029"/>
            <a:ext cx="805" cy="472"/>
          </p:xfrm>
          <a:graphic>
            <a:graphicData uri="http://schemas.openxmlformats.org/presentationml/2006/ole">
              <mc:AlternateContent xmlns:mc="http://schemas.openxmlformats.org/markup-compatibility/2006">
                <mc:Choice xmlns:v="urn:schemas-microsoft-com:vml" Requires="v">
                  <p:oleObj spid="_x0000_s308528" name="公式" r:id="rId22" imgW="748665" imgH="431800" progId="Equation.3">
                    <p:embed/>
                  </p:oleObj>
                </mc:Choice>
                <mc:Fallback>
                  <p:oleObj name="公式" r:id="rId22" imgW="748665" imgH="431800" progId="Equation.3">
                    <p:embed/>
                    <p:pic>
                      <p:nvPicPr>
                        <p:cNvPr id="0" name="Picture 195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57" y="2029"/>
                          <a:ext cx="805"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52" name="Object 572"/>
            <p:cNvGraphicFramePr>
              <a:graphicFrameLocks noChangeAspect="1"/>
            </p:cNvGraphicFramePr>
            <p:nvPr/>
          </p:nvGraphicFramePr>
          <p:xfrm>
            <a:off x="4090" y="1641"/>
            <a:ext cx="175" cy="178"/>
          </p:xfrm>
          <a:graphic>
            <a:graphicData uri="http://schemas.openxmlformats.org/presentationml/2006/ole">
              <mc:AlternateContent xmlns:mc="http://schemas.openxmlformats.org/markup-compatibility/2006">
                <mc:Choice xmlns:v="urn:schemas-microsoft-com:vml" Requires="v">
                  <p:oleObj spid="_x0000_s308529" name="公式" r:id="rId23" imgW="165100" imgH="165100" progId="Equation.3">
                    <p:embed/>
                  </p:oleObj>
                </mc:Choice>
                <mc:Fallback>
                  <p:oleObj name="公式" r:id="rId23" imgW="165100" imgH="165100" progId="Equation.3">
                    <p:embed/>
                    <p:pic>
                      <p:nvPicPr>
                        <p:cNvPr id="0" name="Picture 19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0" y="1641"/>
                          <a:ext cx="175" cy="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53" name="Object 573"/>
            <p:cNvGraphicFramePr>
              <a:graphicFrameLocks noChangeAspect="1"/>
            </p:cNvGraphicFramePr>
            <p:nvPr/>
          </p:nvGraphicFramePr>
          <p:xfrm>
            <a:off x="4084" y="2475"/>
            <a:ext cx="188" cy="179"/>
          </p:xfrm>
          <a:graphic>
            <a:graphicData uri="http://schemas.openxmlformats.org/presentationml/2006/ole">
              <mc:AlternateContent xmlns:mc="http://schemas.openxmlformats.org/markup-compatibility/2006">
                <mc:Choice xmlns:v="urn:schemas-microsoft-com:vml" Requires="v">
                  <p:oleObj spid="_x0000_s308530" name="公式" r:id="rId24" imgW="177800" imgH="165100" progId="Equation.3">
                    <p:embed/>
                  </p:oleObj>
                </mc:Choice>
                <mc:Fallback>
                  <p:oleObj name="公式" r:id="rId24" imgW="177800" imgH="165100" progId="Equation.3">
                    <p:embed/>
                    <p:pic>
                      <p:nvPicPr>
                        <p:cNvPr id="0" name="Picture 19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4" y="2475"/>
                          <a:ext cx="188" cy="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696" name="Line 27"/>
            <p:cNvSpPr>
              <a:spLocks noChangeShapeType="1"/>
            </p:cNvSpPr>
            <p:nvPr/>
          </p:nvSpPr>
          <p:spPr bwMode="auto">
            <a:xfrm flipV="1">
              <a:off x="4145" y="2358"/>
              <a:ext cx="0" cy="112"/>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97" name="Line 28"/>
            <p:cNvSpPr>
              <a:spLocks noChangeShapeType="1"/>
            </p:cNvSpPr>
            <p:nvPr/>
          </p:nvSpPr>
          <p:spPr bwMode="auto">
            <a:xfrm>
              <a:off x="4145" y="1808"/>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98" name="Line 29"/>
            <p:cNvSpPr>
              <a:spLocks noChangeShapeType="1"/>
            </p:cNvSpPr>
            <p:nvPr/>
          </p:nvSpPr>
          <p:spPr bwMode="auto">
            <a:xfrm>
              <a:off x="4145" y="2086"/>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99" name="Line 30"/>
            <p:cNvSpPr>
              <a:spLocks noChangeShapeType="1"/>
            </p:cNvSpPr>
            <p:nvPr/>
          </p:nvSpPr>
          <p:spPr bwMode="auto">
            <a:xfrm>
              <a:off x="3430" y="2030"/>
              <a:ext cx="109" cy="56"/>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700" name="Line 31"/>
            <p:cNvSpPr>
              <a:spLocks noChangeShapeType="1"/>
            </p:cNvSpPr>
            <p:nvPr/>
          </p:nvSpPr>
          <p:spPr bwMode="auto">
            <a:xfrm>
              <a:off x="3648" y="2197"/>
              <a:ext cx="109" cy="56"/>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701" name="Line 32"/>
            <p:cNvSpPr>
              <a:spLocks noChangeShapeType="1"/>
            </p:cNvSpPr>
            <p:nvPr/>
          </p:nvSpPr>
          <p:spPr bwMode="auto">
            <a:xfrm flipH="1">
              <a:off x="3430" y="2197"/>
              <a:ext cx="109" cy="56"/>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702" name="Line 33"/>
            <p:cNvSpPr>
              <a:spLocks noChangeShapeType="1"/>
            </p:cNvSpPr>
            <p:nvPr/>
          </p:nvSpPr>
          <p:spPr bwMode="auto">
            <a:xfrm flipV="1">
              <a:off x="3648" y="2030"/>
              <a:ext cx="109" cy="56"/>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703" name="AutoShape 34"/>
            <p:cNvSpPr>
              <a:spLocks noChangeArrowheads="1"/>
            </p:cNvSpPr>
            <p:nvPr/>
          </p:nvSpPr>
          <p:spPr bwMode="auto">
            <a:xfrm>
              <a:off x="2612" y="1641"/>
              <a:ext cx="1962" cy="1001"/>
            </a:xfrm>
            <a:prstGeom prst="bracketPair">
              <a:avLst>
                <a:gd name="adj" fmla="val 16667"/>
              </a:avLst>
            </a:prstGeom>
            <a:noFill/>
            <a:ln w="12700" cap="sq">
              <a:solidFill>
                <a:srgbClr val="11111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aphicFrame>
          <p:nvGraphicFramePr>
            <p:cNvPr id="46654" name="Object 574"/>
            <p:cNvGraphicFramePr>
              <a:graphicFrameLocks noChangeAspect="1"/>
            </p:cNvGraphicFramePr>
            <p:nvPr/>
          </p:nvGraphicFramePr>
          <p:xfrm>
            <a:off x="4574" y="2029"/>
            <a:ext cx="1090" cy="290"/>
          </p:xfrm>
          <a:graphic>
            <a:graphicData uri="http://schemas.openxmlformats.org/presentationml/2006/ole">
              <mc:AlternateContent xmlns:mc="http://schemas.openxmlformats.org/markup-compatibility/2006">
                <mc:Choice xmlns:v="urn:schemas-microsoft-com:vml" Requires="v">
                  <p:oleObj spid="_x0000_s308531" name="公式" r:id="rId25" imgW="876300" imgH="228600" progId="Equation.3">
                    <p:embed/>
                  </p:oleObj>
                </mc:Choice>
                <mc:Fallback>
                  <p:oleObj name="公式" r:id="rId25" imgW="876300" imgH="228600" progId="Equation.3">
                    <p:embed/>
                    <p:pic>
                      <p:nvPicPr>
                        <p:cNvPr id="0" name="Picture 195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74" y="2029"/>
                          <a:ext cx="1090" cy="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0" name="Line 36"/>
          <p:cNvSpPr>
            <a:spLocks noChangeShapeType="1"/>
          </p:cNvSpPr>
          <p:nvPr/>
        </p:nvSpPr>
        <p:spPr bwMode="auto">
          <a:xfrm>
            <a:off x="3960813" y="2709863"/>
            <a:ext cx="519112" cy="0"/>
          </a:xfrm>
          <a:prstGeom prst="line">
            <a:avLst/>
          </a:prstGeom>
          <a:noFill/>
          <a:ln w="12700" cap="sq">
            <a:solidFill>
              <a:srgbClr val="11111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41" name="Group 37"/>
          <p:cNvGrpSpPr/>
          <p:nvPr/>
        </p:nvGrpSpPr>
        <p:grpSpPr bwMode="auto">
          <a:xfrm>
            <a:off x="1368425" y="4005263"/>
            <a:ext cx="2065338" cy="2305050"/>
            <a:chOff x="2025" y="2586"/>
            <a:chExt cx="1120" cy="1013"/>
          </a:xfrm>
        </p:grpSpPr>
        <p:graphicFrame>
          <p:nvGraphicFramePr>
            <p:cNvPr id="46655" name="Object 575"/>
            <p:cNvGraphicFramePr>
              <a:graphicFrameLocks noChangeAspect="1"/>
            </p:cNvGraphicFramePr>
            <p:nvPr/>
          </p:nvGraphicFramePr>
          <p:xfrm>
            <a:off x="2026" y="2697"/>
            <a:ext cx="1117" cy="472"/>
          </p:xfrm>
          <a:graphic>
            <a:graphicData uri="http://schemas.openxmlformats.org/presentationml/2006/ole">
              <mc:AlternateContent xmlns:mc="http://schemas.openxmlformats.org/markup-compatibility/2006">
                <mc:Choice xmlns:v="urn:schemas-microsoft-com:vml" Requires="v">
                  <p:oleObj spid="_x0000_s308532" name="公式" r:id="rId27" imgW="1040765" imgH="431800" progId="Equation.3">
                    <p:embed/>
                  </p:oleObj>
                </mc:Choice>
                <mc:Fallback>
                  <p:oleObj name="公式" r:id="rId27" imgW="1040765" imgH="431800" progId="Equation.3">
                    <p:embed/>
                    <p:pic>
                      <p:nvPicPr>
                        <p:cNvPr id="0" name="Picture 196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26" y="2697"/>
                          <a:ext cx="1117"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56" name="Object 576"/>
            <p:cNvGraphicFramePr>
              <a:graphicFrameLocks noChangeAspect="1"/>
            </p:cNvGraphicFramePr>
            <p:nvPr/>
          </p:nvGraphicFramePr>
          <p:xfrm>
            <a:off x="2025" y="2975"/>
            <a:ext cx="1120" cy="472"/>
          </p:xfrm>
          <a:graphic>
            <a:graphicData uri="http://schemas.openxmlformats.org/presentationml/2006/ole">
              <mc:AlternateContent xmlns:mc="http://schemas.openxmlformats.org/markup-compatibility/2006">
                <mc:Choice xmlns:v="urn:schemas-microsoft-com:vml" Requires="v">
                  <p:oleObj spid="_x0000_s308533" name="公式" r:id="rId29" imgW="1040765" imgH="431800" progId="Equation.3">
                    <p:embed/>
                  </p:oleObj>
                </mc:Choice>
                <mc:Fallback>
                  <p:oleObj name="公式" r:id="rId29" imgW="1040765" imgH="431800" progId="Equation.3">
                    <p:embed/>
                    <p:pic>
                      <p:nvPicPr>
                        <p:cNvPr id="0" name="Picture 196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25" y="2975"/>
                          <a:ext cx="1120"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57" name="Object 577"/>
            <p:cNvGraphicFramePr>
              <a:graphicFrameLocks noChangeAspect="1"/>
            </p:cNvGraphicFramePr>
            <p:nvPr/>
          </p:nvGraphicFramePr>
          <p:xfrm>
            <a:off x="2340" y="2586"/>
            <a:ext cx="174" cy="178"/>
          </p:xfrm>
          <a:graphic>
            <a:graphicData uri="http://schemas.openxmlformats.org/presentationml/2006/ole">
              <mc:AlternateContent xmlns:mc="http://schemas.openxmlformats.org/markup-compatibility/2006">
                <mc:Choice xmlns:v="urn:schemas-microsoft-com:vml" Requires="v">
                  <p:oleObj spid="_x0000_s308534" name="公式" r:id="rId31" imgW="165100" imgH="165100" progId="Equation.3">
                    <p:embed/>
                  </p:oleObj>
                </mc:Choice>
                <mc:Fallback>
                  <p:oleObj name="公式" r:id="rId31" imgW="165100" imgH="165100" progId="Equation.3">
                    <p:embed/>
                    <p:pic>
                      <p:nvPicPr>
                        <p:cNvPr id="0" name="Picture 19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0" y="2586"/>
                          <a:ext cx="174" cy="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690" name="Line 41"/>
            <p:cNvSpPr>
              <a:spLocks noChangeShapeType="1"/>
            </p:cNvSpPr>
            <p:nvPr/>
          </p:nvSpPr>
          <p:spPr bwMode="auto">
            <a:xfrm flipV="1">
              <a:off x="2394" y="3303"/>
              <a:ext cx="0" cy="112"/>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91" name="Line 42"/>
            <p:cNvSpPr>
              <a:spLocks noChangeShapeType="1"/>
            </p:cNvSpPr>
            <p:nvPr/>
          </p:nvSpPr>
          <p:spPr bwMode="auto">
            <a:xfrm>
              <a:off x="2394" y="2753"/>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92" name="Line 43"/>
            <p:cNvSpPr>
              <a:spLocks noChangeShapeType="1"/>
            </p:cNvSpPr>
            <p:nvPr/>
          </p:nvSpPr>
          <p:spPr bwMode="auto">
            <a:xfrm>
              <a:off x="2413" y="3002"/>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46658" name="Object 578"/>
            <p:cNvGraphicFramePr>
              <a:graphicFrameLocks noChangeAspect="1"/>
            </p:cNvGraphicFramePr>
            <p:nvPr/>
          </p:nvGraphicFramePr>
          <p:xfrm>
            <a:off x="2340" y="3420"/>
            <a:ext cx="188" cy="179"/>
          </p:xfrm>
          <a:graphic>
            <a:graphicData uri="http://schemas.openxmlformats.org/presentationml/2006/ole">
              <mc:AlternateContent xmlns:mc="http://schemas.openxmlformats.org/markup-compatibility/2006">
                <mc:Choice xmlns:v="urn:schemas-microsoft-com:vml" Requires="v">
                  <p:oleObj spid="_x0000_s308535" name="公式" r:id="rId32" imgW="177800" imgH="165100" progId="Equation.3">
                    <p:embed/>
                  </p:oleObj>
                </mc:Choice>
                <mc:Fallback>
                  <p:oleObj name="公式" r:id="rId32" imgW="177800" imgH="165100" progId="Equation.3">
                    <p:embed/>
                    <p:pic>
                      <p:nvPicPr>
                        <p:cNvPr id="0" name="Picture 19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0" y="3420"/>
                          <a:ext cx="188" cy="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9" name="Group 45"/>
          <p:cNvGrpSpPr/>
          <p:nvPr/>
        </p:nvGrpSpPr>
        <p:grpSpPr bwMode="auto">
          <a:xfrm>
            <a:off x="5689600" y="4005263"/>
            <a:ext cx="2376488" cy="2376487"/>
            <a:chOff x="4193" y="2587"/>
            <a:chExt cx="1118" cy="1013"/>
          </a:xfrm>
        </p:grpSpPr>
        <p:grpSp>
          <p:nvGrpSpPr>
            <p:cNvPr id="46686" name="Group 46"/>
            <p:cNvGrpSpPr/>
            <p:nvPr/>
          </p:nvGrpSpPr>
          <p:grpSpPr bwMode="auto">
            <a:xfrm>
              <a:off x="4193" y="2697"/>
              <a:ext cx="1118" cy="750"/>
              <a:chOff x="4193" y="2697"/>
              <a:chExt cx="1118" cy="750"/>
            </a:xfrm>
          </p:grpSpPr>
          <p:graphicFrame>
            <p:nvGraphicFramePr>
              <p:cNvPr id="46659" name="Object 579"/>
              <p:cNvGraphicFramePr>
                <a:graphicFrameLocks noChangeAspect="1"/>
              </p:cNvGraphicFramePr>
              <p:nvPr/>
            </p:nvGraphicFramePr>
            <p:xfrm>
              <a:off x="4193" y="2697"/>
              <a:ext cx="1118" cy="472"/>
            </p:xfrm>
            <a:graphic>
              <a:graphicData uri="http://schemas.openxmlformats.org/presentationml/2006/ole">
                <mc:AlternateContent xmlns:mc="http://schemas.openxmlformats.org/markup-compatibility/2006">
                  <mc:Choice xmlns:v="urn:schemas-microsoft-com:vml" Requires="v">
                    <p:oleObj spid="_x0000_s308536" name="公式" r:id="rId33" imgW="1040765" imgH="431800" progId="Equation.3">
                      <p:embed/>
                    </p:oleObj>
                  </mc:Choice>
                  <mc:Fallback>
                    <p:oleObj name="公式" r:id="rId33" imgW="1040765" imgH="431800" progId="Equation.3">
                      <p:embed/>
                      <p:pic>
                        <p:nvPicPr>
                          <p:cNvPr id="0" name="Picture 196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193" y="2697"/>
                            <a:ext cx="1118"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60" name="Object 580"/>
              <p:cNvGraphicFramePr>
                <a:graphicFrameLocks noChangeAspect="1"/>
              </p:cNvGraphicFramePr>
              <p:nvPr/>
            </p:nvGraphicFramePr>
            <p:xfrm>
              <a:off x="4193" y="2975"/>
              <a:ext cx="1118" cy="472"/>
            </p:xfrm>
            <a:graphic>
              <a:graphicData uri="http://schemas.openxmlformats.org/presentationml/2006/ole">
                <mc:AlternateContent xmlns:mc="http://schemas.openxmlformats.org/markup-compatibility/2006">
                  <mc:Choice xmlns:v="urn:schemas-microsoft-com:vml" Requires="v">
                    <p:oleObj spid="_x0000_s308537" name="公式" r:id="rId35" imgW="1040765" imgH="431800" progId="Equation.3">
                      <p:embed/>
                    </p:oleObj>
                  </mc:Choice>
                  <mc:Fallback>
                    <p:oleObj name="公式" r:id="rId35" imgW="1040765" imgH="431800" progId="Equation.3">
                      <p:embed/>
                      <p:pic>
                        <p:nvPicPr>
                          <p:cNvPr id="0" name="Picture 196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193" y="2975"/>
                            <a:ext cx="1118" cy="4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6661" name="Object 581"/>
            <p:cNvGraphicFramePr>
              <a:graphicFrameLocks noChangeAspect="1"/>
            </p:cNvGraphicFramePr>
            <p:nvPr/>
          </p:nvGraphicFramePr>
          <p:xfrm>
            <a:off x="4853" y="2587"/>
            <a:ext cx="175" cy="178"/>
          </p:xfrm>
          <a:graphic>
            <a:graphicData uri="http://schemas.openxmlformats.org/presentationml/2006/ole">
              <mc:AlternateContent xmlns:mc="http://schemas.openxmlformats.org/markup-compatibility/2006">
                <mc:Choice xmlns:v="urn:schemas-microsoft-com:vml" Requires="v">
                  <p:oleObj spid="_x0000_s308538" name="公式" r:id="rId37" imgW="165100" imgH="165100" progId="Equation.3">
                    <p:embed/>
                  </p:oleObj>
                </mc:Choice>
                <mc:Fallback>
                  <p:oleObj name="公式" r:id="rId37" imgW="165100" imgH="165100" progId="Equation.3">
                    <p:embed/>
                    <p:pic>
                      <p:nvPicPr>
                        <p:cNvPr id="0" name="Picture 19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3" y="2587"/>
                          <a:ext cx="175" cy="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62" name="Object 582"/>
            <p:cNvGraphicFramePr>
              <a:graphicFrameLocks noChangeAspect="1"/>
            </p:cNvGraphicFramePr>
            <p:nvPr/>
          </p:nvGraphicFramePr>
          <p:xfrm>
            <a:off x="4847" y="3421"/>
            <a:ext cx="188" cy="179"/>
          </p:xfrm>
          <a:graphic>
            <a:graphicData uri="http://schemas.openxmlformats.org/presentationml/2006/ole">
              <mc:AlternateContent xmlns:mc="http://schemas.openxmlformats.org/markup-compatibility/2006">
                <mc:Choice xmlns:v="urn:schemas-microsoft-com:vml" Requires="v">
                  <p:oleObj spid="_x0000_s308539" name="公式" r:id="rId38" imgW="177800" imgH="165100" progId="Equation.3">
                    <p:embed/>
                  </p:oleObj>
                </mc:Choice>
                <mc:Fallback>
                  <p:oleObj name="公式" r:id="rId38" imgW="177800" imgH="165100" progId="Equation.3">
                    <p:embed/>
                    <p:pic>
                      <p:nvPicPr>
                        <p:cNvPr id="0" name="Picture 19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7" y="3421"/>
                          <a:ext cx="188" cy="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687" name="Line 51"/>
            <p:cNvSpPr>
              <a:spLocks noChangeShapeType="1"/>
            </p:cNvSpPr>
            <p:nvPr/>
          </p:nvSpPr>
          <p:spPr bwMode="auto">
            <a:xfrm flipV="1">
              <a:off x="4908" y="3304"/>
              <a:ext cx="0" cy="112"/>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88" name="Line 52"/>
            <p:cNvSpPr>
              <a:spLocks noChangeShapeType="1"/>
            </p:cNvSpPr>
            <p:nvPr/>
          </p:nvSpPr>
          <p:spPr bwMode="auto">
            <a:xfrm>
              <a:off x="4908" y="2754"/>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89" name="Line 53"/>
            <p:cNvSpPr>
              <a:spLocks noChangeShapeType="1"/>
            </p:cNvSpPr>
            <p:nvPr/>
          </p:nvSpPr>
          <p:spPr bwMode="auto">
            <a:xfrm>
              <a:off x="4908" y="3032"/>
              <a:ext cx="0" cy="111"/>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58" name="Group 54"/>
          <p:cNvGrpSpPr/>
          <p:nvPr/>
        </p:nvGrpSpPr>
        <p:grpSpPr bwMode="auto">
          <a:xfrm>
            <a:off x="3673475" y="4581525"/>
            <a:ext cx="1851025" cy="1079500"/>
            <a:chOff x="3157" y="2817"/>
            <a:chExt cx="939" cy="482"/>
          </a:xfrm>
        </p:grpSpPr>
        <p:graphicFrame>
          <p:nvGraphicFramePr>
            <p:cNvPr id="46663" name="Object 583"/>
            <p:cNvGraphicFramePr>
              <a:graphicFrameLocks noChangeAspect="1"/>
            </p:cNvGraphicFramePr>
            <p:nvPr/>
          </p:nvGraphicFramePr>
          <p:xfrm>
            <a:off x="3157" y="2817"/>
            <a:ext cx="285" cy="194"/>
          </p:xfrm>
          <a:graphic>
            <a:graphicData uri="http://schemas.openxmlformats.org/presentationml/2006/ole">
              <mc:AlternateContent xmlns:mc="http://schemas.openxmlformats.org/markup-compatibility/2006">
                <mc:Choice xmlns:v="urn:schemas-microsoft-com:vml" Requires="v">
                  <p:oleObj spid="_x0000_s308540" name="公式" r:id="rId39" imgW="266065" imgH="177800" progId="Equation.3">
                    <p:embed/>
                  </p:oleObj>
                </mc:Choice>
                <mc:Fallback>
                  <p:oleObj name="公式" r:id="rId39" imgW="266065" imgH="177800" progId="Equation.3">
                    <p:embed/>
                    <p:pic>
                      <p:nvPicPr>
                        <p:cNvPr id="0" name="Picture 196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157" y="2817"/>
                          <a:ext cx="285"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64" name="Object 584"/>
            <p:cNvGraphicFramePr>
              <a:graphicFrameLocks noChangeAspect="1"/>
            </p:cNvGraphicFramePr>
            <p:nvPr/>
          </p:nvGraphicFramePr>
          <p:xfrm>
            <a:off x="3157" y="3106"/>
            <a:ext cx="285" cy="193"/>
          </p:xfrm>
          <a:graphic>
            <a:graphicData uri="http://schemas.openxmlformats.org/presentationml/2006/ole">
              <mc:AlternateContent xmlns:mc="http://schemas.openxmlformats.org/markup-compatibility/2006">
                <mc:Choice xmlns:v="urn:schemas-microsoft-com:vml" Requires="v">
                  <p:oleObj spid="_x0000_s308541" name="公式" r:id="rId41" imgW="266065" imgH="177800" progId="Equation.3">
                    <p:embed/>
                  </p:oleObj>
                </mc:Choice>
                <mc:Fallback>
                  <p:oleObj name="公式" r:id="rId41" imgW="266065" imgH="177800" progId="Equation.3">
                    <p:embed/>
                    <p:pic>
                      <p:nvPicPr>
                        <p:cNvPr id="0" name="Picture 1969"/>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157" y="3106"/>
                          <a:ext cx="285" cy="1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65" name="Object 585"/>
            <p:cNvGraphicFramePr>
              <a:graphicFrameLocks noChangeAspect="1"/>
            </p:cNvGraphicFramePr>
            <p:nvPr/>
          </p:nvGraphicFramePr>
          <p:xfrm>
            <a:off x="3539" y="2975"/>
            <a:ext cx="161" cy="179"/>
          </p:xfrm>
          <a:graphic>
            <a:graphicData uri="http://schemas.openxmlformats.org/presentationml/2006/ole">
              <mc:AlternateContent xmlns:mc="http://schemas.openxmlformats.org/markup-compatibility/2006">
                <mc:Choice xmlns:v="urn:schemas-microsoft-com:vml" Requires="v">
                  <p:oleObj spid="_x0000_s308542" name="公式" r:id="rId43" imgW="152400" imgH="165100" progId="Equation.3">
                    <p:embed/>
                  </p:oleObj>
                </mc:Choice>
                <mc:Fallback>
                  <p:oleObj name="公式" r:id="rId43" imgW="152400" imgH="165100" progId="Equation.3">
                    <p:embed/>
                    <p:pic>
                      <p:nvPicPr>
                        <p:cNvPr id="0" name="Picture 197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39" y="2975"/>
                          <a:ext cx="161" cy="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66" name="Object 586"/>
            <p:cNvGraphicFramePr>
              <a:graphicFrameLocks noChangeAspect="1"/>
            </p:cNvGraphicFramePr>
            <p:nvPr/>
          </p:nvGraphicFramePr>
          <p:xfrm>
            <a:off x="3811" y="2832"/>
            <a:ext cx="285" cy="193"/>
          </p:xfrm>
          <a:graphic>
            <a:graphicData uri="http://schemas.openxmlformats.org/presentationml/2006/ole">
              <mc:AlternateContent xmlns:mc="http://schemas.openxmlformats.org/markup-compatibility/2006">
                <mc:Choice xmlns:v="urn:schemas-microsoft-com:vml" Requires="v">
                  <p:oleObj spid="_x0000_s308543" name="公式" r:id="rId44" imgW="266065" imgH="177800" progId="Equation.3">
                    <p:embed/>
                  </p:oleObj>
                </mc:Choice>
                <mc:Fallback>
                  <p:oleObj name="公式" r:id="rId44" imgW="266065" imgH="177800" progId="Equation.3">
                    <p:embed/>
                    <p:pic>
                      <p:nvPicPr>
                        <p:cNvPr id="0" name="Picture 1971"/>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811" y="2832"/>
                          <a:ext cx="285" cy="1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683" name="Line 59"/>
            <p:cNvSpPr>
              <a:spLocks noChangeShapeType="1"/>
            </p:cNvSpPr>
            <p:nvPr/>
          </p:nvSpPr>
          <p:spPr bwMode="auto">
            <a:xfrm>
              <a:off x="3430" y="2975"/>
              <a:ext cx="109" cy="56"/>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84" name="Line 60"/>
            <p:cNvSpPr>
              <a:spLocks noChangeShapeType="1"/>
            </p:cNvSpPr>
            <p:nvPr/>
          </p:nvSpPr>
          <p:spPr bwMode="auto">
            <a:xfrm flipH="1">
              <a:off x="3430" y="3142"/>
              <a:ext cx="109" cy="56"/>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85" name="Line 61"/>
            <p:cNvSpPr>
              <a:spLocks noChangeShapeType="1"/>
            </p:cNvSpPr>
            <p:nvPr/>
          </p:nvSpPr>
          <p:spPr bwMode="auto">
            <a:xfrm flipV="1">
              <a:off x="3702" y="2975"/>
              <a:ext cx="109" cy="56"/>
            </a:xfrm>
            <a:prstGeom prst="line">
              <a:avLst/>
            </a:prstGeom>
            <a:noFill/>
            <a:ln w="127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6" name="Rectangle 62"/>
          <p:cNvSpPr>
            <a:spLocks noChangeArrowheads="1"/>
          </p:cNvSpPr>
          <p:nvPr/>
        </p:nvSpPr>
        <p:spPr bwMode="auto">
          <a:xfrm>
            <a:off x="3097213" y="4654550"/>
            <a:ext cx="1295400" cy="358775"/>
          </a:xfrm>
          <a:prstGeom prst="rect">
            <a:avLst/>
          </a:prstGeom>
          <a:noFill/>
          <a:ln w="12700">
            <a:solidFill>
              <a:srgbClr val="111111"/>
            </a:solidFill>
            <a:prstDash val="sysDot"/>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67" name="Rectangle 63"/>
          <p:cNvSpPr>
            <a:spLocks noChangeArrowheads="1"/>
          </p:cNvSpPr>
          <p:nvPr/>
        </p:nvSpPr>
        <p:spPr bwMode="auto">
          <a:xfrm>
            <a:off x="3097213" y="5230813"/>
            <a:ext cx="1295400" cy="358775"/>
          </a:xfrm>
          <a:prstGeom prst="rect">
            <a:avLst/>
          </a:prstGeom>
          <a:noFill/>
          <a:ln w="12700">
            <a:solidFill>
              <a:srgbClr val="FF0000"/>
            </a:solidFill>
            <a:prstDash val="sysDot"/>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68" name="Rectangle 64"/>
          <p:cNvSpPr>
            <a:spLocks noChangeArrowheads="1"/>
          </p:cNvSpPr>
          <p:nvPr/>
        </p:nvSpPr>
        <p:spPr bwMode="auto">
          <a:xfrm>
            <a:off x="4897438" y="4654550"/>
            <a:ext cx="1295400" cy="358775"/>
          </a:xfrm>
          <a:prstGeom prst="rect">
            <a:avLst/>
          </a:prstGeom>
          <a:noFill/>
          <a:ln w="12700">
            <a:solidFill>
              <a:srgbClr val="111111"/>
            </a:solidFill>
            <a:prstDash val="sysDot"/>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69" name="Rectangle 65"/>
          <p:cNvSpPr>
            <a:spLocks noChangeArrowheads="1"/>
          </p:cNvSpPr>
          <p:nvPr/>
        </p:nvSpPr>
        <p:spPr bwMode="auto">
          <a:xfrm>
            <a:off x="5616575" y="5302250"/>
            <a:ext cx="504825" cy="360363"/>
          </a:xfrm>
          <a:prstGeom prst="rect">
            <a:avLst/>
          </a:prstGeom>
          <a:noFill/>
          <a:ln w="12700">
            <a:solidFill>
              <a:srgbClr val="111111"/>
            </a:solidFill>
            <a:prstDash val="sysDot"/>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70" name="Line 66"/>
          <p:cNvSpPr>
            <a:spLocks noChangeShapeType="1"/>
          </p:cNvSpPr>
          <p:nvPr/>
        </p:nvSpPr>
        <p:spPr bwMode="auto">
          <a:xfrm>
            <a:off x="5905500" y="5662613"/>
            <a:ext cx="0" cy="385762"/>
          </a:xfrm>
          <a:prstGeom prst="line">
            <a:avLst/>
          </a:prstGeom>
          <a:noFill/>
          <a:ln w="12700" cap="sq">
            <a:solidFill>
              <a:srgbClr val="111111"/>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71" name="Group 67"/>
          <p:cNvGrpSpPr/>
          <p:nvPr/>
        </p:nvGrpSpPr>
        <p:grpSpPr bwMode="auto">
          <a:xfrm>
            <a:off x="4681538" y="5230813"/>
            <a:ext cx="1871662" cy="79375"/>
            <a:chOff x="3702" y="3085"/>
            <a:chExt cx="858" cy="50"/>
          </a:xfrm>
        </p:grpSpPr>
        <p:sp>
          <p:nvSpPr>
            <p:cNvPr id="46681" name="Line 68"/>
            <p:cNvSpPr>
              <a:spLocks noChangeShapeType="1"/>
            </p:cNvSpPr>
            <p:nvPr/>
          </p:nvSpPr>
          <p:spPr bwMode="auto">
            <a:xfrm flipH="1">
              <a:off x="3702" y="3086"/>
              <a:ext cx="763" cy="0"/>
            </a:xfrm>
            <a:prstGeom prst="line">
              <a:avLst/>
            </a:prstGeom>
            <a:noFill/>
            <a:ln w="12700">
              <a:solidFill>
                <a:srgbClr val="11111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82" name="Line 69"/>
            <p:cNvSpPr>
              <a:spLocks noChangeShapeType="1"/>
            </p:cNvSpPr>
            <p:nvPr/>
          </p:nvSpPr>
          <p:spPr bwMode="auto">
            <a:xfrm>
              <a:off x="4464" y="3085"/>
              <a:ext cx="96" cy="50"/>
            </a:xfrm>
            <a:prstGeom prst="line">
              <a:avLst/>
            </a:prstGeom>
            <a:noFill/>
            <a:ln w="12700">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left)">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left)">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left)">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left)">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left)">
                                      <p:cBhvr>
                                        <p:cTn id="62" dur="5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ipe(right)">
                                      <p:cBhvr>
                                        <p:cTn id="6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build="p"/>
      <p:bldP spid="40" grpId="0" animBg="1"/>
      <p:bldP spid="66" grpId="0" animBg="1"/>
      <p:bldP spid="67" grpId="0" animBg="1"/>
      <p:bldP spid="68" grpId="0" animBg="1"/>
      <p:bldP spid="69" grpId="0" animBg="1"/>
      <p:bldP spid="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BC5E44F-14AD-47BA-AD68-0C2BFAFA6753}" type="slidenum">
              <a:rPr kumimoji="1" lang="en-US" altLang="zh-CN" sz="1600">
                <a:ea typeface="ˎ̥"/>
                <a:cs typeface="ˎ̥"/>
              </a:rPr>
            </a:fld>
            <a:r>
              <a:rPr kumimoji="1" lang="en-US" altLang="zh-CN" sz="1600" b="0"/>
              <a:t> </a:t>
            </a:r>
            <a:endParaRPr kumimoji="1" lang="en-US" altLang="zh-CN" sz="1600" b="0">
              <a:ea typeface="ˎ̥"/>
              <a:cs typeface="ˎ̥"/>
            </a:endParaRPr>
          </a:p>
        </p:txBody>
      </p:sp>
      <p:sp>
        <p:nvSpPr>
          <p:cNvPr id="3" name="Rectangle 2"/>
          <p:cNvSpPr>
            <a:spLocks noChangeArrowheads="1"/>
          </p:cNvSpPr>
          <p:nvPr/>
        </p:nvSpPr>
        <p:spPr bwMode="auto">
          <a:xfrm>
            <a:off x="971550" y="836613"/>
            <a:ext cx="7920038" cy="4248150"/>
          </a:xfrm>
          <a:prstGeom prst="rect">
            <a:avLst/>
          </a:prstGeom>
          <a:noFill/>
          <a:ln>
            <a:noFill/>
          </a:ln>
          <a:effectLst/>
        </p:spPr>
        <p:txBody>
          <a:bodyPr>
            <a:spAutoFit/>
          </a:bodyPr>
          <a:lstStyle/>
          <a:p>
            <a:pPr marL="342900" indent="-342900">
              <a:lnSpc>
                <a:spcPct val="125000"/>
              </a:lnSpc>
              <a:buFontTx/>
              <a:buAutoNum type="arabicParenBoth" startAt="3"/>
              <a:defRPr/>
            </a:pPr>
            <a:r>
              <a:rPr kumimoji="1" lang="en-US" altLang="zh-CN" sz="3600" dirty="0">
                <a:solidFill>
                  <a:srgbClr val="111111"/>
                </a:solidFill>
                <a:ea typeface="华文楷体" panose="02010600040101010101" pitchFamily="2" charset="-122"/>
              </a:rPr>
              <a:t>  </a:t>
            </a:r>
            <a:r>
              <a:rPr kumimoji="1" lang="zh-CN" altLang="en-US" sz="3600" dirty="0">
                <a:solidFill>
                  <a:srgbClr val="111111"/>
                </a:solidFill>
                <a:ea typeface="华文楷体" panose="02010600040101010101" pitchFamily="2" charset="-122"/>
              </a:rPr>
              <a:t>硼酸的特征检验反应</a:t>
            </a:r>
            <a:endParaRPr kumimoji="1" lang="en-US" altLang="zh-CN" sz="3600" dirty="0">
              <a:solidFill>
                <a:srgbClr val="111111"/>
              </a:solidFill>
              <a:ea typeface="华文楷体" panose="02010600040101010101" pitchFamily="2" charset="-122"/>
            </a:endParaRPr>
          </a:p>
          <a:p>
            <a:pPr>
              <a:lnSpc>
                <a:spcPct val="125000"/>
              </a:lnSpc>
              <a:defRPr/>
            </a:pPr>
            <a:r>
              <a:rPr kumimoji="1" lang="zh-CN" altLang="en-US" sz="3600" dirty="0">
                <a:solidFill>
                  <a:srgbClr val="0000FF"/>
                </a:solidFill>
                <a:ea typeface="华文楷体" panose="02010600040101010101" pitchFamily="2" charset="-122"/>
              </a:rPr>
              <a:t>      硼酸与甲醇或乙醇在浓</a:t>
            </a:r>
            <a:r>
              <a:rPr kumimoji="1" lang="en-US" altLang="zh-CN" sz="3600" dirty="0">
                <a:solidFill>
                  <a:srgbClr val="0000FF"/>
                </a:solidFill>
                <a:ea typeface="华文楷体" panose="02010600040101010101" pitchFamily="2" charset="-122"/>
              </a:rPr>
              <a:t>H</a:t>
            </a:r>
            <a:r>
              <a:rPr kumimoji="1" lang="en-US" altLang="zh-CN" sz="3600" baseline="-25000" dirty="0">
                <a:solidFill>
                  <a:srgbClr val="0000FF"/>
                </a:solidFill>
                <a:ea typeface="华文楷体" panose="02010600040101010101" pitchFamily="2" charset="-122"/>
              </a:rPr>
              <a:t>2</a:t>
            </a:r>
            <a:r>
              <a:rPr kumimoji="1" lang="en-US" altLang="zh-CN" sz="3600" dirty="0">
                <a:solidFill>
                  <a:srgbClr val="0000FF"/>
                </a:solidFill>
                <a:ea typeface="华文楷体" panose="02010600040101010101" pitchFamily="2" charset="-122"/>
              </a:rPr>
              <a:t>SO</a:t>
            </a:r>
            <a:r>
              <a:rPr kumimoji="1" lang="en-US" altLang="zh-CN" sz="3600" baseline="-25000" dirty="0">
                <a:solidFill>
                  <a:srgbClr val="0000FF"/>
                </a:solidFill>
                <a:ea typeface="华文楷体" panose="02010600040101010101" pitchFamily="2" charset="-122"/>
              </a:rPr>
              <a:t>4</a:t>
            </a:r>
            <a:r>
              <a:rPr kumimoji="1" lang="zh-CN" altLang="en-US" sz="3600" dirty="0">
                <a:solidFill>
                  <a:srgbClr val="0000FF"/>
                </a:solidFill>
                <a:ea typeface="华文楷体" panose="02010600040101010101" pitchFamily="2" charset="-122"/>
              </a:rPr>
              <a:t>存在</a:t>
            </a:r>
            <a:r>
              <a:rPr kumimoji="1" lang="zh-CN" altLang="en-US" sz="3600" dirty="0">
                <a:ea typeface="华文楷体" panose="02010600040101010101" pitchFamily="2" charset="-122"/>
              </a:rPr>
              <a:t>下生成</a:t>
            </a:r>
            <a:r>
              <a:rPr kumimoji="1" lang="zh-CN" altLang="en-US" sz="3600" dirty="0">
                <a:solidFill>
                  <a:srgbClr val="FF0000"/>
                </a:solidFill>
                <a:ea typeface="华文楷体" panose="02010600040101010101" pitchFamily="2" charset="-122"/>
              </a:rPr>
              <a:t>挥发性硼酸酯，</a:t>
            </a:r>
            <a:r>
              <a:rPr kumimoji="1" lang="zh-CN" altLang="en-US" sz="3600" dirty="0">
                <a:ea typeface="华文楷体" panose="02010600040101010101" pitchFamily="2" charset="-122"/>
              </a:rPr>
              <a:t>燃烧产生特有的</a:t>
            </a:r>
            <a:r>
              <a:rPr kumimoji="1" lang="zh-CN" altLang="en-US" sz="3600" dirty="0">
                <a:solidFill>
                  <a:srgbClr val="0000FF"/>
                </a:solidFill>
                <a:ea typeface="华文楷体" panose="02010600040101010101" pitchFamily="2" charset="-122"/>
              </a:rPr>
              <a:t>绿色火焰。</a:t>
            </a:r>
            <a:endParaRPr kumimoji="1" lang="zh-CN" altLang="en-US" sz="3600" dirty="0">
              <a:solidFill>
                <a:srgbClr val="0000FF"/>
              </a:solidFill>
              <a:ea typeface="华文楷体" panose="02010600040101010101" pitchFamily="2" charset="-122"/>
            </a:endParaRPr>
          </a:p>
          <a:p>
            <a:pPr marL="342900" indent="-342900">
              <a:lnSpc>
                <a:spcPct val="125000"/>
              </a:lnSpc>
              <a:defRPr/>
            </a:pPr>
            <a:r>
              <a:rPr kumimoji="1" lang="en-US" altLang="zh-CN" sz="3600" dirty="0">
                <a:solidFill>
                  <a:srgbClr val="FF0000"/>
                </a:solidFill>
                <a:ea typeface="华文楷体" panose="02010600040101010101" pitchFamily="2" charset="-122"/>
              </a:rPr>
              <a:t>  H</a:t>
            </a:r>
            <a:r>
              <a:rPr kumimoji="1" lang="en-US" altLang="zh-CN" sz="3600" baseline="-25000" dirty="0">
                <a:solidFill>
                  <a:srgbClr val="FF0000"/>
                </a:solidFill>
                <a:ea typeface="华文楷体" panose="02010600040101010101" pitchFamily="2" charset="-122"/>
              </a:rPr>
              <a:t>3</a:t>
            </a:r>
            <a:r>
              <a:rPr kumimoji="1" lang="en-US" altLang="zh-CN" sz="3600" dirty="0">
                <a:solidFill>
                  <a:srgbClr val="FF0000"/>
                </a:solidFill>
                <a:ea typeface="华文楷体" panose="02010600040101010101" pitchFamily="2" charset="-122"/>
              </a:rPr>
              <a:t>BO</a:t>
            </a:r>
            <a:r>
              <a:rPr kumimoji="1" lang="en-US" altLang="zh-CN" sz="3600" baseline="-25000" dirty="0">
                <a:solidFill>
                  <a:srgbClr val="FF0000"/>
                </a:solidFill>
                <a:ea typeface="华文楷体" panose="02010600040101010101" pitchFamily="2" charset="-122"/>
              </a:rPr>
              <a:t>3</a:t>
            </a:r>
            <a:r>
              <a:rPr kumimoji="1" lang="en-US" altLang="zh-CN" sz="3600" dirty="0">
                <a:solidFill>
                  <a:srgbClr val="FF0000"/>
                </a:solidFill>
                <a:ea typeface="华文楷体" panose="02010600040101010101" pitchFamily="2" charset="-122"/>
              </a:rPr>
              <a:t>+3CH</a:t>
            </a:r>
            <a:r>
              <a:rPr kumimoji="1" lang="en-US" altLang="zh-CN" sz="3600" baseline="-25000" dirty="0">
                <a:solidFill>
                  <a:srgbClr val="FF0000"/>
                </a:solidFill>
                <a:ea typeface="华文楷体" panose="02010600040101010101" pitchFamily="2" charset="-122"/>
              </a:rPr>
              <a:t>3</a:t>
            </a:r>
            <a:r>
              <a:rPr kumimoji="1" lang="en-US" altLang="zh-CN" sz="3600" dirty="0">
                <a:solidFill>
                  <a:srgbClr val="FF0000"/>
                </a:solidFill>
                <a:ea typeface="华文楷体" panose="02010600040101010101" pitchFamily="2" charset="-122"/>
              </a:rPr>
              <a:t>OH</a:t>
            </a:r>
            <a:r>
              <a:rPr kumimoji="1" lang="zh-CN" altLang="en-US" sz="3600" dirty="0">
                <a:solidFill>
                  <a:srgbClr val="FF0000"/>
                </a:solidFill>
                <a:ea typeface="华文楷体" panose="02010600040101010101" pitchFamily="2" charset="-122"/>
              </a:rPr>
              <a:t>＝</a:t>
            </a:r>
            <a:r>
              <a:rPr kumimoji="1" lang="en-US" altLang="zh-CN" sz="3600" dirty="0">
                <a:solidFill>
                  <a:srgbClr val="FF0000"/>
                </a:solidFill>
                <a:ea typeface="华文楷体" panose="02010600040101010101" pitchFamily="2" charset="-122"/>
              </a:rPr>
              <a:t>B(OCH</a:t>
            </a:r>
            <a:r>
              <a:rPr kumimoji="1" lang="en-US" altLang="zh-CN" sz="3600" baseline="-25000" dirty="0">
                <a:solidFill>
                  <a:srgbClr val="FF0000"/>
                </a:solidFill>
                <a:ea typeface="华文楷体" panose="02010600040101010101" pitchFamily="2" charset="-122"/>
              </a:rPr>
              <a:t>3</a:t>
            </a:r>
            <a:r>
              <a:rPr kumimoji="1" lang="en-US" altLang="zh-CN" sz="3600" dirty="0">
                <a:solidFill>
                  <a:srgbClr val="FF0000"/>
                </a:solidFill>
                <a:ea typeface="华文楷体" panose="02010600040101010101" pitchFamily="2" charset="-122"/>
              </a:rPr>
              <a:t>)</a:t>
            </a:r>
            <a:r>
              <a:rPr kumimoji="1" lang="en-US" altLang="zh-CN" sz="3600" baseline="-25000" dirty="0">
                <a:solidFill>
                  <a:srgbClr val="FF0000"/>
                </a:solidFill>
                <a:ea typeface="华文楷体" panose="02010600040101010101" pitchFamily="2" charset="-122"/>
              </a:rPr>
              <a:t>3</a:t>
            </a:r>
            <a:r>
              <a:rPr kumimoji="1" lang="en-US" altLang="zh-CN" sz="3600" dirty="0">
                <a:solidFill>
                  <a:srgbClr val="FF0000"/>
                </a:solidFill>
                <a:ea typeface="华文楷体" panose="02010600040101010101" pitchFamily="2" charset="-122"/>
              </a:rPr>
              <a:t>+3H</a:t>
            </a:r>
            <a:r>
              <a:rPr kumimoji="1" lang="en-US" altLang="zh-CN" sz="3600" baseline="-25000" dirty="0">
                <a:solidFill>
                  <a:srgbClr val="FF0000"/>
                </a:solidFill>
                <a:ea typeface="华文楷体" panose="02010600040101010101" pitchFamily="2" charset="-122"/>
              </a:rPr>
              <a:t>2</a:t>
            </a:r>
            <a:r>
              <a:rPr kumimoji="1" lang="en-US" altLang="zh-CN" sz="3600" dirty="0">
                <a:solidFill>
                  <a:srgbClr val="FF0000"/>
                </a:solidFill>
                <a:ea typeface="华文楷体" panose="02010600040101010101" pitchFamily="2" charset="-122"/>
              </a:rPr>
              <a:t>O</a:t>
            </a:r>
            <a:endParaRPr kumimoji="1" lang="en-US" altLang="zh-CN" sz="3600" dirty="0">
              <a:solidFill>
                <a:srgbClr val="FF0000"/>
              </a:solidFill>
              <a:ea typeface="华文楷体" panose="02010600040101010101" pitchFamily="2" charset="-122"/>
            </a:endParaRPr>
          </a:p>
          <a:p>
            <a:pPr marL="342900" indent="-342900">
              <a:lnSpc>
                <a:spcPct val="125000"/>
              </a:lnSpc>
              <a:defRPr/>
            </a:pPr>
            <a:r>
              <a:rPr kumimoji="1" lang="en-US" altLang="zh-CN" sz="3600" dirty="0">
                <a:solidFill>
                  <a:srgbClr val="0000FF"/>
                </a:solidFill>
                <a:ea typeface="华文楷体" panose="02010600040101010101" pitchFamily="2" charset="-122"/>
              </a:rPr>
              <a:t>                CH</a:t>
            </a:r>
            <a:r>
              <a:rPr kumimoji="1" lang="en-US" altLang="zh-CN" sz="3600" baseline="-25000" dirty="0">
                <a:solidFill>
                  <a:srgbClr val="0000FF"/>
                </a:solidFill>
                <a:ea typeface="华文楷体" panose="02010600040101010101" pitchFamily="2" charset="-122"/>
              </a:rPr>
              <a:t>3</a:t>
            </a:r>
            <a:r>
              <a:rPr kumimoji="1" lang="en-US" altLang="zh-CN" sz="3600" dirty="0">
                <a:solidFill>
                  <a:srgbClr val="0000FF"/>
                </a:solidFill>
                <a:ea typeface="华文楷体" panose="02010600040101010101" pitchFamily="2" charset="-122"/>
              </a:rPr>
              <a:t>CH</a:t>
            </a:r>
            <a:r>
              <a:rPr kumimoji="1" lang="en-US" altLang="zh-CN" sz="3600" baseline="-25000" dirty="0">
                <a:solidFill>
                  <a:srgbClr val="0000FF"/>
                </a:solidFill>
                <a:ea typeface="华文楷体" panose="02010600040101010101" pitchFamily="2" charset="-122"/>
              </a:rPr>
              <a:t>2</a:t>
            </a:r>
            <a:r>
              <a:rPr kumimoji="1" lang="en-US" altLang="zh-CN" sz="3600" dirty="0">
                <a:solidFill>
                  <a:srgbClr val="0000FF"/>
                </a:solidFill>
                <a:ea typeface="华文楷体" panose="02010600040101010101" pitchFamily="2" charset="-122"/>
              </a:rPr>
              <a:t>OH</a:t>
            </a:r>
            <a:endParaRPr kumimoji="1" lang="en-US" altLang="zh-CN" sz="3600" dirty="0">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827088" y="188913"/>
            <a:ext cx="8424862"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sz="3600">
                <a:solidFill>
                  <a:srgbClr val="0000FF"/>
                </a:solidFill>
                <a:ea typeface="华文楷体" panose="02010600040101010101" pitchFamily="2" charset="-122"/>
              </a:rPr>
              <a:t>3</a:t>
            </a:r>
            <a:r>
              <a:rPr kumimoji="1" lang="zh-CN" altLang="en-US" sz="3600">
                <a:solidFill>
                  <a:srgbClr val="0000FF"/>
                </a:solidFill>
                <a:ea typeface="华文楷体" panose="02010600040101010101" pitchFamily="2" charset="-122"/>
              </a:rPr>
              <a:t>、硼酸盐</a:t>
            </a:r>
            <a:r>
              <a:rPr kumimoji="1" lang="en-US" altLang="zh-CN" sz="3600">
                <a:solidFill>
                  <a:srgbClr val="0000FF"/>
                </a:solidFill>
                <a:ea typeface="华文楷体" panose="02010600040101010101" pitchFamily="2" charset="-122"/>
              </a:rPr>
              <a:t>:  </a:t>
            </a:r>
            <a:r>
              <a:rPr kumimoji="1" lang="zh-CN" altLang="en-US" sz="3600">
                <a:ea typeface="华文楷体" panose="02010600040101010101" pitchFamily="2" charset="-122"/>
              </a:rPr>
              <a:t>结构十分复杂</a:t>
            </a:r>
            <a:endParaRPr kumimoji="1" lang="zh-CN" altLang="en-US" sz="3600">
              <a:ea typeface="华文楷体" panose="02010600040101010101" pitchFamily="2" charset="-122"/>
            </a:endParaRPr>
          </a:p>
          <a:p>
            <a:pPr>
              <a:lnSpc>
                <a:spcPct val="130000"/>
              </a:lnSpc>
            </a:pPr>
            <a:r>
              <a:rPr kumimoji="1" lang="zh-CN" altLang="en-US">
                <a:solidFill>
                  <a:srgbClr val="0000FF"/>
                </a:solidFill>
                <a:ea typeface="华文楷体" panose="02010600040101010101" pitchFamily="2" charset="-122"/>
              </a:rPr>
              <a:t> 基本结构单元：</a:t>
            </a:r>
            <a:endParaRPr kumimoji="1" lang="en-US" altLang="zh-CN">
              <a:solidFill>
                <a:srgbClr val="0000FF"/>
              </a:solidFill>
              <a:ea typeface="华文楷体" panose="02010600040101010101" pitchFamily="2" charset="-122"/>
            </a:endParaRPr>
          </a:p>
          <a:p>
            <a:pPr>
              <a:lnSpc>
                <a:spcPct val="130000"/>
              </a:lnSpc>
            </a:pPr>
            <a:r>
              <a:rPr kumimoji="1" lang="en-US" altLang="zh-CN">
                <a:solidFill>
                  <a:srgbClr val="0000FF"/>
                </a:solidFill>
                <a:ea typeface="华文楷体" panose="02010600040101010101" pitchFamily="2" charset="-122"/>
              </a:rPr>
              <a:t>        </a:t>
            </a:r>
            <a:r>
              <a:rPr lang="en-US" altLang="zh-CN">
                <a:solidFill>
                  <a:srgbClr val="0000FF"/>
                </a:solidFill>
                <a:ea typeface="华文楷体" panose="02010600040101010101" pitchFamily="2" charset="-122"/>
              </a:rPr>
              <a:t>BO</a:t>
            </a:r>
            <a:r>
              <a:rPr lang="en-US" altLang="zh-CN" baseline="-25000">
                <a:solidFill>
                  <a:srgbClr val="0000FF"/>
                </a:solidFill>
                <a:ea typeface="华文楷体" panose="02010600040101010101" pitchFamily="2" charset="-122"/>
              </a:rPr>
              <a:t>3</a:t>
            </a:r>
            <a:r>
              <a:rPr lang="zh-CN" altLang="en-US">
                <a:solidFill>
                  <a:srgbClr val="0000FF"/>
                </a:solidFill>
                <a:ea typeface="华文楷体" panose="02010600040101010101" pitchFamily="2" charset="-122"/>
              </a:rPr>
              <a:t>平面三角形</a:t>
            </a:r>
            <a:r>
              <a:rPr lang="zh-CN" altLang="en-US">
                <a:ea typeface="华文楷体" panose="02010600040101010101" pitchFamily="2" charset="-122"/>
              </a:rPr>
              <a:t>和</a:t>
            </a:r>
            <a:r>
              <a:rPr lang="en-US" altLang="zh-CN">
                <a:solidFill>
                  <a:srgbClr val="FF0000"/>
                </a:solidFill>
                <a:ea typeface="华文楷体" panose="02010600040101010101" pitchFamily="2" charset="-122"/>
              </a:rPr>
              <a:t>BO</a:t>
            </a:r>
            <a:r>
              <a:rPr lang="en-US" altLang="zh-CN" baseline="-25000">
                <a:solidFill>
                  <a:srgbClr val="FF0000"/>
                </a:solidFill>
                <a:ea typeface="华文楷体" panose="02010600040101010101" pitchFamily="2" charset="-122"/>
              </a:rPr>
              <a:t>4</a:t>
            </a:r>
            <a:r>
              <a:rPr lang="zh-CN" altLang="en-US">
                <a:solidFill>
                  <a:srgbClr val="FF0000"/>
                </a:solidFill>
                <a:ea typeface="华文楷体" panose="02010600040101010101" pitchFamily="2" charset="-122"/>
              </a:rPr>
              <a:t>四面体</a:t>
            </a:r>
            <a:endParaRPr lang="zh-CN" altLang="en-US">
              <a:solidFill>
                <a:srgbClr val="FF0000"/>
              </a:solidFill>
              <a:ea typeface="华文楷体" panose="02010600040101010101" pitchFamily="2" charset="-122"/>
            </a:endParaRPr>
          </a:p>
          <a:p>
            <a:pPr>
              <a:lnSpc>
                <a:spcPct val="130000"/>
              </a:lnSpc>
            </a:pPr>
            <a:r>
              <a:rPr lang="zh-CN" altLang="en-US">
                <a:solidFill>
                  <a:srgbClr val="FF0000"/>
                </a:solidFill>
                <a:ea typeface="华文楷体" panose="02010600040101010101" pitchFamily="2" charset="-122"/>
              </a:rPr>
              <a:t>      </a:t>
            </a:r>
            <a:r>
              <a:rPr lang="zh-CN" altLang="en-US">
                <a:ea typeface="华文楷体" panose="02010600040101010101" pitchFamily="2" charset="-122"/>
              </a:rPr>
              <a:t>不同的硼酸盐中，</a:t>
            </a:r>
            <a:r>
              <a:rPr lang="en-US" altLang="zh-CN">
                <a:ea typeface="华文楷体" panose="02010600040101010101" pitchFamily="2" charset="-122"/>
              </a:rPr>
              <a:t>BO</a:t>
            </a:r>
            <a:r>
              <a:rPr lang="en-US" altLang="zh-CN" baseline="-25000">
                <a:ea typeface="华文楷体" panose="02010600040101010101" pitchFamily="2" charset="-122"/>
              </a:rPr>
              <a:t>3</a:t>
            </a:r>
            <a:r>
              <a:rPr lang="zh-CN" altLang="en-US">
                <a:ea typeface="华文楷体" panose="02010600040101010101" pitchFamily="2" charset="-122"/>
              </a:rPr>
              <a:t>和</a:t>
            </a:r>
            <a:r>
              <a:rPr lang="en-US" altLang="zh-CN">
                <a:ea typeface="华文楷体" panose="02010600040101010101" pitchFamily="2" charset="-122"/>
              </a:rPr>
              <a:t>BO</a:t>
            </a:r>
            <a:r>
              <a:rPr lang="en-US" altLang="zh-CN" baseline="-25000">
                <a:ea typeface="华文楷体" panose="02010600040101010101" pitchFamily="2" charset="-122"/>
              </a:rPr>
              <a:t>4</a:t>
            </a:r>
            <a:r>
              <a:rPr lang="zh-CN" altLang="en-US">
                <a:ea typeface="华文楷体" panose="02010600040101010101" pitchFamily="2" charset="-122"/>
              </a:rPr>
              <a:t>单元数不同</a:t>
            </a:r>
            <a:endParaRPr lang="en-US" altLang="zh-CN">
              <a:ea typeface="华文楷体" panose="02010600040101010101" pitchFamily="2" charset="-122"/>
            </a:endParaRPr>
          </a:p>
        </p:txBody>
      </p:sp>
      <p:pic>
        <p:nvPicPr>
          <p:cNvPr id="6" name="Picture 4" descr="3 copy"/>
          <p:cNvPicPr>
            <a:picLocks noChangeAspect="1" noChangeArrowheads="1"/>
          </p:cNvPicPr>
          <p:nvPr/>
        </p:nvPicPr>
        <p:blipFill>
          <a:blip r:embed="rId1" cstate="print">
            <a:extLst>
              <a:ext uri="{28A0092B-C50C-407E-A947-70E740481C1C}">
                <a14:useLocalDpi xmlns:a14="http://schemas.microsoft.com/office/drawing/2010/main" val="0"/>
              </a:ext>
            </a:extLst>
          </a:blip>
          <a:srcRect t="2638"/>
          <a:stretch>
            <a:fillRect/>
          </a:stretch>
        </p:blipFill>
        <p:spPr bwMode="auto">
          <a:xfrm>
            <a:off x="1258888" y="3098800"/>
            <a:ext cx="7291387"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8D1DB0D-6632-48C0-8BF9-539E0C6C3F54}"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3700" y="981075"/>
            <a:ext cx="835342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30000"/>
              </a:lnSpc>
            </a:pPr>
            <a:r>
              <a:rPr kumimoji="1" lang="en-US" altLang="zh-CN" sz="2800">
                <a:solidFill>
                  <a:schemeClr val="bg1"/>
                </a:solidFill>
                <a:ea typeface="华文楷体" panose="02010600040101010101" pitchFamily="2" charset="-122"/>
              </a:rPr>
              <a:t>        </a:t>
            </a:r>
            <a:r>
              <a:rPr kumimoji="1" lang="zh-CN" altLang="en-US">
                <a:ea typeface="华文楷体" panose="02010600040101010101" pitchFamily="2" charset="-122"/>
              </a:rPr>
              <a:t>氢同位素的</a:t>
            </a:r>
            <a:r>
              <a:rPr kumimoji="1" lang="zh-CN" altLang="en-US">
                <a:solidFill>
                  <a:srgbClr val="FF0000"/>
                </a:solidFill>
                <a:ea typeface="华文楷体" panose="02010600040101010101" pitchFamily="2" charset="-122"/>
              </a:rPr>
              <a:t>化学性质</a:t>
            </a:r>
            <a:r>
              <a:rPr kumimoji="1" lang="zh-CN" altLang="en-US">
                <a:ea typeface="华文楷体" panose="02010600040101010101" pitchFamily="2" charset="-122"/>
              </a:rPr>
              <a:t>基本相同，</a:t>
            </a:r>
            <a:endParaRPr kumimoji="1" lang="zh-CN" altLang="en-US">
              <a:ea typeface="华文楷体" panose="02010600040101010101" pitchFamily="2" charset="-122"/>
            </a:endParaRPr>
          </a:p>
          <a:p>
            <a:pPr eaLnBrk="0" hangingPunct="0">
              <a:lnSpc>
                <a:spcPct val="130000"/>
              </a:lnSpc>
            </a:pPr>
            <a:r>
              <a:rPr kumimoji="1" lang="zh-CN" altLang="en-US">
                <a:ea typeface="华文楷体" panose="02010600040101010101" pitchFamily="2" charset="-122"/>
              </a:rPr>
              <a:t>       但</a:t>
            </a:r>
            <a:r>
              <a:rPr kumimoji="1" lang="zh-CN" altLang="en-US">
                <a:solidFill>
                  <a:srgbClr val="FF0000"/>
                </a:solidFill>
                <a:ea typeface="华文楷体" panose="02010600040101010101" pitchFamily="2" charset="-122"/>
              </a:rPr>
              <a:t>熔沸点</a:t>
            </a:r>
            <a:r>
              <a:rPr kumimoji="1" lang="zh-CN" altLang="en-US">
                <a:ea typeface="华文楷体" panose="02010600040101010101" pitchFamily="2" charset="-122"/>
              </a:rPr>
              <a:t>和</a:t>
            </a:r>
            <a:r>
              <a:rPr kumimoji="1" lang="zh-CN" altLang="en-US">
                <a:solidFill>
                  <a:srgbClr val="FF0000"/>
                </a:solidFill>
                <a:ea typeface="华文楷体" panose="02010600040101010101" pitchFamily="2" charset="-122"/>
              </a:rPr>
              <a:t>放射性等</a:t>
            </a:r>
            <a:r>
              <a:rPr kumimoji="1" lang="zh-CN" altLang="en-US">
                <a:ea typeface="华文楷体" panose="02010600040101010101" pitchFamily="2" charset="-122"/>
              </a:rPr>
              <a:t>物理性质存在差异</a:t>
            </a:r>
            <a:endParaRPr kumimoji="1" lang="zh-CN" altLang="en-US">
              <a:ea typeface="华文楷体" panose="02010600040101010101" pitchFamily="2" charset="-122"/>
            </a:endParaRPr>
          </a:p>
          <a:p>
            <a:pPr eaLnBrk="0" hangingPunct="0">
              <a:lnSpc>
                <a:spcPct val="130000"/>
              </a:lnSpc>
            </a:pPr>
            <a:endParaRPr kumimoji="1" lang="zh-CN" altLang="en-US" sz="2800">
              <a:solidFill>
                <a:schemeClr val="bg1"/>
              </a:solidFill>
              <a:ea typeface="华文楷体" panose="02010600040101010101" pitchFamily="2" charset="-122"/>
            </a:endParaRPr>
          </a:p>
          <a:p>
            <a:pPr eaLnBrk="0" hangingPunct="0">
              <a:lnSpc>
                <a:spcPct val="130000"/>
              </a:lnSpc>
            </a:pPr>
            <a:r>
              <a:rPr kumimoji="1" lang="zh-CN" altLang="en-US" sz="2800">
                <a:solidFill>
                  <a:schemeClr val="bg1"/>
                </a:solidFill>
                <a:ea typeface="华文楷体" panose="02010600040101010101" pitchFamily="2" charset="-122"/>
              </a:rPr>
              <a:t>                    </a:t>
            </a:r>
            <a:r>
              <a:rPr kumimoji="1" lang="zh-CN" altLang="en-US" sz="2800">
                <a:solidFill>
                  <a:srgbClr val="0000CC"/>
                </a:solidFill>
                <a:ea typeface="华文楷体" panose="02010600040101010101" pitchFamily="2" charset="-122"/>
              </a:rPr>
              <a:t>熔点            沸点</a:t>
            </a:r>
            <a:endParaRPr kumimoji="1" lang="zh-CN" altLang="en-US" sz="2800">
              <a:solidFill>
                <a:srgbClr val="0000CC"/>
              </a:solidFill>
              <a:ea typeface="华文楷体" panose="02010600040101010101" pitchFamily="2" charset="-122"/>
            </a:endParaRPr>
          </a:p>
          <a:p>
            <a:pPr eaLnBrk="0" hangingPunct="0">
              <a:lnSpc>
                <a:spcPct val="130000"/>
              </a:lnSpc>
            </a:pPr>
            <a:r>
              <a:rPr kumimoji="1" lang="zh-CN" altLang="en-US" sz="2800">
                <a:solidFill>
                  <a:schemeClr val="bg1"/>
                </a:solidFill>
                <a:ea typeface="华文楷体" panose="02010600040101010101" pitchFamily="2" charset="-122"/>
              </a:rPr>
              <a:t>          </a:t>
            </a:r>
            <a:r>
              <a:rPr kumimoji="1" lang="en-US" altLang="zh-CN" sz="2800">
                <a:ea typeface="华文楷体" panose="02010600040101010101" pitchFamily="2" charset="-122"/>
              </a:rPr>
              <a:t>H</a:t>
            </a:r>
            <a:r>
              <a:rPr kumimoji="1" lang="en-US" altLang="zh-CN" sz="2800" baseline="-25000">
                <a:ea typeface="华文楷体" panose="02010600040101010101" pitchFamily="2" charset="-122"/>
              </a:rPr>
              <a:t>2</a:t>
            </a:r>
            <a:r>
              <a:rPr kumimoji="1" lang="zh-CN" altLang="en-US" sz="2800">
                <a:ea typeface="华文楷体" panose="02010600040101010101" pitchFamily="2" charset="-122"/>
              </a:rPr>
              <a:t>：</a:t>
            </a:r>
            <a:r>
              <a:rPr kumimoji="1" lang="en-US" altLang="zh-CN" sz="2800">
                <a:ea typeface="华文楷体" panose="02010600040101010101" pitchFamily="2" charset="-122"/>
              </a:rPr>
              <a:t>13.84 K         20.28 K   (</a:t>
            </a:r>
            <a:r>
              <a:rPr kumimoji="1" lang="zh-CN" altLang="en-US" sz="2800">
                <a:ea typeface="华文楷体" panose="02010600040101010101" pitchFamily="2" charset="-122"/>
              </a:rPr>
              <a:t>范德华力不同</a:t>
            </a:r>
            <a:r>
              <a:rPr kumimoji="1" lang="en-US" altLang="zh-CN" sz="2800">
                <a:ea typeface="华文楷体" panose="02010600040101010101" pitchFamily="2" charset="-122"/>
              </a:rPr>
              <a:t>)</a:t>
            </a:r>
            <a:endParaRPr kumimoji="1" lang="en-US" altLang="zh-CN" sz="2800">
              <a:ea typeface="华文楷体" panose="02010600040101010101" pitchFamily="2" charset="-122"/>
            </a:endParaRPr>
          </a:p>
          <a:p>
            <a:pPr eaLnBrk="0" hangingPunct="0">
              <a:lnSpc>
                <a:spcPct val="130000"/>
              </a:lnSpc>
            </a:pPr>
            <a:r>
              <a:rPr kumimoji="1" lang="en-US" altLang="zh-CN" sz="2800">
                <a:ea typeface="华文楷体" panose="02010600040101010101" pitchFamily="2" charset="-122"/>
              </a:rPr>
              <a:t>          D</a:t>
            </a:r>
            <a:r>
              <a:rPr kumimoji="1" lang="en-US" altLang="zh-CN" sz="2800" baseline="-25000">
                <a:ea typeface="华文楷体" panose="02010600040101010101" pitchFamily="2" charset="-122"/>
              </a:rPr>
              <a:t>2</a:t>
            </a:r>
            <a:r>
              <a:rPr kumimoji="1" lang="zh-CN" altLang="en-US" sz="2800">
                <a:ea typeface="华文楷体" panose="02010600040101010101" pitchFamily="2" charset="-122"/>
              </a:rPr>
              <a:t>：</a:t>
            </a:r>
            <a:r>
              <a:rPr kumimoji="1" lang="en-US" altLang="zh-CN" sz="2800">
                <a:ea typeface="华文楷体" panose="02010600040101010101" pitchFamily="2" charset="-122"/>
              </a:rPr>
              <a:t>18.65 K         23.5 K</a:t>
            </a:r>
            <a:endParaRPr kumimoji="1" lang="en-US" altLang="zh-CN" sz="2800">
              <a:ea typeface="华文楷体" panose="02010600040101010101" pitchFamily="2" charset="-122"/>
            </a:endParaRPr>
          </a:p>
          <a:p>
            <a:pPr eaLnBrk="0" hangingPunct="0">
              <a:lnSpc>
                <a:spcPct val="130000"/>
              </a:lnSpc>
            </a:pPr>
            <a:r>
              <a:rPr kumimoji="1" lang="en-US" altLang="zh-CN" sz="2800">
                <a:solidFill>
                  <a:srgbClr val="FF0000"/>
                </a:solidFill>
                <a:ea typeface="华文楷体" panose="02010600040101010101" pitchFamily="2" charset="-122"/>
              </a:rPr>
              <a:t>        </a:t>
            </a:r>
            <a:r>
              <a:rPr kumimoji="1" lang="zh-CN" altLang="en-US" sz="2800">
                <a:solidFill>
                  <a:srgbClr val="FF0000"/>
                </a:solidFill>
                <a:ea typeface="华文楷体" panose="02010600040101010101" pitchFamily="2" charset="-122"/>
              </a:rPr>
              <a:t>应用：</a:t>
            </a:r>
            <a:r>
              <a:rPr kumimoji="1" lang="zh-CN" altLang="en-US" sz="2800">
                <a:ea typeface="华文楷体" panose="02010600040101010101" pitchFamily="2" charset="-122"/>
              </a:rPr>
              <a:t> 同位素示踪、化学反应机理研究；</a:t>
            </a:r>
            <a:endParaRPr kumimoji="1" lang="zh-CN" altLang="en-US" sz="2800">
              <a:ea typeface="华文楷体" panose="02010600040101010101" pitchFamily="2" charset="-122"/>
            </a:endParaRPr>
          </a:p>
          <a:p>
            <a:pPr eaLnBrk="0" hangingPunct="0">
              <a:lnSpc>
                <a:spcPct val="130000"/>
              </a:lnSpc>
            </a:pPr>
            <a:r>
              <a:rPr kumimoji="1" lang="zh-CN" altLang="en-US" sz="2800">
                <a:ea typeface="华文楷体" panose="02010600040101010101" pitchFamily="2" charset="-122"/>
              </a:rPr>
              <a:t>             </a:t>
            </a:r>
            <a:r>
              <a:rPr kumimoji="1" lang="en-US" altLang="zh-CN" sz="2800" baseline="30000">
                <a:solidFill>
                  <a:srgbClr val="0000CC"/>
                </a:solidFill>
                <a:ea typeface="华文楷体" panose="02010600040101010101" pitchFamily="2" charset="-122"/>
              </a:rPr>
              <a:t>1</a:t>
            </a:r>
            <a:r>
              <a:rPr kumimoji="1" lang="en-US" altLang="zh-CN" sz="2800">
                <a:solidFill>
                  <a:srgbClr val="0000CC"/>
                </a:solidFill>
                <a:ea typeface="华文楷体" panose="02010600040101010101" pitchFamily="2" charset="-122"/>
              </a:rPr>
              <a:t>H-NMR</a:t>
            </a:r>
            <a:r>
              <a:rPr kumimoji="1" lang="en-US" altLang="zh-CN" sz="2800">
                <a:ea typeface="华文楷体" panose="02010600040101010101" pitchFamily="2" charset="-122"/>
              </a:rPr>
              <a:t> (</a:t>
            </a:r>
            <a:r>
              <a:rPr kumimoji="1" lang="zh-CN" altLang="en-US" sz="2800">
                <a:ea typeface="华文楷体" panose="02010600040101010101" pitchFamily="2" charset="-122"/>
              </a:rPr>
              <a:t>核磁共振氢谱</a:t>
            </a:r>
            <a:r>
              <a:rPr kumimoji="1" lang="en-US" altLang="zh-CN" sz="2800">
                <a:ea typeface="华文楷体" panose="02010600040101010101" pitchFamily="2" charset="-122"/>
              </a:rPr>
              <a:t>)</a:t>
            </a:r>
            <a:r>
              <a:rPr kumimoji="1" lang="zh-CN" altLang="en-US" sz="2800">
                <a:ea typeface="华文楷体" panose="02010600040101010101" pitchFamily="2" charset="-122"/>
              </a:rPr>
              <a:t>：确定有机物结构</a:t>
            </a:r>
            <a:endParaRPr kumimoji="1" lang="zh-CN" altLang="en-US" sz="2800">
              <a:ea typeface="华文楷体" panose="02010600040101010101" pitchFamily="2" charset="-122"/>
            </a:endParaRPr>
          </a:p>
        </p:txBody>
      </p:sp>
      <p:sp>
        <p:nvSpPr>
          <p:cNvPr id="4" name="Rectangle 3"/>
          <p:cNvSpPr>
            <a:spLocks noChangeArrowheads="1"/>
          </p:cNvSpPr>
          <p:nvPr/>
        </p:nvSpPr>
        <p:spPr bwMode="auto">
          <a:xfrm>
            <a:off x="900113" y="188913"/>
            <a:ext cx="4679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buClr>
                <a:srgbClr val="FF0000"/>
              </a:buClr>
              <a:buFont typeface="宋体" panose="02010600030101010101" pitchFamily="2" charset="-122"/>
              <a:buChar char="★"/>
            </a:pPr>
            <a:r>
              <a:rPr kumimoji="1" lang="en-US" altLang="zh-CN" sz="4000">
                <a:solidFill>
                  <a:srgbClr val="0000CC"/>
                </a:solidFill>
                <a:ea typeface="华文楷体" panose="02010600040101010101" pitchFamily="2" charset="-122"/>
              </a:rPr>
              <a:t>   </a:t>
            </a:r>
            <a:r>
              <a:rPr kumimoji="1" lang="zh-CN" altLang="en-US" sz="4000">
                <a:solidFill>
                  <a:srgbClr val="0000CC"/>
                </a:solidFill>
                <a:ea typeface="华文楷体" panose="02010600040101010101" pitchFamily="2" charset="-122"/>
              </a:rPr>
              <a:t>同位素的性质</a:t>
            </a:r>
            <a:endParaRPr kumimoji="1" lang="zh-CN" altLang="en-US" sz="4000">
              <a:solidFill>
                <a:srgbClr val="0000CC"/>
              </a:solidFill>
              <a:ea typeface="华文楷体" panose="02010600040101010101" pitchFamily="2" charset="-122"/>
            </a:endParaRPr>
          </a:p>
        </p:txBody>
      </p:sp>
      <p:sp>
        <p:nvSpPr>
          <p:cNvPr id="35843" name="Rectangle 4"/>
          <p:cNvSpPr>
            <a:spLocks noChangeArrowheads="1"/>
          </p:cNvSpPr>
          <p:nvPr/>
        </p:nvSpPr>
        <p:spPr bwMode="auto">
          <a:xfrm>
            <a:off x="8058150"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189AE97-9C99-4FA7-8D51-D8ADF01D7469}"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 name="TextBox 1"/>
          <p:cNvSpPr txBox="1"/>
          <p:nvPr/>
        </p:nvSpPr>
        <p:spPr>
          <a:xfrm>
            <a:off x="1547664" y="5702759"/>
            <a:ext cx="6925022" cy="732508"/>
          </a:xfrm>
          <a:prstGeom prst="rect">
            <a:avLst/>
          </a:prstGeom>
          <a:noFill/>
        </p:spPr>
        <p:txBody>
          <a:bodyPr wrap="square" rtlCol="0">
            <a:spAutoFit/>
          </a:bodyPr>
          <a:lstStyle/>
          <a:p>
            <a:pPr lvl="0" algn="just" eaLnBrk="0" hangingPunct="0">
              <a:lnSpc>
                <a:spcPct val="130000"/>
              </a:lnSpc>
            </a:pPr>
            <a:r>
              <a:rPr kumimoji="1" lang="en-US" altLang="zh-CN" dirty="0">
                <a:ea typeface="楷体_GB2312" pitchFamily="49" charset="-122"/>
              </a:rPr>
              <a:t>CH</a:t>
            </a:r>
            <a:r>
              <a:rPr kumimoji="1" lang="en-US" altLang="zh-CN" baseline="-25000" dirty="0">
                <a:ea typeface="楷体_GB2312" pitchFamily="49" charset="-122"/>
              </a:rPr>
              <a:t>3</a:t>
            </a:r>
            <a:r>
              <a:rPr kumimoji="1" lang="en-US" altLang="zh-CN" dirty="0">
                <a:ea typeface="楷体_GB2312" pitchFamily="49" charset="-122"/>
              </a:rPr>
              <a:t>OH + </a:t>
            </a:r>
            <a:r>
              <a:rPr kumimoji="1" lang="en-US" altLang="zh-CN" dirty="0">
                <a:solidFill>
                  <a:srgbClr val="0000FF"/>
                </a:solidFill>
                <a:ea typeface="楷体_GB2312" pitchFamily="49" charset="-122"/>
              </a:rPr>
              <a:t>D</a:t>
            </a:r>
            <a:r>
              <a:rPr kumimoji="1" lang="en-US" altLang="zh-CN" baseline="-25000" dirty="0">
                <a:solidFill>
                  <a:srgbClr val="0000FF"/>
                </a:solidFill>
                <a:ea typeface="楷体_GB2312" pitchFamily="49" charset="-122"/>
              </a:rPr>
              <a:t>2</a:t>
            </a:r>
            <a:r>
              <a:rPr kumimoji="1" lang="en-US" altLang="zh-CN" dirty="0">
                <a:ea typeface="楷体_GB2312" pitchFamily="49" charset="-122"/>
              </a:rPr>
              <a:t>O == CH</a:t>
            </a:r>
            <a:r>
              <a:rPr kumimoji="1" lang="en-US" altLang="zh-CN" baseline="-25000" dirty="0">
                <a:ea typeface="楷体_GB2312" pitchFamily="49" charset="-122"/>
              </a:rPr>
              <a:t>3</a:t>
            </a:r>
            <a:r>
              <a:rPr kumimoji="1" lang="en-US" altLang="zh-CN" dirty="0">
                <a:ea typeface="楷体_GB2312" pitchFamily="49" charset="-122"/>
              </a:rPr>
              <a:t>O</a:t>
            </a:r>
            <a:r>
              <a:rPr kumimoji="1" lang="en-US" altLang="zh-CN" dirty="0">
                <a:solidFill>
                  <a:srgbClr val="0000FF"/>
                </a:solidFill>
                <a:ea typeface="楷体_GB2312" pitchFamily="49" charset="-122"/>
              </a:rPr>
              <a:t>D</a:t>
            </a:r>
            <a:r>
              <a:rPr kumimoji="1" lang="en-US" altLang="zh-CN" dirty="0">
                <a:ea typeface="楷体_GB2312" pitchFamily="49" charset="-122"/>
              </a:rPr>
              <a:t> +H</a:t>
            </a:r>
            <a:r>
              <a:rPr kumimoji="1" lang="en-US" altLang="zh-CN" baseline="-25000" dirty="0">
                <a:ea typeface="楷体_GB2312" pitchFamily="49" charset="-122"/>
              </a:rPr>
              <a:t>2</a:t>
            </a:r>
            <a:r>
              <a:rPr kumimoji="1" lang="en-US" altLang="zh-CN" dirty="0">
                <a:ea typeface="楷体_GB2312" pitchFamily="49" charset="-122"/>
              </a:rPr>
              <a:t>O</a:t>
            </a:r>
            <a:endParaRPr kumimoji="1" lang="zh-CN" altLang="en-US" dirty="0">
              <a:ea typeface="楷体_GB2312"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ChangeArrowheads="1"/>
          </p:cNvSpPr>
          <p:nvPr/>
        </p:nvSpPr>
        <p:spPr bwMode="auto">
          <a:xfrm>
            <a:off x="1012825" y="404813"/>
            <a:ext cx="7488238"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40000"/>
              </a:lnSpc>
            </a:pPr>
            <a:r>
              <a:rPr kumimoji="1" lang="zh-CN" altLang="en-US">
                <a:solidFill>
                  <a:srgbClr val="FF0000"/>
                </a:solidFill>
                <a:ea typeface="华文楷体" panose="02010600040101010101" pitchFamily="2" charset="-122"/>
              </a:rPr>
              <a:t>硼砂：</a:t>
            </a:r>
            <a:r>
              <a:rPr kumimoji="1" lang="zh-CN" altLang="en-US">
                <a:ea typeface="华文楷体" panose="02010600040101010101" pitchFamily="2" charset="-122"/>
              </a:rPr>
              <a:t>自然界大量存在，</a:t>
            </a:r>
            <a:r>
              <a:rPr kumimoji="1" lang="en-US" altLang="zh-CN">
                <a:solidFill>
                  <a:srgbClr val="0000FF"/>
                </a:solidFill>
                <a:ea typeface="华文楷体" panose="02010600040101010101" pitchFamily="2" charset="-122"/>
              </a:rPr>
              <a:t>Na</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B</a:t>
            </a:r>
            <a:r>
              <a:rPr kumimoji="1" lang="en-US" altLang="zh-CN" baseline="-25000">
                <a:solidFill>
                  <a:srgbClr val="0000FF"/>
                </a:solidFill>
                <a:ea typeface="华文楷体" panose="02010600040101010101" pitchFamily="2" charset="-122"/>
              </a:rPr>
              <a:t>4</a:t>
            </a:r>
            <a:r>
              <a:rPr kumimoji="1" lang="en-US" altLang="zh-CN">
                <a:solidFill>
                  <a:srgbClr val="0000FF"/>
                </a:solidFill>
                <a:ea typeface="华文楷体" panose="02010600040101010101" pitchFamily="2" charset="-122"/>
              </a:rPr>
              <a:t>O</a:t>
            </a:r>
            <a:r>
              <a:rPr kumimoji="1" lang="en-US" altLang="zh-CN" baseline="-25000">
                <a:solidFill>
                  <a:srgbClr val="0000FF"/>
                </a:solidFill>
                <a:ea typeface="华文楷体" panose="02010600040101010101" pitchFamily="2" charset="-122"/>
              </a:rPr>
              <a:t>7</a:t>
            </a:r>
            <a:r>
              <a:rPr kumimoji="1" lang="en-US" altLang="zh-CN">
                <a:solidFill>
                  <a:srgbClr val="0000FF"/>
                </a:solidFill>
                <a:ea typeface="华文楷体" panose="02010600040101010101" pitchFamily="2" charset="-122"/>
              </a:rPr>
              <a:t>·10H</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O</a:t>
            </a:r>
            <a:endParaRPr kumimoji="1" lang="en-US" altLang="zh-CN">
              <a:solidFill>
                <a:srgbClr val="FF0000"/>
              </a:solidFill>
              <a:ea typeface="华文楷体" panose="02010600040101010101" pitchFamily="2" charset="-122"/>
            </a:endParaRPr>
          </a:p>
          <a:p>
            <a:pPr>
              <a:lnSpc>
                <a:spcPct val="140000"/>
              </a:lnSpc>
            </a:pPr>
            <a:r>
              <a:rPr kumimoji="1" lang="zh-CN" altLang="en-US">
                <a:ea typeface="华文楷体" panose="02010600040101010101" pitchFamily="2" charset="-122"/>
              </a:rPr>
              <a:t>无色半透明的晶体或白色结晶粉末</a:t>
            </a:r>
            <a:r>
              <a:rPr kumimoji="1" lang="en-US" altLang="zh-CN">
                <a:ea typeface="华文楷体" panose="02010600040101010101" pitchFamily="2" charset="-122"/>
              </a:rPr>
              <a:t>; </a:t>
            </a:r>
            <a:r>
              <a:rPr kumimoji="1" lang="zh-CN" altLang="en-US">
                <a:ea typeface="华文楷体" panose="02010600040101010101" pitchFamily="2" charset="-122"/>
              </a:rPr>
              <a:t>分子式按结构应写为：</a:t>
            </a:r>
            <a:r>
              <a:rPr kumimoji="1" lang="en-US" altLang="zh-CN">
                <a:solidFill>
                  <a:srgbClr val="0000FF"/>
                </a:solidFill>
                <a:ea typeface="华文楷体" panose="02010600040101010101" pitchFamily="2" charset="-122"/>
              </a:rPr>
              <a:t>Na</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[B</a:t>
            </a:r>
            <a:r>
              <a:rPr kumimoji="1" lang="en-US" altLang="zh-CN" baseline="-25000">
                <a:solidFill>
                  <a:srgbClr val="0000FF"/>
                </a:solidFill>
                <a:ea typeface="华文楷体" panose="02010600040101010101" pitchFamily="2" charset="-122"/>
              </a:rPr>
              <a:t>4</a:t>
            </a:r>
            <a:r>
              <a:rPr kumimoji="1" lang="en-US" altLang="zh-CN">
                <a:solidFill>
                  <a:srgbClr val="0000FF"/>
                </a:solidFill>
                <a:ea typeface="华文楷体" panose="02010600040101010101" pitchFamily="2" charset="-122"/>
              </a:rPr>
              <a:t>O</a:t>
            </a:r>
            <a:r>
              <a:rPr kumimoji="1" lang="en-US" altLang="zh-CN" baseline="-25000">
                <a:solidFill>
                  <a:srgbClr val="0000FF"/>
                </a:solidFill>
                <a:ea typeface="华文楷体" panose="02010600040101010101" pitchFamily="2" charset="-122"/>
              </a:rPr>
              <a:t>5</a:t>
            </a:r>
            <a:r>
              <a:rPr kumimoji="1" lang="en-US" altLang="zh-CN">
                <a:solidFill>
                  <a:srgbClr val="0000FF"/>
                </a:solidFill>
                <a:ea typeface="华文楷体" panose="02010600040101010101" pitchFamily="2" charset="-122"/>
              </a:rPr>
              <a:t>(OH)</a:t>
            </a:r>
            <a:r>
              <a:rPr kumimoji="1" lang="en-US" altLang="zh-CN" baseline="-25000">
                <a:solidFill>
                  <a:srgbClr val="0000FF"/>
                </a:solidFill>
                <a:ea typeface="华文楷体" panose="02010600040101010101" pitchFamily="2" charset="-122"/>
              </a:rPr>
              <a:t>4</a:t>
            </a:r>
            <a:r>
              <a:rPr kumimoji="1" lang="en-US" altLang="zh-CN">
                <a:solidFill>
                  <a:srgbClr val="0000FF"/>
                </a:solidFill>
                <a:ea typeface="华文楷体" panose="02010600040101010101" pitchFamily="2" charset="-122"/>
              </a:rPr>
              <a:t>]·8H</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O   ( </a:t>
            </a:r>
            <a:r>
              <a:rPr kumimoji="1" lang="zh-CN" altLang="en-US">
                <a:solidFill>
                  <a:srgbClr val="0000FF"/>
                </a:solidFill>
                <a:ea typeface="华文楷体" panose="02010600040101010101" pitchFamily="2" charset="-122"/>
              </a:rPr>
              <a:t>阴离子通过氢键连接成链状结构</a:t>
            </a:r>
            <a:r>
              <a:rPr kumimoji="1" lang="en-US" altLang="zh-CN">
                <a:solidFill>
                  <a:srgbClr val="0000FF"/>
                </a:solidFill>
                <a:ea typeface="华文楷体" panose="02010600040101010101" pitchFamily="2" charset="-122"/>
              </a:rPr>
              <a:t>)</a:t>
            </a:r>
            <a:endParaRPr kumimoji="1" lang="en-US" altLang="zh-CN">
              <a:ea typeface="华文楷体" panose="02010600040101010101" pitchFamily="2" charset="-122"/>
            </a:endParaRPr>
          </a:p>
        </p:txBody>
      </p:sp>
      <p:pic>
        <p:nvPicPr>
          <p:cNvPr id="4" name="Picture 6" descr="CI2D0016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9863" y="3232150"/>
            <a:ext cx="663416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E6DBB7F-1822-406F-9F01-EFD3706DC12D}"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974725" y="1125538"/>
            <a:ext cx="7773988"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3600">
                <a:ea typeface="华文楷体" panose="02010600040101010101" pitchFamily="2" charset="-122"/>
              </a:rPr>
              <a:t>(1) </a:t>
            </a:r>
            <a:r>
              <a:rPr lang="zh-CN" altLang="en-US" sz="3600">
                <a:ea typeface="华文楷体" panose="02010600040101010101" pitchFamily="2" charset="-122"/>
              </a:rPr>
              <a:t>与酸反应得到 </a:t>
            </a:r>
            <a:r>
              <a:rPr lang="en-US" altLang="zh-CN" sz="3600">
                <a:solidFill>
                  <a:srgbClr val="0000FF"/>
                </a:solidFill>
                <a:ea typeface="华文楷体" panose="02010600040101010101" pitchFamily="2" charset="-122"/>
              </a:rPr>
              <a:t>H</a:t>
            </a:r>
            <a:r>
              <a:rPr lang="en-US" altLang="zh-CN" sz="3600" baseline="-25000">
                <a:solidFill>
                  <a:srgbClr val="0000FF"/>
                </a:solidFill>
                <a:ea typeface="华文楷体" panose="02010600040101010101" pitchFamily="2" charset="-122"/>
              </a:rPr>
              <a:t>3</a:t>
            </a:r>
            <a:r>
              <a:rPr lang="en-US" altLang="zh-CN" sz="3600">
                <a:solidFill>
                  <a:srgbClr val="0000FF"/>
                </a:solidFill>
                <a:ea typeface="华文楷体" panose="02010600040101010101" pitchFamily="2" charset="-122"/>
              </a:rPr>
              <a:t>BO</a:t>
            </a:r>
            <a:r>
              <a:rPr lang="en-US" altLang="zh-CN" sz="3600" baseline="-25000">
                <a:solidFill>
                  <a:srgbClr val="0000FF"/>
                </a:solidFill>
                <a:ea typeface="华文楷体" panose="02010600040101010101" pitchFamily="2" charset="-122"/>
              </a:rPr>
              <a:t>3</a:t>
            </a:r>
            <a:r>
              <a:rPr lang="en-US" altLang="zh-CN" sz="3600">
                <a:ea typeface="华文楷体" panose="02010600040101010101" pitchFamily="2" charset="-122"/>
              </a:rPr>
              <a:t> </a:t>
            </a:r>
            <a:endParaRPr lang="en-US" altLang="zh-CN" sz="3600">
              <a:ea typeface="华文楷体" panose="02010600040101010101" pitchFamily="2" charset="-122"/>
            </a:endParaRPr>
          </a:p>
          <a:p>
            <a:pPr>
              <a:lnSpc>
                <a:spcPct val="120000"/>
              </a:lnSpc>
            </a:pPr>
            <a:r>
              <a:rPr lang="en-US" altLang="zh-CN" sz="3600">
                <a:ea typeface="华文楷体" panose="02010600040101010101" pitchFamily="2" charset="-122"/>
              </a:rPr>
              <a:t> Na</a:t>
            </a:r>
            <a:r>
              <a:rPr lang="en-US" altLang="zh-CN" sz="3600" baseline="-25000">
                <a:ea typeface="华文楷体" panose="02010600040101010101" pitchFamily="2" charset="-122"/>
              </a:rPr>
              <a:t>2</a:t>
            </a:r>
            <a:r>
              <a:rPr lang="en-US" altLang="zh-CN" sz="3600">
                <a:ea typeface="华文楷体" panose="02010600040101010101" pitchFamily="2" charset="-122"/>
              </a:rPr>
              <a:t>B</a:t>
            </a:r>
            <a:r>
              <a:rPr lang="en-US" altLang="zh-CN" sz="3600" baseline="-25000">
                <a:ea typeface="华文楷体" panose="02010600040101010101" pitchFamily="2" charset="-122"/>
              </a:rPr>
              <a:t>4</a:t>
            </a:r>
            <a:r>
              <a:rPr lang="en-US" altLang="zh-CN" sz="3600">
                <a:ea typeface="华文楷体" panose="02010600040101010101" pitchFamily="2" charset="-122"/>
              </a:rPr>
              <a:t>O</a:t>
            </a:r>
            <a:r>
              <a:rPr lang="en-US" altLang="zh-CN" sz="3600" baseline="-25000">
                <a:ea typeface="华文楷体" panose="02010600040101010101" pitchFamily="2" charset="-122"/>
              </a:rPr>
              <a:t>7  </a:t>
            </a:r>
            <a:r>
              <a:rPr lang="en-US" altLang="zh-CN" sz="3600">
                <a:ea typeface="华文楷体" panose="02010600040101010101" pitchFamily="2" charset="-122"/>
              </a:rPr>
              <a:t>+ H</a:t>
            </a:r>
            <a:r>
              <a:rPr lang="en-US" altLang="zh-CN" sz="3600" baseline="-25000">
                <a:ea typeface="华文楷体" panose="02010600040101010101" pitchFamily="2" charset="-122"/>
              </a:rPr>
              <a:t>2</a:t>
            </a:r>
            <a:r>
              <a:rPr lang="en-US" altLang="zh-CN" sz="3600">
                <a:ea typeface="华文楷体" panose="02010600040101010101" pitchFamily="2" charset="-122"/>
              </a:rPr>
              <a:t>SO</a:t>
            </a:r>
            <a:r>
              <a:rPr lang="en-US" altLang="zh-CN" sz="3600" baseline="-25000">
                <a:ea typeface="华文楷体" panose="02010600040101010101" pitchFamily="2" charset="-122"/>
              </a:rPr>
              <a:t>4 </a:t>
            </a:r>
            <a:r>
              <a:rPr lang="en-US" altLang="zh-CN" sz="3600">
                <a:ea typeface="华文楷体" panose="02010600040101010101" pitchFamily="2" charset="-122"/>
              </a:rPr>
              <a:t>+ 5H</a:t>
            </a:r>
            <a:r>
              <a:rPr lang="en-US" altLang="zh-CN" sz="3600" baseline="-25000">
                <a:ea typeface="华文楷体" panose="02010600040101010101" pitchFamily="2" charset="-122"/>
              </a:rPr>
              <a:t>2</a:t>
            </a:r>
            <a:r>
              <a:rPr lang="en-US" altLang="zh-CN" sz="3600">
                <a:ea typeface="华文楷体" panose="02010600040101010101" pitchFamily="2" charset="-122"/>
              </a:rPr>
              <a:t>O </a:t>
            </a:r>
            <a:endParaRPr lang="en-US" altLang="zh-CN" sz="3600">
              <a:ea typeface="华文楷体" panose="02010600040101010101" pitchFamily="2" charset="-122"/>
            </a:endParaRPr>
          </a:p>
          <a:p>
            <a:pPr>
              <a:lnSpc>
                <a:spcPct val="120000"/>
              </a:lnSpc>
            </a:pPr>
            <a:r>
              <a:rPr lang="en-US" altLang="zh-CN" sz="3600">
                <a:ea typeface="华文楷体" panose="02010600040101010101" pitchFamily="2" charset="-122"/>
              </a:rPr>
              <a:t>                   → 4 </a:t>
            </a:r>
            <a:r>
              <a:rPr lang="en-US" altLang="zh-CN" sz="3600">
                <a:solidFill>
                  <a:srgbClr val="FF0000"/>
                </a:solidFill>
                <a:ea typeface="华文楷体" panose="02010600040101010101" pitchFamily="2" charset="-122"/>
              </a:rPr>
              <a:t>H</a:t>
            </a:r>
            <a:r>
              <a:rPr lang="en-US" altLang="zh-CN" sz="3600" baseline="-25000">
                <a:solidFill>
                  <a:srgbClr val="FF0000"/>
                </a:solidFill>
                <a:ea typeface="华文楷体" panose="02010600040101010101" pitchFamily="2" charset="-122"/>
              </a:rPr>
              <a:t>3</a:t>
            </a:r>
            <a:r>
              <a:rPr lang="en-US" altLang="zh-CN" sz="3600">
                <a:solidFill>
                  <a:srgbClr val="FF0000"/>
                </a:solidFill>
                <a:ea typeface="华文楷体" panose="02010600040101010101" pitchFamily="2" charset="-122"/>
              </a:rPr>
              <a:t>BO</a:t>
            </a:r>
            <a:r>
              <a:rPr lang="en-US" altLang="zh-CN" sz="3600" baseline="-25000">
                <a:solidFill>
                  <a:srgbClr val="FF0000"/>
                </a:solidFill>
                <a:ea typeface="华文楷体" panose="02010600040101010101" pitchFamily="2" charset="-122"/>
              </a:rPr>
              <a:t>3</a:t>
            </a:r>
            <a:r>
              <a:rPr lang="en-US" altLang="zh-CN" sz="3600">
                <a:ea typeface="华文楷体" panose="02010600040101010101" pitchFamily="2" charset="-122"/>
                <a:sym typeface="Symbol" panose="05050102010706020507" pitchFamily="18" charset="2"/>
              </a:rPr>
              <a:t></a:t>
            </a:r>
            <a:r>
              <a:rPr lang="en-US" altLang="zh-CN" sz="3600">
                <a:ea typeface="华文楷体" panose="02010600040101010101" pitchFamily="2" charset="-122"/>
              </a:rPr>
              <a:t>  + Na</a:t>
            </a:r>
            <a:r>
              <a:rPr lang="en-US" altLang="zh-CN" sz="3600" baseline="-25000">
                <a:ea typeface="华文楷体" panose="02010600040101010101" pitchFamily="2" charset="-122"/>
              </a:rPr>
              <a:t>2</a:t>
            </a:r>
            <a:r>
              <a:rPr lang="en-US" altLang="zh-CN" sz="3600">
                <a:ea typeface="华文楷体" panose="02010600040101010101" pitchFamily="2" charset="-122"/>
              </a:rPr>
              <a:t>SO</a:t>
            </a:r>
            <a:r>
              <a:rPr lang="en-US" altLang="zh-CN" sz="3600" baseline="-25000">
                <a:ea typeface="华文楷体" panose="02010600040101010101" pitchFamily="2" charset="-122"/>
              </a:rPr>
              <a:t>4</a:t>
            </a:r>
            <a:endParaRPr lang="en-US" altLang="zh-CN" sz="3600" baseline="-25000">
              <a:ea typeface="华文楷体" panose="02010600040101010101" pitchFamily="2" charset="-122"/>
            </a:endParaRPr>
          </a:p>
        </p:txBody>
      </p:sp>
      <p:grpSp>
        <p:nvGrpSpPr>
          <p:cNvPr id="5" name="Group 5"/>
          <p:cNvGrpSpPr/>
          <p:nvPr/>
        </p:nvGrpSpPr>
        <p:grpSpPr bwMode="auto">
          <a:xfrm>
            <a:off x="1219200" y="3548063"/>
            <a:ext cx="7543800" cy="2505075"/>
            <a:chOff x="468" y="3216"/>
            <a:chExt cx="4752" cy="1578"/>
          </a:xfrm>
        </p:grpSpPr>
        <p:sp>
          <p:nvSpPr>
            <p:cNvPr id="130053" name="Rectangle 6"/>
            <p:cNvSpPr>
              <a:spLocks noChangeArrowheads="1"/>
            </p:cNvSpPr>
            <p:nvPr/>
          </p:nvSpPr>
          <p:spPr bwMode="auto">
            <a:xfrm>
              <a:off x="468" y="3216"/>
              <a:ext cx="475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ea typeface="华文楷体" panose="02010600040101010101" pitchFamily="2" charset="-122"/>
                </a:rPr>
                <a:t>作为标定标准酸溶液浓度的基准物</a:t>
              </a:r>
              <a:endParaRPr lang="zh-CN" altLang="en-US" sz="3600">
                <a:ea typeface="华文楷体" panose="02010600040101010101" pitchFamily="2" charset="-122"/>
              </a:endParaRPr>
            </a:p>
          </p:txBody>
        </p:sp>
        <p:sp>
          <p:nvSpPr>
            <p:cNvPr id="130054" name="Rectangle 7"/>
            <p:cNvSpPr>
              <a:spLocks noChangeArrowheads="1"/>
            </p:cNvSpPr>
            <p:nvPr/>
          </p:nvSpPr>
          <p:spPr bwMode="auto">
            <a:xfrm>
              <a:off x="468" y="3456"/>
              <a:ext cx="4608"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ea typeface="华文楷体" panose="02010600040101010101" pitchFamily="2" charset="-122"/>
                </a:rPr>
                <a:t>                 </a:t>
              </a:r>
              <a:endParaRPr lang="en-US" altLang="zh-CN" sz="2000">
                <a:ea typeface="华文楷体" panose="02010600040101010101" pitchFamily="2" charset="-122"/>
              </a:endParaRPr>
            </a:p>
            <a:p>
              <a:endParaRPr lang="en-US" altLang="zh-CN" sz="2000">
                <a:ea typeface="华文楷体" panose="02010600040101010101" pitchFamily="2" charset="-122"/>
              </a:endParaRPr>
            </a:p>
            <a:p>
              <a:endParaRPr lang="en-US" altLang="zh-CN" sz="2000">
                <a:ea typeface="华文楷体" panose="02010600040101010101" pitchFamily="2" charset="-122"/>
              </a:endParaRPr>
            </a:p>
            <a:p>
              <a:r>
                <a:rPr lang="en-US" altLang="zh-CN">
                  <a:ea typeface="华文楷体" panose="02010600040101010101" pitchFamily="2" charset="-122"/>
                </a:rPr>
                <a:t>  </a:t>
              </a:r>
              <a:r>
                <a:rPr lang="en-US" altLang="zh-CN" sz="3600">
                  <a:ea typeface="华文楷体" panose="02010600040101010101" pitchFamily="2" charset="-122"/>
                </a:rPr>
                <a:t>Na</a:t>
              </a:r>
              <a:r>
                <a:rPr lang="en-US" altLang="zh-CN" sz="3600" baseline="-25000">
                  <a:ea typeface="华文楷体" panose="02010600040101010101" pitchFamily="2" charset="-122"/>
                </a:rPr>
                <a:t>2</a:t>
              </a:r>
              <a:r>
                <a:rPr lang="en-US" altLang="zh-CN" sz="3600">
                  <a:ea typeface="华文楷体" panose="02010600040101010101" pitchFamily="2" charset="-122"/>
                </a:rPr>
                <a:t>B</a:t>
              </a:r>
              <a:r>
                <a:rPr lang="en-US" altLang="zh-CN" sz="3600" baseline="-25000">
                  <a:ea typeface="华文楷体" panose="02010600040101010101" pitchFamily="2" charset="-122"/>
                </a:rPr>
                <a:t>4</a:t>
              </a:r>
              <a:r>
                <a:rPr lang="en-US" altLang="zh-CN" sz="3600">
                  <a:ea typeface="华文楷体" panose="02010600040101010101" pitchFamily="2" charset="-122"/>
                </a:rPr>
                <a:t>O</a:t>
              </a:r>
              <a:r>
                <a:rPr lang="en-US" altLang="zh-CN" sz="3600" baseline="-25000">
                  <a:ea typeface="华文楷体" panose="02010600040101010101" pitchFamily="2" charset="-122"/>
                </a:rPr>
                <a:t>7 </a:t>
              </a:r>
              <a:r>
                <a:rPr lang="en-US" altLang="zh-CN" sz="3600">
                  <a:ea typeface="华文楷体" panose="02010600040101010101" pitchFamily="2" charset="-122"/>
                </a:rPr>
                <a:t>· 10H</a:t>
              </a:r>
              <a:r>
                <a:rPr lang="en-US" altLang="zh-CN" sz="3600" baseline="-25000">
                  <a:ea typeface="华文楷体" panose="02010600040101010101" pitchFamily="2" charset="-122"/>
                </a:rPr>
                <a:t>2</a:t>
              </a:r>
              <a:r>
                <a:rPr lang="en-US" altLang="zh-CN" sz="3600">
                  <a:ea typeface="华文楷体" panose="02010600040101010101" pitchFamily="2" charset="-122"/>
                </a:rPr>
                <a:t>O + 2 HCl </a:t>
              </a:r>
              <a:endParaRPr lang="en-US" altLang="zh-CN" sz="3600">
                <a:ea typeface="华文楷体" panose="02010600040101010101" pitchFamily="2" charset="-122"/>
              </a:endParaRPr>
            </a:p>
            <a:p>
              <a:r>
                <a:rPr lang="en-US" altLang="zh-CN" sz="3600">
                  <a:ea typeface="华文楷体" panose="02010600040101010101" pitchFamily="2" charset="-122"/>
                </a:rPr>
                <a:t>           </a:t>
              </a:r>
              <a:r>
                <a:rPr lang="zh-CN" altLang="en-US" sz="3600">
                  <a:ea typeface="华文楷体" panose="02010600040101010101" pitchFamily="2" charset="-122"/>
                </a:rPr>
                <a:t>＝ </a:t>
              </a:r>
              <a:r>
                <a:rPr lang="en-US" altLang="zh-CN" sz="3600">
                  <a:ea typeface="华文楷体" panose="02010600040101010101" pitchFamily="2" charset="-122"/>
                </a:rPr>
                <a:t>4 </a:t>
              </a:r>
              <a:r>
                <a:rPr lang="en-US" altLang="zh-CN" sz="3600">
                  <a:solidFill>
                    <a:srgbClr val="FF0000"/>
                  </a:solidFill>
                  <a:ea typeface="华文楷体" panose="02010600040101010101" pitchFamily="2" charset="-122"/>
                </a:rPr>
                <a:t>H</a:t>
              </a:r>
              <a:r>
                <a:rPr lang="en-US" altLang="zh-CN" sz="3600" baseline="-25000">
                  <a:solidFill>
                    <a:srgbClr val="FF0000"/>
                  </a:solidFill>
                  <a:ea typeface="华文楷体" panose="02010600040101010101" pitchFamily="2" charset="-122"/>
                </a:rPr>
                <a:t>3</a:t>
              </a:r>
              <a:r>
                <a:rPr lang="en-US" altLang="zh-CN" sz="3600">
                  <a:solidFill>
                    <a:srgbClr val="FF0000"/>
                  </a:solidFill>
                  <a:ea typeface="华文楷体" panose="02010600040101010101" pitchFamily="2" charset="-122"/>
                </a:rPr>
                <a:t>BO</a:t>
              </a:r>
              <a:r>
                <a:rPr lang="en-US" altLang="zh-CN" sz="3600" baseline="-25000">
                  <a:solidFill>
                    <a:srgbClr val="FF0000"/>
                  </a:solidFill>
                  <a:ea typeface="华文楷体" panose="02010600040101010101" pitchFamily="2" charset="-122"/>
                </a:rPr>
                <a:t>3 </a:t>
              </a:r>
              <a:r>
                <a:rPr lang="en-US" altLang="zh-CN" sz="3600">
                  <a:ea typeface="华文楷体" panose="02010600040101010101" pitchFamily="2" charset="-122"/>
                </a:rPr>
                <a:t>+ 2 NaCl + 5 H</a:t>
              </a:r>
              <a:r>
                <a:rPr lang="en-US" altLang="zh-CN" sz="3600" baseline="-25000">
                  <a:ea typeface="华文楷体" panose="02010600040101010101" pitchFamily="2" charset="-122"/>
                </a:rPr>
                <a:t>2</a:t>
              </a:r>
              <a:r>
                <a:rPr lang="en-US" altLang="zh-CN" sz="3600">
                  <a:ea typeface="华文楷体" panose="02010600040101010101" pitchFamily="2" charset="-122"/>
                </a:rPr>
                <a:t>O</a:t>
              </a:r>
              <a:endParaRPr lang="en-US" altLang="zh-CN" sz="3600">
                <a:ea typeface="华文楷体" panose="02010600040101010101" pitchFamily="2" charset="-122"/>
              </a:endParaRPr>
            </a:p>
          </p:txBody>
        </p:sp>
      </p:grpSp>
      <p:sp>
        <p:nvSpPr>
          <p:cNvPr id="130051" name="矩形 7"/>
          <p:cNvSpPr>
            <a:spLocks noChangeArrowheads="1"/>
          </p:cNvSpPr>
          <p:nvPr/>
        </p:nvSpPr>
        <p:spPr bwMode="auto">
          <a:xfrm>
            <a:off x="1204913" y="260350"/>
            <a:ext cx="3878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solidFill>
                  <a:srgbClr val="FF0000"/>
                </a:solidFill>
                <a:ea typeface="华文楷体" panose="02010600040101010101" pitchFamily="2" charset="-122"/>
              </a:rPr>
              <a:t>硼砂的化学性质：</a:t>
            </a:r>
            <a:endParaRPr lang="zh-CN" altLang="en-US" sz="3600">
              <a:ea typeface="华文楷体" panose="02010600040101010101" pitchFamily="2" charset="-122"/>
            </a:endParaRPr>
          </a:p>
        </p:txBody>
      </p:sp>
      <p:sp>
        <p:nvSpPr>
          <p:cNvPr id="130052" name="Rectangle 18"/>
          <p:cNvSpPr>
            <a:spLocks noChangeArrowheads="1"/>
          </p:cNvSpPr>
          <p:nvPr/>
        </p:nvSpPr>
        <p:spPr bwMode="auto">
          <a:xfrm>
            <a:off x="7885113" y="62849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D653651-D5FD-4BD8-866A-9B0428452526}" type="slidenum">
              <a:rPr kumimoji="1" lang="en-US" altLang="zh-CN" sz="1600">
                <a:ea typeface="ˎ̥"/>
                <a:cs typeface="ˎ̥"/>
              </a:rPr>
            </a:fld>
            <a:r>
              <a:rPr kumimoji="1" lang="en-US" altLang="zh-CN" sz="1600" b="0"/>
              <a:t> </a:t>
            </a:r>
            <a:endParaRPr kumimoji="1" lang="en-US" altLang="zh-CN" sz="1600" b="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499"/>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89B79DB-82E0-4930-9936-4917986B0F4F}"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51324" name="Rectangle 3"/>
          <p:cNvSpPr>
            <a:spLocks noChangeArrowheads="1"/>
          </p:cNvSpPr>
          <p:nvPr/>
        </p:nvSpPr>
        <p:spPr bwMode="auto">
          <a:xfrm>
            <a:off x="1165225" y="660400"/>
            <a:ext cx="7566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rPr>
              <a:t>(2)  </a:t>
            </a:r>
            <a:r>
              <a:rPr lang="zh-CN" altLang="en-US" sz="3600">
                <a:solidFill>
                  <a:srgbClr val="0000FF"/>
                </a:solidFill>
                <a:ea typeface="华文楷体" panose="02010600040101010101" pitchFamily="2" charset="-122"/>
              </a:rPr>
              <a:t>硼砂易溶于水，较易水解，显碱性 </a:t>
            </a:r>
            <a:r>
              <a:rPr lang="en-US" altLang="zh-CN" sz="3600">
                <a:solidFill>
                  <a:srgbClr val="0000FF"/>
                </a:solidFill>
                <a:ea typeface="华文楷体" panose="02010600040101010101" pitchFamily="2" charset="-122"/>
              </a:rPr>
              <a:t>(</a:t>
            </a:r>
            <a:r>
              <a:rPr lang="zh-CN" altLang="en-US" sz="3600">
                <a:solidFill>
                  <a:srgbClr val="0000FF"/>
                </a:solidFill>
                <a:ea typeface="华文楷体" panose="02010600040101010101" pitchFamily="2" charset="-122"/>
              </a:rPr>
              <a:t>水溶液</a:t>
            </a:r>
            <a:r>
              <a:rPr lang="en-US" altLang="zh-CN" sz="3600">
                <a:solidFill>
                  <a:srgbClr val="0000FF"/>
                </a:solidFill>
                <a:ea typeface="华文楷体" panose="02010600040101010101" pitchFamily="2" charset="-122"/>
              </a:rPr>
              <a:t>pH</a:t>
            </a:r>
            <a:r>
              <a:rPr lang="zh-CN" altLang="en-US" sz="3600">
                <a:solidFill>
                  <a:srgbClr val="0000FF"/>
                </a:solidFill>
                <a:ea typeface="华文楷体" panose="02010600040101010101" pitchFamily="2" charset="-122"/>
              </a:rPr>
              <a:t>为</a:t>
            </a:r>
            <a:r>
              <a:rPr lang="en-US" altLang="zh-CN" sz="3600">
                <a:solidFill>
                  <a:srgbClr val="0000FF"/>
                </a:solidFill>
                <a:ea typeface="华文楷体" panose="02010600040101010101" pitchFamily="2" charset="-122"/>
              </a:rPr>
              <a:t> 9.23)</a:t>
            </a:r>
            <a:r>
              <a:rPr lang="zh-CN" altLang="en-US" sz="3600">
                <a:solidFill>
                  <a:srgbClr val="0000FF"/>
                </a:solidFill>
                <a:ea typeface="华文楷体" panose="02010600040101010101" pitchFamily="2" charset="-122"/>
              </a:rPr>
              <a:t>：</a:t>
            </a:r>
            <a:endParaRPr lang="zh-CN" altLang="en-US" sz="3600">
              <a:solidFill>
                <a:srgbClr val="0000FF"/>
              </a:solidFill>
              <a:ea typeface="华文楷体" panose="02010600040101010101" pitchFamily="2" charset="-122"/>
            </a:endParaRPr>
          </a:p>
        </p:txBody>
      </p:sp>
      <p:grpSp>
        <p:nvGrpSpPr>
          <p:cNvPr id="51325" name="Group 4"/>
          <p:cNvGrpSpPr/>
          <p:nvPr/>
        </p:nvGrpSpPr>
        <p:grpSpPr bwMode="auto">
          <a:xfrm>
            <a:off x="1303338" y="2200275"/>
            <a:ext cx="7185025" cy="635000"/>
            <a:chOff x="720" y="1019"/>
            <a:chExt cx="4525" cy="400"/>
          </a:xfrm>
        </p:grpSpPr>
        <p:graphicFrame>
          <p:nvGraphicFramePr>
            <p:cNvPr id="51317" name="Object 117"/>
            <p:cNvGraphicFramePr>
              <a:graphicFrameLocks noChangeAspect="1"/>
            </p:cNvGraphicFramePr>
            <p:nvPr/>
          </p:nvGraphicFramePr>
          <p:xfrm>
            <a:off x="720" y="1027"/>
            <a:ext cx="2440" cy="392"/>
          </p:xfrm>
          <a:graphic>
            <a:graphicData uri="http://schemas.openxmlformats.org/presentationml/2006/ole">
              <mc:AlternateContent xmlns:mc="http://schemas.openxmlformats.org/markup-compatibility/2006">
                <mc:Choice xmlns:v="urn:schemas-microsoft-com:vml" Requires="v">
                  <p:oleObj spid="_x0000_s51700" name="公式" r:id="rId1" imgW="1497965" imgH="241300" progId="Equation.3">
                    <p:embed/>
                  </p:oleObj>
                </mc:Choice>
                <mc:Fallback>
                  <p:oleObj name="公式" r:id="rId1" imgW="1497965" imgH="241300" progId="Equation.3">
                    <p:embed/>
                    <p:pic>
                      <p:nvPicPr>
                        <p:cNvPr id="0" name="Picture 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 y="1027"/>
                          <a:ext cx="2440" cy="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318" name="Object 118"/>
            <p:cNvGraphicFramePr>
              <a:graphicFrameLocks noChangeAspect="1"/>
            </p:cNvGraphicFramePr>
            <p:nvPr/>
          </p:nvGraphicFramePr>
          <p:xfrm>
            <a:off x="3552" y="1019"/>
            <a:ext cx="1693" cy="392"/>
          </p:xfrm>
          <a:graphic>
            <a:graphicData uri="http://schemas.openxmlformats.org/presentationml/2006/ole">
              <mc:AlternateContent xmlns:mc="http://schemas.openxmlformats.org/markup-compatibility/2006">
                <mc:Choice xmlns:v="urn:schemas-microsoft-com:vml" Requires="v">
                  <p:oleObj spid="_x0000_s51701" name="公式" r:id="rId3" imgW="1040765" imgH="241300" progId="Equation.3">
                    <p:embed/>
                  </p:oleObj>
                </mc:Choice>
                <mc:Fallback>
                  <p:oleObj name="公式" r:id="rId3" imgW="1040765" imgH="241300" progId="Equation.3">
                    <p:embed/>
                    <p:pic>
                      <p:nvPicPr>
                        <p:cNvPr id="0" name="Picture 4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1019"/>
                          <a:ext cx="1693" cy="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319" name="Object 119"/>
            <p:cNvGraphicFramePr>
              <a:graphicFrameLocks noChangeAspect="1"/>
            </p:cNvGraphicFramePr>
            <p:nvPr/>
          </p:nvGraphicFramePr>
          <p:xfrm>
            <a:off x="3120" y="1123"/>
            <a:ext cx="410" cy="129"/>
          </p:xfrm>
          <a:graphic>
            <a:graphicData uri="http://schemas.openxmlformats.org/presentationml/2006/ole">
              <mc:AlternateContent xmlns:mc="http://schemas.openxmlformats.org/markup-compatibility/2006">
                <mc:Choice xmlns:v="urn:schemas-microsoft-com:vml" Requires="v">
                  <p:oleObj spid="_x0000_s51702" name="CS ChemDraw Drawing" r:id="rId5" imgW="2438400" imgH="771525" progId="ChemDraw.Document.6.0">
                    <p:embed/>
                  </p:oleObj>
                </mc:Choice>
                <mc:Fallback>
                  <p:oleObj name="CS ChemDraw Drawing" r:id="rId5" imgW="2438400" imgH="771525" progId="ChemDraw.Document.6.0">
                    <p:embed/>
                    <p:pic>
                      <p:nvPicPr>
                        <p:cNvPr id="0" name="Picture 4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1123"/>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1326" name="Group 8"/>
          <p:cNvGrpSpPr/>
          <p:nvPr/>
        </p:nvGrpSpPr>
        <p:grpSpPr bwMode="auto">
          <a:xfrm>
            <a:off x="1476375" y="3055938"/>
            <a:ext cx="5159375" cy="622300"/>
            <a:chOff x="902" y="1603"/>
            <a:chExt cx="3250" cy="392"/>
          </a:xfrm>
        </p:grpSpPr>
        <p:graphicFrame>
          <p:nvGraphicFramePr>
            <p:cNvPr id="51320" name="Object 120"/>
            <p:cNvGraphicFramePr>
              <a:graphicFrameLocks noChangeAspect="1"/>
            </p:cNvGraphicFramePr>
            <p:nvPr/>
          </p:nvGraphicFramePr>
          <p:xfrm>
            <a:off x="3306" y="1607"/>
            <a:ext cx="846" cy="371"/>
          </p:xfrm>
          <a:graphic>
            <a:graphicData uri="http://schemas.openxmlformats.org/presentationml/2006/ole">
              <mc:AlternateContent xmlns:mc="http://schemas.openxmlformats.org/markup-compatibility/2006">
                <mc:Choice xmlns:v="urn:schemas-microsoft-com:vml" Requires="v">
                  <p:oleObj spid="_x0000_s51703" name="公式" r:id="rId7" imgW="520700" imgH="228600" progId="Equation.3">
                    <p:embed/>
                  </p:oleObj>
                </mc:Choice>
                <mc:Fallback>
                  <p:oleObj name="公式" r:id="rId7" imgW="520700" imgH="228600" progId="Equation.3">
                    <p:embed/>
                    <p:pic>
                      <p:nvPicPr>
                        <p:cNvPr id="0" name="Picture 4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6" y="1607"/>
                          <a:ext cx="846"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21" name="Object 121"/>
            <p:cNvGraphicFramePr>
              <a:graphicFrameLocks noChangeAspect="1"/>
            </p:cNvGraphicFramePr>
            <p:nvPr/>
          </p:nvGraphicFramePr>
          <p:xfrm>
            <a:off x="902" y="1603"/>
            <a:ext cx="1425" cy="392"/>
          </p:xfrm>
          <a:graphic>
            <a:graphicData uri="http://schemas.openxmlformats.org/presentationml/2006/ole">
              <mc:AlternateContent xmlns:mc="http://schemas.openxmlformats.org/markup-compatibility/2006">
                <mc:Choice xmlns:v="urn:schemas-microsoft-com:vml" Requires="v">
                  <p:oleObj spid="_x0000_s51704" name="公式" r:id="rId9" imgW="876300" imgH="241300" progId="Equation.3">
                    <p:embed/>
                  </p:oleObj>
                </mc:Choice>
                <mc:Fallback>
                  <p:oleObj name="公式" r:id="rId9" imgW="876300" imgH="241300" progId="Equation.3">
                    <p:embed/>
                    <p:pic>
                      <p:nvPicPr>
                        <p:cNvPr id="0" name="Picture 4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 y="1603"/>
                          <a:ext cx="1425" cy="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322" name="Object 122"/>
            <p:cNvGraphicFramePr>
              <a:graphicFrameLocks noChangeAspect="1"/>
            </p:cNvGraphicFramePr>
            <p:nvPr/>
          </p:nvGraphicFramePr>
          <p:xfrm>
            <a:off x="2602" y="1728"/>
            <a:ext cx="410" cy="129"/>
          </p:xfrm>
          <a:graphic>
            <a:graphicData uri="http://schemas.openxmlformats.org/presentationml/2006/ole">
              <mc:AlternateContent xmlns:mc="http://schemas.openxmlformats.org/markup-compatibility/2006">
                <mc:Choice xmlns:v="urn:schemas-microsoft-com:vml" Requires="v">
                  <p:oleObj spid="_x0000_s51705" name="CS ChemDraw Drawing" r:id="rId11" imgW="2438400" imgH="771525" progId="ChemDraw.Document.6.0">
                    <p:embed/>
                  </p:oleObj>
                </mc:Choice>
                <mc:Fallback>
                  <p:oleObj name="CS ChemDraw Drawing" r:id="rId11" imgW="2438400" imgH="771525" progId="ChemDraw.Document.6.0">
                    <p:embed/>
                    <p:pic>
                      <p:nvPicPr>
                        <p:cNvPr id="0" name="Picture 4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 y="1728"/>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327" name="Text Box 12"/>
          <p:cNvSpPr txBox="1">
            <a:spLocks noChangeArrowheads="1"/>
          </p:cNvSpPr>
          <p:nvPr/>
        </p:nvSpPr>
        <p:spPr bwMode="auto">
          <a:xfrm>
            <a:off x="755650" y="3357563"/>
            <a:ext cx="7489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3600" dirty="0">
                <a:solidFill>
                  <a:schemeClr val="tx1"/>
                </a:solidFill>
                <a:ea typeface="华文楷体" panose="02010600040101010101" pitchFamily="2" charset="-122"/>
              </a:rPr>
              <a:t>构成缓冲溶液  </a:t>
            </a:r>
            <a:r>
              <a:rPr kumimoji="1" lang="en-US" altLang="en-US" sz="3600" dirty="0">
                <a:solidFill>
                  <a:schemeClr val="tx1"/>
                </a:solidFill>
                <a:ea typeface="华文楷体" panose="02010600040101010101" pitchFamily="2" charset="-122"/>
              </a:rPr>
              <a:t>pH</a:t>
            </a:r>
            <a:r>
              <a:rPr kumimoji="1" lang="en-US" altLang="zh-CN" sz="3600" dirty="0">
                <a:solidFill>
                  <a:schemeClr val="tx1"/>
                </a:solidFill>
                <a:ea typeface="华文楷体" panose="02010600040101010101" pitchFamily="2" charset="-122"/>
              </a:rPr>
              <a:t> </a:t>
            </a:r>
            <a:r>
              <a:rPr kumimoji="1" lang="zh-CN" altLang="en-US" sz="3600" dirty="0">
                <a:solidFill>
                  <a:schemeClr val="tx1"/>
                </a:solidFill>
                <a:ea typeface="华文楷体" panose="02010600040101010101" pitchFamily="2" charset="-122"/>
              </a:rPr>
              <a:t>＝</a:t>
            </a:r>
            <a:r>
              <a:rPr kumimoji="1" lang="en-US" altLang="zh-CN" sz="3600" dirty="0">
                <a:solidFill>
                  <a:schemeClr val="tx1"/>
                </a:solidFill>
                <a:ea typeface="华文楷体" panose="02010600040101010101" pitchFamily="2" charset="-122"/>
              </a:rPr>
              <a:t>9.24     (20 </a:t>
            </a:r>
            <a:r>
              <a:rPr lang="en-US" altLang="zh-CN" sz="3600" dirty="0">
                <a:solidFill>
                  <a:schemeClr val="tx1"/>
                </a:solidFill>
                <a:ea typeface="华文楷体" panose="02010600040101010101" pitchFamily="2" charset="-122"/>
              </a:rPr>
              <a:t>℃ </a:t>
            </a:r>
            <a:r>
              <a:rPr kumimoji="1" lang="en-US" altLang="zh-CN" sz="3600" dirty="0">
                <a:solidFill>
                  <a:schemeClr val="tx1"/>
                </a:solidFill>
                <a:ea typeface="华文楷体" panose="02010600040101010101" pitchFamily="2" charset="-122"/>
              </a:rPr>
              <a:t>)</a:t>
            </a:r>
            <a:endParaRPr kumimoji="1" lang="en-US" altLang="zh-CN" sz="3600" dirty="0">
              <a:solidFill>
                <a:schemeClr val="tx1"/>
              </a:solidFill>
              <a:ea typeface="华文楷体" panose="02010600040101010101" pitchFamily="2" charset="-122"/>
            </a:endParaRPr>
          </a:p>
        </p:txBody>
      </p:sp>
      <p:sp>
        <p:nvSpPr>
          <p:cNvPr id="51328" name="Rectangle 13"/>
          <p:cNvSpPr>
            <a:spLocks noChangeArrowheads="1"/>
          </p:cNvSpPr>
          <p:nvPr/>
        </p:nvSpPr>
        <p:spPr bwMode="auto">
          <a:xfrm>
            <a:off x="1165225" y="4378325"/>
            <a:ext cx="756602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0000FF"/>
                </a:solidFill>
                <a:ea typeface="华文楷体" panose="02010600040101010101" pitchFamily="2" charset="-122"/>
              </a:rPr>
              <a:t>  (3)  </a:t>
            </a:r>
            <a:r>
              <a:rPr lang="zh-CN" altLang="en-US" sz="3600">
                <a:solidFill>
                  <a:srgbClr val="0000FF"/>
                </a:solidFill>
                <a:ea typeface="华文楷体" panose="02010600040101010101" pitchFamily="2" charset="-122"/>
              </a:rPr>
              <a:t>硼砂与</a:t>
            </a:r>
            <a:r>
              <a:rPr lang="en-US" altLang="zh-CN" sz="3600">
                <a:solidFill>
                  <a:srgbClr val="0000FF"/>
                </a:solidFill>
                <a:ea typeface="华文楷体" panose="02010600040101010101" pitchFamily="2" charset="-122"/>
              </a:rPr>
              <a:t>NH</a:t>
            </a:r>
            <a:r>
              <a:rPr lang="en-US" altLang="zh-CN" sz="3600" baseline="-25000">
                <a:solidFill>
                  <a:srgbClr val="0000FF"/>
                </a:solidFill>
                <a:ea typeface="华文楷体" panose="02010600040101010101" pitchFamily="2" charset="-122"/>
              </a:rPr>
              <a:t>4</a:t>
            </a:r>
            <a:r>
              <a:rPr lang="en-US" altLang="zh-CN" sz="3600">
                <a:solidFill>
                  <a:srgbClr val="0000FF"/>
                </a:solidFill>
                <a:ea typeface="华文楷体" panose="02010600040101010101" pitchFamily="2" charset="-122"/>
              </a:rPr>
              <a:t>Cl</a:t>
            </a:r>
            <a:r>
              <a:rPr lang="zh-CN" altLang="en-US" sz="3600">
                <a:ea typeface="华文楷体" panose="02010600040101010101" pitchFamily="2" charset="-122"/>
              </a:rPr>
              <a:t>共热，用盐酸、热水处理，形成氮化硼</a:t>
            </a:r>
            <a:r>
              <a:rPr lang="en-US" altLang="zh-CN" sz="3600">
                <a:solidFill>
                  <a:srgbClr val="0000FF"/>
                </a:solidFill>
                <a:ea typeface="华文楷体" panose="02010600040101010101" pitchFamily="2" charset="-122"/>
              </a:rPr>
              <a:t>  </a:t>
            </a:r>
            <a:r>
              <a:rPr lang="en-US" altLang="zh-CN" sz="3600">
                <a:ea typeface="华文楷体" panose="02010600040101010101" pitchFamily="2" charset="-122"/>
              </a:rPr>
              <a:t>(</a:t>
            </a:r>
            <a:r>
              <a:rPr lang="zh-CN" altLang="en-US" sz="3600">
                <a:solidFill>
                  <a:srgbClr val="0000FF"/>
                </a:solidFill>
                <a:ea typeface="华文楷体" panose="02010600040101010101" pitchFamily="2" charset="-122"/>
              </a:rPr>
              <a:t>白石墨</a:t>
            </a:r>
            <a:r>
              <a:rPr lang="en-US" altLang="zh-CN" sz="3600">
                <a:ea typeface="华文楷体" panose="02010600040101010101" pitchFamily="2" charset="-122"/>
              </a:rPr>
              <a:t>) (p 253)</a:t>
            </a:r>
            <a:endParaRPr lang="en-US" altLang="zh-CN" sz="360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descr="氮化硼"/>
          <p:cNvPicPr>
            <a:picLocks noGrp="1" noChangeAspect="1" noChangeArrowheads="1"/>
          </p:cNvPicPr>
          <p:nvPr>
            <p:ph/>
          </p:nvPr>
        </p:nvPicPr>
        <p:blipFill>
          <a:blip r:embed="rId1" cstate="print">
            <a:extLst>
              <a:ext uri="{28A0092B-C50C-407E-A947-70E740481C1C}">
                <a14:useLocalDpi xmlns:a14="http://schemas.microsoft.com/office/drawing/2010/main" val="0"/>
              </a:ext>
            </a:extLst>
          </a:blip>
          <a:srcRect/>
          <a:stretch>
            <a:fillRect/>
          </a:stretch>
        </p:blipFill>
        <p:spPr>
          <a:xfrm>
            <a:off x="2339752" y="1772816"/>
            <a:ext cx="4751387" cy="4278312"/>
          </a:xfrm>
        </p:spPr>
      </p:pic>
      <p:sp>
        <p:nvSpPr>
          <p:cNvPr id="89090" name="Rectangle 3"/>
          <p:cNvSpPr>
            <a:spLocks noChangeArrowheads="1"/>
          </p:cNvSpPr>
          <p:nvPr/>
        </p:nvSpPr>
        <p:spPr bwMode="auto">
          <a:xfrm>
            <a:off x="971550" y="504825"/>
            <a:ext cx="81724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dirty="0">
                <a:solidFill>
                  <a:srgbClr val="0000FF"/>
                </a:solidFill>
                <a:ea typeface="华文楷体" panose="02010600040101010101" pitchFamily="2" charset="-122"/>
              </a:rPr>
              <a:t>氮化硼</a:t>
            </a:r>
            <a:r>
              <a:rPr lang="en-US" altLang="zh-CN" sz="3600" dirty="0">
                <a:solidFill>
                  <a:srgbClr val="0000FF"/>
                </a:solidFill>
                <a:ea typeface="华文楷体" panose="02010600040101010101" pitchFamily="2" charset="-122"/>
              </a:rPr>
              <a:t>:  </a:t>
            </a:r>
            <a:r>
              <a:rPr lang="zh-CN" altLang="en-US" sz="3600" dirty="0">
                <a:solidFill>
                  <a:srgbClr val="111111"/>
                </a:solidFill>
                <a:ea typeface="华文楷体" panose="02010600040101010101" pitchFamily="2" charset="-122"/>
              </a:rPr>
              <a:t>与</a:t>
            </a:r>
            <a:r>
              <a:rPr lang="zh-CN" altLang="en-US" sz="3600" dirty="0">
                <a:solidFill>
                  <a:srgbClr val="0000FF"/>
                </a:solidFill>
                <a:ea typeface="华文楷体" panose="02010600040101010101" pitchFamily="2" charset="-122"/>
              </a:rPr>
              <a:t>石墨的</a:t>
            </a:r>
            <a:r>
              <a:rPr lang="zh-CN" altLang="en-US" sz="3600" dirty="0">
                <a:ea typeface="华文楷体" panose="02010600040101010101" pitchFamily="2" charset="-122"/>
              </a:rPr>
              <a:t>结构相似，优良的绝缘性，不导电、耐</a:t>
            </a:r>
            <a:r>
              <a:rPr lang="zh-CN" altLang="en-US" sz="3600" dirty="0" smtClean="0">
                <a:ea typeface="华文楷体" panose="02010600040101010101" pitchFamily="2" charset="-122"/>
              </a:rPr>
              <a:t>腐蚀等</a:t>
            </a:r>
            <a:endParaRPr lang="zh-CN" altLang="en-US" sz="3600" dirty="0">
              <a:ea typeface="华文楷体" panose="02010600040101010101" pitchFamily="2" charset="-122"/>
            </a:endParaRPr>
          </a:p>
        </p:txBody>
      </p:sp>
      <p:sp>
        <p:nvSpPr>
          <p:cNvPr id="89091" name="Rectangle 4"/>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CF6D508-72C4-4ED9-A716-294E1B0FBE31}"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0738"/>
                                        </p:tgtEl>
                                        <p:attrNameLst>
                                          <p:attrName>style.visibility</p:attrName>
                                        </p:attrNameLst>
                                      </p:cBhvr>
                                      <p:to>
                                        <p:strVal val="visible"/>
                                      </p:to>
                                    </p:set>
                                    <p:animEffect transition="in" filter="dissolve">
                                      <p:cBhvr>
                                        <p:cTn id="7" dur="500"/>
                                        <p:tgtEl>
                                          <p:spTgt spid="500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1"/>
          <p:cNvGraphicFramePr>
            <a:graphicFrameLocks noChangeAspect="1"/>
          </p:cNvGraphicFramePr>
          <p:nvPr/>
        </p:nvGraphicFramePr>
        <p:xfrm>
          <a:off x="800100" y="1773238"/>
          <a:ext cx="8235950" cy="611187"/>
        </p:xfrm>
        <a:graphic>
          <a:graphicData uri="http://schemas.openxmlformats.org/presentationml/2006/ole">
            <mc:AlternateContent xmlns:mc="http://schemas.openxmlformats.org/markup-compatibility/2006">
              <mc:Choice xmlns:v="urn:schemas-microsoft-com:vml" Requires="v">
                <p:oleObj spid="_x0000_s53422" name="公式" r:id="rId1" imgW="3403600" imgH="241300" progId="Equation.3">
                  <p:embed/>
                </p:oleObj>
              </mc:Choice>
              <mc:Fallback>
                <p:oleObj name="公式" r:id="rId1" imgW="3403600" imgH="241300" progId="Equation.3">
                  <p:embed/>
                  <p:pic>
                    <p:nvPicPr>
                      <p:cNvPr id="0" name="Picture 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773238"/>
                        <a:ext cx="8235950" cy="61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42"/>
          <p:cNvGraphicFramePr>
            <a:graphicFrameLocks noChangeAspect="1"/>
          </p:cNvGraphicFramePr>
          <p:nvPr/>
        </p:nvGraphicFramePr>
        <p:xfrm>
          <a:off x="969963" y="2709863"/>
          <a:ext cx="7858125" cy="623887"/>
        </p:xfrm>
        <a:graphic>
          <a:graphicData uri="http://schemas.openxmlformats.org/presentationml/2006/ole">
            <mc:AlternateContent xmlns:mc="http://schemas.openxmlformats.org/markup-compatibility/2006">
              <mc:Choice xmlns:v="urn:schemas-microsoft-com:vml" Requires="v">
                <p:oleObj spid="_x0000_s53423" name="公式" r:id="rId3" imgW="3035300" imgH="241300" progId="Equation.3">
                  <p:embed/>
                </p:oleObj>
              </mc:Choice>
              <mc:Fallback>
                <p:oleObj name="公式" r:id="rId3" imgW="3035300" imgH="241300" progId="Equation.3">
                  <p:embed/>
                  <p:pic>
                    <p:nvPicPr>
                      <p:cNvPr id="0" name="Picture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63" y="2709863"/>
                        <a:ext cx="7858125"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7"/>
          <p:cNvSpPr>
            <a:spLocks noChangeArrowheads="1"/>
          </p:cNvSpPr>
          <p:nvPr/>
        </p:nvSpPr>
        <p:spPr bwMode="auto">
          <a:xfrm>
            <a:off x="1114425" y="3573463"/>
            <a:ext cx="7850188"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20000"/>
              </a:spcBef>
            </a:pPr>
            <a:r>
              <a:rPr kumimoji="1" lang="zh-CN" altLang="en-US" sz="3600">
                <a:ea typeface="华文楷体" panose="02010600040101010101" pitchFamily="2" charset="-122"/>
              </a:rPr>
              <a:t>在分析化学中用</a:t>
            </a:r>
            <a:r>
              <a:rPr kumimoji="1" lang="zh-CN" altLang="en-US" sz="3600">
                <a:solidFill>
                  <a:srgbClr val="0000FF"/>
                </a:solidFill>
                <a:ea typeface="华文楷体" panose="02010600040101010101" pitchFamily="2" charset="-122"/>
              </a:rPr>
              <a:t>硼砂珠试验鉴定</a:t>
            </a:r>
            <a:r>
              <a:rPr kumimoji="1" lang="zh-CN" altLang="en-US" sz="3600">
                <a:ea typeface="华文楷体" panose="02010600040101010101" pitchFamily="2" charset="-122"/>
              </a:rPr>
              <a:t>金属离子；在搪瓷</a:t>
            </a:r>
            <a:r>
              <a:rPr kumimoji="1" lang="zh-CN" altLang="en-US" sz="3600">
                <a:solidFill>
                  <a:srgbClr val="0000FF"/>
                </a:solidFill>
                <a:ea typeface="华文楷体" panose="02010600040101010101" pitchFamily="2" charset="-122"/>
              </a:rPr>
              <a:t>上釉、着色、</a:t>
            </a:r>
            <a:r>
              <a:rPr kumimoji="1" lang="zh-CN" altLang="en-US" sz="3600">
                <a:ea typeface="华文楷体" panose="02010600040101010101" pitchFamily="2" charset="-122"/>
              </a:rPr>
              <a:t>焊接金属</a:t>
            </a:r>
            <a:r>
              <a:rPr kumimoji="1" lang="en-US" altLang="zh-CN" sz="3600">
                <a:ea typeface="华文楷体" panose="02010600040101010101" pitchFamily="2" charset="-122"/>
              </a:rPr>
              <a:t>(</a:t>
            </a:r>
            <a:r>
              <a:rPr kumimoji="1" lang="zh-CN" altLang="en-US" sz="3600">
                <a:ea typeface="华文楷体" panose="02010600040101010101" pitchFamily="2" charset="-122"/>
              </a:rPr>
              <a:t>去氧化物</a:t>
            </a:r>
            <a:r>
              <a:rPr kumimoji="1" lang="en-US" altLang="zh-CN" sz="3600">
                <a:ea typeface="华文楷体" panose="02010600040101010101" pitchFamily="2" charset="-122"/>
              </a:rPr>
              <a:t>)</a:t>
            </a:r>
            <a:r>
              <a:rPr kumimoji="1" lang="zh-CN" altLang="en-US" sz="3600">
                <a:ea typeface="华文楷体" panose="02010600040101010101" pitchFamily="2" charset="-122"/>
              </a:rPr>
              <a:t>应用；替代</a:t>
            </a:r>
            <a:r>
              <a:rPr kumimoji="1" lang="en-US" altLang="zh-CN" sz="3600">
                <a:ea typeface="华文楷体" panose="02010600040101010101" pitchFamily="2" charset="-122"/>
              </a:rPr>
              <a:t>B</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O</a:t>
            </a:r>
            <a:r>
              <a:rPr kumimoji="1" lang="en-US" altLang="zh-CN" sz="3600" baseline="-25000">
                <a:ea typeface="华文楷体" panose="02010600040101010101" pitchFamily="2" charset="-122"/>
              </a:rPr>
              <a:t>3</a:t>
            </a:r>
            <a:r>
              <a:rPr kumimoji="1" lang="zh-CN" altLang="en-US" sz="3600">
                <a:ea typeface="华文楷体" panose="02010600040101010101" pitchFamily="2" charset="-122"/>
              </a:rPr>
              <a:t>用于制作特种</a:t>
            </a:r>
            <a:r>
              <a:rPr kumimoji="1" lang="zh-CN" altLang="en-US" sz="3600">
                <a:solidFill>
                  <a:srgbClr val="FF0000"/>
                </a:solidFill>
                <a:ea typeface="华文楷体" panose="02010600040101010101" pitchFamily="2" charset="-122"/>
              </a:rPr>
              <a:t>光学玻璃和人造宝石</a:t>
            </a:r>
            <a:r>
              <a:rPr kumimoji="1" lang="zh-CN" altLang="en-US" sz="3600">
                <a:ea typeface="华文楷体" panose="02010600040101010101" pitchFamily="2" charset="-122"/>
              </a:rPr>
              <a:t>。</a:t>
            </a:r>
            <a:endParaRPr kumimoji="1" lang="zh-CN" altLang="en-US" sz="3600">
              <a:ea typeface="华文楷体" panose="02010600040101010101" pitchFamily="2" charset="-122"/>
            </a:endParaRPr>
          </a:p>
        </p:txBody>
      </p:sp>
      <p:sp>
        <p:nvSpPr>
          <p:cNvPr id="53292" name="Rectangle 8"/>
          <p:cNvSpPr>
            <a:spLocks noChangeArrowheads="1"/>
          </p:cNvSpPr>
          <p:nvPr/>
        </p:nvSpPr>
        <p:spPr bwMode="auto">
          <a:xfrm>
            <a:off x="896938" y="225425"/>
            <a:ext cx="7851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solidFill>
                  <a:srgbClr val="FF0000"/>
                </a:solidFill>
                <a:ea typeface="华文楷体" panose="02010600040101010101" pitchFamily="2" charset="-122"/>
              </a:rPr>
              <a:t>(4) </a:t>
            </a:r>
            <a:r>
              <a:rPr kumimoji="1" lang="zh-CN" altLang="en-US" sz="3600">
                <a:solidFill>
                  <a:srgbClr val="FF0000"/>
                </a:solidFill>
                <a:ea typeface="华文楷体" panose="02010600040101010101" pitchFamily="2" charset="-122"/>
              </a:rPr>
              <a:t>硼砂珠反应：</a:t>
            </a:r>
            <a:r>
              <a:rPr kumimoji="1" lang="zh-CN" altLang="en-US" sz="3600">
                <a:solidFill>
                  <a:srgbClr val="111111"/>
                </a:solidFill>
                <a:ea typeface="华文楷体" panose="02010600040101010101" pitchFamily="2" charset="-122"/>
              </a:rPr>
              <a:t>熔融下，硼砂与金属氧化物反应形成有特征颜色的化合物</a:t>
            </a:r>
            <a:r>
              <a:rPr kumimoji="1" lang="en-US" altLang="zh-CN" sz="3600">
                <a:solidFill>
                  <a:srgbClr val="111111"/>
                </a:solidFill>
                <a:ea typeface="华文楷体" panose="02010600040101010101" pitchFamily="2" charset="-122"/>
              </a:rPr>
              <a:t>.</a:t>
            </a:r>
            <a:endParaRPr kumimoji="1" lang="zh-CN" altLang="en-US" sz="3600">
              <a:solidFill>
                <a:srgbClr val="111111"/>
              </a:solidFill>
              <a:ea typeface="华文楷体" panose="02010600040101010101" pitchFamily="2" charset="-122"/>
            </a:endParaRPr>
          </a:p>
        </p:txBody>
      </p:sp>
      <p:sp>
        <p:nvSpPr>
          <p:cNvPr id="53293" name="Rectangle 26"/>
          <p:cNvSpPr>
            <a:spLocks noChangeArrowheads="1"/>
          </p:cNvSpPr>
          <p:nvPr/>
        </p:nvSpPr>
        <p:spPr bwMode="auto">
          <a:xfrm>
            <a:off x="7885113" y="616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DBFEF4D-47F3-494D-AA74-2DE16A8F6562}" type="slidenum">
              <a:rPr kumimoji="1" lang="en-US" altLang="zh-CN" sz="1600">
                <a:ea typeface="ˎ̥"/>
                <a:cs typeface="ˎ̥"/>
              </a:rPr>
            </a:fld>
            <a:r>
              <a:rPr kumimoji="1" lang="en-US" altLang="zh-CN" sz="1600"/>
              <a:t> </a:t>
            </a:r>
            <a:endParaRPr kumimoji="1" lang="en-US" altLang="zh-CN" sz="1600">
              <a:ea typeface="ˎ̥"/>
              <a:cs typeface="ˎ̥"/>
            </a:endParaRPr>
          </a:p>
        </p:txBody>
      </p:sp>
      <p:pic>
        <p:nvPicPr>
          <p:cNvPr id="53294" name="Picture 6" descr="b16">
            <a:hlinkClick r:id="rId5" action="ppaction://hlinksldjump"/>
          </p:cNvPr>
          <p:cNvPicPr>
            <a:picLocks noChangeAspect="1" noChangeArrowheads="1" noCrop="1"/>
          </p:cNvPicPr>
          <p:nvPr/>
        </p:nvPicPr>
        <p:blipFill>
          <a:blip r:embed="rId6"/>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1"/>
          <p:cNvSpPr>
            <a:spLocks noChangeArrowheads="1"/>
          </p:cNvSpPr>
          <p:nvPr/>
        </p:nvSpPr>
        <p:spPr bwMode="auto">
          <a:xfrm>
            <a:off x="8332788" y="6356350"/>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CDEB41C-8340-4996-831A-27B2AFDB37D6}"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5" name="Rectangle 2"/>
          <p:cNvSpPr txBox="1">
            <a:spLocks noChangeArrowheads="1"/>
          </p:cNvSpPr>
          <p:nvPr/>
        </p:nvSpPr>
        <p:spPr bwMode="auto">
          <a:xfrm>
            <a:off x="1116013" y="-26988"/>
            <a:ext cx="7704137" cy="1143001"/>
          </a:xfrm>
          <a:prstGeom prst="rect">
            <a:avLst/>
          </a:prstGeom>
          <a:noFill/>
          <a:ln>
            <a:noFill/>
          </a:ln>
          <a:effectLst/>
        </p:spPr>
        <p:txBody>
          <a:bodyPr anchor="b" anchorCtr="1"/>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a:defRPr/>
            </a:pPr>
            <a:r>
              <a:rPr lang="en-US" altLang="zh-CN" sz="4800" kern="0" dirty="0" smtClean="0">
                <a:solidFill>
                  <a:srgbClr val="0000FF"/>
                </a:solidFill>
                <a:effectLst/>
                <a:cs typeface="Times New Roman" panose="02020603050405020304" pitchFamily="18" charset="0"/>
              </a:rPr>
              <a:t>8.3 </a:t>
            </a:r>
            <a:r>
              <a:rPr lang="zh-CN" altLang="en-US" sz="4800" kern="0" dirty="0" smtClean="0">
                <a:solidFill>
                  <a:srgbClr val="0000FF"/>
                </a:solidFill>
                <a:effectLst/>
                <a:cs typeface="Times New Roman" panose="02020603050405020304" pitchFamily="18" charset="0"/>
              </a:rPr>
              <a:t>碳</a:t>
            </a:r>
            <a:r>
              <a:rPr lang="en-US" altLang="zh-CN" sz="4800" kern="0" dirty="0" smtClean="0">
                <a:solidFill>
                  <a:srgbClr val="0000FF"/>
                </a:solidFill>
                <a:effectLst/>
                <a:cs typeface="Times New Roman" panose="02020603050405020304" pitchFamily="18" charset="0"/>
              </a:rPr>
              <a:t>(Carbon)</a:t>
            </a:r>
            <a:r>
              <a:rPr lang="zh-CN" altLang="en-US" sz="4800" kern="0" dirty="0" smtClean="0">
                <a:solidFill>
                  <a:srgbClr val="0000FF"/>
                </a:solidFill>
                <a:effectLst/>
                <a:cs typeface="Times New Roman" panose="02020603050405020304" pitchFamily="18" charset="0"/>
              </a:rPr>
              <a:t>和硅</a:t>
            </a:r>
            <a:r>
              <a:rPr lang="en-US" altLang="zh-CN" sz="4800" kern="0" dirty="0" smtClean="0">
                <a:solidFill>
                  <a:srgbClr val="0000FF"/>
                </a:solidFill>
                <a:effectLst/>
                <a:cs typeface="Times New Roman" panose="02020603050405020304" pitchFamily="18" charset="0"/>
              </a:rPr>
              <a:t>(Silicon)</a:t>
            </a:r>
            <a:r>
              <a:rPr lang="zh-CN" altLang="en-US" sz="4800" kern="0" dirty="0" smtClean="0">
                <a:solidFill>
                  <a:srgbClr val="0000FF"/>
                </a:solidFill>
                <a:effectLst/>
                <a:cs typeface="Times New Roman" panose="02020603050405020304" pitchFamily="18" charset="0"/>
              </a:rPr>
              <a:t> </a:t>
            </a:r>
            <a:endParaRPr lang="zh-CN" altLang="en-US" sz="4800" kern="0" dirty="0">
              <a:solidFill>
                <a:srgbClr val="0000FF"/>
              </a:solidFill>
              <a:effectLst/>
              <a:cs typeface="Times New Roman" panose="02020603050405020304" pitchFamily="18" charset="0"/>
            </a:endParaRPr>
          </a:p>
        </p:txBody>
      </p:sp>
      <p:sp>
        <p:nvSpPr>
          <p:cNvPr id="92163" name="Rectangle 4"/>
          <p:cNvSpPr>
            <a:spLocks noChangeArrowheads="1"/>
          </p:cNvSpPr>
          <p:nvPr/>
        </p:nvSpPr>
        <p:spPr bwMode="auto">
          <a:xfrm>
            <a:off x="2257425" y="1484313"/>
            <a:ext cx="589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8.3.1 </a:t>
            </a:r>
            <a:r>
              <a:rPr lang="zh-CN" altLang="en-US" sz="3600">
                <a:ea typeface="华文楷体" panose="02010600040101010101" pitchFamily="2" charset="-122"/>
                <a:cs typeface="Times New Roman" panose="02020603050405020304" pitchFamily="18" charset="0"/>
              </a:rPr>
              <a:t>碳的成键特征和碳单质 </a:t>
            </a:r>
            <a:endParaRPr lang="zh-CN" altLang="en-US" sz="3600">
              <a:ea typeface="华文楷体" panose="02010600040101010101" pitchFamily="2" charset="-122"/>
              <a:cs typeface="Times New Roman" panose="02020603050405020304" pitchFamily="18" charset="0"/>
            </a:endParaRPr>
          </a:p>
        </p:txBody>
      </p:sp>
      <p:sp>
        <p:nvSpPr>
          <p:cNvPr id="92164" name="Rectangle 5"/>
          <p:cNvSpPr>
            <a:spLocks noChangeArrowheads="1"/>
          </p:cNvSpPr>
          <p:nvPr/>
        </p:nvSpPr>
        <p:spPr bwMode="auto">
          <a:xfrm>
            <a:off x="2257425" y="2276475"/>
            <a:ext cx="452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8.3.2 </a:t>
            </a:r>
            <a:r>
              <a:rPr lang="zh-CN" altLang="en-US" sz="3600">
                <a:ea typeface="华文楷体" panose="02010600040101010101" pitchFamily="2" charset="-122"/>
                <a:cs typeface="Times New Roman" panose="02020603050405020304" pitchFamily="18" charset="0"/>
              </a:rPr>
              <a:t>碳的含氧化合物 </a:t>
            </a:r>
            <a:endParaRPr lang="zh-CN" altLang="en-US" sz="3600">
              <a:ea typeface="华文楷体" panose="02010600040101010101" pitchFamily="2" charset="-122"/>
              <a:cs typeface="Times New Roman" panose="02020603050405020304" pitchFamily="18" charset="0"/>
            </a:endParaRPr>
          </a:p>
        </p:txBody>
      </p:sp>
      <p:sp>
        <p:nvSpPr>
          <p:cNvPr id="92165" name="Rectangle 6"/>
          <p:cNvSpPr>
            <a:spLocks noChangeArrowheads="1"/>
          </p:cNvSpPr>
          <p:nvPr/>
        </p:nvSpPr>
        <p:spPr bwMode="auto">
          <a:xfrm>
            <a:off x="2257425" y="3068638"/>
            <a:ext cx="452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8.3.3 </a:t>
            </a:r>
            <a:r>
              <a:rPr lang="zh-CN" altLang="en-US" sz="3600">
                <a:ea typeface="华文楷体" panose="02010600040101010101" pitchFamily="2" charset="-122"/>
                <a:cs typeface="Times New Roman" panose="02020603050405020304" pitchFamily="18" charset="0"/>
              </a:rPr>
              <a:t>碳的其它化合物 </a:t>
            </a:r>
            <a:endParaRPr lang="zh-CN" altLang="en-US" sz="3600">
              <a:ea typeface="华文楷体" panose="02010600040101010101" pitchFamily="2" charset="-122"/>
              <a:cs typeface="Times New Roman" panose="02020603050405020304" pitchFamily="18" charset="0"/>
            </a:endParaRPr>
          </a:p>
        </p:txBody>
      </p:sp>
      <p:sp>
        <p:nvSpPr>
          <p:cNvPr id="92166" name="Rectangle 7"/>
          <p:cNvSpPr>
            <a:spLocks noChangeArrowheads="1"/>
          </p:cNvSpPr>
          <p:nvPr/>
        </p:nvSpPr>
        <p:spPr bwMode="auto">
          <a:xfrm>
            <a:off x="2257425" y="3860800"/>
            <a:ext cx="589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8.3.4 </a:t>
            </a:r>
            <a:r>
              <a:rPr lang="zh-CN" altLang="en-US" sz="3600">
                <a:ea typeface="华文楷体" panose="02010600040101010101" pitchFamily="2" charset="-122"/>
                <a:cs typeface="Times New Roman" panose="02020603050405020304" pitchFamily="18" charset="0"/>
              </a:rPr>
              <a:t>硅的成键特征和硅单质 </a:t>
            </a:r>
            <a:endParaRPr lang="zh-CN" altLang="en-US" sz="3600">
              <a:ea typeface="华文楷体" panose="02010600040101010101" pitchFamily="2" charset="-122"/>
              <a:cs typeface="Times New Roman" panose="02020603050405020304" pitchFamily="18" charset="0"/>
            </a:endParaRPr>
          </a:p>
        </p:txBody>
      </p:sp>
      <p:sp>
        <p:nvSpPr>
          <p:cNvPr id="92167" name="Rectangle 8"/>
          <p:cNvSpPr>
            <a:spLocks noChangeArrowheads="1"/>
          </p:cNvSpPr>
          <p:nvPr/>
        </p:nvSpPr>
        <p:spPr bwMode="auto">
          <a:xfrm>
            <a:off x="2257425" y="4651375"/>
            <a:ext cx="452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8.3.5 </a:t>
            </a:r>
            <a:r>
              <a:rPr lang="zh-CN" altLang="en-US" sz="3600">
                <a:ea typeface="华文楷体" panose="02010600040101010101" pitchFamily="2" charset="-122"/>
                <a:cs typeface="Times New Roman" panose="02020603050405020304" pitchFamily="18" charset="0"/>
              </a:rPr>
              <a:t>硅的含氧化合物 </a:t>
            </a:r>
            <a:endParaRPr lang="zh-CN" altLang="en-US" sz="3600">
              <a:ea typeface="华文楷体" panose="02010600040101010101" pitchFamily="2" charset="-122"/>
              <a:cs typeface="Times New Roman" panose="02020603050405020304" pitchFamily="18" charset="0"/>
            </a:endParaRPr>
          </a:p>
        </p:txBody>
      </p:sp>
      <p:sp>
        <p:nvSpPr>
          <p:cNvPr id="92168" name="Rectangle 9"/>
          <p:cNvSpPr>
            <a:spLocks noChangeArrowheads="1"/>
          </p:cNvSpPr>
          <p:nvPr/>
        </p:nvSpPr>
        <p:spPr bwMode="auto">
          <a:xfrm>
            <a:off x="2257425" y="5443538"/>
            <a:ext cx="452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ea typeface="华文楷体" panose="02010600040101010101" pitchFamily="2" charset="-122"/>
                <a:cs typeface="Times New Roman" panose="02020603050405020304" pitchFamily="18" charset="0"/>
              </a:rPr>
              <a:t>8.3.6 </a:t>
            </a:r>
            <a:r>
              <a:rPr lang="zh-CN" altLang="en-US" sz="3600">
                <a:ea typeface="华文楷体" panose="02010600040101010101" pitchFamily="2" charset="-122"/>
                <a:cs typeface="Times New Roman" panose="02020603050405020304" pitchFamily="18" charset="0"/>
              </a:rPr>
              <a:t>硅的其它化合物 </a:t>
            </a:r>
            <a:endParaRPr lang="zh-CN" altLang="en-US" sz="3600">
              <a:ea typeface="华文楷体" panose="02010600040101010101" pitchFamily="2" charset="-122"/>
              <a:cs typeface="Times New Roman" panose="02020603050405020304" pitchFamily="18" charset="0"/>
            </a:endParaRPr>
          </a:p>
        </p:txBody>
      </p:sp>
      <p:pic>
        <p:nvPicPr>
          <p:cNvPr id="92169" name="Picture 10" descr="_16889762220338502556[1]">
            <a:hlinkClick r:id="rId1" action="ppaction://hlinksldjump"/>
          </p:cNvPr>
          <p:cNvPicPr>
            <a:picLocks noChangeAspect="1" noChangeArrowheads="1" noCrop="1"/>
          </p:cNvPicPr>
          <p:nvPr/>
        </p:nvPicPr>
        <p:blipFill>
          <a:blip r:embed="rId2"/>
          <a:srcRect/>
          <a:stretch>
            <a:fillRect/>
          </a:stretch>
        </p:blipFill>
        <p:spPr bwMode="auto">
          <a:xfrm>
            <a:off x="1465263" y="16398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11" descr="_16889762220338502556[1]"/>
          <p:cNvPicPr>
            <a:picLocks noChangeAspect="1" noChangeArrowheads="1" noCrop="1"/>
          </p:cNvPicPr>
          <p:nvPr/>
        </p:nvPicPr>
        <p:blipFill>
          <a:blip r:embed="rId2"/>
          <a:srcRect/>
          <a:stretch>
            <a:fillRect/>
          </a:stretch>
        </p:blipFill>
        <p:spPr bwMode="auto">
          <a:xfrm>
            <a:off x="1465263" y="23955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12" descr="_16889762220338502556[1]"/>
          <p:cNvPicPr>
            <a:picLocks noChangeAspect="1" noChangeArrowheads="1" noCrop="1"/>
          </p:cNvPicPr>
          <p:nvPr/>
        </p:nvPicPr>
        <p:blipFill>
          <a:blip r:embed="rId2"/>
          <a:srcRect/>
          <a:stretch>
            <a:fillRect/>
          </a:stretch>
        </p:blipFill>
        <p:spPr bwMode="auto">
          <a:xfrm>
            <a:off x="1465263" y="31877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Picture 13" descr="_16889762220338502556[1]"/>
          <p:cNvPicPr>
            <a:picLocks noChangeAspect="1" noChangeArrowheads="1" noCrop="1"/>
          </p:cNvPicPr>
          <p:nvPr/>
        </p:nvPicPr>
        <p:blipFill>
          <a:blip r:embed="rId2"/>
          <a:srcRect/>
          <a:stretch>
            <a:fillRect/>
          </a:stretch>
        </p:blipFill>
        <p:spPr bwMode="auto">
          <a:xfrm>
            <a:off x="1465263" y="39798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Picture 14" descr="_16889762220338502556[1]"/>
          <p:cNvPicPr>
            <a:picLocks noChangeAspect="1" noChangeArrowheads="1" noCrop="1"/>
          </p:cNvPicPr>
          <p:nvPr/>
        </p:nvPicPr>
        <p:blipFill>
          <a:blip r:embed="rId2"/>
          <a:srcRect/>
          <a:stretch>
            <a:fillRect/>
          </a:stretch>
        </p:blipFill>
        <p:spPr bwMode="auto">
          <a:xfrm>
            <a:off x="1465263" y="47704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Picture 15" descr="_16889762220338502556[1]"/>
          <p:cNvPicPr>
            <a:picLocks noChangeAspect="1" noChangeArrowheads="1" noCrop="1"/>
          </p:cNvPicPr>
          <p:nvPr/>
        </p:nvPicPr>
        <p:blipFill>
          <a:blip r:embed="rId2"/>
          <a:srcRect/>
          <a:stretch>
            <a:fillRect/>
          </a:stretch>
        </p:blipFill>
        <p:spPr bwMode="auto">
          <a:xfrm>
            <a:off x="1465263" y="55975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BB0F97D-BB50-4D25-9D77-6090E52D2D00}"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grpSp>
        <p:nvGrpSpPr>
          <p:cNvPr id="93186" name="Group 3"/>
          <p:cNvGrpSpPr/>
          <p:nvPr/>
        </p:nvGrpSpPr>
        <p:grpSpPr bwMode="auto">
          <a:xfrm>
            <a:off x="827088" y="1047750"/>
            <a:ext cx="3529012" cy="2590800"/>
            <a:chOff x="672" y="624"/>
            <a:chExt cx="4592" cy="3392"/>
          </a:xfrm>
        </p:grpSpPr>
        <p:pic>
          <p:nvPicPr>
            <p:cNvPr id="93203" name="Picture 4" descr="周期表"/>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2" y="624"/>
              <a:ext cx="4592" cy="3392"/>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204" name="Rectangle 5"/>
            <p:cNvSpPr>
              <a:spLocks noChangeArrowheads="1"/>
            </p:cNvSpPr>
            <p:nvPr/>
          </p:nvSpPr>
          <p:spPr bwMode="auto">
            <a:xfrm>
              <a:off x="2659" y="768"/>
              <a:ext cx="2328" cy="112"/>
            </a:xfrm>
            <a:prstGeom prst="rect">
              <a:avLst/>
            </a:prstGeom>
            <a:solidFill>
              <a:srgbClr val="C0C0C0">
                <a:alpha val="50195"/>
              </a:srgbClr>
            </a:solidFill>
            <a:ln w="12700" cap="sq">
              <a:solidFill>
                <a:schemeClr val="bg1"/>
              </a:solidFill>
              <a:miter lim="800000"/>
              <a:headEnd type="none" w="sm" len="sm"/>
              <a:tailEnd type="none" w="sm" len="sm"/>
            </a:ln>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grpSp>
      <p:sp>
        <p:nvSpPr>
          <p:cNvPr id="501766" name="AutoShape 6"/>
          <p:cNvSpPr>
            <a:spLocks noChangeArrowheads="1"/>
          </p:cNvSpPr>
          <p:nvPr/>
        </p:nvSpPr>
        <p:spPr bwMode="auto">
          <a:xfrm>
            <a:off x="3924300" y="1766888"/>
            <a:ext cx="1800225" cy="504825"/>
          </a:xfrm>
          <a:prstGeom prst="lightningBolt">
            <a:avLst/>
          </a:prstGeom>
          <a:gradFill rotWithShape="0">
            <a:gsLst>
              <a:gs pos="0">
                <a:schemeClr val="accent1"/>
              </a:gs>
              <a:gs pos="100000">
                <a:schemeClr val="accent1">
                  <a:gamma/>
                  <a:shade val="46275"/>
                  <a:invGamma/>
                </a:schemeClr>
              </a:gs>
            </a:gsLst>
            <a:path path="rect">
              <a:fillToRect l="100000" t="100000"/>
            </a:path>
          </a:gradFill>
          <a:ln>
            <a:noFill/>
          </a:ln>
          <a:effectLst/>
        </p:spPr>
        <p:txBody>
          <a:bodyPr wrap="none" anchor="ctr"/>
          <a:lstStyle/>
          <a:p>
            <a:pPr>
              <a:defRPr/>
            </a:pPr>
            <a:endParaRPr lang="zh-CN" altLang="en-US">
              <a:ea typeface="华文楷体" panose="02010600040101010101" pitchFamily="2" charset="-122"/>
            </a:endParaRPr>
          </a:p>
        </p:txBody>
      </p:sp>
      <p:sp>
        <p:nvSpPr>
          <p:cNvPr id="501767" name="AutoShape 7"/>
          <p:cNvSpPr>
            <a:spLocks noChangeArrowheads="1"/>
          </p:cNvSpPr>
          <p:nvPr/>
        </p:nvSpPr>
        <p:spPr bwMode="auto">
          <a:xfrm>
            <a:off x="3492500" y="1479550"/>
            <a:ext cx="1150938" cy="360363"/>
          </a:xfrm>
          <a:prstGeom prst="lightningBolt">
            <a:avLst/>
          </a:prstGeom>
          <a:gradFill rotWithShape="0">
            <a:gsLst>
              <a:gs pos="0">
                <a:schemeClr val="accent1"/>
              </a:gs>
              <a:gs pos="100000">
                <a:schemeClr val="accent1">
                  <a:gamma/>
                  <a:shade val="46275"/>
                  <a:invGamma/>
                </a:schemeClr>
              </a:gs>
            </a:gsLst>
            <a:path path="rect">
              <a:fillToRect l="100000" t="100000"/>
            </a:path>
          </a:gradFill>
          <a:ln>
            <a:noFill/>
          </a:ln>
          <a:effectLst/>
        </p:spPr>
        <p:txBody>
          <a:bodyPr wrap="none" anchor="ctr"/>
          <a:lstStyle/>
          <a:p>
            <a:pPr>
              <a:defRPr/>
            </a:pPr>
            <a:endParaRPr lang="zh-CN" altLang="en-US">
              <a:ea typeface="华文楷体" panose="02010600040101010101" pitchFamily="2" charset="-122"/>
            </a:endParaRPr>
          </a:p>
        </p:txBody>
      </p:sp>
      <p:sp>
        <p:nvSpPr>
          <p:cNvPr id="93189" name="Text Box 8"/>
          <p:cNvSpPr txBox="1">
            <a:spLocks noChangeArrowheads="1"/>
          </p:cNvSpPr>
          <p:nvPr/>
        </p:nvSpPr>
        <p:spPr bwMode="auto">
          <a:xfrm>
            <a:off x="1116013" y="4005263"/>
            <a:ext cx="3492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ctr"/>
            <a:r>
              <a:rPr lang="zh-CN" altLang="en-US" sz="3600">
                <a:solidFill>
                  <a:srgbClr val="111111"/>
                </a:solidFill>
                <a:ea typeface="华文楷体" panose="02010600040101010101" pitchFamily="2" charset="-122"/>
              </a:rPr>
              <a:t>碳、硅</a:t>
            </a:r>
            <a:endParaRPr lang="en-US" altLang="zh-CN" sz="3600">
              <a:solidFill>
                <a:srgbClr val="111111"/>
              </a:solidFill>
              <a:ea typeface="华文楷体" panose="02010600040101010101" pitchFamily="2" charset="-122"/>
            </a:endParaRPr>
          </a:p>
          <a:p>
            <a:pPr algn="ctr"/>
            <a:r>
              <a:rPr lang="en-US" altLang="zh-CN" sz="3600">
                <a:solidFill>
                  <a:srgbClr val="0000FF"/>
                </a:solidFill>
                <a:ea typeface="华文楷体" panose="02010600040101010101" pitchFamily="2" charset="-122"/>
              </a:rPr>
              <a:t>IVA:  ns</a:t>
            </a:r>
            <a:r>
              <a:rPr lang="en-US" altLang="zh-CN" sz="3600" baseline="30000">
                <a:solidFill>
                  <a:srgbClr val="0000FF"/>
                </a:solidFill>
                <a:ea typeface="华文楷体" panose="02010600040101010101" pitchFamily="2" charset="-122"/>
              </a:rPr>
              <a:t>2</a:t>
            </a:r>
            <a:r>
              <a:rPr lang="en-US" altLang="zh-CN" sz="3600">
                <a:solidFill>
                  <a:srgbClr val="0000FF"/>
                </a:solidFill>
                <a:ea typeface="华文楷体" panose="02010600040101010101" pitchFamily="2" charset="-122"/>
              </a:rPr>
              <a:t>np</a:t>
            </a:r>
            <a:r>
              <a:rPr lang="en-US" altLang="zh-CN" sz="3600" baseline="30000">
                <a:solidFill>
                  <a:srgbClr val="0000FF"/>
                </a:solidFill>
                <a:ea typeface="华文楷体" panose="02010600040101010101" pitchFamily="2" charset="-122"/>
              </a:rPr>
              <a:t>2</a:t>
            </a:r>
            <a:endParaRPr lang="en-US" altLang="zh-CN" sz="3600" baseline="30000">
              <a:solidFill>
                <a:srgbClr val="0000FF"/>
              </a:solidFill>
              <a:ea typeface="华文楷体" panose="02010600040101010101" pitchFamily="2" charset="-122"/>
            </a:endParaRPr>
          </a:p>
        </p:txBody>
      </p:sp>
      <p:sp>
        <p:nvSpPr>
          <p:cNvPr id="93190" name="Line 9"/>
          <p:cNvSpPr>
            <a:spLocks noChangeShapeType="1"/>
          </p:cNvSpPr>
          <p:nvPr/>
        </p:nvSpPr>
        <p:spPr bwMode="auto">
          <a:xfrm>
            <a:off x="3203575" y="1263650"/>
            <a:ext cx="431800" cy="0"/>
          </a:xfrm>
          <a:prstGeom prst="line">
            <a:avLst/>
          </a:prstGeom>
          <a:noFill/>
          <a:ln w="2540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191" name="Line 10"/>
          <p:cNvSpPr>
            <a:spLocks noChangeShapeType="1"/>
          </p:cNvSpPr>
          <p:nvPr/>
        </p:nvSpPr>
        <p:spPr bwMode="auto">
          <a:xfrm>
            <a:off x="3635375" y="1263650"/>
            <a:ext cx="0" cy="647700"/>
          </a:xfrm>
          <a:prstGeom prst="line">
            <a:avLst/>
          </a:prstGeom>
          <a:noFill/>
          <a:ln w="2540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192" name="Line 11"/>
          <p:cNvSpPr>
            <a:spLocks noChangeShapeType="1"/>
          </p:cNvSpPr>
          <p:nvPr/>
        </p:nvSpPr>
        <p:spPr bwMode="auto">
          <a:xfrm>
            <a:off x="3203575" y="1263650"/>
            <a:ext cx="0" cy="360363"/>
          </a:xfrm>
          <a:prstGeom prst="line">
            <a:avLst/>
          </a:prstGeom>
          <a:noFill/>
          <a:ln w="2540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193" name="Line 12"/>
          <p:cNvSpPr>
            <a:spLocks noChangeShapeType="1"/>
          </p:cNvSpPr>
          <p:nvPr/>
        </p:nvSpPr>
        <p:spPr bwMode="auto">
          <a:xfrm>
            <a:off x="3203575" y="1624013"/>
            <a:ext cx="215900" cy="0"/>
          </a:xfrm>
          <a:prstGeom prst="line">
            <a:avLst/>
          </a:prstGeom>
          <a:noFill/>
          <a:ln w="2540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194" name="Line 13"/>
          <p:cNvSpPr>
            <a:spLocks noChangeShapeType="1"/>
          </p:cNvSpPr>
          <p:nvPr/>
        </p:nvSpPr>
        <p:spPr bwMode="auto">
          <a:xfrm>
            <a:off x="3419475" y="1624013"/>
            <a:ext cx="0" cy="287337"/>
          </a:xfrm>
          <a:prstGeom prst="line">
            <a:avLst/>
          </a:prstGeom>
          <a:noFill/>
          <a:ln w="2540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195" name="Line 14"/>
          <p:cNvSpPr>
            <a:spLocks noChangeShapeType="1"/>
          </p:cNvSpPr>
          <p:nvPr/>
        </p:nvSpPr>
        <p:spPr bwMode="auto">
          <a:xfrm>
            <a:off x="3419475" y="1911350"/>
            <a:ext cx="215900" cy="0"/>
          </a:xfrm>
          <a:prstGeom prst="line">
            <a:avLst/>
          </a:prstGeom>
          <a:noFill/>
          <a:ln w="2540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pic>
        <p:nvPicPr>
          <p:cNvPr id="93196" name="Picture 16" descr="周期表p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263" y="831850"/>
            <a:ext cx="3171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97" name="组合 1"/>
          <p:cNvGrpSpPr/>
          <p:nvPr/>
        </p:nvGrpSpPr>
        <p:grpSpPr bwMode="auto">
          <a:xfrm>
            <a:off x="5651500" y="1701800"/>
            <a:ext cx="576263" cy="1511300"/>
            <a:chOff x="6697663" y="164941"/>
            <a:chExt cx="576263" cy="1511301"/>
          </a:xfrm>
        </p:grpSpPr>
        <p:sp>
          <p:nvSpPr>
            <p:cNvPr id="93198" name="Line 18"/>
            <p:cNvSpPr>
              <a:spLocks noChangeShapeType="1"/>
            </p:cNvSpPr>
            <p:nvPr/>
          </p:nvSpPr>
          <p:spPr bwMode="auto">
            <a:xfrm>
              <a:off x="6697663" y="164941"/>
              <a:ext cx="576262" cy="0"/>
            </a:xfrm>
            <a:prstGeom prst="line">
              <a:avLst/>
            </a:prstGeom>
            <a:noFill/>
            <a:ln w="254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199" name="Line 19"/>
            <p:cNvSpPr>
              <a:spLocks noChangeShapeType="1"/>
            </p:cNvSpPr>
            <p:nvPr/>
          </p:nvSpPr>
          <p:spPr bwMode="auto">
            <a:xfrm>
              <a:off x="7273925" y="164941"/>
              <a:ext cx="0" cy="1511300"/>
            </a:xfrm>
            <a:prstGeom prst="line">
              <a:avLst/>
            </a:prstGeom>
            <a:noFill/>
            <a:ln w="254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200" name="Line 20"/>
            <p:cNvSpPr>
              <a:spLocks noChangeShapeType="1"/>
            </p:cNvSpPr>
            <p:nvPr/>
          </p:nvSpPr>
          <p:spPr bwMode="auto">
            <a:xfrm>
              <a:off x="6697663" y="164941"/>
              <a:ext cx="0" cy="719138"/>
            </a:xfrm>
            <a:prstGeom prst="line">
              <a:avLst/>
            </a:prstGeom>
            <a:noFill/>
            <a:ln w="254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201" name="Line 21"/>
            <p:cNvSpPr>
              <a:spLocks noChangeShapeType="1"/>
            </p:cNvSpPr>
            <p:nvPr/>
          </p:nvSpPr>
          <p:spPr bwMode="auto">
            <a:xfrm>
              <a:off x="6697663" y="884079"/>
              <a:ext cx="0" cy="792163"/>
            </a:xfrm>
            <a:prstGeom prst="line">
              <a:avLst/>
            </a:prstGeom>
            <a:noFill/>
            <a:ln w="254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93202" name="Line 23"/>
            <p:cNvSpPr>
              <a:spLocks noChangeShapeType="1"/>
            </p:cNvSpPr>
            <p:nvPr/>
          </p:nvSpPr>
          <p:spPr bwMode="auto">
            <a:xfrm>
              <a:off x="6697663" y="1676241"/>
              <a:ext cx="576263" cy="0"/>
            </a:xfrm>
            <a:prstGeom prst="line">
              <a:avLst/>
            </a:prstGeom>
            <a:noFill/>
            <a:ln w="254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8243888" y="6284913"/>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0A9233AA-84E7-4E88-935D-5CF78BBE4E5A}"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grpSp>
        <p:nvGrpSpPr>
          <p:cNvPr id="140290" name="Group 3"/>
          <p:cNvGrpSpPr/>
          <p:nvPr/>
        </p:nvGrpSpPr>
        <p:grpSpPr bwMode="auto">
          <a:xfrm>
            <a:off x="869950" y="4662488"/>
            <a:ext cx="8382000" cy="1646237"/>
            <a:chOff x="480" y="2880"/>
            <a:chExt cx="5280" cy="1037"/>
          </a:xfrm>
        </p:grpSpPr>
        <p:pic>
          <p:nvPicPr>
            <p:cNvPr id="140304" name="Picture 4" descr="anano"/>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20" y="2899"/>
              <a:ext cx="1104"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5" name="Picture 5" descr="aphoton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 y="2880"/>
              <a:ext cx="120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6" name="Picture 6" descr="asil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 y="2899"/>
              <a:ext cx="1152"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7" name="Picture 7" descr="asol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 y="2899"/>
              <a:ext cx="1152"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8" name="Text Box 8"/>
            <p:cNvSpPr txBox="1">
              <a:spLocks noChangeArrowheads="1"/>
            </p:cNvSpPr>
            <p:nvPr/>
          </p:nvSpPr>
          <p:spPr bwMode="auto">
            <a:xfrm>
              <a:off x="4224" y="3648"/>
              <a:ext cx="153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200">
                  <a:solidFill>
                    <a:srgbClr val="111111"/>
                  </a:solidFill>
                  <a:ea typeface="华文楷体" panose="02010600040101010101" pitchFamily="2" charset="-122"/>
                </a:rPr>
                <a:t>纳米半导体材料</a:t>
              </a:r>
              <a:endParaRPr lang="zh-CN" altLang="en-US" sz="2200">
                <a:solidFill>
                  <a:srgbClr val="111111"/>
                </a:solidFill>
                <a:ea typeface="华文楷体" panose="02010600040101010101" pitchFamily="2" charset="-122"/>
              </a:endParaRPr>
            </a:p>
          </p:txBody>
        </p:sp>
        <p:sp>
          <p:nvSpPr>
            <p:cNvPr id="140309" name="Rectangle 9"/>
            <p:cNvSpPr>
              <a:spLocks noChangeArrowheads="1"/>
            </p:cNvSpPr>
            <p:nvPr/>
          </p:nvSpPr>
          <p:spPr bwMode="auto">
            <a:xfrm>
              <a:off x="3024" y="3648"/>
              <a:ext cx="12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200">
                  <a:ea typeface="华文楷体" panose="02010600040101010101" pitchFamily="2" charset="-122"/>
                </a:rPr>
                <a:t>太阳电池材料</a:t>
              </a:r>
              <a:endParaRPr lang="zh-CN" altLang="en-US" sz="2200">
                <a:ea typeface="华文楷体" panose="02010600040101010101" pitchFamily="2" charset="-122"/>
              </a:endParaRPr>
            </a:p>
          </p:txBody>
        </p:sp>
        <p:sp>
          <p:nvSpPr>
            <p:cNvPr id="140310" name="Rectangle 10"/>
            <p:cNvSpPr>
              <a:spLocks noChangeArrowheads="1"/>
            </p:cNvSpPr>
            <p:nvPr/>
          </p:nvSpPr>
          <p:spPr bwMode="auto">
            <a:xfrm>
              <a:off x="480" y="3648"/>
              <a:ext cx="12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200">
                  <a:ea typeface="华文楷体" panose="02010600040101010101" pitchFamily="2" charset="-122"/>
                </a:rPr>
                <a:t>光子带隙材料</a:t>
              </a:r>
              <a:endParaRPr lang="zh-CN" altLang="en-US" sz="2200">
                <a:ea typeface="华文楷体" panose="02010600040101010101" pitchFamily="2" charset="-122"/>
              </a:endParaRPr>
            </a:p>
          </p:txBody>
        </p:sp>
        <p:sp>
          <p:nvSpPr>
            <p:cNvPr id="140311" name="Rectangle 11"/>
            <p:cNvSpPr>
              <a:spLocks noChangeArrowheads="1"/>
            </p:cNvSpPr>
            <p:nvPr/>
          </p:nvSpPr>
          <p:spPr bwMode="auto">
            <a:xfrm>
              <a:off x="1824" y="3648"/>
              <a:ext cx="115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200">
                  <a:ea typeface="华文楷体" panose="02010600040101010101" pitchFamily="2" charset="-122"/>
                </a:rPr>
                <a:t>硅单晶材料</a:t>
              </a:r>
              <a:endParaRPr lang="zh-CN" altLang="en-US" sz="2200">
                <a:ea typeface="华文楷体" panose="02010600040101010101" pitchFamily="2" charset="-122"/>
              </a:endParaRPr>
            </a:p>
          </p:txBody>
        </p:sp>
      </p:grpSp>
      <p:pic>
        <p:nvPicPr>
          <p:cNvPr id="14029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863" y="2474913"/>
            <a:ext cx="251460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4"/>
          <p:cNvSpPr>
            <a:spLocks noChangeArrowheads="1"/>
          </p:cNvSpPr>
          <p:nvPr/>
        </p:nvSpPr>
        <p:spPr bwMode="auto">
          <a:xfrm>
            <a:off x="804863" y="3998913"/>
            <a:ext cx="3089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400">
                <a:ea typeface="华文楷体" panose="02010600040101010101" pitchFamily="2" charset="-122"/>
              </a:rPr>
              <a:t>Al-Si</a:t>
            </a:r>
            <a:r>
              <a:rPr lang="zh-CN" altLang="en-US" sz="2400">
                <a:ea typeface="华文楷体" panose="02010600040101010101" pitchFamily="2" charset="-122"/>
              </a:rPr>
              <a:t>沸石结构分子筛</a:t>
            </a:r>
            <a:endParaRPr lang="zh-CN" altLang="en-US" sz="2400">
              <a:ea typeface="华文楷体" panose="02010600040101010101" pitchFamily="2" charset="-122"/>
            </a:endParaRPr>
          </a:p>
        </p:txBody>
      </p:sp>
      <p:grpSp>
        <p:nvGrpSpPr>
          <p:cNvPr id="140293" name="Group 15"/>
          <p:cNvGrpSpPr/>
          <p:nvPr/>
        </p:nvGrpSpPr>
        <p:grpSpPr bwMode="auto">
          <a:xfrm>
            <a:off x="804863" y="309563"/>
            <a:ext cx="2133600" cy="1992312"/>
            <a:chOff x="480" y="240"/>
            <a:chExt cx="1344" cy="1255"/>
          </a:xfrm>
        </p:grpSpPr>
        <p:pic>
          <p:nvPicPr>
            <p:cNvPr id="140302" name="Picture 16" descr="0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 y="240"/>
              <a:ext cx="134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3" name="Rectangle 17"/>
            <p:cNvSpPr>
              <a:spLocks noChangeArrowheads="1"/>
            </p:cNvSpPr>
            <p:nvPr/>
          </p:nvSpPr>
          <p:spPr bwMode="auto">
            <a:xfrm>
              <a:off x="528" y="1226"/>
              <a:ext cx="123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200">
                  <a:ea typeface="华文楷体" panose="02010600040101010101" pitchFamily="2" charset="-122"/>
                </a:rPr>
                <a:t>碳</a:t>
              </a:r>
              <a:r>
                <a:rPr lang="en-US" altLang="zh-CN" sz="2200">
                  <a:ea typeface="华文楷体" panose="02010600040101010101" pitchFamily="2" charset="-122"/>
                </a:rPr>
                <a:t>-</a:t>
              </a:r>
              <a:r>
                <a:rPr lang="zh-CN" altLang="en-US" sz="2200">
                  <a:ea typeface="华文楷体" panose="02010600040101010101" pitchFamily="2" charset="-122"/>
                </a:rPr>
                <a:t>碳复合材料</a:t>
              </a:r>
              <a:endParaRPr lang="zh-CN" altLang="en-US" sz="2200">
                <a:ea typeface="华文楷体" panose="02010600040101010101" pitchFamily="2" charset="-122"/>
              </a:endParaRPr>
            </a:p>
          </p:txBody>
        </p:sp>
      </p:grpSp>
      <p:grpSp>
        <p:nvGrpSpPr>
          <p:cNvPr id="140294" name="Group 21"/>
          <p:cNvGrpSpPr/>
          <p:nvPr/>
        </p:nvGrpSpPr>
        <p:grpSpPr bwMode="auto">
          <a:xfrm>
            <a:off x="3624263" y="309563"/>
            <a:ext cx="2438400" cy="3730625"/>
            <a:chOff x="2256" y="240"/>
            <a:chExt cx="1536" cy="2350"/>
          </a:xfrm>
        </p:grpSpPr>
        <p:grpSp>
          <p:nvGrpSpPr>
            <p:cNvPr id="140298" name="Group 22"/>
            <p:cNvGrpSpPr/>
            <p:nvPr/>
          </p:nvGrpSpPr>
          <p:grpSpPr bwMode="auto">
            <a:xfrm>
              <a:off x="2256" y="240"/>
              <a:ext cx="1392" cy="1248"/>
              <a:chOff x="2256" y="240"/>
              <a:chExt cx="1392" cy="1248"/>
            </a:xfrm>
          </p:grpSpPr>
          <p:pic>
            <p:nvPicPr>
              <p:cNvPr id="140300" name="Picture 23" descr="10-1"/>
              <p:cNvPicPr>
                <a:picLocks noChangeAspect="1" noChangeArrowheads="1"/>
              </p:cNvPicPr>
              <p:nvPr/>
            </p:nvPicPr>
            <p:blipFill>
              <a:blip r:embed="rId7" cstate="print">
                <a:lum bright="36000"/>
                <a:extLst>
                  <a:ext uri="{28A0092B-C50C-407E-A947-70E740481C1C}">
                    <a14:useLocalDpi xmlns:a14="http://schemas.microsoft.com/office/drawing/2010/main" val="0"/>
                  </a:ext>
                </a:extLst>
              </a:blip>
              <a:srcRect/>
              <a:stretch>
                <a:fillRect/>
              </a:stretch>
            </p:blipFill>
            <p:spPr bwMode="auto">
              <a:xfrm>
                <a:off x="2256" y="240"/>
                <a:ext cx="1392"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1" name="Rectangle 24"/>
              <p:cNvSpPr>
                <a:spLocks noChangeArrowheads="1"/>
              </p:cNvSpPr>
              <p:nvPr/>
            </p:nvSpPr>
            <p:spPr bwMode="auto">
              <a:xfrm>
                <a:off x="2503" y="1219"/>
                <a:ext cx="9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200">
                    <a:ea typeface="华文楷体" panose="02010600040101010101" pitchFamily="2" charset="-122"/>
                  </a:rPr>
                  <a:t>人造金刚石</a:t>
                </a:r>
                <a:endParaRPr lang="zh-CN" altLang="en-US" sz="2200">
                  <a:ea typeface="华文楷体" panose="02010600040101010101" pitchFamily="2" charset="-122"/>
                </a:endParaRPr>
              </a:p>
            </p:txBody>
          </p:sp>
        </p:grpSp>
        <p:pic>
          <p:nvPicPr>
            <p:cNvPr id="140299" name="Picture 25" descr="1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6" y="1601"/>
              <a:ext cx="1536"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0295" name="Picture 10" descr="石墨烯 的图像结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1738" y="179388"/>
            <a:ext cx="2035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15" descr="C:\Users\Chemfan\Desktop\石墨烯.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3038" y="1987550"/>
            <a:ext cx="170021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7" name="Text Box 6"/>
          <p:cNvSpPr txBox="1">
            <a:spLocks noChangeArrowheads="1"/>
          </p:cNvSpPr>
          <p:nvPr/>
        </p:nvSpPr>
        <p:spPr bwMode="auto">
          <a:xfrm>
            <a:off x="8285163" y="1533525"/>
            <a:ext cx="5905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solidFill>
                  <a:srgbClr val="0000FF"/>
                </a:solidFill>
                <a:ea typeface="华文楷体" panose="02010600040101010101" pitchFamily="2" charset="-122"/>
                <a:cs typeface="Times New Roman" panose="02020603050405020304" pitchFamily="18" charset="0"/>
              </a:rPr>
              <a:t>石墨烯</a:t>
            </a:r>
            <a:endParaRPr lang="en-US" altLang="zh-CN">
              <a:solidFill>
                <a:srgbClr val="0000FF"/>
              </a:solidFill>
              <a:ea typeface="华文楷体" panose="02010600040101010101" pitchFamily="2" charset="-122"/>
              <a:cs typeface="Times New Roman" panose="02020603050405020304" pitchFamily="18" charset="0"/>
            </a:endParaRPr>
          </a:p>
        </p:txBody>
      </p:sp>
    </p:spTree>
  </p:cSld>
  <p:clrMapOvr>
    <a:masterClrMapping/>
  </p:clrMapOvr>
  <p:transition>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8593F0E-F890-4E70-AD0B-BF2F53EEF575}"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95234" name="Rectangle 3"/>
          <p:cNvSpPr>
            <a:spLocks noChangeArrowheads="1"/>
          </p:cNvSpPr>
          <p:nvPr/>
        </p:nvSpPr>
        <p:spPr bwMode="auto">
          <a:xfrm>
            <a:off x="1049338" y="836613"/>
            <a:ext cx="25146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en-US" altLang="zh-CN">
                <a:solidFill>
                  <a:srgbClr val="111111"/>
                </a:solidFill>
                <a:ea typeface="华文楷体" panose="02010600040101010101" pitchFamily="2" charset="-122"/>
              </a:rPr>
              <a:t>1 </a:t>
            </a:r>
            <a:r>
              <a:rPr kumimoji="1" lang="zh-CN" altLang="en-US">
                <a:solidFill>
                  <a:srgbClr val="111111"/>
                </a:solidFill>
                <a:ea typeface="华文楷体" panose="02010600040101010101" pitchFamily="2" charset="-122"/>
              </a:rPr>
              <a:t>成键特征</a:t>
            </a:r>
            <a:r>
              <a:rPr kumimoji="1" lang="en-US" altLang="zh-CN">
                <a:solidFill>
                  <a:srgbClr val="111111"/>
                </a:solidFill>
                <a:ea typeface="华文楷体" panose="02010600040101010101" pitchFamily="2" charset="-122"/>
              </a:rPr>
              <a:t>:</a:t>
            </a:r>
            <a:endParaRPr kumimoji="1" lang="zh-CN" altLang="en-US" baseline="30000">
              <a:solidFill>
                <a:srgbClr val="111111"/>
              </a:solidFill>
              <a:ea typeface="华文楷体" panose="02010600040101010101" pitchFamily="2" charset="-122"/>
            </a:endParaRPr>
          </a:p>
        </p:txBody>
      </p:sp>
      <p:sp>
        <p:nvSpPr>
          <p:cNvPr id="397316" name="Rectangle 4"/>
          <p:cNvSpPr>
            <a:spLocks noRot="1" noChangeArrowheads="1"/>
          </p:cNvSpPr>
          <p:nvPr/>
        </p:nvSpPr>
        <p:spPr bwMode="auto">
          <a:xfrm>
            <a:off x="787400" y="1557338"/>
            <a:ext cx="82089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buClr>
                <a:schemeClr val="tx2"/>
              </a:buClr>
              <a:buSzPct val="70000"/>
            </a:pPr>
            <a:r>
              <a:rPr lang="en-US" altLang="zh-CN">
                <a:solidFill>
                  <a:srgbClr val="0000FF"/>
                </a:solidFill>
                <a:ea typeface="华文楷体" panose="02010600040101010101" pitchFamily="2" charset="-122"/>
              </a:rPr>
              <a:t>C , Si</a:t>
            </a:r>
            <a:r>
              <a:rPr lang="en-US" altLang="zh-CN">
                <a:ea typeface="华文楷体" panose="02010600040101010101" pitchFamily="2" charset="-122"/>
              </a:rPr>
              <a:t> </a:t>
            </a:r>
            <a:r>
              <a:rPr lang="zh-CN" altLang="en-US">
                <a:ea typeface="华文楷体" panose="02010600040101010101" pitchFamily="2" charset="-122"/>
              </a:rPr>
              <a:t>：同族元素，</a:t>
            </a:r>
            <a:r>
              <a:rPr lang="en-US" altLang="zh-CN">
                <a:ea typeface="华文楷体" panose="02010600040101010101" pitchFamily="2" charset="-122"/>
              </a:rPr>
              <a:t>ns</a:t>
            </a:r>
            <a:r>
              <a:rPr lang="en-US" altLang="zh-CN" baseline="30000">
                <a:ea typeface="华文楷体" panose="02010600040101010101" pitchFamily="2" charset="-122"/>
              </a:rPr>
              <a:t>2</a:t>
            </a:r>
            <a:r>
              <a:rPr lang="en-US" altLang="zh-CN">
                <a:ea typeface="华文楷体" panose="02010600040101010101" pitchFamily="2" charset="-122"/>
              </a:rPr>
              <a:t>np</a:t>
            </a:r>
            <a:r>
              <a:rPr lang="en-US" altLang="zh-CN" baseline="30000">
                <a:ea typeface="华文楷体" panose="02010600040101010101" pitchFamily="2" charset="-122"/>
              </a:rPr>
              <a:t>2</a:t>
            </a:r>
            <a:r>
              <a:rPr lang="en-US" altLang="zh-CN">
                <a:ea typeface="华文楷体" panose="02010600040101010101" pitchFamily="2" charset="-122"/>
              </a:rPr>
              <a:t>, </a:t>
            </a:r>
            <a:r>
              <a:rPr lang="zh-CN" altLang="en-US">
                <a:ea typeface="华文楷体" panose="02010600040101010101" pitchFamily="2" charset="-122"/>
              </a:rPr>
              <a:t>价轨道和价电子数相等，</a:t>
            </a:r>
            <a:r>
              <a:rPr lang="zh-CN" altLang="en-US">
                <a:solidFill>
                  <a:srgbClr val="0000FF"/>
                </a:solidFill>
                <a:ea typeface="华文楷体" panose="02010600040101010101" pitchFamily="2" charset="-122"/>
              </a:rPr>
              <a:t>性质相似</a:t>
            </a:r>
            <a:r>
              <a:rPr lang="en-US" altLang="zh-CN">
                <a:ea typeface="华文楷体" panose="02010600040101010101" pitchFamily="2" charset="-122"/>
              </a:rPr>
              <a:t> ;    </a:t>
            </a:r>
            <a:r>
              <a:rPr lang="en-US" altLang="zh-CN">
                <a:solidFill>
                  <a:srgbClr val="0000FF"/>
                </a:solidFill>
                <a:ea typeface="华文楷体" panose="02010600040101010101" pitchFamily="2" charset="-122"/>
              </a:rPr>
              <a:t>B/Al  </a:t>
            </a:r>
            <a:r>
              <a:rPr lang="zh-CN" altLang="en-US">
                <a:solidFill>
                  <a:srgbClr val="FF0000"/>
                </a:solidFill>
                <a:ea typeface="华文楷体" panose="02010600040101010101" pitchFamily="2" charset="-122"/>
              </a:rPr>
              <a:t>缺电子原子</a:t>
            </a:r>
            <a:endParaRPr lang="zh-CN" altLang="en-US">
              <a:solidFill>
                <a:srgbClr val="FF0000"/>
              </a:solidFill>
              <a:ea typeface="华文楷体" panose="02010600040101010101" pitchFamily="2" charset="-122"/>
            </a:endParaRPr>
          </a:p>
          <a:p>
            <a:pPr>
              <a:lnSpc>
                <a:spcPct val="125000"/>
              </a:lnSpc>
              <a:buClr>
                <a:schemeClr val="tx2"/>
              </a:buClr>
              <a:buSzPct val="70000"/>
              <a:buFont typeface="Wingdings" panose="05000000000000000000" pitchFamily="2" charset="2"/>
              <a:buNone/>
            </a:pPr>
            <a:r>
              <a:rPr lang="en-US" altLang="zh-CN">
                <a:solidFill>
                  <a:srgbClr val="0000FF"/>
                </a:solidFill>
                <a:ea typeface="华文楷体" panose="02010600040101010101" pitchFamily="2" charset="-122"/>
              </a:rPr>
              <a:t>     C</a:t>
            </a:r>
            <a:r>
              <a:rPr lang="zh-CN" altLang="en-US">
                <a:solidFill>
                  <a:srgbClr val="0000FF"/>
                </a:solidFill>
                <a:ea typeface="华文楷体" panose="02010600040101010101" pitchFamily="2" charset="-122"/>
              </a:rPr>
              <a:t>：</a:t>
            </a:r>
            <a:r>
              <a:rPr lang="zh-CN" altLang="en-US">
                <a:ea typeface="华文楷体" panose="02010600040101010101" pitchFamily="2" charset="-122"/>
              </a:rPr>
              <a:t>以</a:t>
            </a:r>
            <a:r>
              <a:rPr lang="en-US" altLang="zh-CN">
                <a:solidFill>
                  <a:srgbClr val="FF0000"/>
                </a:solidFill>
                <a:ea typeface="华文楷体" panose="02010600040101010101" pitchFamily="2" charset="-122"/>
              </a:rPr>
              <a:t>sp, sp</a:t>
            </a:r>
            <a:r>
              <a:rPr lang="en-US" altLang="zh-CN" baseline="30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 sp</a:t>
            </a:r>
            <a:r>
              <a:rPr lang="en-US" altLang="zh-CN" baseline="30000">
                <a:solidFill>
                  <a:srgbClr val="FF0000"/>
                </a:solidFill>
                <a:ea typeface="华文楷体" panose="02010600040101010101" pitchFamily="2" charset="-122"/>
              </a:rPr>
              <a:t>3</a:t>
            </a:r>
            <a:r>
              <a:rPr lang="zh-CN" altLang="en-US">
                <a:ea typeface="华文楷体" panose="02010600040101010101" pitchFamily="2" charset="-122"/>
              </a:rPr>
              <a:t>杂化成键，</a:t>
            </a:r>
            <a:r>
              <a:rPr lang="zh-CN" altLang="en-US">
                <a:ea typeface="华文楷体" panose="02010600040101010101" pitchFamily="2" charset="-122"/>
                <a:sym typeface="Symbol" panose="05050102010706020507" pitchFamily="18" charset="2"/>
              </a:rPr>
              <a:t></a:t>
            </a:r>
            <a:r>
              <a:rPr lang="zh-CN" altLang="en-US">
                <a:ea typeface="华文楷体" panose="02010600040101010101" pitchFamily="2" charset="-122"/>
              </a:rPr>
              <a:t>键 </a:t>
            </a:r>
            <a:r>
              <a:rPr lang="en-US" altLang="zh-CN">
                <a:ea typeface="华文楷体" panose="02010600040101010101" pitchFamily="2" charset="-122"/>
              </a:rPr>
              <a:t>+ p-p</a:t>
            </a:r>
            <a:r>
              <a:rPr lang="en-US" altLang="zh-CN">
                <a:ea typeface="华文楷体" panose="02010600040101010101" pitchFamily="2" charset="-122"/>
                <a:sym typeface="Symbol" panose="05050102010706020507" pitchFamily="18" charset="2"/>
              </a:rPr>
              <a:t></a:t>
            </a:r>
            <a:r>
              <a:rPr lang="zh-CN" altLang="en-US">
                <a:ea typeface="华文楷体" panose="02010600040101010101" pitchFamily="2" charset="-122"/>
              </a:rPr>
              <a:t>键 </a:t>
            </a:r>
            <a:r>
              <a:rPr lang="en-US" altLang="zh-CN">
                <a:ea typeface="华文楷体" panose="02010600040101010101" pitchFamily="2" charset="-122"/>
              </a:rPr>
              <a:t>(</a:t>
            </a:r>
            <a:r>
              <a:rPr lang="zh-CN" altLang="en-US">
                <a:solidFill>
                  <a:srgbClr val="0000FF"/>
                </a:solidFill>
                <a:ea typeface="华文楷体" panose="02010600040101010101" pitchFamily="2" charset="-122"/>
              </a:rPr>
              <a:t>多重键</a:t>
            </a:r>
            <a:r>
              <a:rPr lang="en-US" altLang="zh-CN">
                <a:ea typeface="华文楷体" panose="02010600040101010101" pitchFamily="2" charset="-122"/>
              </a:rPr>
              <a:t>)</a:t>
            </a:r>
            <a:r>
              <a:rPr lang="zh-CN" altLang="en-US">
                <a:ea typeface="华文楷体" panose="02010600040101010101" pitchFamily="2" charset="-122"/>
              </a:rPr>
              <a:t>，如</a:t>
            </a:r>
            <a:r>
              <a:rPr lang="en-US" altLang="zh-CN" sz="2800">
                <a:ea typeface="华文楷体" panose="02010600040101010101" pitchFamily="2" charset="-122"/>
              </a:rPr>
              <a:t>CO</a:t>
            </a:r>
            <a:r>
              <a:rPr lang="en-US" altLang="zh-CN" sz="2800" baseline="-25000">
                <a:ea typeface="华文楷体" panose="02010600040101010101" pitchFamily="2" charset="-122"/>
              </a:rPr>
              <a:t>2</a:t>
            </a:r>
            <a:r>
              <a:rPr lang="zh-CN" altLang="en-US" sz="2800">
                <a:ea typeface="华文楷体" panose="02010600040101010101" pitchFamily="2" charset="-122"/>
              </a:rPr>
              <a:t>、</a:t>
            </a:r>
            <a:r>
              <a:rPr lang="en-US" altLang="zh-CN" sz="2800">
                <a:ea typeface="华文楷体" panose="02010600040101010101" pitchFamily="2" charset="-122"/>
              </a:rPr>
              <a:t>CH</a:t>
            </a:r>
            <a:r>
              <a:rPr lang="en-US" altLang="zh-CN" sz="2800" baseline="-25000">
                <a:ea typeface="华文楷体" panose="02010600040101010101" pitchFamily="2" charset="-122"/>
              </a:rPr>
              <a:t>2</a:t>
            </a:r>
            <a:r>
              <a:rPr lang="zh-CN" altLang="en-US" sz="2800">
                <a:ea typeface="华文楷体" panose="02010600040101010101" pitchFamily="2" charset="-122"/>
              </a:rPr>
              <a:t>＝</a:t>
            </a:r>
            <a:r>
              <a:rPr lang="en-US" altLang="zh-CN" sz="2800">
                <a:ea typeface="华文楷体" panose="02010600040101010101" pitchFamily="2" charset="-122"/>
              </a:rPr>
              <a:t>CH</a:t>
            </a:r>
            <a:r>
              <a:rPr lang="en-US" altLang="zh-CN" sz="2800" baseline="-25000">
                <a:ea typeface="华文楷体" panose="02010600040101010101" pitchFamily="2" charset="-122"/>
              </a:rPr>
              <a:t>2</a:t>
            </a:r>
            <a:r>
              <a:rPr lang="zh-CN" altLang="en-US" sz="2800">
                <a:ea typeface="华文楷体" panose="02010600040101010101" pitchFamily="2" charset="-122"/>
              </a:rPr>
              <a:t>、</a:t>
            </a:r>
            <a:r>
              <a:rPr lang="en-US" altLang="zh-CN" sz="2800">
                <a:ea typeface="华文楷体" panose="02010600040101010101" pitchFamily="2" charset="-122"/>
              </a:rPr>
              <a:t>CCl</a:t>
            </a:r>
            <a:r>
              <a:rPr lang="en-US" altLang="zh-CN" sz="2800" baseline="-25000">
                <a:ea typeface="华文楷体" panose="02010600040101010101" pitchFamily="2" charset="-122"/>
              </a:rPr>
              <a:t>4</a:t>
            </a:r>
            <a:r>
              <a:rPr lang="zh-CN" altLang="en-US">
                <a:ea typeface="华文楷体" panose="02010600040101010101" pitchFamily="2" charset="-122"/>
              </a:rPr>
              <a:t>等</a:t>
            </a:r>
            <a:r>
              <a:rPr lang="en-US" altLang="zh-CN">
                <a:ea typeface="华文楷体" panose="02010600040101010101" pitchFamily="2" charset="-122"/>
              </a:rPr>
              <a:t>; </a:t>
            </a:r>
            <a:r>
              <a:rPr lang="zh-CN" altLang="en-US">
                <a:ea typeface="华文楷体" panose="02010600040101010101" pitchFamily="2" charset="-122"/>
                <a:cs typeface="Times New Roman" panose="02020603050405020304" pitchFamily="18" charset="0"/>
              </a:rPr>
              <a:t>易形成同原子长链的分子、复杂结构的有机物</a:t>
            </a:r>
            <a:endParaRPr lang="zh-CN" altLang="en-US">
              <a:ea typeface="华文楷体" panose="02010600040101010101" pitchFamily="2" charset="-122"/>
              <a:cs typeface="Times New Roman" panose="02020603050405020304" pitchFamily="18" charset="0"/>
            </a:endParaRPr>
          </a:p>
        </p:txBody>
      </p:sp>
      <p:sp>
        <p:nvSpPr>
          <p:cNvPr id="95236" name="Rectangle 6"/>
          <p:cNvSpPr>
            <a:spLocks noChangeArrowheads="1"/>
          </p:cNvSpPr>
          <p:nvPr/>
        </p:nvSpPr>
        <p:spPr bwMode="auto">
          <a:xfrm>
            <a:off x="1049338" y="115888"/>
            <a:ext cx="6618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8.3.1 </a:t>
            </a:r>
            <a:r>
              <a:rPr lang="zh-CN" altLang="en-US" sz="4000">
                <a:solidFill>
                  <a:srgbClr val="0000FF"/>
                </a:solidFill>
                <a:ea typeface="华文楷体" panose="02010600040101010101" pitchFamily="2" charset="-122"/>
                <a:cs typeface="Times New Roman" panose="02020603050405020304" pitchFamily="18" charset="0"/>
              </a:rPr>
              <a:t>碳</a:t>
            </a:r>
            <a:r>
              <a:rPr lang="en-US" altLang="zh-CN" sz="4000">
                <a:solidFill>
                  <a:srgbClr val="0000FF"/>
                </a:solidFill>
                <a:ea typeface="华文楷体" panose="02010600040101010101" pitchFamily="2" charset="-122"/>
                <a:cs typeface="Times New Roman" panose="02020603050405020304" pitchFamily="18" charset="0"/>
              </a:rPr>
              <a:t>/</a:t>
            </a:r>
            <a:r>
              <a:rPr lang="zh-CN" altLang="en-US" sz="4000">
                <a:solidFill>
                  <a:srgbClr val="0000FF"/>
                </a:solidFill>
                <a:ea typeface="华文楷体" panose="02010600040101010101" pitchFamily="2" charset="-122"/>
                <a:cs typeface="Times New Roman" panose="02020603050405020304" pitchFamily="18" charset="0"/>
              </a:rPr>
              <a:t>硅的成键特征和单质</a:t>
            </a:r>
            <a:endParaRPr lang="zh-CN" altLang="en-US" sz="4000">
              <a:solidFill>
                <a:srgbClr val="0000FF"/>
              </a:solidFill>
              <a:ea typeface="华文楷体" panose="02010600040101010101" pitchFamily="2" charset="-122"/>
              <a:cs typeface="Times New Roman" panose="02020603050405020304" pitchFamily="18" charset="0"/>
            </a:endParaRPr>
          </a:p>
        </p:txBody>
      </p:sp>
      <p:grpSp>
        <p:nvGrpSpPr>
          <p:cNvPr id="2" name="组合 1"/>
          <p:cNvGrpSpPr/>
          <p:nvPr/>
        </p:nvGrpSpPr>
        <p:grpSpPr bwMode="auto">
          <a:xfrm>
            <a:off x="1260475" y="4868863"/>
            <a:ext cx="6942138" cy="1960562"/>
            <a:chOff x="1261095" y="4869160"/>
            <a:chExt cx="6941749" cy="1960563"/>
          </a:xfrm>
        </p:grpSpPr>
        <p:grpSp>
          <p:nvGrpSpPr>
            <p:cNvPr id="95238" name="Group 14"/>
            <p:cNvGrpSpPr/>
            <p:nvPr/>
          </p:nvGrpSpPr>
          <p:grpSpPr bwMode="auto">
            <a:xfrm>
              <a:off x="1261095" y="5158979"/>
              <a:ext cx="1728787" cy="1382712"/>
              <a:chOff x="793" y="3249"/>
              <a:chExt cx="1089" cy="871"/>
            </a:xfrm>
          </p:grpSpPr>
          <p:pic>
            <p:nvPicPr>
              <p:cNvPr id="95245" name="Picture 9" descr="SP杂化"/>
              <p:cNvPicPr>
                <a:picLocks noChangeAspect="1" noChangeArrowheads="1"/>
              </p:cNvPicPr>
              <p:nvPr/>
            </p:nvPicPr>
            <p:blipFill>
              <a:blip r:embed="rId1" cstate="print">
                <a:clrChange>
                  <a:clrFrom>
                    <a:srgbClr val="425EA8"/>
                  </a:clrFrom>
                  <a:clrTo>
                    <a:srgbClr val="425EA8">
                      <a:alpha val="0"/>
                    </a:srgbClr>
                  </a:clrTo>
                </a:clrChange>
                <a:extLst>
                  <a:ext uri="{28A0092B-C50C-407E-A947-70E740481C1C}">
                    <a14:useLocalDpi xmlns:a14="http://schemas.microsoft.com/office/drawing/2010/main" val="0"/>
                  </a:ext>
                </a:extLst>
              </a:blip>
              <a:srcRect t="16646" b="16769"/>
              <a:stretch>
                <a:fillRect/>
              </a:stretch>
            </p:blipFill>
            <p:spPr bwMode="auto">
              <a:xfrm>
                <a:off x="793" y="3249"/>
                <a:ext cx="1089"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6" name="Text Box 11"/>
              <p:cNvSpPr txBox="1">
                <a:spLocks noChangeArrowheads="1"/>
              </p:cNvSpPr>
              <p:nvPr/>
            </p:nvSpPr>
            <p:spPr bwMode="auto">
              <a:xfrm>
                <a:off x="930" y="3793"/>
                <a:ext cx="8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ea typeface="华文楷体" panose="02010600040101010101" pitchFamily="2" charset="-122"/>
                    <a:cs typeface="Times New Roman" panose="02020603050405020304" pitchFamily="18" charset="0"/>
                  </a:rPr>
                  <a:t>sp</a:t>
                </a:r>
                <a:r>
                  <a:rPr lang="zh-CN" altLang="en-US" sz="2800">
                    <a:ea typeface="华文楷体" panose="02010600040101010101" pitchFamily="2" charset="-122"/>
                    <a:cs typeface="Times New Roman" panose="02020603050405020304" pitchFamily="18" charset="0"/>
                  </a:rPr>
                  <a:t>杂化</a:t>
                </a:r>
                <a:endParaRPr lang="zh-CN" altLang="en-US" sz="2800">
                  <a:ea typeface="华文楷体" panose="02010600040101010101" pitchFamily="2" charset="-122"/>
                  <a:cs typeface="Times New Roman" panose="02020603050405020304" pitchFamily="18" charset="0"/>
                </a:endParaRPr>
              </a:p>
            </p:txBody>
          </p:sp>
        </p:grpSp>
        <p:grpSp>
          <p:nvGrpSpPr>
            <p:cNvPr id="95239" name="Group 15"/>
            <p:cNvGrpSpPr/>
            <p:nvPr/>
          </p:nvGrpSpPr>
          <p:grpSpPr bwMode="auto">
            <a:xfrm>
              <a:off x="3779912" y="5101531"/>
              <a:ext cx="1800199" cy="1639078"/>
              <a:chOff x="2381" y="3067"/>
              <a:chExt cx="953" cy="1196"/>
            </a:xfrm>
          </p:grpSpPr>
          <p:pic>
            <p:nvPicPr>
              <p:cNvPr id="95243" name="Picture 7" descr="sp2"/>
              <p:cNvPicPr>
                <a:picLocks noChangeAspect="1" noChangeArrowheads="1"/>
              </p:cNvPicPr>
              <p:nvPr/>
            </p:nvPicPr>
            <p:blipFill>
              <a:blip r:embed="rId2" cstate="print">
                <a:extLst>
                  <a:ext uri="{28A0092B-C50C-407E-A947-70E740481C1C}">
                    <a14:useLocalDpi xmlns:a14="http://schemas.microsoft.com/office/drawing/2010/main" val="0"/>
                  </a:ext>
                </a:extLst>
              </a:blip>
              <a:srcRect l="15938" t="5963" r="15840" b="12552"/>
              <a:stretch>
                <a:fillRect/>
              </a:stretch>
            </p:blipFill>
            <p:spPr bwMode="auto">
              <a:xfrm>
                <a:off x="2381" y="3067"/>
                <a:ext cx="953"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4" name="Text Box 12"/>
              <p:cNvSpPr txBox="1">
                <a:spLocks noChangeArrowheads="1"/>
              </p:cNvSpPr>
              <p:nvPr/>
            </p:nvSpPr>
            <p:spPr bwMode="auto">
              <a:xfrm>
                <a:off x="2472" y="3884"/>
                <a:ext cx="86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ea typeface="华文楷体" panose="02010600040101010101" pitchFamily="2" charset="-122"/>
                    <a:cs typeface="Times New Roman" panose="02020603050405020304" pitchFamily="18" charset="0"/>
                  </a:rPr>
                  <a:t>sp</a:t>
                </a:r>
                <a:r>
                  <a:rPr lang="en-US" altLang="zh-CN" sz="2800" baseline="30000">
                    <a:ea typeface="华文楷体" panose="02010600040101010101" pitchFamily="2" charset="-122"/>
                    <a:cs typeface="Times New Roman" panose="02020603050405020304" pitchFamily="18" charset="0"/>
                  </a:rPr>
                  <a:t>2</a:t>
                </a:r>
                <a:r>
                  <a:rPr lang="zh-CN" altLang="en-US" sz="2800">
                    <a:ea typeface="华文楷体" panose="02010600040101010101" pitchFamily="2" charset="-122"/>
                    <a:cs typeface="Times New Roman" panose="02020603050405020304" pitchFamily="18" charset="0"/>
                  </a:rPr>
                  <a:t>杂化</a:t>
                </a:r>
                <a:endParaRPr lang="zh-CN" altLang="en-US" sz="2800">
                  <a:ea typeface="华文楷体" panose="02010600040101010101" pitchFamily="2" charset="-122"/>
                  <a:cs typeface="Times New Roman" panose="02020603050405020304" pitchFamily="18" charset="0"/>
                </a:endParaRPr>
              </a:p>
            </p:txBody>
          </p:sp>
        </p:grpSp>
        <p:grpSp>
          <p:nvGrpSpPr>
            <p:cNvPr id="95240" name="Group 16"/>
            <p:cNvGrpSpPr/>
            <p:nvPr/>
          </p:nvGrpSpPr>
          <p:grpSpPr bwMode="auto">
            <a:xfrm>
              <a:off x="6084168" y="4869160"/>
              <a:ext cx="2118676" cy="1960563"/>
              <a:chOff x="3969" y="2976"/>
              <a:chExt cx="906" cy="1235"/>
            </a:xfrm>
          </p:grpSpPr>
          <p:pic>
            <p:nvPicPr>
              <p:cNvPr id="95241" name="Picture 8" descr="sp31"/>
              <p:cNvPicPr>
                <a:picLocks noChangeAspect="1" noChangeArrowheads="1"/>
              </p:cNvPicPr>
              <p:nvPr/>
            </p:nvPicPr>
            <p:blipFill>
              <a:blip r:embed="rId3" cstate="print">
                <a:extLst>
                  <a:ext uri="{28A0092B-C50C-407E-A947-70E740481C1C}">
                    <a14:useLocalDpi xmlns:a14="http://schemas.microsoft.com/office/drawing/2010/main" val="0"/>
                  </a:ext>
                </a:extLst>
              </a:blip>
              <a:srcRect l="26353" t="5902" r="14583" b="2777"/>
              <a:stretch>
                <a:fillRect/>
              </a:stretch>
            </p:blipFill>
            <p:spPr bwMode="auto">
              <a:xfrm>
                <a:off x="3969" y="2976"/>
                <a:ext cx="861"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Text Box 13"/>
              <p:cNvSpPr txBox="1">
                <a:spLocks noChangeArrowheads="1"/>
              </p:cNvSpPr>
              <p:nvPr/>
            </p:nvSpPr>
            <p:spPr bwMode="auto">
              <a:xfrm>
                <a:off x="4014" y="3884"/>
                <a:ext cx="8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ea typeface="华文楷体" panose="02010600040101010101" pitchFamily="2" charset="-122"/>
                    <a:cs typeface="Times New Roman" panose="02020603050405020304" pitchFamily="18" charset="0"/>
                  </a:rPr>
                  <a:t>sp</a:t>
                </a:r>
                <a:r>
                  <a:rPr lang="en-US" altLang="zh-CN" sz="2800" baseline="30000">
                    <a:ea typeface="华文楷体" panose="02010600040101010101" pitchFamily="2" charset="-122"/>
                    <a:cs typeface="Times New Roman" panose="02020603050405020304" pitchFamily="18" charset="0"/>
                  </a:rPr>
                  <a:t>3</a:t>
                </a:r>
                <a:r>
                  <a:rPr lang="zh-CN" altLang="en-US" sz="2800">
                    <a:ea typeface="华文楷体" panose="02010600040101010101" pitchFamily="2" charset="-122"/>
                    <a:cs typeface="Times New Roman" panose="02020603050405020304" pitchFamily="18" charset="0"/>
                  </a:rPr>
                  <a:t>杂化</a:t>
                </a:r>
                <a:endParaRPr lang="zh-CN" altLang="en-US" sz="2800">
                  <a:ea typeface="华文楷体" panose="02010600040101010101" pitchFamily="2" charset="-122"/>
                  <a:cs typeface="Times New Roman" panose="02020603050405020304" pitchFamily="18" charset="0"/>
                </a:endParaRPr>
              </a:p>
            </p:txBody>
          </p:sp>
        </p:gr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7316">
                                            <p:txEl>
                                              <p:pRg st="1" end="1"/>
                                            </p:txEl>
                                          </p:spTgt>
                                        </p:tgtEl>
                                        <p:attrNameLst>
                                          <p:attrName>style.visibility</p:attrName>
                                        </p:attrNameLst>
                                      </p:cBhvr>
                                      <p:to>
                                        <p:strVal val="visible"/>
                                      </p:to>
                                    </p:set>
                                    <p:animEffect transition="in" filter="blinds(horizontal)">
                                      <p:cBhvr>
                                        <p:cTn id="7" dur="500"/>
                                        <p:tgtEl>
                                          <p:spTgt spid="397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BB67247-99B8-444F-8429-141A1852F469}"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483333" name="Rectangle 5"/>
          <p:cNvSpPr>
            <a:spLocks noChangeArrowheads="1"/>
          </p:cNvSpPr>
          <p:nvPr/>
        </p:nvSpPr>
        <p:spPr bwMode="auto">
          <a:xfrm>
            <a:off x="893763" y="476250"/>
            <a:ext cx="8048625" cy="513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sz="3600">
                <a:solidFill>
                  <a:srgbClr val="FF0000"/>
                </a:solidFill>
                <a:ea typeface="华文楷体" panose="02010600040101010101" pitchFamily="2" charset="-122"/>
              </a:rPr>
              <a:t>Si</a:t>
            </a:r>
            <a:r>
              <a:rPr lang="zh-CN" altLang="en-US" sz="3600">
                <a:solidFill>
                  <a:srgbClr val="FF0000"/>
                </a:solidFill>
                <a:ea typeface="华文楷体" panose="02010600040101010101" pitchFamily="2" charset="-122"/>
              </a:rPr>
              <a:t>的成键特征 </a:t>
            </a:r>
            <a:r>
              <a:rPr lang="en-US" altLang="zh-CN" sz="3600">
                <a:solidFill>
                  <a:srgbClr val="FF0000"/>
                </a:solidFill>
                <a:ea typeface="华文楷体" panose="02010600040101010101" pitchFamily="2" charset="-122"/>
              </a:rPr>
              <a:t>(p </a:t>
            </a:r>
            <a:r>
              <a:rPr lang="en-US" altLang="zh-CN" sz="3600" baseline="-25000">
                <a:solidFill>
                  <a:srgbClr val="FF0000"/>
                </a:solidFill>
                <a:ea typeface="华文楷体" panose="02010600040101010101" pitchFamily="2" charset="-122"/>
              </a:rPr>
              <a:t>261</a:t>
            </a:r>
            <a:r>
              <a:rPr lang="en-US" altLang="zh-CN" sz="3600">
                <a:solidFill>
                  <a:srgbClr val="FF0000"/>
                </a:solidFill>
                <a:ea typeface="华文楷体" panose="02010600040101010101" pitchFamily="2" charset="-122"/>
              </a:rPr>
              <a:t>)</a:t>
            </a:r>
            <a:r>
              <a:rPr lang="zh-CN" altLang="en-US" sz="3600">
                <a:solidFill>
                  <a:srgbClr val="FF0000"/>
                </a:solidFill>
                <a:ea typeface="华文楷体" panose="02010600040101010101" pitchFamily="2" charset="-122"/>
              </a:rPr>
              <a:t>：</a:t>
            </a:r>
            <a:r>
              <a:rPr lang="zh-CN" altLang="en-US" sz="3600">
                <a:solidFill>
                  <a:srgbClr val="0000FF"/>
                </a:solidFill>
                <a:ea typeface="华文楷体" panose="02010600040101010101" pitchFamily="2" charset="-122"/>
              </a:rPr>
              <a:t> </a:t>
            </a:r>
            <a:endParaRPr lang="en-US" altLang="zh-CN" sz="3600">
              <a:solidFill>
                <a:srgbClr val="0000FF"/>
              </a:solidFill>
              <a:ea typeface="华文楷体" panose="02010600040101010101" pitchFamily="2" charset="-122"/>
            </a:endParaRPr>
          </a:p>
          <a:p>
            <a:pPr>
              <a:lnSpc>
                <a:spcPct val="130000"/>
              </a:lnSpc>
            </a:pPr>
            <a:r>
              <a:rPr lang="en-US" altLang="zh-CN" sz="3600">
                <a:solidFill>
                  <a:srgbClr val="0000FF"/>
                </a:solidFill>
                <a:ea typeface="华文楷体" panose="02010600040101010101" pitchFamily="2" charset="-122"/>
              </a:rPr>
              <a:t>     </a:t>
            </a:r>
            <a:r>
              <a:rPr lang="zh-CN" altLang="en-US" sz="3600">
                <a:ea typeface="华文楷体" panose="02010600040101010101" pitchFamily="2" charset="-122"/>
              </a:rPr>
              <a:t>在</a:t>
            </a:r>
            <a:r>
              <a:rPr lang="en-US" altLang="zh-CN" sz="3600">
                <a:solidFill>
                  <a:srgbClr val="0000FF"/>
                </a:solidFill>
                <a:ea typeface="华文楷体" panose="02010600040101010101" pitchFamily="2" charset="-122"/>
              </a:rPr>
              <a:t>Si</a:t>
            </a:r>
            <a:r>
              <a:rPr lang="zh-CN" altLang="en-US" sz="3600">
                <a:solidFill>
                  <a:srgbClr val="0000FF"/>
                </a:solidFill>
                <a:ea typeface="华文楷体" panose="02010600040101010101" pitchFamily="2" charset="-122"/>
              </a:rPr>
              <a:t>、</a:t>
            </a:r>
            <a:r>
              <a:rPr lang="en-US" altLang="zh-CN" sz="3600">
                <a:solidFill>
                  <a:srgbClr val="0000FF"/>
                </a:solidFill>
                <a:ea typeface="华文楷体" panose="02010600040101010101" pitchFamily="2" charset="-122"/>
              </a:rPr>
              <a:t>SiO</a:t>
            </a:r>
            <a:r>
              <a:rPr lang="en-US" altLang="zh-CN" sz="3600" baseline="-25000">
                <a:solidFill>
                  <a:srgbClr val="0000FF"/>
                </a:solidFill>
                <a:ea typeface="华文楷体" panose="02010600040101010101" pitchFamily="2" charset="-122"/>
              </a:rPr>
              <a:t>2</a:t>
            </a:r>
            <a:r>
              <a:rPr lang="zh-CN" altLang="en-US" sz="3600">
                <a:solidFill>
                  <a:srgbClr val="0000FF"/>
                </a:solidFill>
                <a:ea typeface="华文楷体" panose="02010600040101010101" pitchFamily="2" charset="-122"/>
              </a:rPr>
              <a:t>及硅酸盐</a:t>
            </a:r>
            <a:r>
              <a:rPr lang="zh-CN" altLang="en-US" sz="3600">
                <a:ea typeface="华文楷体" panose="02010600040101010101" pitchFamily="2" charset="-122"/>
              </a:rPr>
              <a:t>中，</a:t>
            </a:r>
            <a:r>
              <a:rPr lang="en-US" altLang="zh-CN" sz="3600">
                <a:solidFill>
                  <a:srgbClr val="0000FF"/>
                </a:solidFill>
                <a:ea typeface="华文楷体" panose="02010600040101010101" pitchFamily="2" charset="-122"/>
              </a:rPr>
              <a:t>sp</a:t>
            </a:r>
            <a:r>
              <a:rPr lang="en-US" altLang="zh-CN" sz="3600" baseline="30000">
                <a:solidFill>
                  <a:srgbClr val="0000FF"/>
                </a:solidFill>
                <a:ea typeface="华文楷体" panose="02010600040101010101" pitchFamily="2" charset="-122"/>
              </a:rPr>
              <a:t>3</a:t>
            </a:r>
            <a:r>
              <a:rPr lang="zh-CN" altLang="en-US" sz="3600">
                <a:ea typeface="华文楷体" panose="02010600040101010101" pitchFamily="2" charset="-122"/>
              </a:rPr>
              <a:t>杂化、四面体构型</a:t>
            </a:r>
            <a:r>
              <a:rPr lang="en-US" altLang="zh-CN" sz="3600">
                <a:ea typeface="华文楷体" panose="02010600040101010101" pitchFamily="2" charset="-122"/>
              </a:rPr>
              <a:t>;  </a:t>
            </a:r>
            <a:endParaRPr lang="en-US" altLang="zh-CN" sz="3600">
              <a:ea typeface="华文楷体" panose="02010600040101010101" pitchFamily="2" charset="-122"/>
            </a:endParaRPr>
          </a:p>
          <a:p>
            <a:pPr>
              <a:lnSpc>
                <a:spcPct val="130000"/>
              </a:lnSpc>
            </a:pPr>
            <a:r>
              <a:rPr lang="en-US" altLang="zh-CN" sz="3600">
                <a:ea typeface="华文楷体" panose="02010600040101010101" pitchFamily="2" charset="-122"/>
              </a:rPr>
              <a:t>    </a:t>
            </a:r>
            <a:r>
              <a:rPr lang="zh-CN" altLang="en-US" sz="3600">
                <a:ea typeface="华文楷体" panose="02010600040101010101" pitchFamily="2" charset="-122"/>
              </a:rPr>
              <a:t>利用</a:t>
            </a:r>
            <a:r>
              <a:rPr lang="en-US" altLang="zh-CN" sz="3600">
                <a:ea typeface="华文楷体" panose="02010600040101010101" pitchFamily="2" charset="-122"/>
              </a:rPr>
              <a:t>3d </a:t>
            </a:r>
            <a:r>
              <a:rPr lang="zh-CN" altLang="en-US" sz="3600">
                <a:ea typeface="华文楷体" panose="02010600040101010101" pitchFamily="2" charset="-122"/>
              </a:rPr>
              <a:t>轨道，</a:t>
            </a:r>
            <a:r>
              <a:rPr lang="en-US" altLang="zh-CN" sz="3600">
                <a:solidFill>
                  <a:srgbClr val="FF0000"/>
                </a:solidFill>
                <a:ea typeface="华文楷体" panose="02010600040101010101" pitchFamily="2" charset="-122"/>
              </a:rPr>
              <a:t>sp</a:t>
            </a:r>
            <a:r>
              <a:rPr lang="en-US" altLang="zh-CN" sz="3600" baseline="30000">
                <a:solidFill>
                  <a:srgbClr val="FF0000"/>
                </a:solidFill>
                <a:ea typeface="华文楷体" panose="02010600040101010101" pitchFamily="2" charset="-122"/>
              </a:rPr>
              <a:t>3</a:t>
            </a:r>
            <a:r>
              <a:rPr lang="en-US" altLang="zh-CN" sz="3600">
                <a:solidFill>
                  <a:srgbClr val="FF0000"/>
                </a:solidFill>
                <a:ea typeface="华文楷体" panose="02010600040101010101" pitchFamily="2" charset="-122"/>
              </a:rPr>
              <a:t>d</a:t>
            </a:r>
            <a:r>
              <a:rPr lang="en-US" altLang="zh-CN" sz="3600" baseline="30000">
                <a:solidFill>
                  <a:srgbClr val="FF0000"/>
                </a:solidFill>
                <a:ea typeface="华文楷体" panose="02010600040101010101" pitchFamily="2" charset="-122"/>
              </a:rPr>
              <a:t>2</a:t>
            </a:r>
            <a:r>
              <a:rPr lang="zh-CN" altLang="en-US" sz="3600">
                <a:solidFill>
                  <a:srgbClr val="FF0000"/>
                </a:solidFill>
                <a:ea typeface="华文楷体" panose="02010600040101010101" pitchFamily="2" charset="-122"/>
              </a:rPr>
              <a:t>杂化</a:t>
            </a:r>
            <a:r>
              <a:rPr lang="zh-CN" altLang="en-US" sz="3600">
                <a:ea typeface="华文楷体" panose="02010600040101010101" pitchFamily="2" charset="-122"/>
              </a:rPr>
              <a:t>，</a:t>
            </a:r>
            <a:r>
              <a:rPr lang="zh-CN" altLang="en-US" sz="3600">
                <a:solidFill>
                  <a:srgbClr val="0000FF"/>
                </a:solidFill>
                <a:ea typeface="华文楷体" panose="02010600040101010101" pitchFamily="2" charset="-122"/>
              </a:rPr>
              <a:t>八面体构型</a:t>
            </a:r>
            <a:r>
              <a:rPr lang="zh-CN" altLang="en-US" sz="3600">
                <a:ea typeface="华文楷体" panose="02010600040101010101" pitchFamily="2" charset="-122"/>
              </a:rPr>
              <a:t>，如</a:t>
            </a:r>
            <a:r>
              <a:rPr lang="en-US" altLang="zh-CN" sz="3600">
                <a:ea typeface="华文楷体" panose="02010600040101010101" pitchFamily="2" charset="-122"/>
              </a:rPr>
              <a:t>SiF</a:t>
            </a:r>
            <a:r>
              <a:rPr lang="en-US" altLang="zh-CN" sz="3600" baseline="-25000">
                <a:ea typeface="华文楷体" panose="02010600040101010101" pitchFamily="2" charset="-122"/>
              </a:rPr>
              <a:t>6</a:t>
            </a:r>
            <a:r>
              <a:rPr lang="en-US" altLang="zh-CN" sz="3600" baseline="30000">
                <a:ea typeface="华文楷体" panose="02010600040101010101" pitchFamily="2" charset="-122"/>
              </a:rPr>
              <a:t>2-</a:t>
            </a:r>
            <a:r>
              <a:rPr lang="zh-CN" altLang="en-US" sz="3600">
                <a:ea typeface="华文楷体" panose="02010600040101010101" pitchFamily="2" charset="-122"/>
              </a:rPr>
              <a:t>；形成</a:t>
            </a:r>
            <a:r>
              <a:rPr lang="en-US" altLang="zh-CN" sz="3600">
                <a:solidFill>
                  <a:srgbClr val="0000FF"/>
                </a:solidFill>
                <a:ea typeface="华文楷体" panose="02010600040101010101" pitchFamily="2" charset="-122"/>
              </a:rPr>
              <a:t>d-p</a:t>
            </a:r>
            <a:r>
              <a:rPr lang="en-US" altLang="zh-CN" sz="3600">
                <a:solidFill>
                  <a:srgbClr val="0000FF"/>
                </a:solidFill>
                <a:ea typeface="华文楷体" panose="02010600040101010101" pitchFamily="2" charset="-122"/>
                <a:sym typeface="Symbol" panose="05050102010706020507" pitchFamily="18" charset="2"/>
              </a:rPr>
              <a:t></a:t>
            </a:r>
            <a:r>
              <a:rPr lang="zh-CN" altLang="en-US" sz="3600">
                <a:ea typeface="华文楷体" panose="02010600040101010101" pitchFamily="2" charset="-122"/>
                <a:sym typeface="Symbol" panose="05050102010706020507" pitchFamily="18" charset="2"/>
              </a:rPr>
              <a:t>键 如</a:t>
            </a:r>
            <a:r>
              <a:rPr lang="en-US" altLang="zh-CN" sz="3600">
                <a:ea typeface="华文楷体" panose="02010600040101010101" pitchFamily="2" charset="-122"/>
                <a:sym typeface="Symbol" panose="05050102010706020507" pitchFamily="18" charset="2"/>
              </a:rPr>
              <a:t>SiO</a:t>
            </a:r>
            <a:r>
              <a:rPr lang="en-US" altLang="zh-CN" sz="3600" baseline="-25000">
                <a:ea typeface="华文楷体" panose="02010600040101010101" pitchFamily="2" charset="-122"/>
                <a:sym typeface="Symbol" panose="05050102010706020507" pitchFamily="18" charset="2"/>
              </a:rPr>
              <a:t>4</a:t>
            </a:r>
            <a:r>
              <a:rPr lang="en-US" altLang="zh-CN" sz="3600" baseline="30000">
                <a:ea typeface="华文楷体" panose="02010600040101010101" pitchFamily="2" charset="-122"/>
                <a:sym typeface="Symbol" panose="05050102010706020507" pitchFamily="18" charset="2"/>
              </a:rPr>
              <a:t>4</a:t>
            </a:r>
            <a:r>
              <a:rPr lang="zh-CN" altLang="en-US" sz="3600" baseline="30000">
                <a:ea typeface="华文楷体" panose="02010600040101010101" pitchFamily="2" charset="-122"/>
                <a:sym typeface="Symbol" panose="05050102010706020507" pitchFamily="18" charset="2"/>
              </a:rPr>
              <a:t>－</a:t>
            </a:r>
            <a:r>
              <a:rPr lang="zh-CN" altLang="en-US" sz="3600">
                <a:ea typeface="华文楷体" panose="02010600040101010101" pitchFamily="2" charset="-122"/>
                <a:sym typeface="Symbol" panose="05050102010706020507" pitchFamily="18" charset="2"/>
              </a:rPr>
              <a:t>；</a:t>
            </a:r>
            <a:endParaRPr lang="en-US" altLang="zh-CN" sz="3600">
              <a:ea typeface="华文楷体" panose="02010600040101010101" pitchFamily="2" charset="-122"/>
              <a:sym typeface="Symbol" panose="05050102010706020507" pitchFamily="18" charset="2"/>
            </a:endParaRPr>
          </a:p>
          <a:p>
            <a:pPr>
              <a:lnSpc>
                <a:spcPct val="130000"/>
              </a:lnSpc>
            </a:pPr>
            <a:r>
              <a:rPr lang="zh-CN" altLang="en-US" sz="3600">
                <a:ea typeface="华文楷体" panose="02010600040101010101" pitchFamily="2" charset="-122"/>
              </a:rPr>
              <a:t>    不形成</a:t>
            </a:r>
            <a:r>
              <a:rPr lang="en-US" altLang="zh-CN" sz="3600">
                <a:solidFill>
                  <a:srgbClr val="0000FF"/>
                </a:solidFill>
                <a:ea typeface="华文楷体" panose="02010600040101010101" pitchFamily="2" charset="-122"/>
                <a:cs typeface="Times New Roman" panose="02020603050405020304" pitchFamily="18" charset="0"/>
              </a:rPr>
              <a:t>p-p π</a:t>
            </a:r>
            <a:r>
              <a:rPr lang="zh-CN" altLang="en-US" sz="3600">
                <a:solidFill>
                  <a:srgbClr val="0000FF"/>
                </a:solidFill>
                <a:ea typeface="华文楷体" panose="02010600040101010101" pitchFamily="2" charset="-122"/>
                <a:cs typeface="Times New Roman" panose="02020603050405020304" pitchFamily="18" charset="0"/>
              </a:rPr>
              <a:t>键</a:t>
            </a:r>
            <a:r>
              <a:rPr lang="zh-CN" altLang="en-US" sz="3600">
                <a:ea typeface="华文楷体" panose="02010600040101010101" pitchFamily="2" charset="-122"/>
                <a:cs typeface="Times New Roman" panose="02020603050405020304" pitchFamily="18" charset="0"/>
              </a:rPr>
              <a:t>，较难自相成键，与氧结合能力非常强  </a:t>
            </a:r>
            <a:r>
              <a:rPr lang="en-US" altLang="zh-CN" sz="3600">
                <a:ea typeface="华文楷体" panose="02010600040101010101" pitchFamily="2" charset="-122"/>
                <a:cs typeface="Times New Roman" panose="02020603050405020304" pitchFamily="18" charset="0"/>
              </a:rPr>
              <a:t>(</a:t>
            </a:r>
            <a:r>
              <a:rPr lang="zh-CN" altLang="en-US" sz="3600">
                <a:ea typeface="华文楷体" panose="02010600040101010101" pitchFamily="2" charset="-122"/>
                <a:cs typeface="Times New Roman" panose="02020603050405020304" pitchFamily="18" charset="0"/>
              </a:rPr>
              <a:t>亲氧元素：</a:t>
            </a:r>
            <a:r>
              <a:rPr lang="en-US" altLang="zh-CN" sz="3600">
                <a:ea typeface="华文楷体" panose="02010600040101010101" pitchFamily="2" charset="-122"/>
                <a:cs typeface="Times New Roman" panose="02020603050405020304" pitchFamily="18" charset="0"/>
              </a:rPr>
              <a:t>B/Al/Si)</a:t>
            </a:r>
            <a:endParaRPr lang="zh-CN" altLang="en-US" sz="3600">
              <a:ea typeface="华文楷体" panose="02010600040101010101" pitchFamily="2" charset="-122"/>
              <a:sym typeface="Symbol" panose="05050102010706020507" pitchFamily="18" charset="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3333"/>
                                        </p:tgtEl>
                                        <p:attrNameLst>
                                          <p:attrName>style.visibility</p:attrName>
                                        </p:attrNameLst>
                                      </p:cBhvr>
                                      <p:to>
                                        <p:strVal val="visible"/>
                                      </p:to>
                                    </p:set>
                                    <p:anim calcmode="lin" valueType="num">
                                      <p:cBhvr additive="base">
                                        <p:cTn id="7" dur="500" fill="hold"/>
                                        <p:tgtEl>
                                          <p:spTgt spid="483333"/>
                                        </p:tgtEl>
                                        <p:attrNameLst>
                                          <p:attrName>ppt_x</p:attrName>
                                        </p:attrNameLst>
                                      </p:cBhvr>
                                      <p:tavLst>
                                        <p:tav tm="0">
                                          <p:val>
                                            <p:strVal val="#ppt_x"/>
                                          </p:val>
                                        </p:tav>
                                        <p:tav tm="100000">
                                          <p:val>
                                            <p:strVal val="#ppt_x"/>
                                          </p:val>
                                        </p:tav>
                                      </p:tavLst>
                                    </p:anim>
                                    <p:anim calcmode="lin" valueType="num">
                                      <p:cBhvr additive="base">
                                        <p:cTn id="8" dur="500" fill="hold"/>
                                        <p:tgtEl>
                                          <p:spTgt spid="4833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26AFA30-63B3-4749-BF95-A420C11201D6}"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21507" name="Rectangle 3"/>
          <p:cNvSpPr>
            <a:spLocks noChangeArrowheads="1"/>
          </p:cNvSpPr>
          <p:nvPr/>
        </p:nvSpPr>
        <p:spPr bwMode="auto">
          <a:xfrm>
            <a:off x="1042988" y="260350"/>
            <a:ext cx="4465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buClr>
                <a:srgbClr val="FF0000"/>
              </a:buClr>
              <a:buFont typeface="宋体" panose="02010600030101010101" pitchFamily="2" charset="-122"/>
              <a:buChar char="★"/>
            </a:pPr>
            <a:r>
              <a:rPr kumimoji="1" lang="en-US" altLang="zh-CN" sz="4000">
                <a:solidFill>
                  <a:srgbClr val="FF0000"/>
                </a:solidFill>
                <a:ea typeface="华文楷体" panose="02010600040101010101" pitchFamily="2" charset="-122"/>
              </a:rPr>
              <a:t>   </a:t>
            </a:r>
            <a:r>
              <a:rPr kumimoji="1" lang="zh-CN" altLang="en-US" sz="4000">
                <a:solidFill>
                  <a:srgbClr val="FF0000"/>
                </a:solidFill>
                <a:ea typeface="华文楷体" panose="02010600040101010101" pitchFamily="2" charset="-122"/>
              </a:rPr>
              <a:t>氢的物理性质</a:t>
            </a:r>
            <a:endParaRPr kumimoji="1" lang="en-US" altLang="zh-CN" sz="4000">
              <a:ea typeface="华文楷体" panose="02010600040101010101" pitchFamily="2" charset="-122"/>
            </a:endParaRPr>
          </a:p>
        </p:txBody>
      </p:sp>
      <p:sp>
        <p:nvSpPr>
          <p:cNvPr id="21508" name="Text Box 4"/>
          <p:cNvSpPr txBox="1">
            <a:spLocks noChangeArrowheads="1"/>
          </p:cNvSpPr>
          <p:nvPr/>
        </p:nvSpPr>
        <p:spPr bwMode="auto">
          <a:xfrm>
            <a:off x="908050" y="1196975"/>
            <a:ext cx="813752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25000"/>
              </a:lnSpc>
            </a:pPr>
            <a:r>
              <a:rPr lang="en-US" altLang="zh-CN">
                <a:ea typeface="华文楷体" panose="02010600040101010101" pitchFamily="2" charset="-122"/>
              </a:rPr>
              <a:t> (1) </a:t>
            </a:r>
            <a:r>
              <a:rPr lang="zh-CN" altLang="en-US">
                <a:ea typeface="华文楷体" panose="02010600040101010101" pitchFamily="2" charset="-122"/>
              </a:rPr>
              <a:t>在水中溶解度极小，密度最小的气体，易燃易爆，沸点</a:t>
            </a:r>
            <a:r>
              <a:rPr lang="en-US" altLang="zh-CN">
                <a:ea typeface="华文楷体" panose="02010600040101010101" pitchFamily="2" charset="-122"/>
              </a:rPr>
              <a:t>20.28 K, </a:t>
            </a:r>
            <a:r>
              <a:rPr lang="zh-CN" altLang="en-US">
                <a:ea typeface="华文楷体" panose="02010600040101010101" pitchFamily="2" charset="-122"/>
              </a:rPr>
              <a:t>在</a:t>
            </a:r>
            <a:r>
              <a:rPr lang="en-US" altLang="zh-CN">
                <a:ea typeface="华文楷体" panose="02010600040101010101" pitchFamily="2" charset="-122"/>
              </a:rPr>
              <a:t>13.84 K</a:t>
            </a:r>
            <a:r>
              <a:rPr lang="zh-CN" altLang="en-US">
                <a:ea typeface="华文楷体" panose="02010600040101010101" pitchFamily="2" charset="-122"/>
              </a:rPr>
              <a:t>转变为透明固体；</a:t>
            </a:r>
            <a:endParaRPr lang="zh-CN" altLang="en-US">
              <a:ea typeface="华文楷体" panose="02010600040101010101" pitchFamily="2" charset="-122"/>
            </a:endParaRPr>
          </a:p>
          <a:p>
            <a:pPr eaLnBrk="0" hangingPunct="0">
              <a:lnSpc>
                <a:spcPct val="125000"/>
              </a:lnSpc>
            </a:pPr>
            <a:r>
              <a:rPr lang="zh-CN" altLang="en-US">
                <a:ea typeface="华文楷体" panose="02010600040101010101" pitchFamily="2" charset="-122"/>
              </a:rPr>
              <a:t> </a:t>
            </a:r>
            <a:r>
              <a:rPr lang="en-US" altLang="zh-CN">
                <a:ea typeface="华文楷体" panose="02010600040101010101" pitchFamily="2" charset="-122"/>
              </a:rPr>
              <a:t>(2) </a:t>
            </a:r>
            <a:r>
              <a:rPr lang="zh-CN" altLang="en-US">
                <a:ea typeface="华文楷体" panose="02010600040101010101" pitchFamily="2" charset="-122"/>
              </a:rPr>
              <a:t>容易被</a:t>
            </a:r>
            <a:r>
              <a:rPr lang="zh-CN" altLang="en-US">
                <a:solidFill>
                  <a:srgbClr val="0000CC"/>
                </a:solidFill>
                <a:ea typeface="华文楷体" panose="02010600040101010101" pitchFamily="2" charset="-122"/>
              </a:rPr>
              <a:t>过渡金属</a:t>
            </a:r>
            <a:r>
              <a:rPr lang="en-US" altLang="zh-CN">
                <a:solidFill>
                  <a:srgbClr val="0000CC"/>
                </a:solidFill>
                <a:ea typeface="华文楷体" panose="02010600040101010101" pitchFamily="2" charset="-122"/>
              </a:rPr>
              <a:t>(Ni, Pd, Pt</a:t>
            </a:r>
            <a:r>
              <a:rPr lang="zh-CN" altLang="en-US">
                <a:solidFill>
                  <a:srgbClr val="0000CC"/>
                </a:solidFill>
                <a:ea typeface="华文楷体" panose="02010600040101010101" pitchFamily="2" charset="-122"/>
              </a:rPr>
              <a:t>等</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吸附</a:t>
            </a:r>
            <a:r>
              <a:rPr lang="zh-CN" altLang="en-US">
                <a:ea typeface="华文楷体" panose="02010600040101010101" pitchFamily="2" charset="-122"/>
              </a:rPr>
              <a:t>而被活化，表现出很强的</a:t>
            </a:r>
            <a:r>
              <a:rPr lang="zh-CN" altLang="en-US">
                <a:solidFill>
                  <a:srgbClr val="FF0000"/>
                </a:solidFill>
                <a:ea typeface="华文楷体" panose="02010600040101010101" pitchFamily="2" charset="-122"/>
              </a:rPr>
              <a:t>化学反应活性</a:t>
            </a:r>
            <a:r>
              <a:rPr lang="zh-CN" altLang="en-US">
                <a:ea typeface="华文楷体" panose="02010600040101010101" pitchFamily="2" charset="-122"/>
              </a:rPr>
              <a:t>；</a:t>
            </a:r>
            <a:endParaRPr lang="zh-CN" altLang="en-US">
              <a:ea typeface="华文楷体" panose="02010600040101010101" pitchFamily="2" charset="-122"/>
            </a:endParaRPr>
          </a:p>
          <a:p>
            <a:pPr eaLnBrk="0" hangingPunct="0">
              <a:lnSpc>
                <a:spcPct val="125000"/>
              </a:lnSpc>
            </a:pPr>
            <a:r>
              <a:rPr lang="zh-CN" altLang="en-US">
                <a:ea typeface="华文楷体" panose="02010600040101010101" pitchFamily="2" charset="-122"/>
              </a:rPr>
              <a:t>      </a:t>
            </a:r>
            <a:r>
              <a:rPr lang="en-US" altLang="zh-CN" sz="2800">
                <a:ea typeface="华文楷体" panose="02010600040101010101" pitchFamily="2" charset="-122"/>
              </a:rPr>
              <a:t>——</a:t>
            </a:r>
            <a:r>
              <a:rPr lang="zh-CN" altLang="en-US" sz="2800">
                <a:ea typeface="华文楷体" panose="02010600040101010101" pitchFamily="2" charset="-122"/>
              </a:rPr>
              <a:t>这些金属是</a:t>
            </a:r>
            <a:r>
              <a:rPr lang="zh-CN" altLang="en-US" sz="2800">
                <a:solidFill>
                  <a:srgbClr val="0000CC"/>
                </a:solidFill>
                <a:ea typeface="华文楷体" panose="02010600040101010101" pitchFamily="2" charset="-122"/>
              </a:rPr>
              <a:t>加氢反应的</a:t>
            </a:r>
            <a:r>
              <a:rPr lang="zh-CN" altLang="en-US" sz="2800">
                <a:ea typeface="华文楷体" panose="02010600040101010101" pitchFamily="2" charset="-122"/>
              </a:rPr>
              <a:t>常用催化剂</a:t>
            </a:r>
            <a:endParaRPr lang="zh-CN" altLang="en-US" sz="2800">
              <a:ea typeface="华文楷体" panose="02010600040101010101" pitchFamily="2" charset="-122"/>
            </a:endParaRPr>
          </a:p>
          <a:p>
            <a:pPr eaLnBrk="0" hangingPunct="0">
              <a:lnSpc>
                <a:spcPct val="125000"/>
              </a:lnSpc>
            </a:pPr>
            <a:r>
              <a:rPr lang="zh-CN" altLang="en-US" sz="2800">
                <a:ea typeface="华文楷体" panose="02010600040101010101" pitchFamily="2" charset="-122"/>
              </a:rPr>
              <a:t>       </a:t>
            </a:r>
            <a:r>
              <a:rPr lang="en-US" altLang="zh-CN" sz="2800">
                <a:ea typeface="华文楷体" panose="02010600040101010101" pitchFamily="2" charset="-122"/>
              </a:rPr>
              <a:t>—— </a:t>
            </a:r>
            <a:r>
              <a:rPr lang="zh-CN" altLang="en-US" sz="2800">
                <a:ea typeface="华文楷体" panose="02010600040101010101" pitchFamily="2" charset="-122"/>
              </a:rPr>
              <a:t>作为氢能源，用于燃料电池</a:t>
            </a:r>
            <a:r>
              <a:rPr lang="en-US" altLang="zh-CN" sz="2800">
                <a:ea typeface="华文楷体" panose="02010600040101010101" pitchFamily="2" charset="-122"/>
              </a:rPr>
              <a:t>/</a:t>
            </a:r>
            <a:r>
              <a:rPr lang="zh-CN" altLang="en-US" sz="2800">
                <a:ea typeface="华文楷体" panose="02010600040101010101" pitchFamily="2" charset="-122"/>
              </a:rPr>
              <a:t>储氢合金</a:t>
            </a:r>
            <a:endParaRPr lang="en-US" altLang="zh-CN" sz="2800">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0-#ppt_w/2"/>
                                          </p:val>
                                        </p:tav>
                                        <p:tav tm="100000">
                                          <p:val>
                                            <p:strVal val="#ppt_x"/>
                                          </p:val>
                                        </p:tav>
                                      </p:tavLst>
                                    </p:anim>
                                    <p:anim calcmode="lin" valueType="num">
                                      <p:cBhvr additive="base">
                                        <p:cTn id="8" dur="500" fill="hold"/>
                                        <p:tgtEl>
                                          <p:spTgt spid="2150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21508">
                                            <p:txEl>
                                              <p:pRg st="0" end="0"/>
                                            </p:txEl>
                                          </p:spTgt>
                                        </p:tgtEl>
                                        <p:attrNameLst>
                                          <p:attrName>style.visibility</p:attrName>
                                        </p:attrNameLst>
                                      </p:cBhvr>
                                      <p:to>
                                        <p:strVal val="visible"/>
                                      </p:to>
                                    </p:set>
                                    <p:anim calcmode="lin" valueType="num">
                                      <p:cBhvr>
                                        <p:cTn id="13" dur="1000" fill="hold"/>
                                        <p:tgtEl>
                                          <p:spTgt spid="21508">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215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1508">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21508">
                                            <p:txEl>
                                              <p:pRg st="1" end="1"/>
                                            </p:txEl>
                                          </p:spTgt>
                                        </p:tgtEl>
                                        <p:attrNameLst>
                                          <p:attrName>style.visibility</p:attrName>
                                        </p:attrNameLst>
                                      </p:cBhvr>
                                      <p:to>
                                        <p:strVal val="visible"/>
                                      </p:to>
                                    </p:set>
                                    <p:anim calcmode="lin" valueType="num">
                                      <p:cBhvr>
                                        <p:cTn id="18" dur="1000" fill="hold"/>
                                        <p:tgtEl>
                                          <p:spTgt spid="21508">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2150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150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25" dur="500"/>
                                        <p:tgtEl>
                                          <p:spTgt spid="21508">
                                            <p:txEl>
                                              <p:pRg st="2" end="2"/>
                                            </p:txEl>
                                          </p:spTgt>
                                        </p:tgtEl>
                                      </p:cBhvr>
                                    </p:animEffect>
                                  </p:childTnLst>
                                </p:cTn>
                              </p:par>
                              <p:par>
                                <p:cTn id="26" presetID="16" presetClass="entr" presetSubtype="26" fill="hold" nodeType="withEffect">
                                  <p:stCondLst>
                                    <p:cond delay="0"/>
                                  </p:stCondLst>
                                  <p:childTnLst>
                                    <p:set>
                                      <p:cBhvr>
                                        <p:cTn id="27" dur="1" fill="hold">
                                          <p:stCondLst>
                                            <p:cond delay="0"/>
                                          </p:stCondLst>
                                        </p:cTn>
                                        <p:tgtEl>
                                          <p:spTgt spid="21508">
                                            <p:txEl>
                                              <p:pRg st="3" end="3"/>
                                            </p:txEl>
                                          </p:spTgt>
                                        </p:tgtEl>
                                        <p:attrNameLst>
                                          <p:attrName>style.visibility</p:attrName>
                                        </p:attrNameLst>
                                      </p:cBhvr>
                                      <p:to>
                                        <p:strVal val="visible"/>
                                      </p:to>
                                    </p:set>
                                    <p:animEffect transition="in" filter="barn(inHorizontal)">
                                      <p:cBhvr>
                                        <p:cTn id="28" dur="500"/>
                                        <p:tgtEl>
                                          <p:spTgt spid="215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56"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F0A92C1-DC57-4578-A71B-B4992C32EA2F}"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59457" name="Rectangle 3"/>
          <p:cNvSpPr>
            <a:spLocks noChangeArrowheads="1"/>
          </p:cNvSpPr>
          <p:nvPr/>
        </p:nvSpPr>
        <p:spPr bwMode="auto">
          <a:xfrm>
            <a:off x="1063625" y="188913"/>
            <a:ext cx="79724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pPr>
            <a:r>
              <a:rPr kumimoji="1" lang="en-US" altLang="zh-CN" sz="3600">
                <a:ea typeface="华文楷体" panose="02010600040101010101" pitchFamily="2" charset="-122"/>
              </a:rPr>
              <a:t>C/Si/B</a:t>
            </a:r>
            <a:r>
              <a:rPr kumimoji="1" lang="zh-CN" altLang="en-US" sz="3600">
                <a:ea typeface="华文楷体" panose="02010600040101010101" pitchFamily="2" charset="-122"/>
              </a:rPr>
              <a:t>等元素具有</a:t>
            </a:r>
            <a:r>
              <a:rPr kumimoji="1" lang="zh-CN" altLang="en-US" sz="3600">
                <a:solidFill>
                  <a:srgbClr val="0000FF"/>
                </a:solidFill>
                <a:ea typeface="华文楷体" panose="02010600040101010101" pitchFamily="2" charset="-122"/>
              </a:rPr>
              <a:t>较强的成簇能力。</a:t>
            </a:r>
            <a:endParaRPr kumimoji="1" lang="en-US" altLang="zh-CN" sz="3600">
              <a:ea typeface="华文楷体" panose="02010600040101010101" pitchFamily="2" charset="-122"/>
            </a:endParaRPr>
          </a:p>
          <a:p>
            <a:pPr>
              <a:lnSpc>
                <a:spcPct val="110000"/>
              </a:lnSpc>
            </a:pPr>
            <a:r>
              <a:rPr kumimoji="1" lang="en-US" altLang="zh-CN" sz="3600">
                <a:ea typeface="华文楷体" panose="02010600040101010101" pitchFamily="2" charset="-122"/>
              </a:rPr>
              <a:t>B</a:t>
            </a:r>
            <a:r>
              <a:rPr kumimoji="1" lang="zh-CN" altLang="en-US" sz="3600">
                <a:ea typeface="华文楷体" panose="02010600040101010101" pitchFamily="2" charset="-122"/>
              </a:rPr>
              <a:t>原子：簇骨架结构的</a:t>
            </a:r>
            <a:r>
              <a:rPr kumimoji="1" lang="zh-CN" altLang="en-US" sz="3600">
                <a:solidFill>
                  <a:srgbClr val="0000FF"/>
                </a:solidFill>
                <a:ea typeface="华文楷体" panose="02010600040101010101" pitchFamily="2" charset="-122"/>
              </a:rPr>
              <a:t>硼烷</a:t>
            </a:r>
            <a:r>
              <a:rPr kumimoji="1" lang="en-US" altLang="zh-CN" sz="3600">
                <a:solidFill>
                  <a:srgbClr val="0000FF"/>
                </a:solidFill>
                <a:ea typeface="华文楷体" panose="02010600040101010101" pitchFamily="2" charset="-122"/>
              </a:rPr>
              <a:t>/</a:t>
            </a:r>
            <a:r>
              <a:rPr kumimoji="1" lang="zh-CN" altLang="en-US" sz="3600">
                <a:solidFill>
                  <a:srgbClr val="0000FF"/>
                </a:solidFill>
                <a:ea typeface="华文楷体" panose="02010600040101010101" pitchFamily="2" charset="-122"/>
              </a:rPr>
              <a:t>硼碳烷</a:t>
            </a:r>
            <a:r>
              <a:rPr kumimoji="1" lang="en-US" altLang="zh-CN" sz="3600">
                <a:solidFill>
                  <a:srgbClr val="0000FF"/>
                </a:solidFill>
                <a:ea typeface="华文楷体" panose="02010600040101010101" pitchFamily="2" charset="-122"/>
              </a:rPr>
              <a:t>/</a:t>
            </a:r>
            <a:r>
              <a:rPr kumimoji="1" lang="zh-CN" altLang="en-US" sz="3600">
                <a:solidFill>
                  <a:srgbClr val="0000FF"/>
                </a:solidFill>
                <a:ea typeface="华文楷体" panose="02010600040101010101" pitchFamily="2" charset="-122"/>
              </a:rPr>
              <a:t>硅硼烷</a:t>
            </a:r>
            <a:r>
              <a:rPr kumimoji="1" lang="en-US" altLang="zh-CN" sz="3600">
                <a:solidFill>
                  <a:srgbClr val="0000FF"/>
                </a:solidFill>
                <a:ea typeface="华文楷体" panose="02010600040101010101" pitchFamily="2" charset="-122"/>
              </a:rPr>
              <a:t>;  </a:t>
            </a:r>
            <a:r>
              <a:rPr kumimoji="1" lang="en-US" altLang="zh-CN" sz="3600">
                <a:ea typeface="华文楷体" panose="02010600040101010101" pitchFamily="2" charset="-122"/>
              </a:rPr>
              <a:t>C</a:t>
            </a:r>
            <a:r>
              <a:rPr kumimoji="1" lang="zh-CN" altLang="en-US" sz="3600">
                <a:ea typeface="华文楷体" panose="02010600040101010101" pitchFamily="2" charset="-122"/>
              </a:rPr>
              <a:t>原子：</a:t>
            </a:r>
            <a:r>
              <a:rPr kumimoji="1" lang="zh-CN" altLang="en-US" sz="3600">
                <a:solidFill>
                  <a:srgbClr val="0000FF"/>
                </a:solidFill>
                <a:ea typeface="华文楷体" panose="02010600040101010101" pitchFamily="2" charset="-122"/>
              </a:rPr>
              <a:t>球碳、纳米碳管</a:t>
            </a:r>
            <a:r>
              <a:rPr kumimoji="1" lang="zh-CN" altLang="en-US" sz="3600">
                <a:ea typeface="华文楷体" panose="02010600040101010101" pitchFamily="2" charset="-122"/>
              </a:rPr>
              <a:t>等</a:t>
            </a:r>
            <a:endParaRPr kumimoji="1" lang="zh-CN" altLang="en-US" sz="3600">
              <a:ea typeface="华文楷体" panose="02010600040101010101" pitchFamily="2" charset="-122"/>
            </a:endParaRPr>
          </a:p>
        </p:txBody>
      </p:sp>
      <p:pic>
        <p:nvPicPr>
          <p:cNvPr id="398340" name="Picture 4" descr="B10C2H12_1-12_closo">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525" y="2455863"/>
            <a:ext cx="2160588"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8341" name="Object 61"/>
          <p:cNvGraphicFramePr>
            <a:graphicFrameLocks noChangeAspect="1"/>
          </p:cNvGraphicFramePr>
          <p:nvPr/>
        </p:nvGraphicFramePr>
        <p:xfrm>
          <a:off x="827088" y="4349750"/>
          <a:ext cx="2376487" cy="2305050"/>
        </p:xfrm>
        <a:graphic>
          <a:graphicData uri="http://schemas.openxmlformats.org/presentationml/2006/ole">
            <mc:AlternateContent xmlns:mc="http://schemas.openxmlformats.org/markup-compatibility/2006">
              <mc:Choice xmlns:v="urn:schemas-microsoft-com:vml" Requires="v">
                <p:oleObj spid="_x0000_s59648" name="Photo Editor 照片" r:id="rId3" imgW="5334000" imgH="5172075" progId="">
                  <p:embed/>
                </p:oleObj>
              </mc:Choice>
              <mc:Fallback>
                <p:oleObj name="Photo Editor 照片" r:id="rId3" imgW="5334000" imgH="5172075" progId="">
                  <p:embed/>
                  <p:pic>
                    <p:nvPicPr>
                      <p:cNvPr id="0" name="Picture 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349750"/>
                        <a:ext cx="237648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8342" name="Object 62"/>
          <p:cNvGraphicFramePr>
            <a:graphicFrameLocks noChangeAspect="1"/>
          </p:cNvGraphicFramePr>
          <p:nvPr/>
        </p:nvGraphicFramePr>
        <p:xfrm>
          <a:off x="3492500" y="2417763"/>
          <a:ext cx="2736850" cy="1874837"/>
        </p:xfrm>
        <a:graphic>
          <a:graphicData uri="http://schemas.openxmlformats.org/presentationml/2006/ole">
            <mc:AlternateContent xmlns:mc="http://schemas.openxmlformats.org/markup-compatibility/2006">
              <mc:Choice xmlns:v="urn:schemas-microsoft-com:vml" Requires="v">
                <p:oleObj spid="_x0000_s59649" name="Photo Editor 照片" r:id="rId5" imgW="1905000" imgH="1304925" progId="">
                  <p:embed/>
                </p:oleObj>
              </mc:Choice>
              <mc:Fallback>
                <p:oleObj name="Photo Editor 照片" r:id="rId5" imgW="1905000" imgH="1304925" progId="">
                  <p:embed/>
                  <p:pic>
                    <p:nvPicPr>
                      <p:cNvPr id="0"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2417763"/>
                        <a:ext cx="2736850"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8343" name="Object 63"/>
          <p:cNvGraphicFramePr>
            <a:graphicFrameLocks noChangeAspect="1"/>
          </p:cNvGraphicFramePr>
          <p:nvPr/>
        </p:nvGraphicFramePr>
        <p:xfrm>
          <a:off x="6665913" y="2882900"/>
          <a:ext cx="1866900" cy="2819400"/>
        </p:xfrm>
        <a:graphic>
          <a:graphicData uri="http://schemas.openxmlformats.org/presentationml/2006/ole">
            <mc:AlternateContent xmlns:mc="http://schemas.openxmlformats.org/markup-compatibility/2006">
              <mc:Choice xmlns:v="urn:schemas-microsoft-com:vml" Requires="v">
                <p:oleObj spid="_x0000_s59650" name="Photo Editor 照片" r:id="rId7" imgW="1866900" imgH="2819400" progId="">
                  <p:embed/>
                </p:oleObj>
              </mc:Choice>
              <mc:Fallback>
                <p:oleObj name="Photo Editor 照片" r:id="rId7" imgW="1866900" imgH="2819400" progId="">
                  <p:embed/>
                  <p:pic>
                    <p:nvPicPr>
                      <p:cNvPr id="0" name="Picture 2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5913" y="2882900"/>
                        <a:ext cx="18669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8344" name="Picture 8" descr="螺旋管碳"/>
          <p:cNvPicPr>
            <a:picLocks noChangeAspect="1" noChangeArrowheads="1"/>
          </p:cNvPicPr>
          <p:nvPr/>
        </p:nvPicPr>
        <p:blipFill>
          <a:blip r:embed="rId9" cstate="print">
            <a:extLst>
              <a:ext uri="{28A0092B-C50C-407E-A947-70E740481C1C}">
                <a14:useLocalDpi xmlns:a14="http://schemas.microsoft.com/office/drawing/2010/main" val="0"/>
              </a:ext>
            </a:extLst>
          </a:blip>
          <a:srcRect l="10440" t="6897" r="16476" b="10345"/>
          <a:stretch>
            <a:fillRect/>
          </a:stretch>
        </p:blipFill>
        <p:spPr bwMode="auto">
          <a:xfrm>
            <a:off x="3348038" y="4356100"/>
            <a:ext cx="31686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8340"/>
                                        </p:tgtEl>
                                        <p:attrNameLst>
                                          <p:attrName>style.visibility</p:attrName>
                                        </p:attrNameLst>
                                      </p:cBhvr>
                                      <p:to>
                                        <p:strVal val="visible"/>
                                      </p:to>
                                    </p:set>
                                    <p:anim calcmode="lin" valueType="num">
                                      <p:cBhvr additive="base">
                                        <p:cTn id="7" dur="500" fill="hold"/>
                                        <p:tgtEl>
                                          <p:spTgt spid="398340"/>
                                        </p:tgtEl>
                                        <p:attrNameLst>
                                          <p:attrName>ppt_x</p:attrName>
                                        </p:attrNameLst>
                                      </p:cBhvr>
                                      <p:tavLst>
                                        <p:tav tm="0">
                                          <p:val>
                                            <p:strVal val="#ppt_x"/>
                                          </p:val>
                                        </p:tav>
                                        <p:tav tm="100000">
                                          <p:val>
                                            <p:strVal val="#ppt_x"/>
                                          </p:val>
                                        </p:tav>
                                      </p:tavLst>
                                    </p:anim>
                                    <p:anim calcmode="lin" valueType="num">
                                      <p:cBhvr additive="base">
                                        <p:cTn id="8" dur="500" fill="hold"/>
                                        <p:tgtEl>
                                          <p:spTgt spid="3983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8342"/>
                                        </p:tgtEl>
                                        <p:attrNameLst>
                                          <p:attrName>style.visibility</p:attrName>
                                        </p:attrNameLst>
                                      </p:cBhvr>
                                      <p:to>
                                        <p:strVal val="visible"/>
                                      </p:to>
                                    </p:set>
                                    <p:anim calcmode="lin" valueType="num">
                                      <p:cBhvr additive="base">
                                        <p:cTn id="11" dur="500" fill="hold"/>
                                        <p:tgtEl>
                                          <p:spTgt spid="398342"/>
                                        </p:tgtEl>
                                        <p:attrNameLst>
                                          <p:attrName>ppt_x</p:attrName>
                                        </p:attrNameLst>
                                      </p:cBhvr>
                                      <p:tavLst>
                                        <p:tav tm="0">
                                          <p:val>
                                            <p:strVal val="#ppt_x"/>
                                          </p:val>
                                        </p:tav>
                                        <p:tav tm="100000">
                                          <p:val>
                                            <p:strVal val="#ppt_x"/>
                                          </p:val>
                                        </p:tav>
                                      </p:tavLst>
                                    </p:anim>
                                    <p:anim calcmode="lin" valueType="num">
                                      <p:cBhvr additive="base">
                                        <p:cTn id="12" dur="500" fill="hold"/>
                                        <p:tgtEl>
                                          <p:spTgt spid="3983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8343"/>
                                        </p:tgtEl>
                                        <p:attrNameLst>
                                          <p:attrName>style.visibility</p:attrName>
                                        </p:attrNameLst>
                                      </p:cBhvr>
                                      <p:to>
                                        <p:strVal val="visible"/>
                                      </p:to>
                                    </p:set>
                                    <p:anim calcmode="lin" valueType="num">
                                      <p:cBhvr additive="base">
                                        <p:cTn id="15" dur="500" fill="hold"/>
                                        <p:tgtEl>
                                          <p:spTgt spid="398343"/>
                                        </p:tgtEl>
                                        <p:attrNameLst>
                                          <p:attrName>ppt_x</p:attrName>
                                        </p:attrNameLst>
                                      </p:cBhvr>
                                      <p:tavLst>
                                        <p:tav tm="0">
                                          <p:val>
                                            <p:strVal val="#ppt_x"/>
                                          </p:val>
                                        </p:tav>
                                        <p:tav tm="100000">
                                          <p:val>
                                            <p:strVal val="#ppt_x"/>
                                          </p:val>
                                        </p:tav>
                                      </p:tavLst>
                                    </p:anim>
                                    <p:anim calcmode="lin" valueType="num">
                                      <p:cBhvr additive="base">
                                        <p:cTn id="16" dur="500" fill="hold"/>
                                        <p:tgtEl>
                                          <p:spTgt spid="3983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8344"/>
                                        </p:tgtEl>
                                        <p:attrNameLst>
                                          <p:attrName>style.visibility</p:attrName>
                                        </p:attrNameLst>
                                      </p:cBhvr>
                                      <p:to>
                                        <p:strVal val="visible"/>
                                      </p:to>
                                    </p:set>
                                    <p:anim calcmode="lin" valueType="num">
                                      <p:cBhvr additive="base">
                                        <p:cTn id="19" dur="500" fill="hold"/>
                                        <p:tgtEl>
                                          <p:spTgt spid="398344"/>
                                        </p:tgtEl>
                                        <p:attrNameLst>
                                          <p:attrName>ppt_x</p:attrName>
                                        </p:attrNameLst>
                                      </p:cBhvr>
                                      <p:tavLst>
                                        <p:tav tm="0">
                                          <p:val>
                                            <p:strVal val="#ppt_x"/>
                                          </p:val>
                                        </p:tav>
                                        <p:tav tm="100000">
                                          <p:val>
                                            <p:strVal val="#ppt_x"/>
                                          </p:val>
                                        </p:tav>
                                      </p:tavLst>
                                    </p:anim>
                                    <p:anim calcmode="lin" valueType="num">
                                      <p:cBhvr additive="base">
                                        <p:cTn id="20" dur="500" fill="hold"/>
                                        <p:tgtEl>
                                          <p:spTgt spid="3983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8341"/>
                                        </p:tgtEl>
                                        <p:attrNameLst>
                                          <p:attrName>style.visibility</p:attrName>
                                        </p:attrNameLst>
                                      </p:cBhvr>
                                      <p:to>
                                        <p:strVal val="visible"/>
                                      </p:to>
                                    </p:set>
                                    <p:anim calcmode="lin" valueType="num">
                                      <p:cBhvr additive="base">
                                        <p:cTn id="23" dur="500" fill="hold"/>
                                        <p:tgtEl>
                                          <p:spTgt spid="398341"/>
                                        </p:tgtEl>
                                        <p:attrNameLst>
                                          <p:attrName>ppt_x</p:attrName>
                                        </p:attrNameLst>
                                      </p:cBhvr>
                                      <p:tavLst>
                                        <p:tav tm="0">
                                          <p:val>
                                            <p:strVal val="#ppt_x"/>
                                          </p:val>
                                        </p:tav>
                                        <p:tav tm="100000">
                                          <p:val>
                                            <p:strVal val="#ppt_x"/>
                                          </p:val>
                                        </p:tav>
                                      </p:tavLst>
                                    </p:anim>
                                    <p:anim calcmode="lin" valueType="num">
                                      <p:cBhvr additive="base">
                                        <p:cTn id="24" dur="500" fill="hold"/>
                                        <p:tgtEl>
                                          <p:spTgt spid="398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5998EA1-1CEE-4FC5-BF99-F1D3E2A87867}"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98306" name="Rectangle 3"/>
          <p:cNvSpPr>
            <a:spLocks noRot="1" noChangeArrowheads="1"/>
          </p:cNvSpPr>
          <p:nvPr/>
        </p:nvSpPr>
        <p:spPr bwMode="auto">
          <a:xfrm>
            <a:off x="992188" y="327025"/>
            <a:ext cx="79660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buClr>
                <a:schemeClr val="tx2"/>
              </a:buClr>
              <a:buSzPct val="70000"/>
            </a:pPr>
            <a:r>
              <a:rPr lang="zh-CN" altLang="en-US" sz="3600" dirty="0">
                <a:solidFill>
                  <a:srgbClr val="FF0000"/>
                </a:solidFill>
                <a:ea typeface="华文楷体" panose="02010600040101010101" pitchFamily="2" charset="-122"/>
              </a:rPr>
              <a:t>硼碳硅</a:t>
            </a:r>
            <a:r>
              <a:rPr lang="zh-CN" altLang="en-US" sz="3600" dirty="0">
                <a:solidFill>
                  <a:srgbClr val="0000FF"/>
                </a:solidFill>
                <a:ea typeface="华文楷体" panose="02010600040101010101" pitchFamily="2" charset="-122"/>
              </a:rPr>
              <a:t>： </a:t>
            </a:r>
            <a:r>
              <a:rPr lang="en-US" altLang="zh-CN" sz="3600" dirty="0" smtClean="0">
                <a:solidFill>
                  <a:srgbClr val="0000CC"/>
                </a:solidFill>
                <a:ea typeface="华文楷体" panose="02010600040101010101" pitchFamily="2" charset="-122"/>
              </a:rPr>
              <a:t>Si</a:t>
            </a:r>
            <a:r>
              <a:rPr lang="zh-CN" altLang="en-US" sz="3600" dirty="0" smtClean="0">
                <a:solidFill>
                  <a:srgbClr val="0000CC"/>
                </a:solidFill>
                <a:ea typeface="华文楷体" panose="02010600040101010101" pitchFamily="2" charset="-122"/>
              </a:rPr>
              <a:t>与</a:t>
            </a:r>
            <a:r>
              <a:rPr lang="en-US" altLang="zh-CN" sz="3600" dirty="0" smtClean="0">
                <a:solidFill>
                  <a:srgbClr val="0000CC"/>
                </a:solidFill>
                <a:ea typeface="华文楷体" panose="02010600040101010101" pitchFamily="2" charset="-122"/>
              </a:rPr>
              <a:t>B</a:t>
            </a:r>
            <a:r>
              <a:rPr lang="zh-CN" altLang="en-US" sz="3600" dirty="0" smtClean="0">
                <a:solidFill>
                  <a:srgbClr val="0000CC"/>
                </a:solidFill>
                <a:ea typeface="华文楷体" panose="02010600040101010101" pitchFamily="2" charset="-122"/>
              </a:rPr>
              <a:t>处于</a:t>
            </a:r>
            <a:r>
              <a:rPr lang="zh-CN" altLang="en-US" sz="3600" dirty="0">
                <a:solidFill>
                  <a:srgbClr val="0000CC"/>
                </a:solidFill>
                <a:ea typeface="华文楷体" panose="02010600040101010101" pitchFamily="2" charset="-122"/>
              </a:rPr>
              <a:t>元素周期表中对角线位置</a:t>
            </a:r>
            <a:r>
              <a:rPr lang="zh-CN" altLang="en-US" sz="3600" dirty="0">
                <a:ea typeface="华文楷体" panose="02010600040101010101" pitchFamily="2" charset="-122"/>
              </a:rPr>
              <a:t>，性质相似  </a:t>
            </a:r>
            <a:r>
              <a:rPr lang="en-US" altLang="zh-CN" sz="3600" dirty="0">
                <a:ea typeface="华文楷体" panose="02010600040101010101" pitchFamily="2" charset="-122"/>
              </a:rPr>
              <a:t>(p</a:t>
            </a:r>
            <a:r>
              <a:rPr lang="en-US" altLang="zh-CN" sz="3600" baseline="-25000" dirty="0">
                <a:ea typeface="华文楷体" panose="02010600040101010101" pitchFamily="2" charset="-122"/>
              </a:rPr>
              <a:t>243</a:t>
            </a:r>
            <a:r>
              <a:rPr lang="en-US" altLang="zh-CN" sz="3600" dirty="0">
                <a:ea typeface="华文楷体" panose="02010600040101010101" pitchFamily="2" charset="-122"/>
              </a:rPr>
              <a:t>)</a:t>
            </a:r>
            <a:r>
              <a:rPr lang="zh-CN" altLang="en-US" sz="3600" dirty="0">
                <a:ea typeface="华文楷体" panose="02010600040101010101" pitchFamily="2" charset="-122"/>
              </a:rPr>
              <a:t>。</a:t>
            </a:r>
            <a:endParaRPr lang="zh-CN" altLang="en-US" dirty="0">
              <a:ea typeface="华文楷体" panose="02010600040101010101" pitchFamily="2" charset="-122"/>
            </a:endParaRPr>
          </a:p>
        </p:txBody>
      </p:sp>
      <p:sp>
        <p:nvSpPr>
          <p:cNvPr id="4" name="Rectangle 4"/>
          <p:cNvSpPr>
            <a:spLocks noChangeArrowheads="1"/>
          </p:cNvSpPr>
          <p:nvPr/>
        </p:nvSpPr>
        <p:spPr bwMode="auto">
          <a:xfrm>
            <a:off x="955675" y="1911350"/>
            <a:ext cx="7993063"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a:ea typeface="华文楷体" panose="02010600040101010101" pitchFamily="2" charset="-122"/>
              </a:rPr>
              <a:t>(1)  </a:t>
            </a:r>
            <a:r>
              <a:rPr lang="zh-CN" altLang="en-US">
                <a:ea typeface="华文楷体" panose="02010600040101010101" pitchFamily="2" charset="-122"/>
              </a:rPr>
              <a:t>电负性较大，电离能高，难失去电子，以形成</a:t>
            </a:r>
            <a:r>
              <a:rPr lang="zh-CN" altLang="en-US">
                <a:solidFill>
                  <a:srgbClr val="0000CC"/>
                </a:solidFill>
                <a:ea typeface="华文楷体" panose="02010600040101010101" pitchFamily="2" charset="-122"/>
              </a:rPr>
              <a:t>共价化合物</a:t>
            </a:r>
            <a:r>
              <a:rPr lang="zh-CN" altLang="en-US">
                <a:ea typeface="华文楷体" panose="02010600040101010101" pitchFamily="2" charset="-122"/>
              </a:rPr>
              <a:t>为主；</a:t>
            </a:r>
            <a:endParaRPr lang="zh-CN" altLang="en-US">
              <a:ea typeface="华文楷体" panose="02010600040101010101" pitchFamily="2" charset="-122"/>
            </a:endParaRPr>
          </a:p>
          <a:p>
            <a:pPr>
              <a:lnSpc>
                <a:spcPct val="120000"/>
              </a:lnSpc>
            </a:pPr>
            <a:r>
              <a:rPr lang="en-US" altLang="zh-CN">
                <a:ea typeface="华文楷体" panose="02010600040101010101" pitchFamily="2" charset="-122"/>
              </a:rPr>
              <a:t>(2) C/Si/B</a:t>
            </a:r>
            <a:r>
              <a:rPr lang="zh-CN" altLang="en-US">
                <a:ea typeface="华文楷体" panose="02010600040101010101" pitchFamily="2" charset="-122"/>
              </a:rPr>
              <a:t>都有</a:t>
            </a:r>
            <a:r>
              <a:rPr lang="zh-CN" altLang="en-US">
                <a:solidFill>
                  <a:srgbClr val="0000CC"/>
                </a:solidFill>
                <a:ea typeface="华文楷体" panose="02010600040101010101" pitchFamily="2" charset="-122"/>
              </a:rPr>
              <a:t>自相成链</a:t>
            </a:r>
            <a:r>
              <a:rPr lang="zh-CN" altLang="en-US">
                <a:ea typeface="华文楷体" panose="02010600040101010101" pitchFamily="2" charset="-122"/>
              </a:rPr>
              <a:t>的特征，即</a:t>
            </a:r>
            <a:r>
              <a:rPr lang="en-US" altLang="zh-CN">
                <a:ea typeface="华文楷体" panose="02010600040101010101" pitchFamily="2" charset="-122"/>
              </a:rPr>
              <a:t>C-C</a:t>
            </a:r>
            <a:r>
              <a:rPr lang="zh-CN" altLang="en-US">
                <a:ea typeface="华文楷体" panose="02010600040101010101" pitchFamily="2" charset="-122"/>
              </a:rPr>
              <a:t>、</a:t>
            </a:r>
            <a:r>
              <a:rPr lang="en-US" altLang="zh-CN">
                <a:ea typeface="华文楷体" panose="02010600040101010101" pitchFamily="2" charset="-122"/>
              </a:rPr>
              <a:t>Si-Si</a:t>
            </a:r>
            <a:r>
              <a:rPr lang="zh-CN" altLang="en-US">
                <a:ea typeface="华文楷体" panose="02010600040101010101" pitchFamily="2" charset="-122"/>
              </a:rPr>
              <a:t>、</a:t>
            </a:r>
            <a:r>
              <a:rPr lang="en-US" altLang="zh-CN">
                <a:ea typeface="华文楷体" panose="02010600040101010101" pitchFamily="2" charset="-122"/>
              </a:rPr>
              <a:t>B-B</a:t>
            </a:r>
            <a:r>
              <a:rPr lang="zh-CN" altLang="en-US">
                <a:ea typeface="华文楷体" panose="02010600040101010101" pitchFamily="2" charset="-122"/>
              </a:rPr>
              <a:t>；形成氢化物</a:t>
            </a:r>
            <a:r>
              <a:rPr lang="en-US" altLang="zh-CN">
                <a:ea typeface="华文楷体" panose="02010600040101010101" pitchFamily="2" charset="-122"/>
              </a:rPr>
              <a:t>—</a:t>
            </a:r>
            <a:r>
              <a:rPr lang="zh-CN" altLang="en-US">
                <a:solidFill>
                  <a:srgbClr val="0000CC"/>
                </a:solidFill>
                <a:ea typeface="华文楷体" panose="02010600040101010101" pitchFamily="2" charset="-122"/>
              </a:rPr>
              <a:t>烷烃</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硅烷</a:t>
            </a:r>
            <a:r>
              <a:rPr lang="en-US" altLang="zh-CN">
                <a:solidFill>
                  <a:srgbClr val="0000CC"/>
                </a:solidFill>
                <a:ea typeface="华文楷体" panose="02010600040101010101" pitchFamily="2" charset="-122"/>
              </a:rPr>
              <a:t>/</a:t>
            </a:r>
            <a:r>
              <a:rPr lang="zh-CN" altLang="en-US">
                <a:solidFill>
                  <a:srgbClr val="0000CC"/>
                </a:solidFill>
                <a:ea typeface="华文楷体" panose="02010600040101010101" pitchFamily="2" charset="-122"/>
              </a:rPr>
              <a:t>硼烷</a:t>
            </a:r>
            <a:r>
              <a:rPr lang="zh-CN" altLang="en-US">
                <a:ea typeface="华文楷体" panose="02010600040101010101" pitchFamily="2" charset="-122"/>
              </a:rPr>
              <a:t>；</a:t>
            </a:r>
            <a:endParaRPr lang="zh-CN" altLang="en-US">
              <a:ea typeface="华文楷体" panose="02010600040101010101" pitchFamily="2" charset="-122"/>
            </a:endParaRPr>
          </a:p>
          <a:p>
            <a:pPr>
              <a:lnSpc>
                <a:spcPct val="120000"/>
              </a:lnSpc>
            </a:pPr>
            <a:r>
              <a:rPr lang="en-US" altLang="zh-CN">
                <a:ea typeface="华文楷体" panose="02010600040101010101" pitchFamily="2" charset="-122"/>
              </a:rPr>
              <a:t>(3) </a:t>
            </a:r>
            <a:r>
              <a:rPr lang="zh-CN" altLang="en-US">
                <a:ea typeface="华文楷体" panose="02010600040101010101" pitchFamily="2" charset="-122"/>
              </a:rPr>
              <a:t>亲氧性： </a:t>
            </a:r>
            <a:r>
              <a:rPr lang="en-US" altLang="zh-CN">
                <a:solidFill>
                  <a:srgbClr val="0000CC"/>
                </a:solidFill>
                <a:ea typeface="华文楷体" panose="02010600040101010101" pitchFamily="2" charset="-122"/>
              </a:rPr>
              <a:t>Si</a:t>
            </a:r>
            <a:r>
              <a:rPr lang="zh-CN" altLang="en-US">
                <a:solidFill>
                  <a:srgbClr val="0000CC"/>
                </a:solidFill>
                <a:ea typeface="华文楷体" panose="02010600040101010101" pitchFamily="2" charset="-122"/>
              </a:rPr>
              <a:t>－</a:t>
            </a:r>
            <a:r>
              <a:rPr lang="en-US" altLang="zh-CN">
                <a:solidFill>
                  <a:srgbClr val="0000CC"/>
                </a:solidFill>
                <a:ea typeface="华文楷体" panose="02010600040101010101" pitchFamily="2" charset="-122"/>
              </a:rPr>
              <a:t>O / B</a:t>
            </a:r>
            <a:r>
              <a:rPr lang="zh-CN" altLang="en-US">
                <a:solidFill>
                  <a:srgbClr val="0000CC"/>
                </a:solidFill>
                <a:ea typeface="华文楷体" panose="02010600040101010101" pitchFamily="2" charset="-122"/>
              </a:rPr>
              <a:t>－</a:t>
            </a:r>
            <a:r>
              <a:rPr lang="en-US" altLang="zh-CN">
                <a:solidFill>
                  <a:srgbClr val="0000CC"/>
                </a:solidFill>
                <a:ea typeface="华文楷体" panose="02010600040101010101" pitchFamily="2" charset="-122"/>
              </a:rPr>
              <a:t>O</a:t>
            </a:r>
            <a:r>
              <a:rPr lang="zh-CN" altLang="en-US">
                <a:ea typeface="华文楷体" panose="02010600040101010101" pitchFamily="2" charset="-122"/>
              </a:rPr>
              <a:t>键能大；</a:t>
            </a:r>
            <a:endParaRPr lang="zh-CN" altLang="en-US">
              <a:ea typeface="华文楷体" panose="02010600040101010101" pitchFamily="2" charset="-122"/>
            </a:endParaRPr>
          </a:p>
          <a:p>
            <a:pPr>
              <a:lnSpc>
                <a:spcPct val="120000"/>
              </a:lnSpc>
            </a:pPr>
            <a:r>
              <a:rPr lang="en-US" altLang="zh-CN">
                <a:ea typeface="华文楷体" panose="02010600040101010101" pitchFamily="2" charset="-122"/>
              </a:rPr>
              <a:t>(4) </a:t>
            </a:r>
            <a:r>
              <a:rPr lang="zh-CN" altLang="en-US">
                <a:ea typeface="华文楷体" panose="02010600040101010101" pitchFamily="2" charset="-122"/>
              </a:rPr>
              <a:t>单质</a:t>
            </a:r>
            <a:r>
              <a:rPr lang="en-US" altLang="zh-CN">
                <a:ea typeface="华文楷体" panose="02010600040101010101" pitchFamily="2" charset="-122"/>
              </a:rPr>
              <a:t>:  </a:t>
            </a:r>
            <a:r>
              <a:rPr lang="zh-CN" altLang="en-US">
                <a:solidFill>
                  <a:srgbClr val="0000CC"/>
                </a:solidFill>
                <a:ea typeface="华文楷体" panose="02010600040101010101" pitchFamily="2" charset="-122"/>
              </a:rPr>
              <a:t>原子晶体为主</a:t>
            </a:r>
            <a:r>
              <a:rPr lang="zh-CN" altLang="en-US">
                <a:ea typeface="华文楷体" panose="02010600040101010101" pitchFamily="2" charset="-122"/>
              </a:rPr>
              <a:t>；层状晶体</a:t>
            </a:r>
            <a:r>
              <a:rPr lang="en-US" altLang="zh-CN">
                <a:ea typeface="华文楷体" panose="02010600040101010101" pitchFamily="2" charset="-122"/>
              </a:rPr>
              <a:t>/</a:t>
            </a:r>
            <a:r>
              <a:rPr lang="zh-CN" altLang="en-US">
                <a:ea typeface="华文楷体" panose="02010600040101010101" pitchFamily="2" charset="-122"/>
              </a:rPr>
              <a:t>无定形</a:t>
            </a:r>
            <a:endParaRPr lang="en-US" altLang="zh-CN">
              <a:ea typeface="华文楷体" panose="02010600040101010101" pitchFamily="2" charset="-122"/>
            </a:endParaRPr>
          </a:p>
          <a:p>
            <a:pPr>
              <a:lnSpc>
                <a:spcPct val="120000"/>
              </a:lnSpc>
            </a:pPr>
            <a:r>
              <a:rPr lang="en-US" altLang="zh-CN">
                <a:ea typeface="华文楷体" panose="02010600040101010101" pitchFamily="2" charset="-122"/>
              </a:rPr>
              <a:t>(5) </a:t>
            </a:r>
            <a:r>
              <a:rPr lang="zh-CN" altLang="en-US">
                <a:ea typeface="华文楷体" panose="02010600040101010101" pitchFamily="2" charset="-122"/>
              </a:rPr>
              <a:t>易与氟离子配位，形成</a:t>
            </a:r>
            <a:r>
              <a:rPr lang="en-US" altLang="zh-CN">
                <a:solidFill>
                  <a:srgbClr val="0000FF"/>
                </a:solidFill>
                <a:ea typeface="华文楷体" panose="02010600040101010101" pitchFamily="2" charset="-122"/>
              </a:rPr>
              <a:t>HBF</a:t>
            </a:r>
            <a:r>
              <a:rPr lang="en-US" altLang="zh-CN" baseline="-25000">
                <a:solidFill>
                  <a:srgbClr val="0000FF"/>
                </a:solidFill>
                <a:ea typeface="华文楷体" panose="02010600040101010101" pitchFamily="2" charset="-122"/>
              </a:rPr>
              <a:t>4</a:t>
            </a:r>
            <a:r>
              <a:rPr lang="zh-CN" altLang="en-US">
                <a:solidFill>
                  <a:srgbClr val="0000FF"/>
                </a:solidFill>
                <a:ea typeface="华文楷体" panose="02010600040101010101" pitchFamily="2" charset="-122"/>
              </a:rPr>
              <a:t>和</a:t>
            </a:r>
            <a:r>
              <a:rPr lang="en-US" altLang="zh-CN">
                <a:solidFill>
                  <a:srgbClr val="0000FF"/>
                </a:solidFill>
                <a:ea typeface="华文楷体" panose="02010600040101010101" pitchFamily="2" charset="-122"/>
              </a:rPr>
              <a:t>H</a:t>
            </a:r>
            <a:r>
              <a:rPr lang="en-US" altLang="zh-CN" baseline="-25000">
                <a:solidFill>
                  <a:srgbClr val="0000FF"/>
                </a:solidFill>
                <a:ea typeface="华文楷体" panose="02010600040101010101" pitchFamily="2" charset="-122"/>
              </a:rPr>
              <a:t>2</a:t>
            </a:r>
            <a:r>
              <a:rPr lang="en-US" altLang="zh-CN">
                <a:solidFill>
                  <a:srgbClr val="0000FF"/>
                </a:solidFill>
                <a:ea typeface="华文楷体" panose="02010600040101010101" pitchFamily="2" charset="-122"/>
              </a:rPr>
              <a:t>SiF</a:t>
            </a:r>
            <a:r>
              <a:rPr lang="en-US" altLang="zh-CN" baseline="-25000">
                <a:solidFill>
                  <a:srgbClr val="0000FF"/>
                </a:solidFill>
                <a:ea typeface="华文楷体" panose="02010600040101010101" pitchFamily="2" charset="-122"/>
              </a:rPr>
              <a:t>6</a:t>
            </a:r>
            <a:endParaRPr lang="zh-CN" altLang="en-US" baseline="-25000">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2" name="Rectangle 2"/>
          <p:cNvSpPr>
            <a:spLocks noChangeArrowheads="1"/>
          </p:cNvSpPr>
          <p:nvPr/>
        </p:nvSpPr>
        <p:spPr bwMode="auto">
          <a:xfrm>
            <a:off x="8261350" y="6092825"/>
            <a:ext cx="48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6D6DA21-FEBA-46F8-AB55-D5EBCC0522BF}" type="slidenum">
              <a:rPr kumimoji="1" lang="en-US" altLang="zh-CN" sz="1600">
                <a:solidFill>
                  <a:srgbClr val="111111"/>
                </a:solidFill>
                <a:ea typeface="ˎ̥"/>
                <a:cs typeface="ˎ̥"/>
              </a:rPr>
            </a:fld>
            <a:r>
              <a:rPr kumimoji="1" lang="en-US" altLang="zh-CN" sz="1600">
                <a:solidFill>
                  <a:srgbClr val="111111"/>
                </a:solidFill>
                <a:ea typeface="ˎ̥"/>
                <a:cs typeface="ˎ̥"/>
              </a:rPr>
              <a:t> </a:t>
            </a:r>
            <a:endParaRPr kumimoji="1" lang="en-US" altLang="zh-CN" sz="1600">
              <a:solidFill>
                <a:srgbClr val="111111"/>
              </a:solidFill>
              <a:ea typeface="ˎ̥"/>
              <a:cs typeface="ˎ̥"/>
            </a:endParaRPr>
          </a:p>
        </p:txBody>
      </p:sp>
      <p:sp>
        <p:nvSpPr>
          <p:cNvPr id="61473" name="Rectangle 4"/>
          <p:cNvSpPr>
            <a:spLocks noChangeArrowheads="1"/>
          </p:cNvSpPr>
          <p:nvPr/>
        </p:nvSpPr>
        <p:spPr bwMode="auto">
          <a:xfrm>
            <a:off x="971550" y="260350"/>
            <a:ext cx="3841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400">
                <a:solidFill>
                  <a:srgbClr val="0000FF"/>
                </a:solidFill>
                <a:ea typeface="华文楷体" panose="02010600040101010101" pitchFamily="2" charset="-122"/>
              </a:rPr>
              <a:t>2    </a:t>
            </a:r>
            <a:r>
              <a:rPr lang="zh-CN" altLang="en-US" sz="4400">
                <a:solidFill>
                  <a:srgbClr val="0000FF"/>
                </a:solidFill>
                <a:ea typeface="华文楷体" panose="02010600040101010101" pitchFamily="2" charset="-122"/>
              </a:rPr>
              <a:t>碳的单质</a:t>
            </a:r>
            <a:endParaRPr lang="zh-CN" altLang="en-US" sz="4400">
              <a:solidFill>
                <a:srgbClr val="0000FF"/>
              </a:solidFill>
              <a:ea typeface="华文楷体" panose="02010600040101010101" pitchFamily="2" charset="-122"/>
            </a:endParaRPr>
          </a:p>
        </p:txBody>
      </p:sp>
      <p:sp>
        <p:nvSpPr>
          <p:cNvPr id="61474" name="Text Box 5"/>
          <p:cNvSpPr txBox="1">
            <a:spLocks noChangeArrowheads="1"/>
          </p:cNvSpPr>
          <p:nvPr/>
        </p:nvSpPr>
        <p:spPr bwMode="auto">
          <a:xfrm>
            <a:off x="971550" y="981075"/>
            <a:ext cx="78057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zh-CN" altLang="en-US" sz="3600">
                <a:solidFill>
                  <a:srgbClr val="0000FF"/>
                </a:solidFill>
                <a:ea typeface="华文楷体" panose="02010600040101010101" pitchFamily="2" charset="-122"/>
              </a:rPr>
              <a:t>多种同素异形体：</a:t>
            </a:r>
            <a:r>
              <a:rPr lang="zh-CN" altLang="en-US" sz="3600">
                <a:solidFill>
                  <a:srgbClr val="FF0000"/>
                </a:solidFill>
                <a:ea typeface="华文楷体" panose="02010600040101010101" pitchFamily="2" charset="-122"/>
              </a:rPr>
              <a:t>金刚石</a:t>
            </a:r>
            <a:r>
              <a:rPr lang="zh-CN" altLang="en-US" sz="3600">
                <a:solidFill>
                  <a:srgbClr val="111111"/>
                </a:solidFill>
                <a:ea typeface="华文楷体" panose="02010600040101010101" pitchFamily="2" charset="-122"/>
              </a:rPr>
              <a:t>、六方金刚石、六方石墨、三方</a:t>
            </a:r>
            <a:r>
              <a:rPr lang="zh-CN" altLang="en-US" sz="3600">
                <a:solidFill>
                  <a:srgbClr val="FF0000"/>
                </a:solidFill>
                <a:ea typeface="华文楷体" panose="02010600040101010101" pitchFamily="2" charset="-122"/>
              </a:rPr>
              <a:t>石墨</a:t>
            </a:r>
            <a:r>
              <a:rPr lang="zh-CN" altLang="en-US" sz="3600">
                <a:solidFill>
                  <a:srgbClr val="111111"/>
                </a:solidFill>
                <a:ea typeface="华文楷体" panose="02010600040101010101" pitchFamily="2" charset="-122"/>
              </a:rPr>
              <a:t>、白碳、</a:t>
            </a:r>
            <a:r>
              <a:rPr lang="zh-CN" altLang="en-US" sz="3600">
                <a:solidFill>
                  <a:srgbClr val="FF0000"/>
                </a:solidFill>
                <a:ea typeface="华文楷体" panose="02010600040101010101" pitchFamily="2" charset="-122"/>
              </a:rPr>
              <a:t>球碳</a:t>
            </a:r>
            <a:r>
              <a:rPr lang="zh-CN" altLang="en-US" sz="3600">
                <a:solidFill>
                  <a:srgbClr val="111111"/>
                </a:solidFill>
                <a:ea typeface="华文楷体" panose="02010600040101010101" pitchFamily="2" charset="-122"/>
              </a:rPr>
              <a:t>、管碳、无定形碳等 </a:t>
            </a:r>
            <a:endParaRPr lang="zh-CN" altLang="en-US" sz="3600">
              <a:solidFill>
                <a:srgbClr val="111111"/>
              </a:solidFill>
              <a:ea typeface="华文楷体" panose="02010600040101010101" pitchFamily="2" charset="-122"/>
            </a:endParaRPr>
          </a:p>
        </p:txBody>
      </p:sp>
      <p:pic>
        <p:nvPicPr>
          <p:cNvPr id="61475" name="Picture 62" descr="石墨"/>
          <p:cNvPicPr>
            <a:picLocks noChangeAspect="1" noChangeArrowheads="1"/>
          </p:cNvPicPr>
          <p:nvPr/>
        </p:nvPicPr>
        <p:blipFill>
          <a:blip r:embed="rId1" cstate="print">
            <a:extLst>
              <a:ext uri="{28A0092B-C50C-407E-A947-70E740481C1C}">
                <a14:useLocalDpi xmlns:a14="http://schemas.microsoft.com/office/drawing/2010/main" val="0"/>
              </a:ext>
            </a:extLst>
          </a:blip>
          <a:srcRect l="12193" r="7054" b="14688"/>
          <a:stretch>
            <a:fillRect/>
          </a:stretch>
        </p:blipFill>
        <p:spPr bwMode="auto">
          <a:xfrm>
            <a:off x="2987675" y="3284538"/>
            <a:ext cx="2054225"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6" name="Picture 63" descr="金刚石-2"/>
          <p:cNvPicPr>
            <a:picLocks noChangeAspect="1" noChangeArrowheads="1"/>
          </p:cNvPicPr>
          <p:nvPr/>
        </p:nvPicPr>
        <p:blipFill>
          <a:blip r:embed="rId2" cstate="print">
            <a:extLst>
              <a:ext uri="{28A0092B-C50C-407E-A947-70E740481C1C}">
                <a14:useLocalDpi xmlns:a14="http://schemas.microsoft.com/office/drawing/2010/main" val="0"/>
              </a:ext>
            </a:extLst>
          </a:blip>
          <a:srcRect l="9985" t="12907" r="3450" b="13121"/>
          <a:stretch>
            <a:fillRect/>
          </a:stretch>
        </p:blipFill>
        <p:spPr bwMode="auto">
          <a:xfrm>
            <a:off x="971550" y="3429000"/>
            <a:ext cx="1841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8341" name="Object 31"/>
          <p:cNvGraphicFramePr>
            <a:graphicFrameLocks noChangeAspect="1"/>
          </p:cNvGraphicFramePr>
          <p:nvPr/>
        </p:nvGraphicFramePr>
        <p:xfrm>
          <a:off x="5580063" y="4664075"/>
          <a:ext cx="1944687" cy="1885950"/>
        </p:xfrm>
        <a:graphic>
          <a:graphicData uri="http://schemas.openxmlformats.org/presentationml/2006/ole">
            <mc:AlternateContent xmlns:mc="http://schemas.openxmlformats.org/markup-compatibility/2006">
              <mc:Choice xmlns:v="urn:schemas-microsoft-com:vml" Requires="v">
                <p:oleObj spid="_x0000_s61545" name="Photo Editor 照片" r:id="rId3" imgW="5334000" imgH="5172075" progId="">
                  <p:embed/>
                </p:oleObj>
              </mc:Choice>
              <mc:Fallback>
                <p:oleObj name="Photo Editor 照片" r:id="rId3" imgW="5334000" imgH="5172075" progId="">
                  <p:embed/>
                  <p:pic>
                    <p:nvPicPr>
                      <p:cNvPr id="0" name="Picture 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64075"/>
                        <a:ext cx="1944687"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8344" name="Picture 8" descr="螺旋管碳"/>
          <p:cNvPicPr>
            <a:picLocks noChangeAspect="1" noChangeArrowheads="1"/>
          </p:cNvPicPr>
          <p:nvPr/>
        </p:nvPicPr>
        <p:blipFill>
          <a:blip r:embed="rId5" cstate="print">
            <a:extLst>
              <a:ext uri="{28A0092B-C50C-407E-A947-70E740481C1C}">
                <a14:useLocalDpi xmlns:a14="http://schemas.microsoft.com/office/drawing/2010/main" val="0"/>
              </a:ext>
            </a:extLst>
          </a:blip>
          <a:srcRect l="10440" t="6897" r="16476" b="10345"/>
          <a:stretch>
            <a:fillRect/>
          </a:stretch>
        </p:blipFill>
        <p:spPr bwMode="auto">
          <a:xfrm>
            <a:off x="6175375" y="2781300"/>
            <a:ext cx="2376488"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8" name="Picture 10" descr="石墨烯 的图像结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675" y="5083175"/>
            <a:ext cx="2035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8344"/>
                                        </p:tgtEl>
                                        <p:attrNameLst>
                                          <p:attrName>style.visibility</p:attrName>
                                        </p:attrNameLst>
                                      </p:cBhvr>
                                      <p:to>
                                        <p:strVal val="visible"/>
                                      </p:to>
                                    </p:set>
                                    <p:anim calcmode="lin" valueType="num">
                                      <p:cBhvr additive="base">
                                        <p:cTn id="7" dur="500" fill="hold"/>
                                        <p:tgtEl>
                                          <p:spTgt spid="398344"/>
                                        </p:tgtEl>
                                        <p:attrNameLst>
                                          <p:attrName>ppt_x</p:attrName>
                                        </p:attrNameLst>
                                      </p:cBhvr>
                                      <p:tavLst>
                                        <p:tav tm="0">
                                          <p:val>
                                            <p:strVal val="#ppt_x"/>
                                          </p:val>
                                        </p:tav>
                                        <p:tav tm="100000">
                                          <p:val>
                                            <p:strVal val="#ppt_x"/>
                                          </p:val>
                                        </p:tav>
                                      </p:tavLst>
                                    </p:anim>
                                    <p:anim calcmode="lin" valueType="num">
                                      <p:cBhvr additive="base">
                                        <p:cTn id="8" dur="500" fill="hold"/>
                                        <p:tgtEl>
                                          <p:spTgt spid="3983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8341"/>
                                        </p:tgtEl>
                                        <p:attrNameLst>
                                          <p:attrName>style.visibility</p:attrName>
                                        </p:attrNameLst>
                                      </p:cBhvr>
                                      <p:to>
                                        <p:strVal val="visible"/>
                                      </p:to>
                                    </p:set>
                                    <p:anim calcmode="lin" valueType="num">
                                      <p:cBhvr additive="base">
                                        <p:cTn id="11" dur="500" fill="hold"/>
                                        <p:tgtEl>
                                          <p:spTgt spid="398341"/>
                                        </p:tgtEl>
                                        <p:attrNameLst>
                                          <p:attrName>ppt_x</p:attrName>
                                        </p:attrNameLst>
                                      </p:cBhvr>
                                      <p:tavLst>
                                        <p:tav tm="0">
                                          <p:val>
                                            <p:strVal val="#ppt_x"/>
                                          </p:val>
                                        </p:tav>
                                        <p:tav tm="100000">
                                          <p:val>
                                            <p:strVal val="#ppt_x"/>
                                          </p:val>
                                        </p:tav>
                                      </p:tavLst>
                                    </p:anim>
                                    <p:anim calcmode="lin" valueType="num">
                                      <p:cBhvr additive="base">
                                        <p:cTn id="12" dur="500" fill="hold"/>
                                        <p:tgtEl>
                                          <p:spTgt spid="398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l="6366" t="-6326" r="10046" b="6458"/>
          <a:stretch>
            <a:fillRect/>
          </a:stretch>
        </p:blipFill>
        <p:spPr bwMode="auto">
          <a:xfrm>
            <a:off x="1476375" y="2997200"/>
            <a:ext cx="307022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4716463" y="1196975"/>
            <a:ext cx="3887787"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5000"/>
              </a:lnSpc>
            </a:pPr>
            <a:r>
              <a:rPr kumimoji="1" lang="zh-CN" altLang="en-US">
                <a:solidFill>
                  <a:srgbClr val="FF0000"/>
                </a:solidFill>
                <a:ea typeface="华文楷体" panose="02010600040101010101" pitchFamily="2" charset="-122"/>
              </a:rPr>
              <a:t>金刚石：</a:t>
            </a:r>
            <a:r>
              <a:rPr kumimoji="1" lang="zh-CN" altLang="en-US">
                <a:ea typeface="华文楷体" panose="02010600040101010101" pitchFamily="2" charset="-122"/>
              </a:rPr>
              <a:t>无色透明固体，为</a:t>
            </a:r>
            <a:r>
              <a:rPr kumimoji="1" lang="zh-CN" altLang="en-US">
                <a:solidFill>
                  <a:srgbClr val="0000FF"/>
                </a:solidFill>
                <a:ea typeface="华文楷体" panose="02010600040101010101" pitchFamily="2" charset="-122"/>
              </a:rPr>
              <a:t>原子晶体</a:t>
            </a:r>
            <a:r>
              <a:rPr kumimoji="1" lang="zh-CN" altLang="en-US">
                <a:ea typeface="华文楷体" panose="02010600040101010101" pitchFamily="2" charset="-122"/>
              </a:rPr>
              <a:t>，</a:t>
            </a:r>
            <a:r>
              <a:rPr kumimoji="1" lang="zh-CN" altLang="en-US">
                <a:solidFill>
                  <a:srgbClr val="FF0000"/>
                </a:solidFill>
                <a:ea typeface="华文楷体" panose="02010600040101010101" pitchFamily="2" charset="-122"/>
              </a:rPr>
              <a:t>碳原子</a:t>
            </a:r>
            <a:r>
              <a:rPr kumimoji="1" lang="zh-CN" altLang="en-US">
                <a:ea typeface="华文楷体" panose="02010600040101010101" pitchFamily="2" charset="-122"/>
              </a:rPr>
              <a:t>以</a:t>
            </a:r>
            <a:r>
              <a:rPr kumimoji="1" lang="en-US" altLang="zh-CN">
                <a:solidFill>
                  <a:srgbClr val="0000FF"/>
                </a:solidFill>
                <a:ea typeface="华文楷体" panose="02010600040101010101" pitchFamily="2" charset="-122"/>
              </a:rPr>
              <a:t>sp</a:t>
            </a:r>
            <a:r>
              <a:rPr kumimoji="1" lang="en-US" altLang="zh-CN" baseline="30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杂化</a:t>
            </a:r>
            <a:r>
              <a:rPr kumimoji="1" lang="zh-CN" altLang="en-US">
                <a:ea typeface="华文楷体" panose="02010600040101010101" pitchFamily="2" charset="-122"/>
              </a:rPr>
              <a:t>和其它原子形成</a:t>
            </a:r>
            <a:r>
              <a:rPr kumimoji="1" lang="zh-CN" altLang="en-US">
                <a:solidFill>
                  <a:srgbClr val="0000FF"/>
                </a:solidFill>
                <a:ea typeface="华文楷体" panose="02010600040101010101" pitchFamily="2" charset="-122"/>
              </a:rPr>
              <a:t>网状巨分子</a:t>
            </a:r>
            <a:r>
              <a:rPr kumimoji="1" lang="zh-CN" altLang="en-US">
                <a:ea typeface="华文楷体" panose="02010600040101010101" pitchFamily="2" charset="-122"/>
              </a:rPr>
              <a:t>；</a:t>
            </a:r>
            <a:r>
              <a:rPr kumimoji="1" lang="en-US" altLang="zh-CN">
                <a:ea typeface="华文楷体" panose="02010600040101010101" pitchFamily="2" charset="-122"/>
              </a:rPr>
              <a:t>C-C</a:t>
            </a:r>
            <a:r>
              <a:rPr kumimoji="1" lang="zh-CN" altLang="en-US">
                <a:ea typeface="华文楷体" panose="02010600040101010101" pitchFamily="2" charset="-122"/>
              </a:rPr>
              <a:t>键能相当高，</a:t>
            </a:r>
            <a:r>
              <a:rPr kumimoji="1" lang="zh-CN" altLang="en-US">
                <a:solidFill>
                  <a:srgbClr val="0000FF"/>
                </a:solidFill>
                <a:ea typeface="华文楷体" panose="02010600040101010101" pitchFamily="2" charset="-122"/>
              </a:rPr>
              <a:t>硬度极大</a:t>
            </a:r>
            <a:r>
              <a:rPr kumimoji="1" lang="zh-CN" altLang="en-US">
                <a:ea typeface="华文楷体" panose="02010600040101010101" pitchFamily="2" charset="-122"/>
              </a:rPr>
              <a:t>，</a:t>
            </a:r>
            <a:r>
              <a:rPr kumimoji="1" lang="zh-CN" altLang="en-US">
                <a:solidFill>
                  <a:srgbClr val="0000FF"/>
                </a:solidFill>
                <a:ea typeface="华文楷体" panose="02010600040101010101" pitchFamily="2" charset="-122"/>
              </a:rPr>
              <a:t>熔点极高</a:t>
            </a:r>
            <a:r>
              <a:rPr kumimoji="1" lang="zh-CN" altLang="en-US">
                <a:ea typeface="华文楷体" panose="02010600040101010101" pitchFamily="2" charset="-122"/>
              </a:rPr>
              <a:t>，分子中</a:t>
            </a:r>
            <a:r>
              <a:rPr kumimoji="1" lang="zh-CN" altLang="en-US">
                <a:solidFill>
                  <a:srgbClr val="0000FF"/>
                </a:solidFill>
                <a:ea typeface="华文楷体" panose="02010600040101010101" pitchFamily="2" charset="-122"/>
              </a:rPr>
              <a:t>没有自由电子</a:t>
            </a:r>
            <a:r>
              <a:rPr kumimoji="1" lang="zh-CN" altLang="en-US">
                <a:ea typeface="华文楷体" panose="02010600040101010101" pitchFamily="2" charset="-122"/>
              </a:rPr>
              <a:t>，不导电</a:t>
            </a:r>
            <a:endParaRPr kumimoji="1" lang="zh-CN" altLang="en-US">
              <a:ea typeface="华文楷体" panose="02010600040101010101" pitchFamily="2" charset="-122"/>
            </a:endParaRPr>
          </a:p>
        </p:txBody>
      </p:sp>
      <p:pic>
        <p:nvPicPr>
          <p:cNvPr id="101379" name="Picture 63" descr="金刚石-2"/>
          <p:cNvPicPr>
            <a:picLocks noChangeAspect="1" noChangeArrowheads="1"/>
          </p:cNvPicPr>
          <p:nvPr/>
        </p:nvPicPr>
        <p:blipFill>
          <a:blip r:embed="rId2" cstate="print">
            <a:extLst>
              <a:ext uri="{28A0092B-C50C-407E-A947-70E740481C1C}">
                <a14:useLocalDpi xmlns:a14="http://schemas.microsoft.com/office/drawing/2010/main" val="0"/>
              </a:ext>
            </a:extLst>
          </a:blip>
          <a:srcRect l="9985" t="12907" r="3450" b="13121"/>
          <a:stretch>
            <a:fillRect/>
          </a:stretch>
        </p:blipFill>
        <p:spPr bwMode="auto">
          <a:xfrm>
            <a:off x="1692275" y="692150"/>
            <a:ext cx="26812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D8673F9-6B92-43E0-907E-D264964C7FAE}"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5"/>
          <p:cNvSpPr>
            <a:spLocks noChangeArrowheads="1"/>
          </p:cNvSpPr>
          <p:nvPr/>
        </p:nvSpPr>
        <p:spPr bwMode="auto">
          <a:xfrm>
            <a:off x="8459788" y="63087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1378D46-236E-4003-AF1A-CC5CC028202C}"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pic>
        <p:nvPicPr>
          <p:cNvPr id="102402"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l="11507" r="23514"/>
          <a:stretch>
            <a:fillRect/>
          </a:stretch>
        </p:blipFill>
        <p:spPr bwMode="auto">
          <a:xfrm>
            <a:off x="5583238" y="2714625"/>
            <a:ext cx="3165475"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4"/>
          <p:cNvSpPr txBox="1">
            <a:spLocks noChangeArrowheads="1"/>
          </p:cNvSpPr>
          <p:nvPr/>
        </p:nvSpPr>
        <p:spPr bwMode="auto">
          <a:xfrm>
            <a:off x="971550" y="404813"/>
            <a:ext cx="76533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a:solidFill>
                  <a:srgbClr val="0000FF"/>
                </a:solidFill>
                <a:ea typeface="华文楷体" panose="02010600040101010101" pitchFamily="2" charset="-122"/>
              </a:rPr>
              <a:t>石墨</a:t>
            </a:r>
            <a:r>
              <a:rPr kumimoji="1" lang="en-US" altLang="zh-CN">
                <a:solidFill>
                  <a:srgbClr val="0000FF"/>
                </a:solidFill>
                <a:ea typeface="华文楷体" panose="02010600040101010101" pitchFamily="2" charset="-122"/>
              </a:rPr>
              <a:t>(sp</a:t>
            </a:r>
            <a:r>
              <a:rPr kumimoji="1" lang="en-US" altLang="zh-CN" baseline="30000">
                <a:solidFill>
                  <a:srgbClr val="0000FF"/>
                </a:solidFill>
                <a:ea typeface="华文楷体" panose="02010600040101010101" pitchFamily="2" charset="-122"/>
              </a:rPr>
              <a:t>2</a:t>
            </a:r>
            <a:r>
              <a:rPr kumimoji="1" lang="zh-CN" altLang="en-US">
                <a:solidFill>
                  <a:srgbClr val="0000FF"/>
                </a:solidFill>
                <a:ea typeface="华文楷体" panose="02010600040101010101" pitchFamily="2" charset="-122"/>
              </a:rPr>
              <a:t>杂化</a:t>
            </a:r>
            <a:r>
              <a:rPr kumimoji="1" lang="en-US" altLang="zh-CN">
                <a:solidFill>
                  <a:srgbClr val="0000FF"/>
                </a:solidFill>
                <a:ea typeface="华文楷体" panose="02010600040101010101" pitchFamily="2" charset="-122"/>
              </a:rPr>
              <a:t>)</a:t>
            </a:r>
            <a:endParaRPr kumimoji="1" lang="en-US" altLang="zh-CN">
              <a:solidFill>
                <a:srgbClr val="0000FF"/>
              </a:solidFill>
              <a:ea typeface="华文楷体" panose="02010600040101010101" pitchFamily="2" charset="-122"/>
            </a:endParaRPr>
          </a:p>
          <a:p>
            <a:pPr>
              <a:spcBef>
                <a:spcPct val="50000"/>
              </a:spcBef>
            </a:pPr>
            <a:r>
              <a:rPr kumimoji="1" lang="en-US" altLang="zh-CN">
                <a:solidFill>
                  <a:schemeClr val="tx1"/>
                </a:solidFill>
                <a:ea typeface="华文楷体" panose="02010600040101010101" pitchFamily="2" charset="-122"/>
              </a:rPr>
              <a:t>  </a:t>
            </a:r>
            <a:r>
              <a:rPr kumimoji="1" lang="en-US" altLang="zh-CN">
                <a:solidFill>
                  <a:srgbClr val="111111"/>
                </a:solidFill>
                <a:ea typeface="华文楷体" panose="02010600040101010101" pitchFamily="2" charset="-122"/>
              </a:rPr>
              <a:t>C-C: 142 pm   </a:t>
            </a:r>
            <a:r>
              <a:rPr kumimoji="1" lang="zh-CN" altLang="en-US">
                <a:solidFill>
                  <a:srgbClr val="111111"/>
                </a:solidFill>
                <a:ea typeface="华文楷体" panose="02010600040101010101" pitchFamily="2" charset="-122"/>
              </a:rPr>
              <a:t>层间距</a:t>
            </a:r>
            <a:r>
              <a:rPr kumimoji="1" lang="en-US" altLang="zh-CN">
                <a:solidFill>
                  <a:srgbClr val="111111"/>
                </a:solidFill>
                <a:ea typeface="华文楷体" panose="02010600040101010101" pitchFamily="2" charset="-122"/>
              </a:rPr>
              <a:t>: 335 pm, </a:t>
            </a:r>
            <a:r>
              <a:rPr kumimoji="1" lang="zh-CN" altLang="en-US">
                <a:solidFill>
                  <a:srgbClr val="111111"/>
                </a:solidFill>
                <a:ea typeface="华文楷体" panose="02010600040101010101" pitchFamily="2" charset="-122"/>
              </a:rPr>
              <a:t>大</a:t>
            </a:r>
            <a:r>
              <a:rPr kumimoji="1" lang="zh-CN" altLang="en-US">
                <a:solidFill>
                  <a:srgbClr val="111111"/>
                </a:solidFill>
                <a:ea typeface="华文楷体" panose="02010600040101010101" pitchFamily="2" charset="-122"/>
                <a:sym typeface="Symbol" panose="05050102010706020507" pitchFamily="18" charset="2"/>
              </a:rPr>
              <a:t> </a:t>
            </a:r>
            <a:r>
              <a:rPr kumimoji="1" lang="zh-CN" altLang="en-US">
                <a:solidFill>
                  <a:srgbClr val="111111"/>
                </a:solidFill>
                <a:ea typeface="华文楷体" panose="02010600040101010101" pitchFamily="2" charset="-122"/>
              </a:rPr>
              <a:t>键</a:t>
            </a:r>
            <a:endParaRPr kumimoji="1" lang="zh-CN" altLang="en-US">
              <a:solidFill>
                <a:srgbClr val="111111"/>
              </a:solidFill>
              <a:ea typeface="华文楷体" panose="02010600040101010101" pitchFamily="2" charset="-122"/>
            </a:endParaRPr>
          </a:p>
          <a:p>
            <a:pPr>
              <a:spcBef>
                <a:spcPct val="50000"/>
              </a:spcBef>
            </a:pPr>
            <a:r>
              <a:rPr kumimoji="1" lang="zh-CN" altLang="en-US">
                <a:solidFill>
                  <a:srgbClr val="111111"/>
                </a:solidFill>
                <a:ea typeface="华文楷体" panose="02010600040101010101" pitchFamily="2" charset="-122"/>
              </a:rPr>
              <a:t>  层向良好的导电、导热性</a:t>
            </a:r>
            <a:endParaRPr kumimoji="1" lang="zh-CN" altLang="en-US">
              <a:solidFill>
                <a:srgbClr val="111111"/>
              </a:solidFill>
              <a:ea typeface="华文楷体" panose="02010600040101010101" pitchFamily="2" charset="-122"/>
            </a:endParaRPr>
          </a:p>
          <a:p>
            <a:pPr>
              <a:spcBef>
                <a:spcPct val="50000"/>
              </a:spcBef>
            </a:pPr>
            <a:r>
              <a:rPr kumimoji="1" lang="zh-CN" altLang="en-US">
                <a:solidFill>
                  <a:srgbClr val="111111"/>
                </a:solidFill>
                <a:ea typeface="华文楷体" panose="02010600040101010101" pitchFamily="2" charset="-122"/>
              </a:rPr>
              <a:t>  可层间滑动，具润滑性</a:t>
            </a:r>
            <a:endParaRPr kumimoji="1" lang="zh-CN" altLang="en-US">
              <a:solidFill>
                <a:srgbClr val="111111"/>
              </a:solidFill>
              <a:ea typeface="华文楷体" panose="02010600040101010101" pitchFamily="2" charset="-122"/>
            </a:endParaRPr>
          </a:p>
        </p:txBody>
      </p:sp>
      <p:sp>
        <p:nvSpPr>
          <p:cNvPr id="5" name="Rectangle 2"/>
          <p:cNvSpPr>
            <a:spLocks noChangeArrowheads="1"/>
          </p:cNvSpPr>
          <p:nvPr/>
        </p:nvSpPr>
        <p:spPr bwMode="auto">
          <a:xfrm>
            <a:off x="971550" y="4149725"/>
            <a:ext cx="45370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30000"/>
              </a:lnSpc>
            </a:pPr>
            <a:r>
              <a:rPr kumimoji="1" lang="zh-CN" altLang="en-US" sz="3600">
                <a:solidFill>
                  <a:srgbClr val="111111"/>
                </a:solidFill>
                <a:ea typeface="华文楷体" panose="02010600040101010101" pitchFamily="2" charset="-122"/>
              </a:rPr>
              <a:t>孔道结构</a:t>
            </a:r>
            <a:endParaRPr kumimoji="1" lang="en-US" altLang="zh-CN" sz="3600">
              <a:solidFill>
                <a:srgbClr val="111111"/>
              </a:solidFill>
              <a:ea typeface="华文楷体" panose="02010600040101010101" pitchFamily="2" charset="-122"/>
            </a:endParaRPr>
          </a:p>
          <a:p>
            <a:pPr fontAlgn="ctr">
              <a:lnSpc>
                <a:spcPct val="130000"/>
              </a:lnSpc>
            </a:pPr>
            <a:r>
              <a:rPr kumimoji="1" lang="zh-CN" altLang="en-US" sz="3600">
                <a:solidFill>
                  <a:srgbClr val="0000FF"/>
                </a:solidFill>
                <a:ea typeface="华文楷体" panose="02010600040101010101" pitchFamily="2" charset="-122"/>
              </a:rPr>
              <a:t>石墨层状间充化合物 </a:t>
            </a:r>
            <a:endParaRPr kumimoji="1" lang="zh-CN" altLang="en-US" sz="3600">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458" name="Group 2"/>
          <p:cNvGrpSpPr/>
          <p:nvPr/>
        </p:nvGrpSpPr>
        <p:grpSpPr bwMode="auto">
          <a:xfrm>
            <a:off x="1074738" y="3879850"/>
            <a:ext cx="7118350" cy="854075"/>
            <a:chOff x="480" y="2444"/>
            <a:chExt cx="4484" cy="538"/>
          </a:xfrm>
        </p:grpSpPr>
        <p:sp>
          <p:nvSpPr>
            <p:cNvPr id="151572" name="Rectangle 3"/>
            <p:cNvSpPr>
              <a:spLocks noChangeArrowheads="1"/>
            </p:cNvSpPr>
            <p:nvPr/>
          </p:nvSpPr>
          <p:spPr bwMode="auto">
            <a:xfrm>
              <a:off x="480" y="2492"/>
              <a:ext cx="60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rPr>
                <a:t>● CH</a:t>
              </a:r>
              <a:r>
                <a:rPr kumimoji="1" lang="en-US" altLang="zh-CN" sz="2000" baseline="-25000">
                  <a:ea typeface="华文楷体" panose="02010600040101010101" pitchFamily="2" charset="-122"/>
                </a:rPr>
                <a:t>4</a:t>
              </a:r>
              <a:endParaRPr kumimoji="1" lang="en-US" altLang="zh-CN" sz="2000" baseline="-25000">
                <a:ea typeface="华文楷体" panose="02010600040101010101" pitchFamily="2" charset="-122"/>
              </a:endParaRPr>
            </a:p>
            <a:p>
              <a:r>
                <a:rPr kumimoji="1" lang="en-US" altLang="zh-CN" sz="2000">
                  <a:ea typeface="华文楷体" panose="02010600040101010101" pitchFamily="2" charset="-122"/>
                </a:rPr>
                <a:t>      H</a:t>
              </a:r>
              <a:r>
                <a:rPr kumimoji="1" lang="en-US" altLang="zh-CN" sz="2000" baseline="-25000">
                  <a:ea typeface="华文楷体" panose="02010600040101010101" pitchFamily="2" charset="-122"/>
                </a:rPr>
                <a:t>2</a:t>
              </a:r>
              <a:endParaRPr kumimoji="1" lang="en-US" altLang="zh-CN" sz="2000" baseline="-25000">
                <a:ea typeface="华文楷体" panose="02010600040101010101" pitchFamily="2" charset="-122"/>
              </a:endParaRPr>
            </a:p>
          </p:txBody>
        </p:sp>
        <p:sp>
          <p:nvSpPr>
            <p:cNvPr id="151573" name="Rectangle 4"/>
            <p:cNvSpPr>
              <a:spLocks noChangeArrowheads="1"/>
            </p:cNvSpPr>
            <p:nvPr/>
          </p:nvSpPr>
          <p:spPr bwMode="auto">
            <a:xfrm>
              <a:off x="1056" y="2582"/>
              <a:ext cx="8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2000">
                  <a:ea typeface="华文楷体" panose="02010600040101010101" pitchFamily="2" charset="-122"/>
                </a:rPr>
                <a:t>混合气</a:t>
              </a:r>
              <a:endParaRPr kumimoji="1" lang="zh-CN" altLang="en-US" sz="2000">
                <a:ea typeface="华文楷体" panose="02010600040101010101" pitchFamily="2" charset="-122"/>
              </a:endParaRPr>
            </a:p>
          </p:txBody>
        </p:sp>
        <p:sp>
          <p:nvSpPr>
            <p:cNvPr id="151574" name="Rectangle 5"/>
            <p:cNvSpPr>
              <a:spLocks noChangeArrowheads="1"/>
            </p:cNvSpPr>
            <p:nvPr/>
          </p:nvSpPr>
          <p:spPr bwMode="auto">
            <a:xfrm>
              <a:off x="4704" y="2534"/>
              <a:ext cx="2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rPr>
                <a:t>C</a:t>
              </a:r>
              <a:endParaRPr kumimoji="1" lang="en-US" altLang="zh-CN" sz="2000">
                <a:ea typeface="华文楷体" panose="02010600040101010101" pitchFamily="2" charset="-122"/>
              </a:endParaRPr>
            </a:p>
          </p:txBody>
        </p:sp>
        <p:sp>
          <p:nvSpPr>
            <p:cNvPr id="151575" name="Rectangle 6"/>
            <p:cNvSpPr>
              <a:spLocks noChangeArrowheads="1"/>
            </p:cNvSpPr>
            <p:nvPr/>
          </p:nvSpPr>
          <p:spPr bwMode="auto">
            <a:xfrm>
              <a:off x="1824" y="2444"/>
              <a:ext cx="26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2000">
                  <a:ea typeface="华文楷体" panose="02010600040101010101" pitchFamily="2" charset="-122"/>
                </a:rPr>
                <a:t>微波频率 </a:t>
              </a:r>
              <a:r>
                <a:rPr kumimoji="1" lang="en-US" altLang="zh-CN" sz="2000">
                  <a:ea typeface="华文楷体" panose="02010600040101010101" pitchFamily="2" charset="-122"/>
                </a:rPr>
                <a:t>2.45×10</a:t>
              </a:r>
              <a:r>
                <a:rPr kumimoji="1" lang="en-US" altLang="zh-CN" sz="2000" baseline="30000">
                  <a:ea typeface="华文楷体" panose="02010600040101010101" pitchFamily="2" charset="-122"/>
                </a:rPr>
                <a:t>6 </a:t>
              </a:r>
              <a:r>
                <a:rPr kumimoji="1" lang="en-US" altLang="zh-CN" sz="2000">
                  <a:ea typeface="华文楷体" panose="02010600040101010101" pitchFamily="2" charset="-122"/>
                </a:rPr>
                <a:t>s</a:t>
              </a:r>
              <a:r>
                <a:rPr kumimoji="1" lang="en-US" altLang="zh-CN" sz="2000" baseline="30000">
                  <a:ea typeface="华文楷体" panose="02010600040101010101" pitchFamily="2" charset="-122"/>
                </a:rPr>
                <a:t>-1</a:t>
              </a:r>
              <a:r>
                <a:rPr kumimoji="1" lang="zh-CN" altLang="en-US" sz="2000">
                  <a:ea typeface="华文楷体" panose="02010600040101010101" pitchFamily="2" charset="-122"/>
                </a:rPr>
                <a:t>，功率 </a:t>
              </a:r>
              <a:r>
                <a:rPr kumimoji="1" lang="en-US" altLang="zh-CN" sz="2000">
                  <a:ea typeface="华文楷体" panose="02010600040101010101" pitchFamily="2" charset="-122"/>
                </a:rPr>
                <a:t>400 W</a:t>
              </a:r>
              <a:endParaRPr kumimoji="1" lang="zh-CN" altLang="en-US" sz="2000">
                <a:ea typeface="华文楷体" panose="02010600040101010101" pitchFamily="2" charset="-122"/>
              </a:endParaRPr>
            </a:p>
          </p:txBody>
        </p:sp>
        <p:sp>
          <p:nvSpPr>
            <p:cNvPr id="151576" name="Rectangle 7"/>
            <p:cNvSpPr>
              <a:spLocks noChangeArrowheads="1"/>
            </p:cNvSpPr>
            <p:nvPr/>
          </p:nvSpPr>
          <p:spPr bwMode="auto">
            <a:xfrm>
              <a:off x="2544" y="2732"/>
              <a:ext cx="14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rPr>
                <a:t>33.7 kPa,  &lt; 1273 K</a:t>
              </a:r>
              <a:endParaRPr kumimoji="1" lang="en-US" altLang="zh-CN" sz="2000">
                <a:ea typeface="华文楷体" panose="02010600040101010101" pitchFamily="2" charset="-122"/>
              </a:endParaRPr>
            </a:p>
          </p:txBody>
        </p:sp>
        <p:sp>
          <p:nvSpPr>
            <p:cNvPr id="151577" name="Line 8"/>
            <p:cNvSpPr>
              <a:spLocks noChangeShapeType="1"/>
            </p:cNvSpPr>
            <p:nvPr/>
          </p:nvSpPr>
          <p:spPr bwMode="auto">
            <a:xfrm>
              <a:off x="1728" y="2688"/>
              <a:ext cx="2928" cy="0"/>
            </a:xfrm>
            <a:prstGeom prst="line">
              <a:avLst/>
            </a:prstGeom>
            <a:noFill/>
            <a:ln w="25400" cap="sq">
              <a:solidFill>
                <a:srgbClr val="11111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403465" name="Group 9"/>
          <p:cNvGrpSpPr/>
          <p:nvPr/>
        </p:nvGrpSpPr>
        <p:grpSpPr bwMode="auto">
          <a:xfrm>
            <a:off x="1074738" y="5130800"/>
            <a:ext cx="7673975" cy="1177925"/>
            <a:chOff x="480" y="3079"/>
            <a:chExt cx="4834" cy="742"/>
          </a:xfrm>
        </p:grpSpPr>
        <p:sp>
          <p:nvSpPr>
            <p:cNvPr id="151565" name="Rectangle 10"/>
            <p:cNvSpPr>
              <a:spLocks noChangeArrowheads="1"/>
            </p:cNvSpPr>
            <p:nvPr/>
          </p:nvSpPr>
          <p:spPr bwMode="auto">
            <a:xfrm>
              <a:off x="480" y="3079"/>
              <a:ext cx="9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rPr>
                <a:t>● </a:t>
              </a:r>
              <a:r>
                <a:rPr kumimoji="1" lang="zh-CN" altLang="en-US" sz="2000">
                  <a:ea typeface="华文楷体" panose="02010600040101010101" pitchFamily="2" charset="-122"/>
                </a:rPr>
                <a:t>溶剂热法</a:t>
              </a:r>
              <a:endParaRPr kumimoji="1" lang="zh-CN" altLang="en-US" sz="2000" baseline="-25000">
                <a:ea typeface="华文楷体" panose="02010600040101010101" pitchFamily="2" charset="-122"/>
              </a:endParaRPr>
            </a:p>
          </p:txBody>
        </p:sp>
        <p:grpSp>
          <p:nvGrpSpPr>
            <p:cNvPr id="151566" name="Group 11"/>
            <p:cNvGrpSpPr/>
            <p:nvPr/>
          </p:nvGrpSpPr>
          <p:grpSpPr bwMode="auto">
            <a:xfrm>
              <a:off x="672" y="3222"/>
              <a:ext cx="4642" cy="599"/>
              <a:chOff x="480" y="3203"/>
              <a:chExt cx="4642" cy="599"/>
            </a:xfrm>
          </p:grpSpPr>
          <p:sp>
            <p:nvSpPr>
              <p:cNvPr id="151567" name="Rectangle 12"/>
              <p:cNvSpPr>
                <a:spLocks noChangeArrowheads="1"/>
              </p:cNvSpPr>
              <p:nvPr/>
            </p:nvSpPr>
            <p:spPr bwMode="auto">
              <a:xfrm>
                <a:off x="480" y="3310"/>
                <a:ext cx="1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rPr>
                  <a:t>CCl</a:t>
                </a:r>
                <a:r>
                  <a:rPr kumimoji="1" lang="en-US" altLang="zh-CN" sz="2000" baseline="-25000">
                    <a:ea typeface="华文楷体" panose="02010600040101010101" pitchFamily="2" charset="-122"/>
                  </a:rPr>
                  <a:t>4</a:t>
                </a:r>
                <a:r>
                  <a:rPr kumimoji="1" lang="en-US" altLang="zh-CN" sz="2000">
                    <a:ea typeface="华文楷体" panose="02010600040101010101" pitchFamily="2" charset="-122"/>
                  </a:rPr>
                  <a:t>(</a:t>
                </a:r>
                <a:r>
                  <a:rPr kumimoji="1" lang="en-US" altLang="zh-CN" sz="2000" i="1">
                    <a:ea typeface="华文楷体" panose="02010600040101010101" pitchFamily="2" charset="-122"/>
                  </a:rPr>
                  <a:t>l</a:t>
                </a:r>
                <a:r>
                  <a:rPr kumimoji="1" lang="en-US" altLang="zh-CN" sz="2000">
                    <a:ea typeface="华文楷体" panose="02010600040101010101" pitchFamily="2" charset="-122"/>
                  </a:rPr>
                  <a:t>) + Na(s)</a:t>
                </a:r>
                <a:endParaRPr kumimoji="1" lang="en-US" altLang="zh-CN" sz="2000">
                  <a:ea typeface="华文楷体" panose="02010600040101010101" pitchFamily="2" charset="-122"/>
                </a:endParaRPr>
              </a:p>
            </p:txBody>
          </p:sp>
          <p:sp>
            <p:nvSpPr>
              <p:cNvPr id="151568" name="Rectangle 13"/>
              <p:cNvSpPr>
                <a:spLocks noChangeArrowheads="1"/>
              </p:cNvSpPr>
              <p:nvPr/>
            </p:nvSpPr>
            <p:spPr bwMode="auto">
              <a:xfrm>
                <a:off x="3936" y="3310"/>
                <a:ext cx="118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2000">
                    <a:ea typeface="华文楷体" panose="02010600040101010101" pitchFamily="2" charset="-122"/>
                  </a:rPr>
                  <a:t>非晶的金刚石</a:t>
                </a:r>
                <a:endParaRPr kumimoji="1" lang="zh-CN" altLang="en-US" sz="2000">
                  <a:ea typeface="华文楷体" panose="02010600040101010101" pitchFamily="2" charset="-122"/>
                </a:endParaRPr>
              </a:p>
            </p:txBody>
          </p:sp>
          <p:sp>
            <p:nvSpPr>
              <p:cNvPr id="151569" name="Rectangle 14"/>
              <p:cNvSpPr>
                <a:spLocks noChangeArrowheads="1"/>
              </p:cNvSpPr>
              <p:nvPr/>
            </p:nvSpPr>
            <p:spPr bwMode="auto">
              <a:xfrm>
                <a:off x="1784" y="3552"/>
                <a:ext cx="27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rPr>
                  <a:t>     Ni-Co-Mn</a:t>
                </a:r>
                <a:r>
                  <a:rPr kumimoji="1" lang="zh-CN" altLang="en-US" sz="2000">
                    <a:ea typeface="华文楷体" panose="02010600040101010101" pitchFamily="2" charset="-122"/>
                  </a:rPr>
                  <a:t>合金催化剂</a:t>
                </a:r>
                <a:endParaRPr kumimoji="1" lang="zh-CN" altLang="en-US" sz="2000">
                  <a:ea typeface="华文楷体" panose="02010600040101010101" pitchFamily="2" charset="-122"/>
                </a:endParaRPr>
              </a:p>
            </p:txBody>
          </p:sp>
          <p:sp>
            <p:nvSpPr>
              <p:cNvPr id="151570" name="Rectangle 15"/>
              <p:cNvSpPr>
                <a:spLocks noChangeArrowheads="1"/>
              </p:cNvSpPr>
              <p:nvPr/>
            </p:nvSpPr>
            <p:spPr bwMode="auto">
              <a:xfrm>
                <a:off x="2640" y="3203"/>
                <a:ext cx="5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rPr>
                  <a:t>700℃</a:t>
                </a:r>
                <a:endParaRPr kumimoji="1" lang="en-US" altLang="zh-CN" sz="2000">
                  <a:ea typeface="华文楷体" panose="02010600040101010101" pitchFamily="2" charset="-122"/>
                </a:endParaRPr>
              </a:p>
            </p:txBody>
          </p:sp>
          <p:sp>
            <p:nvSpPr>
              <p:cNvPr id="151571" name="Line 16"/>
              <p:cNvSpPr>
                <a:spLocks noChangeShapeType="1"/>
              </p:cNvSpPr>
              <p:nvPr/>
            </p:nvSpPr>
            <p:spPr bwMode="auto">
              <a:xfrm>
                <a:off x="1824" y="3502"/>
                <a:ext cx="2064" cy="0"/>
              </a:xfrm>
              <a:prstGeom prst="line">
                <a:avLst/>
              </a:prstGeom>
              <a:noFill/>
              <a:ln w="25400" cap="sq">
                <a:solidFill>
                  <a:srgbClr val="11111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sp>
        <p:nvSpPr>
          <p:cNvPr id="151555" name="Rectangle 17"/>
          <p:cNvSpPr>
            <a:spLocks noChangeArrowheads="1"/>
          </p:cNvSpPr>
          <p:nvPr/>
        </p:nvSpPr>
        <p:spPr bwMode="auto">
          <a:xfrm>
            <a:off x="1046163" y="188913"/>
            <a:ext cx="7286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solidFill>
                  <a:srgbClr val="0000FF"/>
                </a:solidFill>
                <a:ea typeface="华文楷体" panose="02010600040101010101" pitchFamily="2" charset="-122"/>
              </a:rPr>
              <a:t>人工合成金刚石</a:t>
            </a:r>
            <a:endParaRPr kumimoji="1" lang="zh-CN" altLang="en-US" sz="3600">
              <a:solidFill>
                <a:srgbClr val="0000FF"/>
              </a:solidFill>
              <a:ea typeface="华文楷体" panose="02010600040101010101" pitchFamily="2" charset="-122"/>
            </a:endParaRPr>
          </a:p>
          <a:p>
            <a:r>
              <a:rPr kumimoji="1" lang="zh-CN" altLang="en-US" sz="3600">
                <a:ea typeface="华文楷体" panose="02010600040101010101" pitchFamily="2" charset="-122"/>
              </a:rPr>
              <a:t>    要求高温、高压、催化剂合成</a:t>
            </a:r>
            <a:endParaRPr kumimoji="1" lang="zh-CN" altLang="en-US" sz="3600">
              <a:ea typeface="华文楷体" panose="02010600040101010101" pitchFamily="2" charset="-122"/>
            </a:endParaRPr>
          </a:p>
        </p:txBody>
      </p:sp>
      <p:grpSp>
        <p:nvGrpSpPr>
          <p:cNvPr id="403474" name="Group 18"/>
          <p:cNvGrpSpPr/>
          <p:nvPr/>
        </p:nvGrpSpPr>
        <p:grpSpPr bwMode="auto">
          <a:xfrm>
            <a:off x="1182688" y="1579563"/>
            <a:ext cx="7493000" cy="1905000"/>
            <a:chOff x="432" y="960"/>
            <a:chExt cx="4720" cy="1200"/>
          </a:xfrm>
        </p:grpSpPr>
        <p:sp>
          <p:nvSpPr>
            <p:cNvPr id="151559" name="Rectangle 19"/>
            <p:cNvSpPr>
              <a:spLocks noChangeArrowheads="1"/>
            </p:cNvSpPr>
            <p:nvPr/>
          </p:nvSpPr>
          <p:spPr bwMode="auto">
            <a:xfrm>
              <a:off x="1632" y="1516"/>
              <a:ext cx="276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600">
                  <a:ea typeface="华文楷体" panose="02010600040101010101" pitchFamily="2" charset="-122"/>
                </a:rPr>
                <a:t> Co/Ni/Ni-Cr-Fe (</a:t>
              </a:r>
              <a:r>
                <a:rPr kumimoji="1" lang="zh-CN" altLang="en-US" sz="1600">
                  <a:ea typeface="华文楷体" panose="02010600040101010101" pitchFamily="2" charset="-122"/>
                </a:rPr>
                <a:t>催化剂</a:t>
              </a:r>
              <a:r>
                <a:rPr kumimoji="1" lang="en-US" altLang="zh-CN" sz="1600">
                  <a:ea typeface="华文楷体" panose="02010600040101010101" pitchFamily="2" charset="-122"/>
                </a:rPr>
                <a:t>)</a:t>
              </a:r>
              <a:endParaRPr kumimoji="1" lang="en-US" altLang="zh-CN" sz="1600">
                <a:ea typeface="华文楷体" panose="02010600040101010101" pitchFamily="2" charset="-122"/>
              </a:endParaRPr>
            </a:p>
          </p:txBody>
        </p:sp>
        <p:sp>
          <p:nvSpPr>
            <p:cNvPr id="151560" name="Rectangle 20"/>
            <p:cNvSpPr>
              <a:spLocks noChangeArrowheads="1"/>
            </p:cNvSpPr>
            <p:nvPr/>
          </p:nvSpPr>
          <p:spPr bwMode="auto">
            <a:xfrm>
              <a:off x="1584" y="1276"/>
              <a:ext cx="31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1600">
                  <a:ea typeface="华文楷体" panose="02010600040101010101" pitchFamily="2" charset="-122"/>
                </a:rPr>
                <a:t>5×10</a:t>
              </a:r>
              <a:r>
                <a:rPr kumimoji="1" lang="en-US" altLang="zh-CN" sz="1600" baseline="30000">
                  <a:ea typeface="华文楷体" panose="02010600040101010101" pitchFamily="2" charset="-122"/>
                </a:rPr>
                <a:t>6</a:t>
              </a:r>
              <a:r>
                <a:rPr kumimoji="1" lang="en-US" altLang="zh-CN" sz="1600">
                  <a:ea typeface="华文楷体" panose="02010600040101010101" pitchFamily="2" charset="-122"/>
                </a:rPr>
                <a:t> KPa ~ 10×10</a:t>
              </a:r>
              <a:r>
                <a:rPr kumimoji="1" lang="en-US" altLang="zh-CN" sz="1600" baseline="30000">
                  <a:ea typeface="华文楷体" panose="02010600040101010101" pitchFamily="2" charset="-122"/>
                </a:rPr>
                <a:t>6 </a:t>
              </a:r>
              <a:r>
                <a:rPr kumimoji="1" lang="en-US" altLang="zh-CN" sz="1600">
                  <a:ea typeface="华文楷体" panose="02010600040101010101" pitchFamily="2" charset="-122"/>
                </a:rPr>
                <a:t>KPa </a:t>
              </a:r>
              <a:r>
                <a:rPr kumimoji="1" lang="zh-CN" altLang="en-US" sz="1600">
                  <a:ea typeface="华文楷体" panose="02010600040101010101" pitchFamily="2" charset="-122"/>
                </a:rPr>
                <a:t>，</a:t>
              </a:r>
              <a:r>
                <a:rPr kumimoji="1" lang="en-US" altLang="zh-CN" sz="1600">
                  <a:ea typeface="华文楷体" panose="02010600040101010101" pitchFamily="2" charset="-122"/>
                </a:rPr>
                <a:t>1500 ~ 2500 ℃</a:t>
              </a:r>
              <a:endParaRPr kumimoji="1" lang="en-US" altLang="zh-CN" sz="1600">
                <a:ea typeface="华文楷体" panose="02010600040101010101" pitchFamily="2" charset="-122"/>
              </a:endParaRPr>
            </a:p>
          </p:txBody>
        </p:sp>
        <p:sp>
          <p:nvSpPr>
            <p:cNvPr id="151561" name="Line 21"/>
            <p:cNvSpPr>
              <a:spLocks noChangeShapeType="1"/>
            </p:cNvSpPr>
            <p:nvPr/>
          </p:nvSpPr>
          <p:spPr bwMode="auto">
            <a:xfrm>
              <a:off x="1584" y="1488"/>
              <a:ext cx="2400" cy="0"/>
            </a:xfrm>
            <a:prstGeom prst="line">
              <a:avLst/>
            </a:prstGeom>
            <a:noFill/>
            <a:ln w="31750" cap="sq">
              <a:solidFill>
                <a:srgbClr val="11111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51562" name="Rectangle 22"/>
            <p:cNvSpPr>
              <a:spLocks noChangeArrowheads="1"/>
            </p:cNvSpPr>
            <p:nvPr/>
          </p:nvSpPr>
          <p:spPr bwMode="auto">
            <a:xfrm>
              <a:off x="1872" y="1910"/>
              <a:ext cx="23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000">
                  <a:ea typeface="华文楷体" panose="02010600040101010101" pitchFamily="2" charset="-122"/>
                  <a:sym typeface="Symbol" panose="05050102010706020507" pitchFamily="18" charset="2"/>
                </a:rPr>
                <a:t></a:t>
              </a:r>
              <a:r>
                <a:rPr kumimoji="1" lang="en-US" altLang="zh-CN" sz="2000" i="1">
                  <a:ea typeface="华文楷体" panose="02010600040101010101" pitchFamily="2" charset="-122"/>
                </a:rPr>
                <a:t>G</a:t>
              </a:r>
              <a:r>
                <a:rPr kumimoji="1" lang="en-US" altLang="zh-CN" sz="2000" baseline="-25000">
                  <a:ea typeface="华文楷体" panose="02010600040101010101" pitchFamily="2" charset="-122"/>
                </a:rPr>
                <a:t>m</a:t>
              </a:r>
              <a:r>
                <a:rPr kumimoji="1" lang="en-US" altLang="zh-CN" sz="2000">
                  <a:ea typeface="华文楷体" panose="02010600040101010101" pitchFamily="2" charset="-122"/>
                </a:rPr>
                <a:t>= 2.9  kJ · mol </a:t>
              </a:r>
              <a:r>
                <a:rPr kumimoji="1" lang="en-US" altLang="zh-CN" sz="2000" baseline="30000">
                  <a:ea typeface="华文楷体" panose="02010600040101010101" pitchFamily="2" charset="-122"/>
                </a:rPr>
                <a:t>-1</a:t>
              </a:r>
              <a:endParaRPr kumimoji="1" lang="en-US" altLang="zh-CN" sz="2000" baseline="30000">
                <a:ea typeface="华文楷体" panose="02010600040101010101" pitchFamily="2" charset="-122"/>
              </a:endParaRPr>
            </a:p>
          </p:txBody>
        </p:sp>
        <p:pic>
          <p:nvPicPr>
            <p:cNvPr id="151563" name="Picture 23" descr="tu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32" y="960"/>
              <a:ext cx="112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24" descr="tu4"/>
            <p:cNvPicPr>
              <a:picLocks noChangeAspect="1" noChangeArrowheads="1"/>
            </p:cNvPicPr>
            <p:nvPr/>
          </p:nvPicPr>
          <p:blipFill>
            <a:blip r:embed="rId2" cstate="print">
              <a:extLst>
                <a:ext uri="{28A0092B-C50C-407E-A947-70E740481C1C}">
                  <a14:useLocalDpi xmlns:a14="http://schemas.microsoft.com/office/drawing/2010/main" val="0"/>
                </a:ext>
              </a:extLst>
            </a:blip>
            <a:srcRect l="46875" t="13206"/>
            <a:stretch>
              <a:fillRect/>
            </a:stretch>
          </p:blipFill>
          <p:spPr bwMode="auto">
            <a:xfrm>
              <a:off x="432" y="1015"/>
              <a:ext cx="1104"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1557" name="Text Box 26"/>
          <p:cNvSpPr txBox="1">
            <a:spLocks noChangeArrowheads="1"/>
          </p:cNvSpPr>
          <p:nvPr/>
        </p:nvSpPr>
        <p:spPr bwMode="auto">
          <a:xfrm>
            <a:off x="2600325" y="1579563"/>
            <a:ext cx="1962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2800">
                <a:solidFill>
                  <a:srgbClr val="0000FF"/>
                </a:solidFill>
                <a:ea typeface="华文楷体" panose="02010600040101010101" pitchFamily="2" charset="-122"/>
              </a:rPr>
              <a:t>石墨转化法</a:t>
            </a:r>
            <a:endParaRPr lang="zh-CN" altLang="en-US" sz="2800">
              <a:solidFill>
                <a:srgbClr val="0000FF"/>
              </a:solidFill>
              <a:ea typeface="华文楷体" panose="02010600040101010101" pitchFamily="2" charset="-122"/>
            </a:endParaRPr>
          </a:p>
        </p:txBody>
      </p:sp>
      <p:sp>
        <p:nvSpPr>
          <p:cNvPr id="151558" name="Rectangle 27"/>
          <p:cNvSpPr>
            <a:spLocks noChangeArrowheads="1"/>
          </p:cNvSpPr>
          <p:nvPr/>
        </p:nvSpPr>
        <p:spPr bwMode="auto">
          <a:xfrm>
            <a:off x="8332788" y="6284913"/>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6AAB54D-D769-45F5-9A28-A4FC1D25D8B2}"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403474"/>
                                        </p:tgtEl>
                                        <p:attrNameLst>
                                          <p:attrName>style.visibility</p:attrName>
                                        </p:attrNameLst>
                                      </p:cBhvr>
                                      <p:to>
                                        <p:strVal val="visible"/>
                                      </p:to>
                                    </p:set>
                                    <p:anim to="" calcmode="lin" valueType="num">
                                      <p:cBhvr>
                                        <p:cTn id="7" dur="1" fill="hold"/>
                                        <p:tgtEl>
                                          <p:spTgt spid="40347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499"/>
                                          </p:stCondLst>
                                        </p:cTn>
                                        <p:tgtEl>
                                          <p:spTgt spid="403458"/>
                                        </p:tgtEl>
                                        <p:attrNameLst>
                                          <p:attrName>style.visibility</p:attrName>
                                        </p:attrNameLst>
                                      </p:cBhvr>
                                      <p:to>
                                        <p:strVal val="visible"/>
                                      </p:to>
                                    </p:set>
                                    <p:anim to="" calcmode="lin" valueType="num">
                                      <p:cBhvr>
                                        <p:cTn id="12" dur="1" fill="hold"/>
                                        <p:tgtEl>
                                          <p:spTgt spid="40345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499"/>
                                          </p:stCondLst>
                                        </p:cTn>
                                        <p:tgtEl>
                                          <p:spTgt spid="403465"/>
                                        </p:tgtEl>
                                        <p:attrNameLst>
                                          <p:attrName>style.visibility</p:attrName>
                                        </p:attrNameLst>
                                      </p:cBhvr>
                                      <p:to>
                                        <p:strVal val="visible"/>
                                      </p:to>
                                    </p:set>
                                    <p:anim to="" calcmode="lin" valueType="num">
                                      <p:cBhvr>
                                        <p:cTn id="17" dur="1" fill="hold"/>
                                        <p:tgtEl>
                                          <p:spTgt spid="40346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6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3F653B2-4322-4A71-875A-292544D01B20}"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graphicFrame>
        <p:nvGraphicFramePr>
          <p:cNvPr id="65562" name="Object 26"/>
          <p:cNvGraphicFramePr>
            <a:graphicFrameLocks noChangeAspect="1"/>
          </p:cNvGraphicFramePr>
          <p:nvPr/>
        </p:nvGraphicFramePr>
        <p:xfrm>
          <a:off x="1139825" y="1408113"/>
          <a:ext cx="4032250" cy="3508375"/>
        </p:xfrm>
        <a:graphic>
          <a:graphicData uri="http://schemas.openxmlformats.org/presentationml/2006/ole">
            <mc:AlternateContent xmlns:mc="http://schemas.openxmlformats.org/markup-compatibility/2006">
              <mc:Choice xmlns:v="urn:schemas-microsoft-com:vml" Requires="v">
                <p:oleObj spid="_x0000_s65634" name="ACD 3D" r:id="rId1" imgW="2171700" imgH="2047875" progId="">
                  <p:embed/>
                </p:oleObj>
              </mc:Choice>
              <mc:Fallback>
                <p:oleObj name="ACD 3D" r:id="rId1" imgW="2171700" imgH="2047875" progId="">
                  <p:embed/>
                  <p:pic>
                    <p:nvPicPr>
                      <p:cNvPr id="0"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25" y="1408113"/>
                        <a:ext cx="403225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5564" name="Picture 4" descr="c60">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5836" r="12022" b="8926"/>
          <a:stretch>
            <a:fillRect/>
          </a:stretch>
        </p:blipFill>
        <p:spPr bwMode="auto">
          <a:xfrm>
            <a:off x="5508625" y="1743075"/>
            <a:ext cx="242093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5" name="Text Box 5"/>
          <p:cNvSpPr txBox="1">
            <a:spLocks noChangeArrowheads="1"/>
          </p:cNvSpPr>
          <p:nvPr/>
        </p:nvSpPr>
        <p:spPr bwMode="auto">
          <a:xfrm>
            <a:off x="4946650" y="4508500"/>
            <a:ext cx="38893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FF"/>
                </a:solidFill>
                <a:ea typeface="华文楷体" panose="02010600040101010101" pitchFamily="2" charset="-122"/>
              </a:rPr>
              <a:t>K</a:t>
            </a:r>
            <a:r>
              <a:rPr lang="en-US" altLang="zh-CN" baseline="-25000">
                <a:solidFill>
                  <a:srgbClr val="0000FF"/>
                </a:solidFill>
                <a:ea typeface="华文楷体" panose="02010600040101010101" pitchFamily="2" charset="-122"/>
              </a:rPr>
              <a:t>3</a:t>
            </a:r>
            <a:r>
              <a:rPr lang="en-US" altLang="zh-CN">
                <a:solidFill>
                  <a:srgbClr val="0000FF"/>
                </a:solidFill>
                <a:ea typeface="华文楷体" panose="02010600040101010101" pitchFamily="2" charset="-122"/>
              </a:rPr>
              <a:t>C</a:t>
            </a:r>
            <a:r>
              <a:rPr lang="en-US" altLang="zh-CN" baseline="-25000">
                <a:solidFill>
                  <a:srgbClr val="0000FF"/>
                </a:solidFill>
                <a:ea typeface="华文楷体" panose="02010600040101010101" pitchFamily="2" charset="-122"/>
              </a:rPr>
              <a:t>60     </a:t>
            </a:r>
            <a:r>
              <a:rPr lang="en-US" altLang="zh-CN">
                <a:solidFill>
                  <a:srgbClr val="0000FF"/>
                </a:solidFill>
                <a:ea typeface="华文楷体" panose="02010600040101010101" pitchFamily="2" charset="-122"/>
              </a:rPr>
              <a:t>A</a:t>
            </a:r>
            <a:r>
              <a:rPr lang="en-US" altLang="zh-CN" baseline="-25000">
                <a:solidFill>
                  <a:srgbClr val="0000FF"/>
                </a:solidFill>
                <a:ea typeface="华文楷体" panose="02010600040101010101" pitchFamily="2" charset="-122"/>
              </a:rPr>
              <a:t>x</a:t>
            </a:r>
            <a:r>
              <a:rPr lang="en-US" altLang="zh-CN">
                <a:solidFill>
                  <a:srgbClr val="0000FF"/>
                </a:solidFill>
                <a:ea typeface="华文楷体" panose="02010600040101010101" pitchFamily="2" charset="-122"/>
              </a:rPr>
              <a:t>C</a:t>
            </a:r>
            <a:r>
              <a:rPr lang="en-US" altLang="zh-CN" baseline="-25000">
                <a:solidFill>
                  <a:srgbClr val="0000FF"/>
                </a:solidFill>
                <a:ea typeface="华文楷体" panose="02010600040101010101" pitchFamily="2" charset="-122"/>
              </a:rPr>
              <a:t>60</a:t>
            </a:r>
            <a:endParaRPr lang="en-US" altLang="zh-CN" baseline="-25000">
              <a:solidFill>
                <a:srgbClr val="0000FF"/>
              </a:solidFill>
              <a:ea typeface="华文楷体" panose="02010600040101010101" pitchFamily="2" charset="-122"/>
            </a:endParaRPr>
          </a:p>
          <a:p>
            <a:endParaRPr lang="en-US" altLang="zh-CN" baseline="-25000">
              <a:solidFill>
                <a:srgbClr val="0000FF"/>
              </a:solidFill>
              <a:ea typeface="华文楷体" panose="02010600040101010101" pitchFamily="2" charset="-122"/>
            </a:endParaRPr>
          </a:p>
          <a:p>
            <a:r>
              <a:rPr lang="zh-CN" altLang="en-US">
                <a:solidFill>
                  <a:srgbClr val="0000FF"/>
                </a:solidFill>
                <a:ea typeface="华文楷体" panose="02010600040101010101" pitchFamily="2" charset="-122"/>
              </a:rPr>
              <a:t>球状结构、超导性能</a:t>
            </a:r>
            <a:endParaRPr lang="zh-CN" altLang="en-US">
              <a:solidFill>
                <a:srgbClr val="0000FF"/>
              </a:solidFill>
              <a:ea typeface="华文楷体" panose="02010600040101010101" pitchFamily="2" charset="-122"/>
            </a:endParaRPr>
          </a:p>
        </p:txBody>
      </p:sp>
      <p:sp>
        <p:nvSpPr>
          <p:cNvPr id="65566" name="Rectangle 6"/>
          <p:cNvSpPr>
            <a:spLocks noChangeArrowheads="1"/>
          </p:cNvSpPr>
          <p:nvPr/>
        </p:nvSpPr>
        <p:spPr bwMode="auto">
          <a:xfrm>
            <a:off x="2484438" y="5127625"/>
            <a:ext cx="1327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a:ea typeface="华文楷体" panose="02010600040101010101" pitchFamily="2" charset="-122"/>
              </a:rPr>
              <a:t>C</a:t>
            </a:r>
            <a:r>
              <a:rPr kumimoji="1" lang="en-US" altLang="zh-CN" baseline="-25000">
                <a:ea typeface="华文楷体" panose="02010600040101010101" pitchFamily="2" charset="-122"/>
              </a:rPr>
              <a:t>60</a:t>
            </a:r>
            <a:r>
              <a:rPr kumimoji="1" lang="en-US" altLang="zh-CN">
                <a:ea typeface="华文楷体" panose="02010600040101010101" pitchFamily="2" charset="-122"/>
              </a:rPr>
              <a:t>H</a:t>
            </a:r>
            <a:r>
              <a:rPr kumimoji="1" lang="en-US" altLang="zh-CN" baseline="-25000">
                <a:ea typeface="华文楷体" panose="02010600040101010101" pitchFamily="2" charset="-122"/>
              </a:rPr>
              <a:t>60</a:t>
            </a:r>
            <a:endParaRPr kumimoji="1" lang="en-US" altLang="zh-CN" baseline="-25000">
              <a:ea typeface="华文楷体" panose="02010600040101010101" pitchFamily="2" charset="-122"/>
            </a:endParaRPr>
          </a:p>
        </p:txBody>
      </p:sp>
      <p:sp>
        <p:nvSpPr>
          <p:cNvPr id="65567" name="Text Box 7"/>
          <p:cNvSpPr txBox="1">
            <a:spLocks noChangeArrowheads="1"/>
          </p:cNvSpPr>
          <p:nvPr/>
        </p:nvSpPr>
        <p:spPr bwMode="auto">
          <a:xfrm>
            <a:off x="1060450" y="376238"/>
            <a:ext cx="7183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3600">
                <a:solidFill>
                  <a:srgbClr val="111111"/>
                </a:solidFill>
                <a:ea typeface="华文楷体" panose="02010600040101010101" pitchFamily="2" charset="-122"/>
              </a:rPr>
              <a:t>有关球碳化合物的研究：蓬勃发展</a:t>
            </a:r>
            <a:endParaRPr lang="en-US" altLang="zh-CN" sz="3600" baseline="-25000">
              <a:solidFill>
                <a:srgbClr val="111111"/>
              </a:solidFill>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462C79B-8B6D-4C60-8C4B-95E9F124BE8F}"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graphicFrame>
        <p:nvGraphicFramePr>
          <p:cNvPr id="3" name="Group 52"/>
          <p:cNvGraphicFramePr>
            <a:graphicFrameLocks noGrp="1"/>
          </p:cNvGraphicFramePr>
          <p:nvPr/>
        </p:nvGraphicFramePr>
        <p:xfrm>
          <a:off x="827088" y="1741488"/>
          <a:ext cx="8137524" cy="3640137"/>
        </p:xfrm>
        <a:graphic>
          <a:graphicData uri="http://schemas.openxmlformats.org/drawingml/2006/table">
            <a:tbl>
              <a:tblPr>
                <a:tableStyleId>{2D5ABB26-0587-4C30-8999-92F81FD0307C}</a:tableStyleId>
              </a:tblPr>
              <a:tblGrid>
                <a:gridCol w="2520518"/>
                <a:gridCol w="1368281"/>
                <a:gridCol w="2088429"/>
                <a:gridCol w="2160296"/>
              </a:tblGrid>
              <a:tr h="647751">
                <a:tc>
                  <a:txBody>
                    <a:bodyPr/>
                    <a:lstStyle/>
                    <a:p>
                      <a:pPr marL="0" marR="0" lvl="0" indent="0" algn="ctr" defTabSz="914400" rtl="0" eaLnBrk="1" fontAlgn="t" latinLnBrk="0" hangingPunct="1">
                        <a:lnSpc>
                          <a:spcPct val="125000"/>
                        </a:lnSpc>
                        <a:spcBef>
                          <a:spcPct val="0"/>
                        </a:spcBef>
                        <a:spcAft>
                          <a:spcPct val="0"/>
                        </a:spcAft>
                        <a:buClrTx/>
                        <a:buSzPct val="100000"/>
                        <a:buFontTx/>
                        <a:buNone/>
                      </a:pPr>
                      <a:r>
                        <a:rPr kumimoji="1" lang="zh-CN" altLang="en-US" sz="2800" b="1" u="none" strike="noStrike" cap="none" normalizeH="0" baseline="0" dirty="0" smtClean="0">
                          <a:ln>
                            <a:noFill/>
                          </a:ln>
                          <a:solidFill>
                            <a:srgbClr val="111111"/>
                          </a:solidFill>
                          <a:effectLst/>
                        </a:rPr>
                        <a:t>性   质</a:t>
                      </a:r>
                      <a:endParaRPr kumimoji="0" lang="zh-CN" altLang="en-US"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zh-CN" altLang="en-US" sz="2800" b="1" u="none" strike="noStrike" cap="none" normalizeH="0" baseline="0" dirty="0" smtClean="0">
                          <a:ln>
                            <a:noFill/>
                          </a:ln>
                          <a:solidFill>
                            <a:srgbClr val="111111"/>
                          </a:solidFill>
                          <a:effectLst/>
                        </a:rPr>
                        <a:t>金刚石</a:t>
                      </a:r>
                      <a:endParaRPr kumimoji="1" lang="zh-CN" altLang="en-US"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zh-CN" altLang="en-US" sz="2800" b="1" u="none" strike="noStrike" cap="none" normalizeH="0" baseline="0" dirty="0" smtClean="0">
                          <a:ln>
                            <a:noFill/>
                          </a:ln>
                          <a:solidFill>
                            <a:srgbClr val="111111"/>
                          </a:solidFill>
                          <a:effectLst/>
                        </a:rPr>
                        <a:t>石墨</a:t>
                      </a:r>
                      <a:endParaRPr kumimoji="1" lang="zh-CN" altLang="en-US"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dirty="0" smtClean="0">
                          <a:ln>
                            <a:noFill/>
                          </a:ln>
                          <a:solidFill>
                            <a:srgbClr val="111111"/>
                          </a:solidFill>
                          <a:effectLst/>
                        </a:rPr>
                        <a:t>C</a:t>
                      </a:r>
                      <a:r>
                        <a:rPr kumimoji="1" lang="en-US" altLang="zh-CN" sz="2800" b="1" u="none" strike="noStrike" cap="none" normalizeH="0" baseline="-25000" dirty="0" smtClean="0">
                          <a:ln>
                            <a:noFill/>
                          </a:ln>
                          <a:solidFill>
                            <a:srgbClr val="111111"/>
                          </a:solidFill>
                          <a:effectLst/>
                        </a:rPr>
                        <a:t>60</a:t>
                      </a:r>
                      <a:endParaRPr kumimoji="0" lang="en-US" altLang="zh-CN" sz="2800" b="1" i="0" u="none" strike="noStrike" cap="none" normalizeH="0" baseline="-2500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64776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dirty="0" smtClean="0">
                          <a:ln>
                            <a:noFill/>
                          </a:ln>
                          <a:solidFill>
                            <a:srgbClr val="111111"/>
                          </a:solidFill>
                          <a:effectLst/>
                        </a:rPr>
                        <a:t>C</a:t>
                      </a:r>
                      <a:r>
                        <a:rPr kumimoji="1" lang="zh-CN" altLang="en-US" sz="2800" b="1" u="none" strike="noStrike" cap="none" normalizeH="0" baseline="0" dirty="0" smtClean="0">
                          <a:ln>
                            <a:noFill/>
                          </a:ln>
                          <a:solidFill>
                            <a:srgbClr val="111111"/>
                          </a:solidFill>
                          <a:effectLst/>
                        </a:rPr>
                        <a:t>原子构型</a:t>
                      </a:r>
                      <a:endParaRPr kumimoji="0" lang="zh-CN" altLang="en-US"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zh-CN" altLang="en-US" sz="2800" b="1" u="none" strike="noStrike" cap="none" normalizeH="0" baseline="0" dirty="0" smtClean="0">
                          <a:ln>
                            <a:noFill/>
                          </a:ln>
                          <a:solidFill>
                            <a:srgbClr val="111111"/>
                          </a:solidFill>
                          <a:effectLst/>
                        </a:rPr>
                        <a:t>四面体</a:t>
                      </a:r>
                      <a:endParaRPr kumimoji="1" lang="zh-CN" altLang="en-US"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zh-CN" altLang="en-US" sz="2800" b="1" u="none" strike="noStrike" cap="none" normalizeH="0" baseline="0" dirty="0" smtClean="0">
                          <a:ln>
                            <a:noFill/>
                          </a:ln>
                          <a:solidFill>
                            <a:srgbClr val="111111"/>
                          </a:solidFill>
                          <a:effectLst/>
                        </a:rPr>
                        <a:t>平面三角形</a:t>
                      </a:r>
                      <a:endParaRPr kumimoji="1" lang="zh-CN" altLang="en-US"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zh-CN" altLang="en-US" sz="2800" b="1" u="none" strike="noStrike" cap="none" normalizeH="0" baseline="0" dirty="0" smtClean="0">
                          <a:ln>
                            <a:noFill/>
                          </a:ln>
                          <a:solidFill>
                            <a:srgbClr val="111111"/>
                          </a:solidFill>
                          <a:effectLst/>
                        </a:rPr>
                        <a:t>近似球面</a:t>
                      </a:r>
                      <a:endParaRPr kumimoji="1" lang="zh-CN" altLang="en-US"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R w="12700" cap="flat" cmpd="sng" algn="ctr">
                      <a:solidFill>
                        <a:schemeClr val="tx1"/>
                      </a:solidFill>
                      <a:prstDash val="solid"/>
                      <a:round/>
                      <a:headEnd type="none" w="med" len="med"/>
                      <a:tailEnd type="none" w="med" len="med"/>
                    </a:lnR>
                  </a:tcPr>
                </a:tc>
              </a:tr>
              <a:tr h="60359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C-C-C</a:t>
                      </a:r>
                      <a:r>
                        <a:rPr kumimoji="1" lang="zh-CN" altLang="en-US" sz="2800" b="1" u="none" strike="noStrike" cap="none" normalizeH="0" baseline="0" smtClean="0">
                          <a:ln>
                            <a:noFill/>
                          </a:ln>
                          <a:solidFill>
                            <a:srgbClr val="111111"/>
                          </a:solidFill>
                          <a:effectLst/>
                        </a:rPr>
                        <a:t>键角</a:t>
                      </a:r>
                      <a:r>
                        <a:rPr kumimoji="1" lang="en-US" altLang="zh-CN" sz="2800" b="1" u="none" strike="noStrike" cap="none" normalizeH="0" baseline="0" smtClean="0">
                          <a:ln>
                            <a:noFill/>
                          </a:ln>
                          <a:solidFill>
                            <a:srgbClr val="111111"/>
                          </a:solidFill>
                          <a:effectLst/>
                        </a:rPr>
                        <a:t>/(</a:t>
                      </a:r>
                      <a:r>
                        <a:rPr kumimoji="1" lang="en-US" altLang="zh-CN" sz="2800" b="1" u="none" strike="noStrike" cap="none" normalizeH="0" baseline="0" smtClean="0">
                          <a:ln>
                            <a:noFill/>
                          </a:ln>
                          <a:solidFill>
                            <a:srgbClr val="111111"/>
                          </a:solidFill>
                          <a:effectLst/>
                          <a:sym typeface="Symbol" panose="05050102010706020507" pitchFamily="18" charset="2"/>
                        </a:rPr>
                        <a:t></a:t>
                      </a:r>
                      <a:r>
                        <a:rPr kumimoji="1" lang="en-US" altLang="zh-CN" sz="2800" b="1" u="none" strike="noStrike" cap="none" normalizeH="0" baseline="0" smtClean="0">
                          <a:ln>
                            <a:noFill/>
                          </a:ln>
                          <a:solidFill>
                            <a:srgbClr val="111111"/>
                          </a:solidFill>
                          <a:effectLst/>
                        </a:rPr>
                        <a:t>)</a:t>
                      </a:r>
                      <a:endParaRPr kumimoji="0" lang="en-US" altLang="zh-CN"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109.5</a:t>
                      </a:r>
                      <a:endParaRPr kumimoji="1" lang="en-US" altLang="zh-CN"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dirty="0" smtClean="0">
                          <a:ln>
                            <a:noFill/>
                          </a:ln>
                          <a:solidFill>
                            <a:srgbClr val="111111"/>
                          </a:solidFill>
                          <a:effectLst/>
                        </a:rPr>
                        <a:t>120</a:t>
                      </a:r>
                      <a:endParaRPr kumimoji="1" lang="en-US" altLang="zh-CN"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t" latinLnBrk="0" hangingPunct="1">
                        <a:lnSpc>
                          <a:spcPct val="120000"/>
                        </a:lnSpc>
                        <a:spcBef>
                          <a:spcPct val="0"/>
                        </a:spcBef>
                        <a:spcAft>
                          <a:spcPct val="0"/>
                        </a:spcAft>
                        <a:buClrTx/>
                        <a:buSzPct val="100000"/>
                        <a:buFontTx/>
                        <a:buNone/>
                      </a:pPr>
                      <a:r>
                        <a:rPr kumimoji="1" lang="en-US" altLang="zh-CN" sz="2800" b="1" u="none" strike="noStrike" cap="none" normalizeH="0" baseline="0" dirty="0" smtClean="0">
                          <a:ln>
                            <a:noFill/>
                          </a:ln>
                          <a:solidFill>
                            <a:srgbClr val="111111"/>
                          </a:solidFill>
                          <a:effectLst/>
                        </a:rPr>
                        <a:t>116</a:t>
                      </a:r>
                      <a:endParaRPr kumimoji="0" lang="en-US" altLang="zh-CN"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R w="12700" cap="flat" cmpd="sng" algn="ctr">
                      <a:solidFill>
                        <a:schemeClr val="tx1"/>
                      </a:solidFill>
                      <a:prstDash val="solid"/>
                      <a:round/>
                      <a:headEnd type="none" w="med" len="med"/>
                      <a:tailEnd type="none" w="med" len="med"/>
                    </a:lnR>
                  </a:tcPr>
                </a:tc>
              </a:tr>
              <a:tr h="60359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zh-CN" altLang="en-US" sz="2800" b="1" u="none" strike="noStrike" cap="none" normalizeH="0" baseline="0" smtClean="0">
                          <a:ln>
                            <a:noFill/>
                          </a:ln>
                          <a:solidFill>
                            <a:srgbClr val="111111"/>
                          </a:solidFill>
                          <a:effectLst/>
                        </a:rPr>
                        <a:t>杂化轨道形式</a:t>
                      </a:r>
                      <a:endParaRPr kumimoji="1" lang="zh-CN" altLang="en-US"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sp</a:t>
                      </a:r>
                      <a:r>
                        <a:rPr kumimoji="1" lang="en-US" altLang="zh-CN" sz="2800" b="1" u="none" strike="noStrike" cap="none" normalizeH="0" baseline="30000" smtClean="0">
                          <a:ln>
                            <a:noFill/>
                          </a:ln>
                          <a:solidFill>
                            <a:srgbClr val="111111"/>
                          </a:solidFill>
                          <a:effectLst/>
                        </a:rPr>
                        <a:t>3</a:t>
                      </a:r>
                      <a:endParaRPr kumimoji="0" lang="en-US" altLang="zh-CN" sz="2800" b="1" i="0" u="none" strike="noStrike" cap="none" normalizeH="0" baseline="3000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sp</a:t>
                      </a:r>
                      <a:r>
                        <a:rPr kumimoji="1" lang="en-US" altLang="zh-CN" sz="2800" b="1" u="none" strike="noStrike" cap="none" normalizeH="0" baseline="30000" smtClean="0">
                          <a:ln>
                            <a:noFill/>
                          </a:ln>
                          <a:solidFill>
                            <a:srgbClr val="111111"/>
                          </a:solidFill>
                          <a:effectLst/>
                        </a:rPr>
                        <a:t>2</a:t>
                      </a:r>
                      <a:endParaRPr kumimoji="1" lang="en-US" altLang="zh-CN" sz="2800" b="1" i="0" u="none" strike="noStrike" cap="none" normalizeH="0" baseline="3000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t" latinLnBrk="0" hangingPunct="1">
                        <a:lnSpc>
                          <a:spcPct val="120000"/>
                        </a:lnSpc>
                        <a:spcBef>
                          <a:spcPct val="0"/>
                        </a:spcBef>
                        <a:spcAft>
                          <a:spcPct val="0"/>
                        </a:spcAft>
                        <a:buClrTx/>
                        <a:buSzPct val="100000"/>
                        <a:buFontTx/>
                        <a:buNone/>
                      </a:pPr>
                      <a:r>
                        <a:rPr kumimoji="1" lang="en-US" altLang="zh-CN" sz="2800" b="1" u="none" strike="noStrike" cap="none" normalizeH="0" baseline="0" dirty="0" smtClean="0">
                          <a:ln>
                            <a:noFill/>
                          </a:ln>
                          <a:solidFill>
                            <a:srgbClr val="111111"/>
                          </a:solidFill>
                          <a:effectLst/>
                        </a:rPr>
                        <a:t>sp</a:t>
                      </a:r>
                      <a:r>
                        <a:rPr kumimoji="1" lang="en-US" altLang="zh-CN" sz="2800" b="1" u="none" strike="noStrike" cap="none" normalizeH="0" baseline="30000" dirty="0" smtClean="0">
                          <a:ln>
                            <a:noFill/>
                          </a:ln>
                          <a:solidFill>
                            <a:srgbClr val="111111"/>
                          </a:solidFill>
                          <a:effectLst/>
                        </a:rPr>
                        <a:t>2.28</a:t>
                      </a:r>
                      <a:endParaRPr kumimoji="1" lang="en-US" altLang="zh-CN"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R w="12700" cap="flat" cmpd="sng" algn="ctr">
                      <a:solidFill>
                        <a:schemeClr val="tx1"/>
                      </a:solidFill>
                      <a:prstDash val="solid"/>
                      <a:round/>
                      <a:headEnd type="none" w="med" len="med"/>
                      <a:tailEnd type="none" w="med" len="med"/>
                    </a:lnR>
                  </a:tcPr>
                </a:tc>
              </a:tr>
              <a:tr h="518237">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zh-CN" altLang="en-US" sz="2800" b="1" u="none" strike="noStrike" cap="none" normalizeH="0" baseline="0" smtClean="0">
                          <a:ln>
                            <a:noFill/>
                          </a:ln>
                          <a:solidFill>
                            <a:srgbClr val="111111"/>
                          </a:solidFill>
                          <a:effectLst/>
                        </a:rPr>
                        <a:t>密度</a:t>
                      </a:r>
                      <a:r>
                        <a:rPr kumimoji="1" lang="en-US" altLang="zh-CN" sz="2800" b="1" u="none" strike="noStrike" cap="none" normalizeH="0" baseline="0" smtClean="0">
                          <a:ln>
                            <a:noFill/>
                          </a:ln>
                          <a:solidFill>
                            <a:srgbClr val="111111"/>
                          </a:solidFill>
                          <a:effectLst/>
                        </a:rPr>
                        <a:t>/ g·cm</a:t>
                      </a:r>
                      <a:r>
                        <a:rPr kumimoji="1" lang="en-US" altLang="zh-CN" sz="2800" b="1" u="none" strike="noStrike" cap="none" normalizeH="0" baseline="30000" smtClean="0">
                          <a:ln>
                            <a:noFill/>
                          </a:ln>
                          <a:solidFill>
                            <a:srgbClr val="111111"/>
                          </a:solidFill>
                          <a:effectLst/>
                        </a:rPr>
                        <a:t>-3</a:t>
                      </a:r>
                      <a:endParaRPr kumimoji="0" lang="en-US" altLang="zh-CN" sz="2800" b="1" i="0" u="none" strike="noStrike" cap="none" normalizeH="0" baseline="3000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3.51</a:t>
                      </a:r>
                      <a:endParaRPr kumimoji="0" lang="en-US" altLang="zh-CN"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2.25</a:t>
                      </a:r>
                      <a:endParaRPr kumimoji="0" lang="en-US" altLang="zh-CN"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dirty="0" smtClean="0">
                          <a:ln>
                            <a:noFill/>
                          </a:ln>
                          <a:solidFill>
                            <a:srgbClr val="111111"/>
                          </a:solidFill>
                          <a:effectLst/>
                        </a:rPr>
                        <a:t>1.678</a:t>
                      </a:r>
                      <a:endParaRPr kumimoji="1" lang="en-US" altLang="zh-CN"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R w="12700" cap="flat" cmpd="sng" algn="ctr">
                      <a:solidFill>
                        <a:schemeClr val="tx1"/>
                      </a:solidFill>
                      <a:prstDash val="solid"/>
                      <a:round/>
                      <a:headEnd type="none" w="med" len="med"/>
                      <a:tailEnd type="none" w="med" len="med"/>
                    </a:lnR>
                  </a:tcPr>
                </a:tc>
              </a:tr>
              <a:tr h="619191">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C-C</a:t>
                      </a:r>
                      <a:r>
                        <a:rPr kumimoji="1" lang="zh-CN" altLang="en-US" sz="2800" b="1" u="none" strike="noStrike" cap="none" normalizeH="0" baseline="0" smtClean="0">
                          <a:ln>
                            <a:noFill/>
                          </a:ln>
                          <a:solidFill>
                            <a:srgbClr val="111111"/>
                          </a:solidFill>
                          <a:effectLst/>
                        </a:rPr>
                        <a:t>键长</a:t>
                      </a:r>
                      <a:r>
                        <a:rPr kumimoji="1" lang="en-US" altLang="zh-CN" sz="2800" b="1" u="none" strike="noStrike" cap="none" normalizeH="0" baseline="0" smtClean="0">
                          <a:ln>
                            <a:noFill/>
                          </a:ln>
                          <a:solidFill>
                            <a:srgbClr val="111111"/>
                          </a:solidFill>
                          <a:effectLst/>
                        </a:rPr>
                        <a:t>/pm</a:t>
                      </a:r>
                      <a:endParaRPr kumimoji="0" lang="en-US" altLang="zh-CN"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154.4</a:t>
                      </a:r>
                      <a:endParaRPr kumimoji="1" lang="en-US" altLang="zh-CN"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pPr>
                      <a:r>
                        <a:rPr kumimoji="1" lang="en-US" altLang="zh-CN" sz="2800" b="1" u="none" strike="noStrike" cap="none" normalizeH="0" baseline="0" smtClean="0">
                          <a:ln>
                            <a:noFill/>
                          </a:ln>
                          <a:solidFill>
                            <a:srgbClr val="111111"/>
                          </a:solidFill>
                          <a:effectLst/>
                        </a:rPr>
                        <a:t>141.8</a:t>
                      </a:r>
                      <a:endParaRPr kumimoji="0" lang="en-US" altLang="zh-CN" sz="2800" b="1" i="0" u="none" strike="noStrike" cap="none" normalizeH="0" baseline="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20000"/>
                        </a:lnSpc>
                        <a:spcBef>
                          <a:spcPct val="0"/>
                        </a:spcBef>
                        <a:spcAft>
                          <a:spcPct val="0"/>
                        </a:spcAft>
                        <a:buClrTx/>
                        <a:buSzPct val="100000"/>
                        <a:buFontTx/>
                        <a:buNone/>
                      </a:pPr>
                      <a:r>
                        <a:rPr kumimoji="1" lang="en-US" altLang="zh-CN" sz="2800" b="1" u="none" strike="noStrike" cap="none" normalizeH="0" baseline="0" dirty="0" smtClean="0">
                          <a:ln>
                            <a:noFill/>
                          </a:ln>
                          <a:solidFill>
                            <a:srgbClr val="111111"/>
                          </a:solidFill>
                          <a:effectLst/>
                        </a:rPr>
                        <a:t>139.1; 145.5</a:t>
                      </a:r>
                      <a:endParaRPr kumimoji="1" lang="en-US" altLang="zh-CN" sz="2800" b="1" i="0" u="none" strike="noStrike" cap="none" normalizeH="0" baseline="0" dirty="0" smtClean="0">
                        <a:ln>
                          <a:noFill/>
                        </a:ln>
                        <a:solidFill>
                          <a:srgbClr val="111111"/>
                        </a:solidFill>
                        <a:effectLst/>
                        <a:latin typeface="Times New Roman" panose="02020603050405020304" pitchFamily="18" charset="0"/>
                        <a:ea typeface="华文楷体" panose="02010600040101010101" pitchFamily="2" charset="-122"/>
                      </a:endParaRPr>
                    </a:p>
                  </a:txBody>
                  <a:tcPr marL="91449" marR="91449" marT="45725" marB="45725" horzOverflow="overflow">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06527" name="Rectangle 40"/>
          <p:cNvSpPr>
            <a:spLocks noChangeArrowheads="1"/>
          </p:cNvSpPr>
          <p:nvPr/>
        </p:nvSpPr>
        <p:spPr bwMode="auto">
          <a:xfrm>
            <a:off x="2124075" y="765175"/>
            <a:ext cx="6119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t"/>
            <a:r>
              <a:rPr kumimoji="1" lang="zh-CN" altLang="en-US" sz="3600">
                <a:solidFill>
                  <a:srgbClr val="0000FF"/>
                </a:solidFill>
                <a:ea typeface="华文楷体" panose="02010600040101010101" pitchFamily="2" charset="-122"/>
              </a:rPr>
              <a:t>碳的三种同素异形体的比较</a:t>
            </a:r>
            <a:endParaRPr kumimoji="1" lang="zh-CN" altLang="en-US" sz="3600">
              <a:solidFill>
                <a:srgbClr val="0000FF"/>
              </a:solidFill>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5D9D50F4-F80E-4A98-898D-C66622110D14}"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409603" name="Rectangle 3"/>
          <p:cNvSpPr>
            <a:spLocks noChangeArrowheads="1"/>
          </p:cNvSpPr>
          <p:nvPr/>
        </p:nvSpPr>
        <p:spPr bwMode="auto">
          <a:xfrm>
            <a:off x="827088" y="-26988"/>
            <a:ext cx="84978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20000"/>
              </a:lnSpc>
            </a:pPr>
            <a:r>
              <a:rPr kumimoji="1" lang="zh-CN" altLang="en-US" dirty="0">
                <a:solidFill>
                  <a:srgbClr val="0000FF"/>
                </a:solidFill>
                <a:ea typeface="华文楷体" panose="02010600040101010101" pitchFamily="2" charset="-122"/>
              </a:rPr>
              <a:t>无定形碳</a:t>
            </a:r>
            <a:r>
              <a:rPr kumimoji="1" lang="en-US" altLang="zh-CN" dirty="0">
                <a:solidFill>
                  <a:srgbClr val="0000FF"/>
                </a:solidFill>
                <a:ea typeface="华文楷体" panose="02010600040101010101" pitchFamily="2" charset="-122"/>
              </a:rPr>
              <a:t>(</a:t>
            </a:r>
            <a:r>
              <a:rPr kumimoji="1" lang="zh-CN" altLang="en-US" dirty="0">
                <a:solidFill>
                  <a:srgbClr val="0000FF"/>
                </a:solidFill>
                <a:ea typeface="华文楷体" panose="02010600040101010101" pitchFamily="2" charset="-122"/>
              </a:rPr>
              <a:t>低结晶度碳</a:t>
            </a:r>
            <a:r>
              <a:rPr kumimoji="1" lang="en-US" altLang="zh-CN" dirty="0">
                <a:solidFill>
                  <a:srgbClr val="0000FF"/>
                </a:solidFill>
                <a:ea typeface="华文楷体" panose="02010600040101010101" pitchFamily="2" charset="-122"/>
              </a:rPr>
              <a:t>)</a:t>
            </a:r>
            <a:endParaRPr kumimoji="1" lang="en-US" altLang="zh-CN" dirty="0">
              <a:solidFill>
                <a:srgbClr val="0000FF"/>
              </a:solidFill>
              <a:ea typeface="华文楷体" panose="02010600040101010101" pitchFamily="2" charset="-122"/>
            </a:endParaRPr>
          </a:p>
          <a:p>
            <a:pPr fontAlgn="ctr">
              <a:lnSpc>
                <a:spcPct val="120000"/>
              </a:lnSpc>
            </a:pPr>
            <a:r>
              <a:rPr kumimoji="1" lang="en-US" altLang="zh-CN" sz="2800" dirty="0">
                <a:ea typeface="华文楷体" panose="02010600040101010101" pitchFamily="2" charset="-122"/>
              </a:rPr>
              <a:t>   </a:t>
            </a:r>
            <a:r>
              <a:rPr kumimoji="1" lang="zh-CN" altLang="en-US" sz="2800" dirty="0">
                <a:ea typeface="华文楷体" panose="02010600040101010101" pitchFamily="2" charset="-122"/>
              </a:rPr>
              <a:t>由石墨层状结构的分子碎片互相大致平行地无序堆积而形成无序结构</a:t>
            </a:r>
            <a:r>
              <a:rPr kumimoji="1" lang="en-US" altLang="zh-CN" sz="2800" dirty="0">
                <a:ea typeface="华文楷体" panose="02010600040101010101" pitchFamily="2" charset="-122"/>
              </a:rPr>
              <a:t>—</a:t>
            </a:r>
            <a:r>
              <a:rPr kumimoji="1" lang="zh-CN" altLang="en-US" sz="2800" dirty="0">
                <a:solidFill>
                  <a:srgbClr val="0000FF"/>
                </a:solidFill>
                <a:ea typeface="华文楷体" panose="02010600040101010101" pitchFamily="2" charset="-122"/>
              </a:rPr>
              <a:t>焦炭、木炭、炭黑、碳纤维</a:t>
            </a:r>
            <a:r>
              <a:rPr kumimoji="1" lang="zh-CN" altLang="en-US" sz="2800" dirty="0">
                <a:ea typeface="华文楷体" panose="02010600040101010101" pitchFamily="2" charset="-122"/>
              </a:rPr>
              <a:t>等</a:t>
            </a:r>
            <a:endParaRPr kumimoji="1" lang="zh-CN" altLang="en-US" sz="2800" dirty="0">
              <a:ea typeface="华文楷体" panose="02010600040101010101" pitchFamily="2" charset="-122"/>
            </a:endParaRPr>
          </a:p>
          <a:p>
            <a:pPr fontAlgn="ctr">
              <a:lnSpc>
                <a:spcPct val="120000"/>
              </a:lnSpc>
            </a:pPr>
            <a:r>
              <a:rPr kumimoji="1" lang="zh-CN" altLang="en-US" sz="2800" dirty="0">
                <a:solidFill>
                  <a:srgbClr val="0000CC"/>
                </a:solidFill>
                <a:ea typeface="华文楷体" panose="02010600040101010101" pitchFamily="2" charset="-122"/>
              </a:rPr>
              <a:t>炭黑</a:t>
            </a:r>
            <a:r>
              <a:rPr kumimoji="1" lang="zh-CN" altLang="en-US" sz="2800" dirty="0">
                <a:ea typeface="华文楷体" panose="02010600040101010101" pitchFamily="2" charset="-122"/>
              </a:rPr>
              <a:t>：年产超过  </a:t>
            </a:r>
            <a:r>
              <a:rPr kumimoji="1" lang="en-US" altLang="zh-CN" sz="2800" dirty="0">
                <a:ea typeface="华文楷体" panose="02010600040101010101" pitchFamily="2" charset="-122"/>
              </a:rPr>
              <a:t>8×10</a:t>
            </a:r>
            <a:r>
              <a:rPr kumimoji="1" lang="en-US" altLang="zh-CN" sz="2800" baseline="30000" dirty="0">
                <a:ea typeface="华文楷体" panose="02010600040101010101" pitchFamily="2" charset="-122"/>
              </a:rPr>
              <a:t>6</a:t>
            </a:r>
            <a:r>
              <a:rPr kumimoji="1" lang="en-US" altLang="zh-CN" sz="2800" dirty="0">
                <a:ea typeface="华文楷体" panose="02010600040101010101" pitchFamily="2" charset="-122"/>
              </a:rPr>
              <a:t> t </a:t>
            </a:r>
            <a:r>
              <a:rPr kumimoji="1" lang="zh-CN" altLang="en-US" sz="2800" dirty="0">
                <a:ea typeface="华文楷体" panose="02010600040101010101" pitchFamily="2" charset="-122"/>
              </a:rPr>
              <a:t>，用于橡胶制品的填料</a:t>
            </a:r>
            <a:endParaRPr kumimoji="1" lang="zh-CN" altLang="en-US" sz="2800" dirty="0">
              <a:ea typeface="华文楷体" panose="02010600040101010101" pitchFamily="2" charset="-122"/>
            </a:endParaRPr>
          </a:p>
          <a:p>
            <a:pPr fontAlgn="ctr">
              <a:lnSpc>
                <a:spcPct val="120000"/>
              </a:lnSpc>
            </a:pPr>
            <a:r>
              <a:rPr kumimoji="1" lang="zh-CN" altLang="en-US" sz="2800" dirty="0">
                <a:solidFill>
                  <a:srgbClr val="0000FF"/>
                </a:solidFill>
                <a:ea typeface="华文楷体" panose="02010600040101010101" pitchFamily="2" charset="-122"/>
              </a:rPr>
              <a:t>活性炭</a:t>
            </a:r>
            <a:r>
              <a:rPr kumimoji="1" lang="zh-CN" altLang="en-US" sz="2800" dirty="0">
                <a:ea typeface="华文楷体" panose="02010600040101010101" pitchFamily="2" charset="-122"/>
              </a:rPr>
              <a:t>：高比表面积：</a:t>
            </a:r>
            <a:r>
              <a:rPr kumimoji="1" lang="en-US" altLang="zh-CN" sz="2800" dirty="0">
                <a:ea typeface="华文楷体" panose="02010600040101010101" pitchFamily="2" charset="-122"/>
              </a:rPr>
              <a:t>400 ~2500 m</a:t>
            </a:r>
            <a:r>
              <a:rPr kumimoji="1" lang="en-US" altLang="zh-CN" sz="2800" baseline="30000" dirty="0">
                <a:ea typeface="华文楷体" panose="02010600040101010101" pitchFamily="2" charset="-122"/>
              </a:rPr>
              <a:t>2 </a:t>
            </a:r>
            <a:r>
              <a:rPr kumimoji="1" lang="en-US" altLang="zh-CN" sz="2800" dirty="0">
                <a:ea typeface="华文楷体" panose="02010600040101010101" pitchFamily="2" charset="-122"/>
              </a:rPr>
              <a:t>· g</a:t>
            </a:r>
            <a:r>
              <a:rPr kumimoji="1" lang="en-US" altLang="zh-CN" sz="2800" baseline="30000" dirty="0">
                <a:ea typeface="华文楷体" panose="02010600040101010101" pitchFamily="2" charset="-122"/>
              </a:rPr>
              <a:t>-1</a:t>
            </a:r>
            <a:r>
              <a:rPr kumimoji="1" lang="zh-CN" altLang="en-US" sz="2800" dirty="0">
                <a:ea typeface="华文楷体" panose="02010600040101010101" pitchFamily="2" charset="-122"/>
              </a:rPr>
              <a:t>；</a:t>
            </a:r>
            <a:endParaRPr kumimoji="1" lang="zh-CN" altLang="en-US" sz="2800" dirty="0">
              <a:ea typeface="华文楷体" panose="02010600040101010101" pitchFamily="2" charset="-122"/>
            </a:endParaRPr>
          </a:p>
          <a:p>
            <a:pPr fontAlgn="ctr">
              <a:lnSpc>
                <a:spcPct val="120000"/>
              </a:lnSpc>
            </a:pPr>
            <a:r>
              <a:rPr kumimoji="1" lang="zh-CN" altLang="en-US" sz="2800" dirty="0">
                <a:solidFill>
                  <a:srgbClr val="0000FF"/>
                </a:solidFill>
                <a:ea typeface="华文楷体" panose="02010600040101010101" pitchFamily="2" charset="-122"/>
              </a:rPr>
              <a:t>碳纤维</a:t>
            </a:r>
            <a:r>
              <a:rPr kumimoji="1" lang="zh-CN" altLang="en-US" sz="2800" dirty="0">
                <a:ea typeface="华文楷体" panose="02010600040101010101" pitchFamily="2" charset="-122"/>
              </a:rPr>
              <a:t>：每架波音</a:t>
            </a:r>
            <a:r>
              <a:rPr kumimoji="1" lang="en-US" altLang="zh-CN" sz="2800" dirty="0">
                <a:ea typeface="华文楷体" panose="02010600040101010101" pitchFamily="2" charset="-122"/>
              </a:rPr>
              <a:t>-767</a:t>
            </a:r>
            <a:r>
              <a:rPr kumimoji="1" lang="zh-CN" altLang="en-US" sz="2800" dirty="0">
                <a:ea typeface="华文楷体" panose="02010600040101010101" pitchFamily="2" charset="-122"/>
              </a:rPr>
              <a:t>飞机需用 </a:t>
            </a:r>
            <a:r>
              <a:rPr kumimoji="1" lang="en-US" altLang="zh-CN" sz="2800" dirty="0">
                <a:ea typeface="华文楷体" panose="02010600040101010101" pitchFamily="2" charset="-122"/>
              </a:rPr>
              <a:t>1 </a:t>
            </a:r>
            <a:r>
              <a:rPr kumimoji="1" lang="zh-CN" altLang="en-US" sz="2800" dirty="0">
                <a:ea typeface="华文楷体" panose="02010600040101010101" pitchFamily="2" charset="-122"/>
              </a:rPr>
              <a:t>吨 碳纤维材料</a:t>
            </a:r>
            <a:endParaRPr kumimoji="1" lang="zh-CN" altLang="en-US" sz="2800" dirty="0">
              <a:ea typeface="华文楷体" panose="02010600040101010101" pitchFamily="2" charset="-122"/>
            </a:endParaRPr>
          </a:p>
        </p:txBody>
      </p:sp>
      <p:grpSp>
        <p:nvGrpSpPr>
          <p:cNvPr id="409604" name="Group 4"/>
          <p:cNvGrpSpPr/>
          <p:nvPr/>
        </p:nvGrpSpPr>
        <p:grpSpPr bwMode="auto">
          <a:xfrm>
            <a:off x="611560" y="3378200"/>
            <a:ext cx="6530975" cy="3479800"/>
            <a:chOff x="672" y="1728"/>
            <a:chExt cx="4341" cy="2363"/>
          </a:xfrm>
        </p:grpSpPr>
        <p:pic>
          <p:nvPicPr>
            <p:cNvPr id="107524" name="Picture 5" descr="00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2" y="1728"/>
              <a:ext cx="216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2" y="1776"/>
              <a:ext cx="1701" cy="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7"/>
            <p:cNvSpPr txBox="1">
              <a:spLocks noChangeArrowheads="1"/>
            </p:cNvSpPr>
            <p:nvPr/>
          </p:nvSpPr>
          <p:spPr bwMode="auto">
            <a:xfrm>
              <a:off x="3524" y="3376"/>
              <a:ext cx="1487"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rgbClr val="111111"/>
                  </a:solidFill>
                  <a:ea typeface="华文楷体" panose="02010600040101010101" pitchFamily="2" charset="-122"/>
                </a:rPr>
                <a:t>碳黑的结构</a:t>
              </a:r>
              <a:endParaRPr lang="zh-CN" altLang="en-US">
                <a:solidFill>
                  <a:srgbClr val="111111"/>
                </a:solidFill>
                <a:ea typeface="华文楷体" panose="02010600040101010101" pitchFamily="2" charset="-122"/>
              </a:endParaRPr>
            </a:p>
          </p:txBody>
        </p:sp>
        <p:sp>
          <p:nvSpPr>
            <p:cNvPr id="107527" name="Text Box 8"/>
            <p:cNvSpPr txBox="1">
              <a:spLocks noChangeArrowheads="1"/>
            </p:cNvSpPr>
            <p:nvPr/>
          </p:nvSpPr>
          <p:spPr bwMode="auto">
            <a:xfrm>
              <a:off x="816" y="3360"/>
              <a:ext cx="2016"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rgbClr val="111111"/>
                  </a:solidFill>
                  <a:ea typeface="华文楷体" panose="02010600040101010101" pitchFamily="2" charset="-122"/>
                </a:rPr>
                <a:t>碳</a:t>
              </a:r>
              <a:r>
                <a:rPr lang="en-US" altLang="zh-CN">
                  <a:solidFill>
                    <a:srgbClr val="111111"/>
                  </a:solidFill>
                  <a:ea typeface="华文楷体" panose="02010600040101010101" pitchFamily="2" charset="-122"/>
                </a:rPr>
                <a:t>-</a:t>
              </a:r>
              <a:r>
                <a:rPr lang="zh-CN" altLang="en-US">
                  <a:solidFill>
                    <a:srgbClr val="111111"/>
                  </a:solidFill>
                  <a:ea typeface="华文楷体" panose="02010600040101010101" pitchFamily="2" charset="-122"/>
                </a:rPr>
                <a:t>碳复合材料（隐形飞机）</a:t>
              </a:r>
              <a:endParaRPr lang="zh-CN" altLang="en-US">
                <a:solidFill>
                  <a:srgbClr val="111111"/>
                </a:solidFill>
                <a:ea typeface="华文楷体" panose="02010600040101010101" pitchFamily="2" charset="-122"/>
              </a:endParaRPr>
            </a:p>
          </p:txBody>
        </p:sp>
      </p:grpSp>
      <p:sp>
        <p:nvSpPr>
          <p:cNvPr id="9" name="矩形 8"/>
          <p:cNvSpPr/>
          <p:nvPr/>
        </p:nvSpPr>
        <p:spPr>
          <a:xfrm>
            <a:off x="7164288" y="3429000"/>
            <a:ext cx="1979712" cy="3108543"/>
          </a:xfrm>
          <a:prstGeom prst="rect">
            <a:avLst/>
          </a:prstGeom>
        </p:spPr>
        <p:txBody>
          <a:bodyPr wrap="square">
            <a:spAutoFit/>
          </a:bodyPr>
          <a:lstStyle/>
          <a:p>
            <a:r>
              <a:rPr lang="zh-CN" altLang="en-US" sz="2800" dirty="0" smtClean="0">
                <a:latin typeface="楷体" panose="02010609060101010101" pitchFamily="49" charset="-122"/>
                <a:ea typeface="楷体" panose="02010609060101010101" pitchFamily="49" charset="-122"/>
              </a:rPr>
              <a:t>无定形碳可以通过电流轰击无定形碳棒的</a:t>
            </a:r>
            <a:r>
              <a:rPr lang="en-US" altLang="zh-CN" sz="2800" dirty="0" smtClean="0">
                <a:latin typeface="楷体" panose="02010609060101010101" pitchFamily="49" charset="-122"/>
                <a:ea typeface="楷体" panose="02010609060101010101" pitchFamily="49" charset="-122"/>
              </a:rPr>
              <a:t>Acheson process</a:t>
            </a:r>
            <a:r>
              <a:rPr lang="zh-CN" altLang="en-US" sz="2800" dirty="0" smtClean="0">
                <a:latin typeface="楷体" panose="02010609060101010101" pitchFamily="49" charset="-122"/>
                <a:ea typeface="楷体" panose="02010609060101010101" pitchFamily="49" charset="-122"/>
              </a:rPr>
              <a:t>转化成石墨</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03"/>
                                        </p:tgtEl>
                                        <p:attrNameLst>
                                          <p:attrName>style.visibility</p:attrName>
                                        </p:attrNameLst>
                                      </p:cBhvr>
                                      <p:to>
                                        <p:strVal val="visible"/>
                                      </p:to>
                                    </p:set>
                                    <p:animEffect transition="in" filter="checkerboard(across)">
                                      <p:cBhvr>
                                        <p:cTn id="7" dur="500"/>
                                        <p:tgtEl>
                                          <p:spTgt spid="40960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09604"/>
                                        </p:tgtEl>
                                        <p:attrNameLst>
                                          <p:attrName>style.visibility</p:attrName>
                                        </p:attrNameLst>
                                      </p:cBhvr>
                                      <p:to>
                                        <p:strVal val="visible"/>
                                      </p:to>
                                    </p:set>
                                    <p:animEffect transition="in" filter="slide(fromBottom)">
                                      <p:cBhvr>
                                        <p:cTn id="12" dur="500"/>
                                        <p:tgtEl>
                                          <p:spTgt spid="409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954088" y="944563"/>
            <a:ext cx="80645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lang="zh-CN" altLang="en-US">
                <a:ea typeface="华文楷体" panose="02010600040101010101" pitchFamily="2" charset="-122"/>
                <a:cs typeface="Times New Roman" panose="02020603050405020304" pitchFamily="18" charset="0"/>
              </a:rPr>
              <a:t>常温下很稳定；在高温下与氧、氢、硫、硅、硼等非金属化合</a:t>
            </a:r>
            <a:r>
              <a:rPr lang="en-US" altLang="zh-CN">
                <a:ea typeface="华文楷体" panose="02010600040101010101" pitchFamily="2" charset="-122"/>
                <a:cs typeface="Times New Roman" panose="02020603050405020304" pitchFamily="18" charset="0"/>
              </a:rPr>
              <a:t>；</a:t>
            </a:r>
            <a:r>
              <a:rPr lang="zh-CN" altLang="en-US">
                <a:ea typeface="华文楷体" panose="02010600040101010101" pitchFamily="2" charset="-122"/>
                <a:cs typeface="Times New Roman" panose="02020603050405020304" pitchFamily="18" charset="0"/>
              </a:rPr>
              <a:t>与金属氧化物强热生成</a:t>
            </a:r>
            <a:r>
              <a:rPr lang="zh-CN" altLang="en-US">
                <a:solidFill>
                  <a:srgbClr val="0000FF"/>
                </a:solidFill>
                <a:ea typeface="华文楷体" panose="02010600040101010101" pitchFamily="2" charset="-122"/>
                <a:cs typeface="Times New Roman" panose="02020603050405020304" pitchFamily="18" charset="0"/>
              </a:rPr>
              <a:t>金属或金属碳化物</a:t>
            </a:r>
            <a:r>
              <a:rPr lang="zh-CN" altLang="en-US">
                <a:ea typeface="华文楷体" panose="02010600040101010101" pitchFamily="2" charset="-122"/>
                <a:cs typeface="Times New Roman" panose="02020603050405020304" pitchFamily="18" charset="0"/>
              </a:rPr>
              <a:t>；</a:t>
            </a:r>
            <a:r>
              <a:rPr lang="zh-CN" altLang="en-US">
                <a:solidFill>
                  <a:srgbClr val="0000FF"/>
                </a:solidFill>
                <a:ea typeface="华文楷体" panose="02010600040101010101" pitchFamily="2" charset="-122"/>
                <a:cs typeface="Times New Roman" panose="02020603050405020304" pitchFamily="18" charset="0"/>
              </a:rPr>
              <a:t>作为还原剂用于冶炼金属和制造水煤气</a:t>
            </a:r>
            <a:r>
              <a:rPr lang="zh-CN" altLang="en-US">
                <a:ea typeface="华文楷体" panose="02010600040101010101" pitchFamily="2" charset="-122"/>
                <a:cs typeface="Times New Roman" panose="02020603050405020304" pitchFamily="18" charset="0"/>
              </a:rPr>
              <a:t>等。</a:t>
            </a:r>
            <a:br>
              <a:rPr lang="en-US" altLang="zh-CN">
                <a:ea typeface="华文楷体" panose="02010600040101010101" pitchFamily="2" charset="-122"/>
                <a:cs typeface="Times New Roman" panose="02020603050405020304" pitchFamily="18" charset="0"/>
              </a:rPr>
            </a:br>
            <a:r>
              <a:rPr lang="en-US" altLang="zh-CN">
                <a:ea typeface="华文楷体" panose="02010600040101010101" pitchFamily="2" charset="-122"/>
                <a:cs typeface="Times New Roman" panose="02020603050405020304" pitchFamily="18" charset="0"/>
              </a:rPr>
              <a:t>      </a:t>
            </a:r>
            <a:r>
              <a:rPr lang="en-US" altLang="zh-CN">
                <a:solidFill>
                  <a:srgbClr val="0000FF"/>
                </a:solidFill>
                <a:ea typeface="华文楷体" panose="02010600040101010101" pitchFamily="2" charset="-122"/>
                <a:cs typeface="Times New Roman" panose="02020603050405020304" pitchFamily="18" charset="0"/>
              </a:rPr>
              <a:t>CaO + 3C == </a:t>
            </a:r>
            <a:r>
              <a:rPr lang="en-US" altLang="zh-CN">
                <a:solidFill>
                  <a:srgbClr val="FF0000"/>
                </a:solidFill>
                <a:ea typeface="华文楷体" panose="02010600040101010101" pitchFamily="2" charset="-122"/>
                <a:cs typeface="Times New Roman" panose="02020603050405020304" pitchFamily="18" charset="0"/>
              </a:rPr>
              <a:t>CaC</a:t>
            </a:r>
            <a:r>
              <a:rPr lang="en-US" altLang="zh-CN" baseline="-25000">
                <a:solidFill>
                  <a:srgbClr val="FF0000"/>
                </a:solidFill>
                <a:ea typeface="华文楷体" panose="02010600040101010101" pitchFamily="2" charset="-122"/>
                <a:cs typeface="Times New Roman" panose="02020603050405020304" pitchFamily="18" charset="0"/>
              </a:rPr>
              <a:t>2</a:t>
            </a:r>
            <a:r>
              <a:rPr lang="en-US" altLang="zh-CN">
                <a:solidFill>
                  <a:srgbClr val="0000FF"/>
                </a:solidFill>
                <a:ea typeface="华文楷体" panose="02010600040101010101" pitchFamily="2" charset="-122"/>
                <a:cs typeface="Times New Roman" panose="02020603050405020304" pitchFamily="18" charset="0"/>
              </a:rPr>
              <a:t> + CO</a:t>
            </a:r>
            <a:br>
              <a:rPr lang="en-US" altLang="zh-CN">
                <a:solidFill>
                  <a:srgbClr val="0000FF"/>
                </a:solidFill>
                <a:ea typeface="华文楷体" panose="02010600040101010101" pitchFamily="2" charset="-122"/>
                <a:cs typeface="Times New Roman" panose="02020603050405020304" pitchFamily="18" charset="0"/>
              </a:rPr>
            </a:br>
            <a:r>
              <a:rPr lang="en-US" altLang="zh-CN">
                <a:solidFill>
                  <a:srgbClr val="0000FF"/>
                </a:solidFill>
                <a:ea typeface="华文楷体" panose="02010600040101010101" pitchFamily="2" charset="-122"/>
                <a:cs typeface="Times New Roman" panose="02020603050405020304" pitchFamily="18" charset="0"/>
              </a:rPr>
              <a:t>      3C + Fe</a:t>
            </a:r>
            <a:r>
              <a:rPr lang="en-US" altLang="zh-CN" baseline="-25000">
                <a:solidFill>
                  <a:srgbClr val="0000FF"/>
                </a:solidFill>
                <a:ea typeface="华文楷体" panose="02010600040101010101" pitchFamily="2" charset="-122"/>
                <a:cs typeface="Times New Roman" panose="02020603050405020304" pitchFamily="18" charset="0"/>
              </a:rPr>
              <a:t>2</a:t>
            </a:r>
            <a:r>
              <a:rPr lang="en-US" altLang="zh-CN">
                <a:solidFill>
                  <a:srgbClr val="0000FF"/>
                </a:solidFill>
                <a:ea typeface="华文楷体" panose="02010600040101010101" pitchFamily="2" charset="-122"/>
                <a:cs typeface="Times New Roman" panose="02020603050405020304" pitchFamily="18" charset="0"/>
              </a:rPr>
              <a:t>O</a:t>
            </a:r>
            <a:r>
              <a:rPr lang="en-US" altLang="zh-CN" baseline="-25000">
                <a:solidFill>
                  <a:srgbClr val="0000FF"/>
                </a:solidFill>
                <a:ea typeface="华文楷体" panose="02010600040101010101" pitchFamily="2" charset="-122"/>
                <a:cs typeface="Times New Roman" panose="02020603050405020304" pitchFamily="18" charset="0"/>
              </a:rPr>
              <a:t>3</a:t>
            </a:r>
            <a:r>
              <a:rPr lang="en-US" altLang="zh-CN">
                <a:solidFill>
                  <a:srgbClr val="0000FF"/>
                </a:solidFill>
                <a:ea typeface="华文楷体" panose="02010600040101010101" pitchFamily="2" charset="-122"/>
                <a:cs typeface="Times New Roman" panose="02020603050405020304" pitchFamily="18" charset="0"/>
              </a:rPr>
              <a:t> == 2Fe + 3CO</a:t>
            </a:r>
            <a:br>
              <a:rPr lang="en-US" altLang="zh-CN">
                <a:solidFill>
                  <a:srgbClr val="0000FF"/>
                </a:solidFill>
                <a:ea typeface="华文楷体" panose="02010600040101010101" pitchFamily="2" charset="-122"/>
                <a:cs typeface="Times New Roman" panose="02020603050405020304" pitchFamily="18" charset="0"/>
              </a:rPr>
            </a:br>
            <a:r>
              <a:rPr lang="en-US" altLang="zh-CN">
                <a:solidFill>
                  <a:srgbClr val="0000FF"/>
                </a:solidFill>
                <a:ea typeface="华文楷体" panose="02010600040101010101" pitchFamily="2" charset="-122"/>
                <a:cs typeface="Times New Roman" panose="02020603050405020304" pitchFamily="18" charset="0"/>
              </a:rPr>
              <a:t>      C(</a:t>
            </a:r>
            <a:r>
              <a:rPr lang="zh-CN" altLang="en-US">
                <a:solidFill>
                  <a:srgbClr val="0000FF"/>
                </a:solidFill>
                <a:ea typeface="华文楷体" panose="02010600040101010101" pitchFamily="2" charset="-122"/>
                <a:cs typeface="Times New Roman" panose="02020603050405020304" pitchFamily="18" charset="0"/>
              </a:rPr>
              <a:t>红热</a:t>
            </a:r>
            <a:r>
              <a:rPr lang="en-US" altLang="zh-CN">
                <a:solidFill>
                  <a:srgbClr val="0000FF"/>
                </a:solidFill>
                <a:ea typeface="华文楷体" panose="02010600040101010101" pitchFamily="2" charset="-122"/>
                <a:cs typeface="Times New Roman" panose="02020603050405020304" pitchFamily="18" charset="0"/>
              </a:rPr>
              <a:t>) + H</a:t>
            </a:r>
            <a:r>
              <a:rPr lang="en-US" altLang="zh-CN" baseline="-25000">
                <a:solidFill>
                  <a:srgbClr val="0000FF"/>
                </a:solidFill>
                <a:ea typeface="华文楷体" panose="02010600040101010101" pitchFamily="2" charset="-122"/>
                <a:cs typeface="Times New Roman" panose="02020603050405020304" pitchFamily="18" charset="0"/>
              </a:rPr>
              <a:t>2</a:t>
            </a:r>
            <a:r>
              <a:rPr lang="en-US" altLang="zh-CN">
                <a:solidFill>
                  <a:srgbClr val="0000FF"/>
                </a:solidFill>
                <a:ea typeface="华文楷体" panose="02010600040101010101" pitchFamily="2" charset="-122"/>
                <a:cs typeface="Times New Roman" panose="02020603050405020304" pitchFamily="18" charset="0"/>
              </a:rPr>
              <a:t>O(g) == H</a:t>
            </a:r>
            <a:r>
              <a:rPr lang="en-US" altLang="zh-CN" baseline="-25000">
                <a:solidFill>
                  <a:srgbClr val="0000FF"/>
                </a:solidFill>
                <a:ea typeface="华文楷体" panose="02010600040101010101" pitchFamily="2" charset="-122"/>
                <a:cs typeface="Times New Roman" panose="02020603050405020304" pitchFamily="18" charset="0"/>
              </a:rPr>
              <a:t>2</a:t>
            </a:r>
            <a:r>
              <a:rPr lang="en-US" altLang="zh-CN">
                <a:solidFill>
                  <a:srgbClr val="0000FF"/>
                </a:solidFill>
                <a:ea typeface="华文楷体" panose="02010600040101010101" pitchFamily="2" charset="-122"/>
                <a:cs typeface="Times New Roman" panose="02020603050405020304" pitchFamily="18" charset="0"/>
              </a:rPr>
              <a:t> + CO</a:t>
            </a:r>
            <a:endParaRPr lang="en-US" altLang="zh-CN">
              <a:solidFill>
                <a:srgbClr val="0000FF"/>
              </a:solidFill>
              <a:ea typeface="华文楷体" panose="02010600040101010101" pitchFamily="2" charset="-122"/>
              <a:cs typeface="Times New Roman" panose="02020603050405020304" pitchFamily="18" charset="0"/>
            </a:endParaRPr>
          </a:p>
          <a:p>
            <a:pPr>
              <a:lnSpc>
                <a:spcPct val="125000"/>
              </a:lnSpc>
            </a:pPr>
            <a:r>
              <a:rPr lang="en-US" altLang="zh-CN">
                <a:ea typeface="华文楷体" panose="02010600040101010101" pitchFamily="2" charset="-122"/>
                <a:cs typeface="Times New Roman" panose="02020603050405020304" pitchFamily="18" charset="0"/>
              </a:rPr>
              <a:t> </a:t>
            </a:r>
            <a:r>
              <a:rPr lang="zh-CN" altLang="en-US">
                <a:ea typeface="华文楷体" panose="02010600040101010101" pitchFamily="2" charset="-122"/>
                <a:cs typeface="Times New Roman" panose="02020603050405020304" pitchFamily="18" charset="0"/>
              </a:rPr>
              <a:t>还与浓的氧化性酸反应</a:t>
            </a:r>
            <a:br>
              <a:rPr lang="en-US" altLang="zh-CN">
                <a:ea typeface="华文楷体" panose="02010600040101010101" pitchFamily="2" charset="-122"/>
                <a:cs typeface="Times New Roman" panose="02020603050405020304" pitchFamily="18" charset="0"/>
              </a:rPr>
            </a:br>
            <a:r>
              <a:rPr lang="en-US" altLang="zh-CN">
                <a:ea typeface="华文楷体" panose="02010600040101010101" pitchFamily="2" charset="-122"/>
                <a:cs typeface="Times New Roman" panose="02020603050405020304" pitchFamily="18" charset="0"/>
              </a:rPr>
              <a:t>   </a:t>
            </a:r>
            <a:r>
              <a:rPr lang="en-US" altLang="zh-CN">
                <a:solidFill>
                  <a:srgbClr val="FF0000"/>
                </a:solidFill>
                <a:ea typeface="华文楷体" panose="02010600040101010101" pitchFamily="2" charset="-122"/>
                <a:cs typeface="Times New Roman" panose="02020603050405020304" pitchFamily="18" charset="0"/>
              </a:rPr>
              <a:t>C + 4HNO</a:t>
            </a:r>
            <a:r>
              <a:rPr lang="en-US" altLang="zh-CN" baseline="-25000">
                <a:solidFill>
                  <a:srgbClr val="FF0000"/>
                </a:solidFill>
                <a:ea typeface="华文楷体" panose="02010600040101010101" pitchFamily="2" charset="-122"/>
                <a:cs typeface="Times New Roman" panose="02020603050405020304" pitchFamily="18" charset="0"/>
              </a:rPr>
              <a:t>3</a:t>
            </a:r>
            <a:r>
              <a:rPr lang="en-US" altLang="zh-CN">
                <a:solidFill>
                  <a:srgbClr val="FF0000"/>
                </a:solidFill>
                <a:ea typeface="华文楷体" panose="02010600040101010101" pitchFamily="2" charset="-122"/>
                <a:cs typeface="Times New Roman" panose="02020603050405020304" pitchFamily="18" charset="0"/>
              </a:rPr>
              <a:t>(</a:t>
            </a:r>
            <a:r>
              <a:rPr lang="zh-CN" altLang="en-US">
                <a:solidFill>
                  <a:srgbClr val="FF0000"/>
                </a:solidFill>
                <a:ea typeface="华文楷体" panose="02010600040101010101" pitchFamily="2" charset="-122"/>
                <a:cs typeface="Times New Roman" panose="02020603050405020304" pitchFamily="18" charset="0"/>
              </a:rPr>
              <a:t>浓</a:t>
            </a:r>
            <a:r>
              <a:rPr lang="en-US" altLang="zh-CN">
                <a:solidFill>
                  <a:srgbClr val="FF0000"/>
                </a:solidFill>
                <a:ea typeface="华文楷体" panose="02010600040101010101" pitchFamily="2" charset="-122"/>
                <a:cs typeface="Times New Roman" panose="02020603050405020304" pitchFamily="18" charset="0"/>
              </a:rPr>
              <a:t>) == CO</a:t>
            </a:r>
            <a:r>
              <a:rPr lang="en-US" altLang="zh-CN" baseline="-25000">
                <a:solidFill>
                  <a:srgbClr val="FF0000"/>
                </a:solidFill>
                <a:ea typeface="华文楷体" panose="02010600040101010101" pitchFamily="2" charset="-122"/>
                <a:cs typeface="Times New Roman" panose="02020603050405020304" pitchFamily="18" charset="0"/>
              </a:rPr>
              <a:t>2</a:t>
            </a:r>
            <a:r>
              <a:rPr lang="en-US" altLang="zh-CN">
                <a:solidFill>
                  <a:srgbClr val="FF0000"/>
                </a:solidFill>
                <a:ea typeface="华文楷体" panose="02010600040101010101" pitchFamily="2" charset="-122"/>
                <a:cs typeface="Times New Roman" panose="02020603050405020304" pitchFamily="18" charset="0"/>
              </a:rPr>
              <a:t> </a:t>
            </a:r>
            <a:r>
              <a:rPr lang="en-US" altLang="zh-CN">
                <a:solidFill>
                  <a:srgbClr val="FF0000"/>
                </a:solidFill>
                <a:ea typeface="华文楷体" panose="02010600040101010101" pitchFamily="2" charset="-122"/>
                <a:cs typeface="Times New Roman" panose="02020603050405020304" pitchFamily="18" charset="0"/>
                <a:sym typeface="Symbol" panose="05050102010706020507" pitchFamily="18" charset="2"/>
              </a:rPr>
              <a:t></a:t>
            </a:r>
            <a:r>
              <a:rPr lang="en-US" altLang="zh-CN">
                <a:solidFill>
                  <a:srgbClr val="FF0000"/>
                </a:solidFill>
                <a:ea typeface="华文楷体" panose="02010600040101010101" pitchFamily="2" charset="-122"/>
                <a:cs typeface="Times New Roman" panose="02020603050405020304" pitchFamily="18" charset="0"/>
              </a:rPr>
              <a:t>+ 4NO</a:t>
            </a:r>
            <a:r>
              <a:rPr lang="en-US" altLang="zh-CN" baseline="-25000">
                <a:solidFill>
                  <a:srgbClr val="FF0000"/>
                </a:solidFill>
                <a:ea typeface="华文楷体" panose="02010600040101010101" pitchFamily="2" charset="-122"/>
                <a:cs typeface="Times New Roman" panose="02020603050405020304" pitchFamily="18" charset="0"/>
              </a:rPr>
              <a:t>2</a:t>
            </a:r>
            <a:r>
              <a:rPr lang="en-US" altLang="zh-CN">
                <a:solidFill>
                  <a:srgbClr val="FF0000"/>
                </a:solidFill>
                <a:ea typeface="华文楷体" panose="02010600040101010101" pitchFamily="2" charset="-122"/>
                <a:cs typeface="Times New Roman" panose="02020603050405020304" pitchFamily="18" charset="0"/>
                <a:sym typeface="Symbol" panose="05050102010706020507" pitchFamily="18" charset="2"/>
              </a:rPr>
              <a:t></a:t>
            </a:r>
            <a:r>
              <a:rPr lang="en-US" altLang="zh-CN">
                <a:solidFill>
                  <a:srgbClr val="FF0000"/>
                </a:solidFill>
                <a:ea typeface="华文楷体" panose="02010600040101010101" pitchFamily="2" charset="-122"/>
                <a:cs typeface="Times New Roman" panose="02020603050405020304" pitchFamily="18" charset="0"/>
              </a:rPr>
              <a:t> + 2H</a:t>
            </a:r>
            <a:r>
              <a:rPr lang="en-US" altLang="zh-CN" baseline="-25000">
                <a:solidFill>
                  <a:srgbClr val="FF0000"/>
                </a:solidFill>
                <a:ea typeface="华文楷体" panose="02010600040101010101" pitchFamily="2" charset="-122"/>
                <a:cs typeface="Times New Roman" panose="02020603050405020304" pitchFamily="18" charset="0"/>
              </a:rPr>
              <a:t>2</a:t>
            </a:r>
            <a:r>
              <a:rPr lang="en-US" altLang="zh-CN">
                <a:solidFill>
                  <a:srgbClr val="FF0000"/>
                </a:solidFill>
                <a:ea typeface="华文楷体" panose="02010600040101010101" pitchFamily="2" charset="-122"/>
                <a:cs typeface="Times New Roman" panose="02020603050405020304" pitchFamily="18" charset="0"/>
              </a:rPr>
              <a:t>O</a:t>
            </a:r>
            <a:endParaRPr lang="en-US" altLang="zh-CN">
              <a:solidFill>
                <a:srgbClr val="FF0000"/>
              </a:solidFill>
              <a:ea typeface="华文楷体" panose="02010600040101010101" pitchFamily="2" charset="-122"/>
              <a:cs typeface="Times New Roman" panose="02020603050405020304" pitchFamily="18" charset="0"/>
            </a:endParaRPr>
          </a:p>
        </p:txBody>
      </p:sp>
      <p:sp>
        <p:nvSpPr>
          <p:cNvPr id="108546" name="Rectangle 3"/>
          <p:cNvSpPr>
            <a:spLocks noChangeArrowheads="1"/>
          </p:cNvSpPr>
          <p:nvPr/>
        </p:nvSpPr>
        <p:spPr bwMode="auto">
          <a:xfrm>
            <a:off x="1025525" y="260350"/>
            <a:ext cx="3956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solidFill>
                  <a:srgbClr val="0000FF"/>
                </a:solidFill>
                <a:ea typeface="华文楷体" panose="02010600040101010101" pitchFamily="2" charset="-122"/>
                <a:cs typeface="Times New Roman" panose="02020603050405020304" pitchFamily="18" charset="0"/>
              </a:rPr>
              <a:t>碳单质的化学性质 </a:t>
            </a:r>
            <a:endParaRPr lang="zh-CN" altLang="en-US" sz="3600">
              <a:solidFill>
                <a:srgbClr val="0000FF"/>
              </a:solidFill>
              <a:ea typeface="华文楷体" panose="02010600040101010101" pitchFamily="2" charset="-122"/>
              <a:cs typeface="Times New Roman" panose="02020603050405020304" pitchFamily="18" charset="0"/>
            </a:endParaRPr>
          </a:p>
        </p:txBody>
      </p:sp>
      <p:sp>
        <p:nvSpPr>
          <p:cNvPr id="108547"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B70A86F-CEB7-4C04-9CC9-F0BFBF273FE3}"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6150" y="379413"/>
            <a:ext cx="7993063" cy="6278562"/>
          </a:xfrm>
          <a:prstGeom prst="rect">
            <a:avLst/>
          </a:prstGeom>
          <a:noFill/>
        </p:spPr>
        <p:txBody>
          <a:bodyPr>
            <a:spAutoFit/>
          </a:bodyPr>
          <a:lstStyle/>
          <a:p>
            <a:pPr>
              <a:defRPr/>
            </a:pPr>
            <a:r>
              <a:rPr lang="zh-CN" altLang="en-US" sz="3000" dirty="0">
                <a:ea typeface="华文楷体" panose="02010600040101010101" pitchFamily="2" charset="-122"/>
              </a:rPr>
              <a:t>     </a:t>
            </a:r>
            <a:r>
              <a:rPr lang="zh-CN" altLang="en-US" dirty="0">
                <a:solidFill>
                  <a:srgbClr val="FF0000"/>
                </a:solidFill>
                <a:ea typeface="华文楷体" panose="02010600040101010101" pitchFamily="2" charset="-122"/>
              </a:rPr>
              <a:t>金属氢</a:t>
            </a:r>
            <a:r>
              <a:rPr lang="zh-CN" altLang="en-US" sz="2600" dirty="0">
                <a:ea typeface="华文楷体" panose="02010600040101010101" pitchFamily="2" charset="-122"/>
              </a:rPr>
              <a:t>是液态或固态氢在上百万大气压的高压下变成的导电体</a:t>
            </a:r>
            <a:r>
              <a:rPr lang="en-US" altLang="zh-CN" sz="2600" dirty="0">
                <a:ea typeface="华文楷体" panose="02010600040101010101" pitchFamily="2" charset="-122"/>
              </a:rPr>
              <a:t>；</a:t>
            </a:r>
            <a:r>
              <a:rPr lang="zh-CN" altLang="en-US" sz="2600" dirty="0">
                <a:ea typeface="华文楷体" panose="02010600040101010101" pitchFamily="2" charset="-122"/>
              </a:rPr>
              <a:t>是一种高密度、高储能材料及一种室温超导体</a:t>
            </a:r>
            <a:r>
              <a:rPr lang="en-US" altLang="zh-CN" sz="2600" dirty="0">
                <a:ea typeface="华文楷体" panose="02010600040101010101" pitchFamily="2" charset="-122"/>
              </a:rPr>
              <a:t>(</a:t>
            </a:r>
            <a:r>
              <a:rPr lang="zh-CN" altLang="en-US" sz="2600" dirty="0">
                <a:ea typeface="华文楷体" panose="02010600040101010101" pitchFamily="2" charset="-122"/>
              </a:rPr>
              <a:t>预测</a:t>
            </a:r>
            <a:r>
              <a:rPr lang="en-US" altLang="zh-CN" sz="2600" dirty="0">
                <a:ea typeface="华文楷体" panose="02010600040101010101" pitchFamily="2" charset="-122"/>
              </a:rPr>
              <a:t>)</a:t>
            </a:r>
            <a:r>
              <a:rPr lang="zh-CN" altLang="en-US" sz="2600" dirty="0">
                <a:ea typeface="华文楷体" panose="02010600040101010101" pitchFamily="2" charset="-122"/>
              </a:rPr>
              <a:t>。金属氢内储藏着巨大的能量，比普通</a:t>
            </a:r>
            <a:r>
              <a:rPr lang="en-US" altLang="zh-CN" sz="2600" dirty="0">
                <a:ea typeface="华文楷体" panose="02010600040101010101" pitchFamily="2" charset="-122"/>
              </a:rPr>
              <a:t>TNT</a:t>
            </a:r>
            <a:r>
              <a:rPr lang="zh-CN" altLang="en-US" sz="2600" dirty="0">
                <a:ea typeface="华文楷体" panose="02010600040101010101" pitchFamily="2" charset="-122"/>
              </a:rPr>
              <a:t>炸药大</a:t>
            </a:r>
            <a:r>
              <a:rPr lang="en-US" altLang="zh-CN" sz="2600" dirty="0">
                <a:ea typeface="华文楷体" panose="02010600040101010101" pitchFamily="2" charset="-122"/>
              </a:rPr>
              <a:t>30─40</a:t>
            </a:r>
            <a:r>
              <a:rPr lang="zh-CN" altLang="en-US" sz="2600" dirty="0">
                <a:ea typeface="华文楷体" panose="02010600040101010101" pitchFamily="2" charset="-122"/>
              </a:rPr>
              <a:t>倍。二十世纪四十年代开始，很多国家投入人力、物力研制金属氢。</a:t>
            </a:r>
            <a:endParaRPr lang="zh-CN" altLang="en-US" sz="2600" dirty="0">
              <a:ea typeface="华文楷体" panose="02010600040101010101" pitchFamily="2" charset="-122"/>
            </a:endParaRPr>
          </a:p>
          <a:p>
            <a:pPr>
              <a:defRPr/>
            </a:pPr>
            <a:r>
              <a:rPr lang="en-US" altLang="zh-CN" sz="2600" dirty="0">
                <a:ea typeface="华文楷体" panose="02010600040101010101" pitchFamily="2" charset="-122"/>
              </a:rPr>
              <a:t>       </a:t>
            </a:r>
            <a:r>
              <a:rPr lang="en-US" altLang="zh-CN" sz="2600" dirty="0">
                <a:solidFill>
                  <a:srgbClr val="FF0000"/>
                </a:solidFill>
                <a:ea typeface="华文楷体" panose="02010600040101010101" pitchFamily="2" charset="-122"/>
              </a:rPr>
              <a:t>2017</a:t>
            </a:r>
            <a:r>
              <a:rPr lang="zh-CN" altLang="en-US" sz="2600" dirty="0">
                <a:solidFill>
                  <a:srgbClr val="FF0000"/>
                </a:solidFill>
                <a:ea typeface="华文楷体" panose="02010600040101010101" pitchFamily="2" charset="-122"/>
              </a:rPr>
              <a:t>年</a:t>
            </a:r>
            <a:r>
              <a:rPr lang="en-US" altLang="zh-CN" sz="2600" dirty="0">
                <a:solidFill>
                  <a:srgbClr val="FF0000"/>
                </a:solidFill>
                <a:ea typeface="华文楷体" panose="02010600040101010101" pitchFamily="2" charset="-122"/>
              </a:rPr>
              <a:t>1</a:t>
            </a:r>
            <a:r>
              <a:rPr lang="zh-CN" altLang="en-US" sz="2600" dirty="0">
                <a:solidFill>
                  <a:srgbClr val="FF0000"/>
                </a:solidFill>
                <a:ea typeface="华文楷体" panose="02010600040101010101" pitchFamily="2" charset="-122"/>
              </a:rPr>
              <a:t>月</a:t>
            </a:r>
            <a:r>
              <a:rPr lang="en-US" altLang="zh-CN" sz="2600" dirty="0">
                <a:solidFill>
                  <a:srgbClr val="FF0000"/>
                </a:solidFill>
                <a:ea typeface="华文楷体" panose="02010600040101010101" pitchFamily="2" charset="-122"/>
              </a:rPr>
              <a:t>26</a:t>
            </a:r>
            <a:r>
              <a:rPr lang="zh-CN" altLang="en-US" sz="2600" dirty="0">
                <a:solidFill>
                  <a:srgbClr val="FF0000"/>
                </a:solidFill>
                <a:ea typeface="华文楷体" panose="02010600040101010101" pitchFamily="2" charset="-122"/>
              </a:rPr>
              <a:t>日</a:t>
            </a:r>
            <a:r>
              <a:rPr lang="en-US" altLang="zh-CN" sz="2600" dirty="0">
                <a:solidFill>
                  <a:srgbClr val="0000FF"/>
                </a:solidFill>
                <a:ea typeface="华文楷体" panose="02010600040101010101" pitchFamily="2" charset="-122"/>
              </a:rPr>
              <a:t>, Science</a:t>
            </a:r>
            <a:r>
              <a:rPr lang="zh-CN" altLang="en-US" sz="2600" dirty="0">
                <a:solidFill>
                  <a:srgbClr val="0000FF"/>
                </a:solidFill>
                <a:ea typeface="华文楷体" panose="02010600040101010101" pitchFamily="2" charset="-122"/>
              </a:rPr>
              <a:t>报道哈佛大学将氢气冷却到略高于绝对零度，在极高压</a:t>
            </a:r>
            <a:r>
              <a:rPr lang="en-US" altLang="zh-CN" sz="2600" dirty="0">
                <a:solidFill>
                  <a:srgbClr val="0000FF"/>
                </a:solidFill>
                <a:ea typeface="华文楷体" panose="02010600040101010101" pitchFamily="2" charset="-122"/>
              </a:rPr>
              <a:t>(4,890,000 </a:t>
            </a:r>
            <a:r>
              <a:rPr lang="en-US" altLang="zh-CN" sz="2600" dirty="0" err="1">
                <a:solidFill>
                  <a:srgbClr val="0000FF"/>
                </a:solidFill>
                <a:ea typeface="华文楷体" panose="02010600040101010101" pitchFamily="2" charset="-122"/>
              </a:rPr>
              <a:t>atm</a:t>
            </a:r>
            <a:r>
              <a:rPr lang="en-US" altLang="zh-CN" sz="2600" dirty="0">
                <a:solidFill>
                  <a:srgbClr val="0000FF"/>
                </a:solidFill>
                <a:ea typeface="华文楷体" panose="02010600040101010101" pitchFamily="2" charset="-122"/>
              </a:rPr>
              <a:t>)</a:t>
            </a:r>
            <a:r>
              <a:rPr lang="zh-CN" altLang="en-US" sz="2600" dirty="0">
                <a:solidFill>
                  <a:srgbClr val="0000FF"/>
                </a:solidFill>
                <a:ea typeface="华文楷体" panose="02010600040101010101" pitchFamily="2" charset="-122"/>
              </a:rPr>
              <a:t>下，用金刚石压缩氢气成功得到金属氢，作者称</a:t>
            </a:r>
            <a:r>
              <a:rPr lang="en-US" altLang="zh-CN" sz="2600" dirty="0">
                <a:solidFill>
                  <a:srgbClr val="0000FF"/>
                </a:solidFill>
                <a:ea typeface="华文楷体" panose="02010600040101010101" pitchFamily="2" charset="-122"/>
              </a:rPr>
              <a:t>“</a:t>
            </a:r>
            <a:r>
              <a:rPr lang="zh-CN" altLang="en-US" sz="2600" dirty="0">
                <a:solidFill>
                  <a:srgbClr val="0000FF"/>
                </a:solidFill>
                <a:ea typeface="华文楷体" panose="02010600040101010101" pitchFamily="2" charset="-122"/>
              </a:rPr>
              <a:t>制备金属氢是高压物理学的圣杯，这是地球上首个金属氢样本</a:t>
            </a:r>
            <a:r>
              <a:rPr lang="en-US" altLang="zh-CN" sz="2600" dirty="0">
                <a:solidFill>
                  <a:srgbClr val="0000FF"/>
                </a:solidFill>
                <a:ea typeface="华文楷体" panose="02010600040101010101" pitchFamily="2" charset="-122"/>
              </a:rPr>
              <a:t>”</a:t>
            </a:r>
            <a:r>
              <a:rPr lang="en-US" altLang="zh-CN" sz="2600" baseline="30000" dirty="0">
                <a:ea typeface="华文楷体" panose="02010600040101010101" pitchFamily="2" charset="-122"/>
              </a:rPr>
              <a:t>[1]</a:t>
            </a:r>
            <a:r>
              <a:rPr lang="zh-CN" altLang="en-US" sz="2600" dirty="0">
                <a:ea typeface="华文楷体" panose="02010600040101010101" pitchFamily="2" charset="-122"/>
              </a:rPr>
              <a:t>  </a:t>
            </a:r>
            <a:r>
              <a:rPr lang="zh-CN" altLang="en-US" sz="2600" dirty="0" smtClean="0">
                <a:ea typeface="华文楷体" panose="02010600040101010101" pitchFamily="2" charset="-122"/>
              </a:rPr>
              <a:t>。</a:t>
            </a:r>
            <a:endParaRPr lang="en-US" altLang="zh-CN" sz="2600" dirty="0" smtClean="0">
              <a:ea typeface="华文楷体" panose="02010600040101010101" pitchFamily="2" charset="-122"/>
            </a:endParaRPr>
          </a:p>
          <a:p>
            <a:pPr>
              <a:defRPr/>
            </a:pPr>
            <a:r>
              <a:rPr lang="zh-CN" altLang="en-US" sz="2600" dirty="0" smtClean="0">
                <a:ea typeface="华文楷体" panose="02010600040101010101" pitchFamily="2" charset="-122"/>
              </a:rPr>
              <a:t>        </a:t>
            </a:r>
            <a:r>
              <a:rPr lang="en-US" altLang="zh-CN" sz="2600" dirty="0" smtClean="0">
                <a:solidFill>
                  <a:srgbClr val="FF0000"/>
                </a:solidFill>
                <a:ea typeface="华文楷体" panose="02010600040101010101" pitchFamily="2" charset="-122"/>
              </a:rPr>
              <a:t>2017</a:t>
            </a:r>
            <a:r>
              <a:rPr lang="zh-CN" altLang="en-US" sz="2600" dirty="0">
                <a:solidFill>
                  <a:srgbClr val="FF0000"/>
                </a:solidFill>
                <a:ea typeface="华文楷体" panose="02010600040101010101" pitchFamily="2" charset="-122"/>
              </a:rPr>
              <a:t>年</a:t>
            </a:r>
            <a:r>
              <a:rPr lang="en-US" altLang="zh-CN" sz="2600" dirty="0">
                <a:solidFill>
                  <a:srgbClr val="FF0000"/>
                </a:solidFill>
                <a:ea typeface="华文楷体" panose="02010600040101010101" pitchFamily="2" charset="-122"/>
              </a:rPr>
              <a:t>2</a:t>
            </a:r>
            <a:r>
              <a:rPr lang="zh-CN" altLang="en-US" sz="2600" dirty="0">
                <a:solidFill>
                  <a:srgbClr val="FF0000"/>
                </a:solidFill>
                <a:ea typeface="华文楷体" panose="02010600040101010101" pitchFamily="2" charset="-122"/>
              </a:rPr>
              <a:t>月</a:t>
            </a:r>
            <a:r>
              <a:rPr lang="en-US" altLang="zh-CN" sz="2600" dirty="0">
                <a:solidFill>
                  <a:srgbClr val="FF0000"/>
                </a:solidFill>
                <a:ea typeface="华文楷体" panose="02010600040101010101" pitchFamily="2" charset="-122"/>
              </a:rPr>
              <a:t>22</a:t>
            </a:r>
            <a:r>
              <a:rPr lang="zh-CN" altLang="en-US" sz="2600" dirty="0">
                <a:solidFill>
                  <a:srgbClr val="FF0000"/>
                </a:solidFill>
                <a:ea typeface="华文楷体" panose="02010600040101010101" pitchFamily="2" charset="-122"/>
              </a:rPr>
              <a:t>日</a:t>
            </a:r>
            <a:r>
              <a:rPr lang="zh-CN" altLang="en-US" sz="2600" dirty="0">
                <a:ea typeface="华文楷体" panose="02010600040101010101" pitchFamily="2" charset="-122"/>
              </a:rPr>
              <a:t>，由于操作失误，这块世界上唯一的金属氢样本消失 </a:t>
            </a:r>
            <a:r>
              <a:rPr lang="en-US" altLang="zh-CN" sz="2600" baseline="30000" dirty="0">
                <a:ea typeface="华文楷体" panose="02010600040101010101" pitchFamily="2" charset="-122"/>
              </a:rPr>
              <a:t>[2]</a:t>
            </a:r>
            <a:r>
              <a:rPr lang="en-US" altLang="zh-CN" sz="2600" dirty="0">
                <a:ea typeface="华文楷体" panose="02010600040101010101" pitchFamily="2" charset="-122"/>
              </a:rPr>
              <a:t>.  </a:t>
            </a:r>
            <a:r>
              <a:rPr lang="zh-CN" altLang="en-US" sz="2600" dirty="0">
                <a:ea typeface="华文楷体" panose="02010600040101010101" pitchFamily="2" charset="-122"/>
              </a:rPr>
              <a:t> </a:t>
            </a:r>
            <a:endParaRPr lang="en-US" altLang="zh-CN" sz="2600" dirty="0">
              <a:ea typeface="华文楷体" panose="02010600040101010101" pitchFamily="2" charset="-122"/>
            </a:endParaRPr>
          </a:p>
          <a:p>
            <a:pPr>
              <a:defRPr/>
            </a:pPr>
            <a:endParaRPr lang="en-US" altLang="zh-CN" sz="2000" dirty="0">
              <a:latin typeface="+mn-lt"/>
              <a:ea typeface="+mn-ea"/>
            </a:endParaRPr>
          </a:p>
          <a:p>
            <a:pPr>
              <a:defRPr/>
            </a:pPr>
            <a:r>
              <a:rPr lang="en-US" altLang="zh-CN" sz="2000" dirty="0">
                <a:latin typeface="+mn-lt"/>
                <a:ea typeface="+mn-ea"/>
              </a:rPr>
              <a:t>1.  Diamond vise turns hydrogen into a metal, potentially ending 80-year quest</a:t>
            </a:r>
            <a:r>
              <a:rPr lang="zh-CN" altLang="en-US" sz="2000" dirty="0">
                <a:latin typeface="+mn-lt"/>
                <a:ea typeface="+mn-ea"/>
              </a:rPr>
              <a:t>．</a:t>
            </a:r>
            <a:r>
              <a:rPr lang="en-US" altLang="zh-CN" sz="2000" dirty="0">
                <a:latin typeface="+mn-lt"/>
                <a:ea typeface="+mn-ea"/>
              </a:rPr>
              <a:t>Science Magazine</a:t>
            </a:r>
            <a:r>
              <a:rPr lang="zh-CN" altLang="en-US" sz="2000" dirty="0">
                <a:latin typeface="+mn-lt"/>
                <a:ea typeface="+mn-ea"/>
              </a:rPr>
              <a:t>．</a:t>
            </a:r>
            <a:r>
              <a:rPr lang="en-US" altLang="zh-CN" sz="2000" dirty="0">
                <a:latin typeface="+mn-lt"/>
                <a:ea typeface="+mn-ea"/>
              </a:rPr>
              <a:t>2017-01-26[</a:t>
            </a:r>
            <a:r>
              <a:rPr lang="zh-CN" altLang="en-US" sz="2000" dirty="0">
                <a:latin typeface="+mn-lt"/>
                <a:ea typeface="+mn-ea"/>
              </a:rPr>
              <a:t>引用日期</a:t>
            </a:r>
            <a:r>
              <a:rPr lang="en-US" altLang="zh-CN" sz="2000" dirty="0">
                <a:latin typeface="+mn-lt"/>
                <a:ea typeface="+mn-ea"/>
              </a:rPr>
              <a:t>2017-01-28]</a:t>
            </a:r>
            <a:endParaRPr lang="en-US" altLang="zh-CN" sz="2000" dirty="0">
              <a:latin typeface="+mn-lt"/>
              <a:ea typeface="+mn-ea"/>
            </a:endParaRPr>
          </a:p>
          <a:p>
            <a:pPr>
              <a:defRPr/>
            </a:pPr>
            <a:r>
              <a:rPr lang="en-US" altLang="zh-CN" sz="2000" dirty="0">
                <a:latin typeface="+mn-lt"/>
                <a:ea typeface="+mn-ea"/>
              </a:rPr>
              <a:t>2. </a:t>
            </a:r>
            <a:r>
              <a:rPr lang="zh-CN" altLang="en-US" sz="2000" dirty="0">
                <a:latin typeface="+mn-lt"/>
                <a:ea typeface="+mn-ea"/>
              </a:rPr>
              <a:t>哈佛大学操作失误 世上唯一一块金属氢消失了 ．腾讯</a:t>
            </a:r>
            <a:r>
              <a:rPr lang="en-US" altLang="zh-CN" sz="2000" dirty="0">
                <a:latin typeface="+mn-lt"/>
                <a:ea typeface="+mn-ea"/>
              </a:rPr>
              <a:t>[2017-02-24]</a:t>
            </a:r>
            <a:r>
              <a:rPr lang="zh-CN" altLang="en-US" sz="3000" dirty="0">
                <a:ea typeface="华文楷体" panose="02010600040101010101" pitchFamily="2" charset="-122"/>
              </a:rPr>
              <a:t>  </a:t>
            </a:r>
            <a:endParaRPr lang="en-US" altLang="zh-CN" sz="3000" dirty="0"/>
          </a:p>
          <a:p>
            <a:pPr>
              <a:defRPr/>
            </a:pPr>
            <a:r>
              <a:rPr lang="en-US" altLang="zh-CN" sz="2000" dirty="0">
                <a:solidFill>
                  <a:srgbClr val="FF0000"/>
                </a:solidFill>
                <a:ea typeface="华文楷体" panose="02010600040101010101" pitchFamily="2" charset="-122"/>
              </a:rPr>
              <a:t>https://en.wikipedia.org/wiki/Metallic_hydrogen   (</a:t>
            </a:r>
            <a:r>
              <a:rPr lang="zh-CN" altLang="en-US" sz="2000" dirty="0">
                <a:solidFill>
                  <a:srgbClr val="FF0000"/>
                </a:solidFill>
                <a:ea typeface="华文楷体" panose="02010600040101010101" pitchFamily="2" charset="-122"/>
              </a:rPr>
              <a:t>百度百科，金属氢</a:t>
            </a:r>
            <a:r>
              <a:rPr lang="en-US" altLang="zh-CN" sz="2000" dirty="0">
                <a:solidFill>
                  <a:srgbClr val="FF0000"/>
                </a:solidFill>
                <a:ea typeface="华文楷体" panose="02010600040101010101" pitchFamily="2" charset="-122"/>
              </a:rPr>
              <a:t>)</a:t>
            </a:r>
            <a:endParaRPr lang="en-US" altLang="zh-CN" sz="2000" dirty="0">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D7F8E84-16B0-4DDB-81E4-5272F4A59193}"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09570" name="Rectangle 5"/>
          <p:cNvSpPr>
            <a:spLocks noChangeArrowheads="1"/>
          </p:cNvSpPr>
          <p:nvPr/>
        </p:nvSpPr>
        <p:spPr bwMode="auto">
          <a:xfrm>
            <a:off x="871538" y="1628775"/>
            <a:ext cx="8027987"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fontAlgn="ctr">
              <a:lnSpc>
                <a:spcPct val="125000"/>
              </a:lnSpc>
            </a:pPr>
            <a:r>
              <a:rPr kumimoji="1" lang="zh-CN" altLang="en-US" sz="3600">
                <a:solidFill>
                  <a:srgbClr val="0000FF"/>
                </a:solidFill>
                <a:ea typeface="华文楷体" panose="02010600040101010101" pitchFamily="2" charset="-122"/>
              </a:rPr>
              <a:t>硅：</a:t>
            </a:r>
            <a:r>
              <a:rPr lang="zh-CN" altLang="en-US" sz="3600">
                <a:solidFill>
                  <a:srgbClr val="111111"/>
                </a:solidFill>
                <a:ea typeface="华文楷体" panose="02010600040101010101" pitchFamily="2" charset="-122"/>
              </a:rPr>
              <a:t>主要以</a:t>
            </a:r>
            <a:r>
              <a:rPr lang="en-US" altLang="zh-CN" sz="3600">
                <a:solidFill>
                  <a:srgbClr val="FF0000"/>
                </a:solidFill>
                <a:ea typeface="华文楷体" panose="02010600040101010101" pitchFamily="2" charset="-122"/>
              </a:rPr>
              <a:t>SiO</a:t>
            </a:r>
            <a:r>
              <a:rPr lang="en-US" altLang="zh-CN" sz="3600" baseline="-25000">
                <a:solidFill>
                  <a:srgbClr val="FF0000"/>
                </a:solidFill>
                <a:ea typeface="华文楷体" panose="02010600040101010101" pitchFamily="2" charset="-122"/>
              </a:rPr>
              <a:t>2</a:t>
            </a:r>
            <a:r>
              <a:rPr lang="zh-CN" altLang="en-US" sz="3600">
                <a:solidFill>
                  <a:srgbClr val="FF0000"/>
                </a:solidFill>
                <a:ea typeface="华文楷体" panose="02010600040101010101" pitchFamily="2" charset="-122"/>
              </a:rPr>
              <a:t>和硅酸盐</a:t>
            </a:r>
            <a:r>
              <a:rPr lang="zh-CN" altLang="en-US" sz="3600">
                <a:solidFill>
                  <a:srgbClr val="111111"/>
                </a:solidFill>
                <a:ea typeface="华文楷体" panose="02010600040101010101" pitchFamily="2" charset="-122"/>
              </a:rPr>
              <a:t>的形式存在</a:t>
            </a:r>
            <a:r>
              <a:rPr lang="en-US" altLang="zh-CN" sz="3600">
                <a:solidFill>
                  <a:srgbClr val="111111"/>
                </a:solidFill>
                <a:ea typeface="华文楷体" panose="02010600040101010101" pitchFamily="2" charset="-122"/>
              </a:rPr>
              <a:t>;</a:t>
            </a:r>
            <a:endParaRPr kumimoji="1" lang="en-US" altLang="zh-CN" sz="3600">
              <a:solidFill>
                <a:srgbClr val="0000FF"/>
              </a:solidFill>
              <a:ea typeface="华文楷体" panose="02010600040101010101" pitchFamily="2" charset="-122"/>
            </a:endParaRPr>
          </a:p>
          <a:p>
            <a:pPr fontAlgn="ctr">
              <a:lnSpc>
                <a:spcPct val="125000"/>
              </a:lnSpc>
            </a:pPr>
            <a:r>
              <a:rPr kumimoji="1" lang="zh-CN" altLang="en-US" sz="3600">
                <a:ea typeface="华文楷体" panose="02010600040101010101" pitchFamily="2" charset="-122"/>
              </a:rPr>
              <a:t>冶金级硅</a:t>
            </a:r>
            <a:r>
              <a:rPr kumimoji="1" lang="en-US" altLang="zh-CN" sz="3600">
                <a:ea typeface="华文楷体" panose="02010600040101010101" pitchFamily="2" charset="-122"/>
              </a:rPr>
              <a:t>(</a:t>
            </a:r>
            <a:r>
              <a:rPr kumimoji="1" lang="zh-CN" altLang="en-US" sz="3600">
                <a:ea typeface="华文楷体" panose="02010600040101010101" pitchFamily="2" charset="-122"/>
              </a:rPr>
              <a:t>纯度 </a:t>
            </a:r>
            <a:r>
              <a:rPr kumimoji="1" lang="en-US" altLang="zh-CN" sz="3600">
                <a:ea typeface="华文楷体" panose="02010600040101010101" pitchFamily="2" charset="-122"/>
              </a:rPr>
              <a:t>98.5% ~ 99.7%)</a:t>
            </a:r>
            <a:r>
              <a:rPr kumimoji="1" lang="zh-CN" altLang="en-US" sz="3600">
                <a:ea typeface="华文楷体" panose="02010600040101010101" pitchFamily="2" charset="-122"/>
              </a:rPr>
              <a:t>全世界年产量约</a:t>
            </a:r>
            <a:r>
              <a:rPr kumimoji="1" lang="en-US" altLang="zh-CN" sz="3600">
                <a:ea typeface="华文楷体" panose="02010600040101010101" pitchFamily="2" charset="-122"/>
              </a:rPr>
              <a:t>5×10</a:t>
            </a:r>
            <a:r>
              <a:rPr kumimoji="1" lang="en-US" altLang="zh-CN" sz="3600" baseline="30000">
                <a:ea typeface="华文楷体" panose="02010600040101010101" pitchFamily="2" charset="-122"/>
              </a:rPr>
              <a:t>5 </a:t>
            </a:r>
            <a:r>
              <a:rPr kumimoji="1" lang="en-US" altLang="zh-CN" sz="3600">
                <a:ea typeface="华文楷体" panose="02010600040101010101" pitchFamily="2" charset="-122"/>
              </a:rPr>
              <a:t>t. </a:t>
            </a:r>
            <a:r>
              <a:rPr kumimoji="1" lang="zh-CN" altLang="en-US" sz="3600">
                <a:ea typeface="华文楷体" panose="02010600040101010101" pitchFamily="2" charset="-122"/>
              </a:rPr>
              <a:t>大部分以各种品级的硅铁进入市场，年产量 </a:t>
            </a:r>
            <a:r>
              <a:rPr kumimoji="1" lang="en-US" altLang="zh-CN" sz="3600">
                <a:ea typeface="华文楷体" panose="02010600040101010101" pitchFamily="2" charset="-122"/>
              </a:rPr>
              <a:t>5×10</a:t>
            </a:r>
            <a:r>
              <a:rPr kumimoji="1" lang="en-US" altLang="zh-CN" sz="3600" baseline="30000">
                <a:ea typeface="华文楷体" panose="02010600040101010101" pitchFamily="2" charset="-122"/>
              </a:rPr>
              <a:t>8 </a:t>
            </a:r>
            <a:r>
              <a:rPr kumimoji="1" lang="en-US" altLang="zh-CN" sz="3600">
                <a:ea typeface="华文楷体" panose="02010600040101010101" pitchFamily="2" charset="-122"/>
              </a:rPr>
              <a:t>t.       </a:t>
            </a:r>
            <a:endParaRPr kumimoji="1" lang="en-US" altLang="zh-CN" sz="3600">
              <a:ea typeface="华文楷体" panose="02010600040101010101" pitchFamily="2" charset="-122"/>
            </a:endParaRPr>
          </a:p>
          <a:p>
            <a:pPr fontAlgn="ctr">
              <a:lnSpc>
                <a:spcPct val="125000"/>
              </a:lnSpc>
            </a:pPr>
            <a:r>
              <a:rPr kumimoji="1" lang="en-US" altLang="zh-CN" sz="3600">
                <a:ea typeface="华文楷体" panose="02010600040101010101" pitchFamily="2" charset="-122"/>
              </a:rPr>
              <a:t>      SiO</a:t>
            </a:r>
            <a:r>
              <a:rPr kumimoji="1" lang="en-US" altLang="zh-CN" sz="3600" baseline="-25000">
                <a:ea typeface="华文楷体" panose="02010600040101010101" pitchFamily="2" charset="-122"/>
              </a:rPr>
              <a:t>2</a:t>
            </a:r>
            <a:r>
              <a:rPr kumimoji="1" lang="en-US" altLang="zh-CN" sz="3600">
                <a:ea typeface="华文楷体" panose="02010600040101010101" pitchFamily="2" charset="-122"/>
              </a:rPr>
              <a:t> + 2 C            Si + 2 CO</a:t>
            </a:r>
            <a:endParaRPr kumimoji="1" lang="en-US" altLang="zh-CN" sz="3600">
              <a:ea typeface="华文楷体" panose="02010600040101010101" pitchFamily="2" charset="-122"/>
            </a:endParaRPr>
          </a:p>
        </p:txBody>
      </p:sp>
      <p:sp>
        <p:nvSpPr>
          <p:cNvPr id="109571" name="Line 8"/>
          <p:cNvSpPr>
            <a:spLocks noChangeShapeType="1"/>
          </p:cNvSpPr>
          <p:nvPr/>
        </p:nvSpPr>
        <p:spPr bwMode="auto">
          <a:xfrm>
            <a:off x="3851275" y="4792663"/>
            <a:ext cx="1066800" cy="0"/>
          </a:xfrm>
          <a:prstGeom prst="line">
            <a:avLst/>
          </a:prstGeom>
          <a:noFill/>
          <a:ln w="381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109572" name="Line 9"/>
          <p:cNvSpPr>
            <a:spLocks noChangeShapeType="1"/>
          </p:cNvSpPr>
          <p:nvPr/>
        </p:nvSpPr>
        <p:spPr bwMode="auto">
          <a:xfrm>
            <a:off x="3851275" y="4868863"/>
            <a:ext cx="1066800" cy="0"/>
          </a:xfrm>
          <a:prstGeom prst="line">
            <a:avLst/>
          </a:prstGeom>
          <a:noFill/>
          <a:ln w="38100" cap="sq">
            <a:solidFill>
              <a:srgbClr val="11111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109573" name="Rectangle 4"/>
          <p:cNvSpPr>
            <a:spLocks noChangeArrowheads="1"/>
          </p:cNvSpPr>
          <p:nvPr/>
        </p:nvSpPr>
        <p:spPr bwMode="auto">
          <a:xfrm>
            <a:off x="1042988" y="715963"/>
            <a:ext cx="5041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400">
                <a:solidFill>
                  <a:srgbClr val="0000FF"/>
                </a:solidFill>
                <a:ea typeface="华文楷体" panose="02010600040101010101" pitchFamily="2" charset="-122"/>
              </a:rPr>
              <a:t>3</a:t>
            </a:r>
            <a:r>
              <a:rPr lang="zh-CN" altLang="en-US" sz="4400">
                <a:solidFill>
                  <a:srgbClr val="0000FF"/>
                </a:solidFill>
                <a:ea typeface="华文楷体" panose="02010600040101010101" pitchFamily="2" charset="-122"/>
              </a:rPr>
              <a:t>、硅的单质</a:t>
            </a:r>
            <a:r>
              <a:rPr lang="en-US" altLang="zh-CN" sz="4400">
                <a:solidFill>
                  <a:srgbClr val="0000FF"/>
                </a:solidFill>
                <a:ea typeface="华文楷体" panose="02010600040101010101" pitchFamily="2" charset="-122"/>
              </a:rPr>
              <a:t>(p 261)</a:t>
            </a:r>
            <a:endParaRPr lang="zh-CN" altLang="en-US" sz="4400">
              <a:solidFill>
                <a:srgbClr val="0000FF"/>
              </a:solidFill>
              <a:ea typeface="华文楷体" panose="02010600040101010101" pitchFamily="2" charset="-122"/>
            </a:endParaRPr>
          </a:p>
        </p:txBody>
      </p:sp>
      <p:sp>
        <p:nvSpPr>
          <p:cNvPr id="8" name="Text Box 13"/>
          <p:cNvSpPr txBox="1">
            <a:spLocks noChangeArrowheads="1"/>
          </p:cNvSpPr>
          <p:nvPr/>
        </p:nvSpPr>
        <p:spPr bwMode="auto">
          <a:xfrm>
            <a:off x="1443038" y="5416550"/>
            <a:ext cx="5881687" cy="641350"/>
          </a:xfrm>
          <a:prstGeom prst="rect">
            <a:avLst/>
          </a:prstGeom>
          <a:solidFill>
            <a:srgbClr val="008000"/>
          </a:solidFill>
          <a:ln>
            <a:noFill/>
          </a:ln>
          <a:effectLst>
            <a:prstShdw prst="shdw13" dist="53882" dir="13500000">
              <a:schemeClr val="bg2"/>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3600">
                <a:solidFill>
                  <a:srgbClr val="FFFFFF"/>
                </a:solidFill>
                <a:ea typeface="华文楷体" panose="02010600040101010101" pitchFamily="2" charset="-122"/>
              </a:rPr>
              <a:t>一  些  半  导  体  硅  材  料</a:t>
            </a:r>
            <a:endParaRPr lang="zh-CN" altLang="en-US" sz="3600">
              <a:solidFill>
                <a:srgbClr val="FFFFFF"/>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C0215F0-9352-4D42-AD1E-9B8A7CAF2163}"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430083" name="Rectangle 3"/>
          <p:cNvSpPr>
            <a:spLocks noChangeArrowheads="1"/>
          </p:cNvSpPr>
          <p:nvPr/>
        </p:nvSpPr>
        <p:spPr bwMode="auto">
          <a:xfrm>
            <a:off x="574675" y="188913"/>
            <a:ext cx="8494713"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just" fontAlgn="b">
              <a:lnSpc>
                <a:spcPct val="140000"/>
              </a:lnSpc>
            </a:pPr>
            <a:r>
              <a:rPr lang="zh-CN" altLang="en-US" sz="3600">
                <a:ea typeface="华文楷体" panose="02010600040101010101" pitchFamily="2" charset="-122"/>
              </a:rPr>
              <a:t>　 硅有两种晶型</a:t>
            </a:r>
            <a:endParaRPr lang="zh-CN" altLang="en-US" sz="3600">
              <a:ea typeface="华文楷体" panose="02010600040101010101" pitchFamily="2" charset="-122"/>
            </a:endParaRPr>
          </a:p>
          <a:p>
            <a:pPr algn="just" fontAlgn="b">
              <a:lnSpc>
                <a:spcPct val="140000"/>
              </a:lnSpc>
            </a:pPr>
            <a:r>
              <a:rPr lang="zh-CN" altLang="en-US">
                <a:ea typeface="华文楷体" panose="02010600040101010101" pitchFamily="2" charset="-122"/>
              </a:rPr>
              <a:t>   </a:t>
            </a:r>
            <a:r>
              <a:rPr lang="en-US" altLang="zh-CN">
                <a:ea typeface="华文楷体" panose="02010600040101010101" pitchFamily="2" charset="-122"/>
              </a:rPr>
              <a:t>(1) </a:t>
            </a:r>
            <a:r>
              <a:rPr lang="zh-CN" altLang="en-US">
                <a:solidFill>
                  <a:srgbClr val="0000FF"/>
                </a:solidFill>
                <a:ea typeface="华文楷体" panose="02010600040101010101" pitchFamily="2" charset="-122"/>
              </a:rPr>
              <a:t>无定形硅</a:t>
            </a:r>
            <a:r>
              <a:rPr lang="zh-CN" altLang="en-US">
                <a:ea typeface="华文楷体" panose="02010600040101010101" pitchFamily="2" charset="-122"/>
              </a:rPr>
              <a:t>为深灰色粉末；</a:t>
            </a:r>
            <a:endParaRPr lang="zh-CN" altLang="en-US">
              <a:ea typeface="华文楷体" panose="02010600040101010101" pitchFamily="2" charset="-122"/>
            </a:endParaRPr>
          </a:p>
          <a:p>
            <a:pPr algn="just" fontAlgn="b">
              <a:lnSpc>
                <a:spcPct val="140000"/>
              </a:lnSpc>
            </a:pPr>
            <a:r>
              <a:rPr lang="zh-CN" altLang="en-US">
                <a:ea typeface="华文楷体" panose="02010600040101010101" pitchFamily="2" charset="-122"/>
              </a:rPr>
              <a:t>   </a:t>
            </a:r>
            <a:r>
              <a:rPr lang="en-US" altLang="zh-CN">
                <a:ea typeface="华文楷体" panose="02010600040101010101" pitchFamily="2" charset="-122"/>
              </a:rPr>
              <a:t>(2) </a:t>
            </a:r>
            <a:r>
              <a:rPr lang="zh-CN" altLang="en-US">
                <a:solidFill>
                  <a:srgbClr val="0000FF"/>
                </a:solidFill>
                <a:ea typeface="华文楷体" panose="02010600040101010101" pitchFamily="2" charset="-122"/>
              </a:rPr>
              <a:t>晶形硅</a:t>
            </a:r>
            <a:r>
              <a:rPr lang="zh-CN" altLang="en-US">
                <a:ea typeface="华文楷体" panose="02010600040101010101" pitchFamily="2" charset="-122"/>
              </a:rPr>
              <a:t>为灰黑色，有金属光泽，导电，但导电率不及金属，随温度升高而增加</a:t>
            </a:r>
            <a:r>
              <a:rPr lang="en-US" altLang="zh-CN">
                <a:ea typeface="华文楷体" panose="02010600040101010101" pitchFamily="2" charset="-122"/>
              </a:rPr>
              <a:t>; </a:t>
            </a:r>
            <a:endParaRPr lang="en-US" altLang="zh-CN">
              <a:ea typeface="华文楷体" panose="02010600040101010101" pitchFamily="2" charset="-122"/>
            </a:endParaRPr>
          </a:p>
          <a:p>
            <a:pPr algn="just" fontAlgn="b">
              <a:lnSpc>
                <a:spcPct val="140000"/>
              </a:lnSpc>
            </a:pPr>
            <a:r>
              <a:rPr lang="en-US" altLang="zh-CN">
                <a:ea typeface="华文楷体" panose="02010600040101010101" pitchFamily="2" charset="-122"/>
              </a:rPr>
              <a:t>      </a:t>
            </a:r>
            <a:r>
              <a:rPr lang="zh-CN" altLang="en-US">
                <a:ea typeface="华文楷体" panose="02010600040101010101" pitchFamily="2" charset="-122"/>
              </a:rPr>
              <a:t>晶态硅结构与</a:t>
            </a:r>
            <a:r>
              <a:rPr lang="zh-CN" altLang="en-US">
                <a:solidFill>
                  <a:srgbClr val="0000FF"/>
                </a:solidFill>
                <a:ea typeface="华文楷体" panose="02010600040101010101" pitchFamily="2" charset="-122"/>
              </a:rPr>
              <a:t>金刚石类似 </a:t>
            </a:r>
            <a:r>
              <a:rPr lang="en-US" altLang="zh-CN">
                <a:ea typeface="华文楷体" panose="02010600040101010101" pitchFamily="2" charset="-122"/>
              </a:rPr>
              <a:t>(</a:t>
            </a:r>
            <a:r>
              <a:rPr lang="en-US" altLang="zh-CN">
                <a:solidFill>
                  <a:srgbClr val="FF0000"/>
                </a:solidFill>
                <a:ea typeface="华文楷体" panose="02010600040101010101" pitchFamily="2" charset="-122"/>
              </a:rPr>
              <a:t>Si-Si</a:t>
            </a:r>
            <a:r>
              <a:rPr lang="zh-CN" altLang="en-US">
                <a:solidFill>
                  <a:srgbClr val="FF0000"/>
                </a:solidFill>
                <a:ea typeface="华文楷体" panose="02010600040101010101" pitchFamily="2" charset="-122"/>
              </a:rPr>
              <a:t>共价键</a:t>
            </a:r>
            <a:r>
              <a:rPr lang="en-US" altLang="zh-CN">
                <a:ea typeface="华文楷体" panose="02010600040101010101" pitchFamily="2" charset="-122"/>
              </a:rPr>
              <a:t>)</a:t>
            </a:r>
            <a:r>
              <a:rPr lang="zh-CN" altLang="en-US">
                <a:ea typeface="华文楷体" panose="02010600040101010101" pitchFamily="2" charset="-122"/>
              </a:rPr>
              <a:t>，熔点高，硬而脆</a:t>
            </a:r>
            <a:r>
              <a:rPr lang="en-US" altLang="zh-CN">
                <a:ea typeface="华文楷体" panose="02010600040101010101" pitchFamily="2" charset="-122"/>
              </a:rPr>
              <a:t>(</a:t>
            </a:r>
            <a:r>
              <a:rPr lang="zh-CN" altLang="en-US">
                <a:ea typeface="华文楷体" panose="02010600040101010101" pitchFamily="2" charset="-122"/>
              </a:rPr>
              <a:t>硬度为</a:t>
            </a:r>
            <a:r>
              <a:rPr lang="en-US" altLang="zh-CN">
                <a:ea typeface="华文楷体" panose="02010600040101010101" pitchFamily="2" charset="-122"/>
              </a:rPr>
              <a:t>7.0)</a:t>
            </a:r>
            <a:r>
              <a:rPr lang="zh-CN" altLang="en-US">
                <a:ea typeface="华文楷体" panose="02010600040101010101" pitchFamily="2" charset="-122"/>
              </a:rPr>
              <a:t>，在常温下化学性质不活泼。</a:t>
            </a:r>
            <a:endParaRPr lang="en-US" altLang="zh-CN">
              <a:ea typeface="华文楷体" panose="02010600040101010101" pitchFamily="2" charset="-122"/>
            </a:endParaRPr>
          </a:p>
          <a:p>
            <a:pPr algn="just" fontAlgn="b">
              <a:lnSpc>
                <a:spcPct val="140000"/>
              </a:lnSpc>
            </a:pPr>
            <a:r>
              <a:rPr lang="en-US" altLang="zh-CN">
                <a:solidFill>
                  <a:srgbClr val="0000CC"/>
                </a:solidFill>
                <a:ea typeface="华文楷体" panose="02010600040101010101" pitchFamily="2" charset="-122"/>
              </a:rPr>
              <a:t>        </a:t>
            </a:r>
            <a:r>
              <a:rPr lang="zh-CN" altLang="en-US">
                <a:solidFill>
                  <a:srgbClr val="0000CC"/>
                </a:solidFill>
                <a:ea typeface="华文楷体" panose="02010600040101010101" pitchFamily="2" charset="-122"/>
              </a:rPr>
              <a:t>无定形硅 </a:t>
            </a:r>
            <a:r>
              <a:rPr lang="en-US" altLang="zh-CN">
                <a:solidFill>
                  <a:srgbClr val="0000CC"/>
                </a:solidFill>
                <a:ea typeface="华文楷体" panose="02010600040101010101" pitchFamily="2" charset="-122"/>
              </a:rPr>
              <a:t>&gt; </a:t>
            </a:r>
            <a:r>
              <a:rPr lang="zh-CN" altLang="en-US">
                <a:solidFill>
                  <a:srgbClr val="0000CC"/>
                </a:solidFill>
                <a:ea typeface="华文楷体" panose="02010600040101010101" pitchFamily="2" charset="-122"/>
              </a:rPr>
              <a:t>晶态硅</a:t>
            </a:r>
            <a:endParaRPr lang="zh-CN" altLang="en-US">
              <a:solidFill>
                <a:srgbClr val="0000CC"/>
              </a:solidFill>
              <a:ea typeface="华文楷体" panose="02010600040101010101" pitchFamily="2" charset="-122"/>
            </a:endParaRPr>
          </a:p>
        </p:txBody>
      </p:sp>
      <p:grpSp>
        <p:nvGrpSpPr>
          <p:cNvPr id="4" name="Group 8"/>
          <p:cNvGrpSpPr/>
          <p:nvPr/>
        </p:nvGrpSpPr>
        <p:grpSpPr bwMode="auto">
          <a:xfrm>
            <a:off x="6372225" y="4508500"/>
            <a:ext cx="1871663" cy="2187575"/>
            <a:chOff x="4241" y="346"/>
            <a:chExt cx="1316" cy="1545"/>
          </a:xfrm>
        </p:grpSpPr>
        <p:pic>
          <p:nvPicPr>
            <p:cNvPr id="110597" name="Picture 5" descr="晶态硅"/>
            <p:cNvPicPr>
              <a:picLocks noChangeAspect="1" noChangeArrowheads="1"/>
            </p:cNvPicPr>
            <p:nvPr/>
          </p:nvPicPr>
          <p:blipFill>
            <a:blip r:embed="rId1" cstate="print">
              <a:extLst>
                <a:ext uri="{28A0092B-C50C-407E-A947-70E740481C1C}">
                  <a14:useLocalDpi xmlns:a14="http://schemas.microsoft.com/office/drawing/2010/main" val="0"/>
                </a:ext>
              </a:extLst>
            </a:blip>
            <a:srcRect l="8371" t="4823" r="16170" b="4823"/>
            <a:stretch>
              <a:fillRect/>
            </a:stretch>
          </p:blipFill>
          <p:spPr bwMode="auto">
            <a:xfrm>
              <a:off x="4241" y="346"/>
              <a:ext cx="1316"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 Box 7"/>
            <p:cNvSpPr txBox="1">
              <a:spLocks noChangeArrowheads="1"/>
            </p:cNvSpPr>
            <p:nvPr/>
          </p:nvSpPr>
          <p:spPr bwMode="auto">
            <a:xfrm>
              <a:off x="4513" y="1525"/>
              <a:ext cx="90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800">
                  <a:ea typeface="华文楷体" panose="02010600040101010101" pitchFamily="2" charset="-122"/>
                  <a:cs typeface="Times New Roman" panose="02020603050405020304" pitchFamily="18" charset="0"/>
                </a:rPr>
                <a:t>晶态硅</a:t>
              </a:r>
              <a:endParaRPr lang="zh-CN" altLang="en-US" sz="2800">
                <a:ea typeface="华文楷体" panose="02010600040101010101" pitchFamily="2" charset="-122"/>
                <a:cs typeface="Times New Roman" panose="02020603050405020304" pitchFamily="18" charset="0"/>
              </a:endParaRPr>
            </a:p>
          </p:txBody>
        </p:sp>
      </p:grpSp>
      <p:pic>
        <p:nvPicPr>
          <p:cNvPr id="110596" name="Picture 6" descr="b16">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30083"/>
                                        </p:tgtEl>
                                        <p:attrNameLst>
                                          <p:attrName>style.visibility</p:attrName>
                                        </p:attrNameLst>
                                      </p:cBhvr>
                                      <p:to>
                                        <p:strVal val="visible"/>
                                      </p:to>
                                    </p:set>
                                    <p:animEffect transition="in" filter="strips(downRight)">
                                      <p:cBhvr>
                                        <p:cTn id="7" dur="500"/>
                                        <p:tgtEl>
                                          <p:spTgt spid="4300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8332788" y="6140450"/>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1FD7E2F-FF1A-4E00-BF0A-FD1BDF88E55E}" type="slidenum">
              <a:rPr kumimoji="1" lang="en-US" altLang="zh-CN" sz="1600">
                <a:solidFill>
                  <a:srgbClr val="111111"/>
                </a:solidFill>
                <a:ea typeface="ˎ̥"/>
                <a:cs typeface="ˎ̥"/>
              </a:rPr>
            </a:fld>
            <a:r>
              <a:rPr kumimoji="1" lang="en-US" altLang="zh-CN" sz="1600">
                <a:solidFill>
                  <a:srgbClr val="111111"/>
                </a:solidFill>
                <a:ea typeface="ˎ̥"/>
                <a:cs typeface="ˎ̥"/>
              </a:rPr>
              <a:t> </a:t>
            </a:r>
            <a:endParaRPr kumimoji="1" lang="en-US" altLang="zh-CN" sz="1600">
              <a:solidFill>
                <a:srgbClr val="111111"/>
              </a:solidFill>
              <a:ea typeface="ˎ̥"/>
              <a:cs typeface="ˎ̥"/>
            </a:endParaRPr>
          </a:p>
        </p:txBody>
      </p:sp>
      <p:sp>
        <p:nvSpPr>
          <p:cNvPr id="111618" name="Rectangle 9"/>
          <p:cNvSpPr>
            <a:spLocks noChangeArrowheads="1"/>
          </p:cNvSpPr>
          <p:nvPr/>
        </p:nvSpPr>
        <p:spPr bwMode="auto">
          <a:xfrm>
            <a:off x="965200" y="819150"/>
            <a:ext cx="4403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a:solidFill>
                  <a:srgbClr val="111111"/>
                </a:solidFill>
                <a:ea typeface="华文楷体" panose="02010600040101010101" pitchFamily="2" charset="-122"/>
                <a:cs typeface="Times New Roman" panose="02020603050405020304" pitchFamily="18" charset="0"/>
              </a:rPr>
              <a:t>1. </a:t>
            </a:r>
            <a:r>
              <a:rPr lang="zh-CN" altLang="en-US" sz="3600">
                <a:solidFill>
                  <a:srgbClr val="111111"/>
                </a:solidFill>
                <a:ea typeface="华文楷体" panose="02010600040101010101" pitchFamily="2" charset="-122"/>
                <a:cs typeface="Times New Roman" panose="02020603050405020304" pitchFamily="18" charset="0"/>
              </a:rPr>
              <a:t>氧化物 </a:t>
            </a:r>
            <a:r>
              <a:rPr lang="en-US" altLang="zh-CN" sz="3600">
                <a:solidFill>
                  <a:srgbClr val="111111"/>
                </a:solidFill>
                <a:ea typeface="华文楷体" panose="02010600040101010101" pitchFamily="2" charset="-122"/>
                <a:cs typeface="Times New Roman" panose="02020603050405020304" pitchFamily="18" charset="0"/>
              </a:rPr>
              <a:t>CO/CO</a:t>
            </a:r>
            <a:r>
              <a:rPr lang="en-US" altLang="zh-CN" sz="3600" baseline="-25000">
                <a:solidFill>
                  <a:srgbClr val="111111"/>
                </a:solidFill>
                <a:ea typeface="华文楷体" panose="02010600040101010101" pitchFamily="2" charset="-122"/>
                <a:cs typeface="Times New Roman" panose="02020603050405020304" pitchFamily="18" charset="0"/>
              </a:rPr>
              <a:t>2</a:t>
            </a:r>
            <a:endParaRPr lang="zh-CN" altLang="en-US" sz="3600" baseline="-25000">
              <a:solidFill>
                <a:srgbClr val="111111"/>
              </a:solidFill>
              <a:ea typeface="华文楷体" panose="02010600040101010101" pitchFamily="2" charset="-122"/>
              <a:cs typeface="Times New Roman" panose="02020603050405020304" pitchFamily="18" charset="0"/>
            </a:endParaRPr>
          </a:p>
        </p:txBody>
      </p:sp>
      <p:sp>
        <p:nvSpPr>
          <p:cNvPr id="111619" name="Rectangle 16"/>
          <p:cNvSpPr>
            <a:spLocks noChangeArrowheads="1"/>
          </p:cNvSpPr>
          <p:nvPr/>
        </p:nvSpPr>
        <p:spPr bwMode="auto">
          <a:xfrm>
            <a:off x="963613" y="115888"/>
            <a:ext cx="5543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8.3.2 </a:t>
            </a:r>
            <a:r>
              <a:rPr lang="zh-CN" altLang="en-US" sz="4000">
                <a:solidFill>
                  <a:srgbClr val="0000FF"/>
                </a:solidFill>
                <a:ea typeface="华文楷体" panose="02010600040101010101" pitchFamily="2" charset="-122"/>
                <a:cs typeface="Times New Roman" panose="02020603050405020304" pitchFamily="18" charset="0"/>
              </a:rPr>
              <a:t>碳的含氧化合物</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30" name="Rectangle 2"/>
          <p:cNvSpPr>
            <a:spLocks noChangeArrowheads="1"/>
          </p:cNvSpPr>
          <p:nvPr/>
        </p:nvSpPr>
        <p:spPr bwMode="auto">
          <a:xfrm>
            <a:off x="827088" y="1608138"/>
            <a:ext cx="8208962" cy="1920875"/>
          </a:xfrm>
          <a:prstGeom prst="rect">
            <a:avLst/>
          </a:prstGeom>
          <a:noFill/>
          <a:ln>
            <a:noFill/>
          </a:ln>
          <a:effectLst/>
        </p:spPr>
        <p:txBody>
          <a:bodyPr>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imes New Roman" panose="02020603050405020304" pitchFamily="18" charset="0"/>
                <a:ea typeface="华文楷体" panose="02010600040101010101" pitchFamily="2" charset="-122"/>
              </a:defRPr>
            </a:lvl1pPr>
            <a:lvl2pPr marL="742950" indent="-285750" eaLnBrk="0" hangingPunct="0">
              <a:spcBef>
                <a:spcPct val="20000"/>
              </a:spcBef>
              <a:buClr>
                <a:schemeClr val="tx1"/>
              </a:buClr>
              <a:buSzPct val="65000"/>
              <a:buFont typeface="Wingdings" panose="05000000000000000000" pitchFamily="2" charset="2"/>
              <a:buChar char="n"/>
              <a:defRPr sz="2800">
                <a:solidFill>
                  <a:schemeClr val="tx1"/>
                </a:solidFill>
                <a:latin typeface="Times New Roman" panose="02020603050405020304" pitchFamily="18" charset="0"/>
                <a:ea typeface="华文楷体" panose="02010600040101010101" pitchFamily="2" charset="-122"/>
              </a:defRPr>
            </a:lvl2pPr>
            <a:lvl3pPr marL="1143000" indent="-228600" eaLnBrk="0" hangingPunct="0">
              <a:spcBef>
                <a:spcPct val="20000"/>
              </a:spcBef>
              <a:buClr>
                <a:schemeClr val="accent2"/>
              </a:buClr>
              <a:buSzPct val="65000"/>
              <a:buFont typeface="Wingdings" panose="05000000000000000000" pitchFamily="2" charset="2"/>
              <a:buChar char="n"/>
              <a:defRPr sz="2400">
                <a:solidFill>
                  <a:schemeClr val="tx1"/>
                </a:solidFill>
                <a:latin typeface="Times New Roman" panose="02020603050405020304" pitchFamily="18" charset="0"/>
                <a:ea typeface="华文楷体" panose="02010600040101010101" pitchFamily="2" charset="-122"/>
              </a:defRPr>
            </a:lvl3pPr>
            <a:lvl4pPr marL="1600200" indent="-228600" eaLnBrk="0" hangingPunct="0">
              <a:spcBef>
                <a:spcPct val="20000"/>
              </a:spcBef>
              <a:buClr>
                <a:schemeClr val="tx1"/>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4pPr>
            <a:lvl5pPr marL="20574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imes New Roman" panose="02020603050405020304" pitchFamily="18" charset="0"/>
                <a:ea typeface="华文楷体" panose="02010600040101010101" pitchFamily="2" charset="-122"/>
              </a:defRPr>
            </a:lvl9pPr>
          </a:lstStyle>
          <a:p>
            <a:pPr marL="742950" indent="-742950" eaLnBrk="1" hangingPunct="1">
              <a:lnSpc>
                <a:spcPct val="110000"/>
              </a:lnSpc>
              <a:spcBef>
                <a:spcPct val="0"/>
              </a:spcBef>
              <a:buClrTx/>
              <a:buSzTx/>
              <a:buFontTx/>
              <a:buAutoNum type="arabicParenR"/>
              <a:defRPr/>
            </a:pPr>
            <a:r>
              <a:rPr kumimoji="1" lang="zh-CN" altLang="en-US" sz="3600" dirty="0" smtClean="0">
                <a:solidFill>
                  <a:srgbClr val="0000FF"/>
                </a:solidFill>
              </a:rPr>
              <a:t>结构</a:t>
            </a:r>
            <a:r>
              <a:rPr kumimoji="1" lang="zh-CN" altLang="en-US" sz="3600" dirty="0">
                <a:solidFill>
                  <a:srgbClr val="0000FF"/>
                </a:solidFill>
              </a:rPr>
              <a:t>对比</a:t>
            </a:r>
            <a:r>
              <a:rPr kumimoji="1" lang="zh-CN" altLang="en-US" sz="3600" dirty="0" smtClean="0">
                <a:solidFill>
                  <a:srgbClr val="0000FF"/>
                </a:solidFill>
              </a:rPr>
              <a:t>：</a:t>
            </a:r>
            <a:endParaRPr kumimoji="1" lang="en-US" altLang="zh-CN" sz="3600" dirty="0" smtClean="0">
              <a:solidFill>
                <a:srgbClr val="0000FF"/>
              </a:solidFill>
            </a:endParaRPr>
          </a:p>
          <a:p>
            <a:pPr eaLnBrk="1" hangingPunct="1">
              <a:lnSpc>
                <a:spcPct val="110000"/>
              </a:lnSpc>
              <a:spcBef>
                <a:spcPct val="0"/>
              </a:spcBef>
              <a:buClrTx/>
              <a:buSzTx/>
              <a:buFont typeface="Wingdings" panose="05000000000000000000" pitchFamily="2" charset="2"/>
              <a:buNone/>
              <a:defRPr/>
            </a:pPr>
            <a:r>
              <a:rPr kumimoji="1" lang="en-US" altLang="zh-CN" sz="3600" dirty="0" smtClean="0">
                <a:solidFill>
                  <a:srgbClr val="0000FF"/>
                </a:solidFill>
              </a:rPr>
              <a:t>       </a:t>
            </a:r>
            <a:r>
              <a:rPr kumimoji="1" lang="zh-CN" altLang="en-US" sz="3600" dirty="0" smtClean="0">
                <a:solidFill>
                  <a:srgbClr val="FF3300"/>
                </a:solidFill>
              </a:rPr>
              <a:t>一氧化碳</a:t>
            </a:r>
            <a:r>
              <a:rPr kumimoji="1" lang="zh-CN" altLang="en-US" sz="3600" dirty="0" smtClean="0">
                <a:solidFill>
                  <a:srgbClr val="000000"/>
                </a:solidFill>
              </a:rPr>
              <a:t>与</a:t>
            </a:r>
            <a:r>
              <a:rPr kumimoji="1" lang="en-US" altLang="zh-CN" sz="3600" dirty="0">
                <a:solidFill>
                  <a:srgbClr val="000000"/>
                </a:solidFill>
              </a:rPr>
              <a:t>N</a:t>
            </a:r>
            <a:r>
              <a:rPr kumimoji="1" lang="en-US" altLang="zh-CN" sz="3600" baseline="-25000" dirty="0">
                <a:solidFill>
                  <a:srgbClr val="000000"/>
                </a:solidFill>
              </a:rPr>
              <a:t>2</a:t>
            </a:r>
            <a:r>
              <a:rPr kumimoji="1" lang="en-US" altLang="zh-CN" sz="3600" dirty="0">
                <a:solidFill>
                  <a:srgbClr val="000000"/>
                </a:solidFill>
              </a:rPr>
              <a:t>/CN</a:t>
            </a:r>
            <a:r>
              <a:rPr kumimoji="1" lang="zh-CN" altLang="en-US" sz="3600" baseline="30000" dirty="0">
                <a:solidFill>
                  <a:srgbClr val="000000"/>
                </a:solidFill>
              </a:rPr>
              <a:t>－</a:t>
            </a:r>
            <a:r>
              <a:rPr kumimoji="1" lang="en-US" altLang="zh-CN" sz="3600" dirty="0">
                <a:solidFill>
                  <a:srgbClr val="000000"/>
                </a:solidFill>
              </a:rPr>
              <a:t>/NO</a:t>
            </a:r>
            <a:r>
              <a:rPr kumimoji="1" lang="zh-CN" altLang="en-US" sz="3600" baseline="30000" dirty="0">
                <a:solidFill>
                  <a:srgbClr val="000000"/>
                </a:solidFill>
              </a:rPr>
              <a:t>＋</a:t>
            </a:r>
            <a:r>
              <a:rPr kumimoji="1" lang="zh-CN" altLang="en-US" sz="3600" dirty="0">
                <a:solidFill>
                  <a:srgbClr val="000000"/>
                </a:solidFill>
              </a:rPr>
              <a:t>是等电子体</a:t>
            </a:r>
            <a:r>
              <a:rPr kumimoji="1" lang="en-US" altLang="zh-CN" sz="3600" dirty="0">
                <a:solidFill>
                  <a:srgbClr val="000000"/>
                </a:solidFill>
              </a:rPr>
              <a:t>,  </a:t>
            </a:r>
            <a:r>
              <a:rPr kumimoji="1" lang="zh-CN" altLang="en-US" sz="3600" dirty="0">
                <a:solidFill>
                  <a:srgbClr val="000000"/>
                </a:solidFill>
              </a:rPr>
              <a:t>结构相似</a:t>
            </a:r>
            <a:endParaRPr kumimoji="1" lang="zh-CN" altLang="en-US" sz="3600" dirty="0">
              <a:solidFill>
                <a:srgbClr val="000000"/>
              </a:solidFill>
            </a:endParaRPr>
          </a:p>
        </p:txBody>
      </p:sp>
      <p:sp>
        <p:nvSpPr>
          <p:cNvPr id="31" name="Text Box 18"/>
          <p:cNvSpPr txBox="1">
            <a:spLocks noChangeArrowheads="1"/>
          </p:cNvSpPr>
          <p:nvPr/>
        </p:nvSpPr>
        <p:spPr bwMode="auto">
          <a:xfrm>
            <a:off x="5970588" y="3524250"/>
            <a:ext cx="20542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zh-CN">
                <a:solidFill>
                  <a:srgbClr val="0000FF"/>
                </a:solidFill>
                <a:ea typeface="华文楷体" panose="02010600040101010101" pitchFamily="2" charset="-122"/>
              </a:rPr>
              <a:t>一个</a:t>
            </a:r>
            <a:r>
              <a:rPr kumimoji="1" lang="zh-CN" altLang="zh-CN">
                <a:solidFill>
                  <a:srgbClr val="0000FF"/>
                </a:solidFill>
                <a:ea typeface="华文楷体" panose="02010600040101010101" pitchFamily="2" charset="-122"/>
                <a:sym typeface="Symbol" panose="05050102010706020507" pitchFamily="18" charset="2"/>
              </a:rPr>
              <a:t></a:t>
            </a:r>
            <a:r>
              <a:rPr kumimoji="1" lang="zh-CN" altLang="zh-CN">
                <a:solidFill>
                  <a:srgbClr val="0000FF"/>
                </a:solidFill>
                <a:ea typeface="华文楷体" panose="02010600040101010101" pitchFamily="2" charset="-122"/>
              </a:rPr>
              <a:t>键</a:t>
            </a:r>
            <a:endParaRPr kumimoji="1" lang="zh-CN" altLang="zh-CN">
              <a:solidFill>
                <a:srgbClr val="0000FF"/>
              </a:solidFill>
              <a:ea typeface="华文楷体" panose="02010600040101010101" pitchFamily="2" charset="-122"/>
            </a:endParaRPr>
          </a:p>
          <a:p>
            <a:pPr>
              <a:spcBef>
                <a:spcPct val="50000"/>
              </a:spcBef>
            </a:pPr>
            <a:r>
              <a:rPr kumimoji="1" lang="zh-CN" altLang="zh-CN">
                <a:solidFill>
                  <a:srgbClr val="0000FF"/>
                </a:solidFill>
                <a:ea typeface="华文楷体" panose="02010600040101010101" pitchFamily="2" charset="-122"/>
              </a:rPr>
              <a:t>两个</a:t>
            </a:r>
            <a:r>
              <a:rPr kumimoji="1" lang="zh-CN" altLang="zh-CN">
                <a:solidFill>
                  <a:srgbClr val="0000FF"/>
                </a:solidFill>
                <a:ea typeface="华文楷体" panose="02010600040101010101" pitchFamily="2" charset="-122"/>
                <a:sym typeface="Symbol" panose="05050102010706020507" pitchFamily="18" charset="2"/>
              </a:rPr>
              <a:t></a:t>
            </a:r>
            <a:r>
              <a:rPr kumimoji="1" lang="zh-CN" altLang="en-US">
                <a:solidFill>
                  <a:srgbClr val="0000FF"/>
                </a:solidFill>
                <a:ea typeface="华文楷体" panose="02010600040101010101" pitchFamily="2" charset="-122"/>
                <a:sym typeface="Symbol" panose="05050102010706020507" pitchFamily="18" charset="2"/>
              </a:rPr>
              <a:t> </a:t>
            </a:r>
            <a:r>
              <a:rPr kumimoji="1" lang="zh-CN" altLang="zh-CN">
                <a:solidFill>
                  <a:srgbClr val="0000FF"/>
                </a:solidFill>
                <a:ea typeface="华文楷体" panose="02010600040101010101" pitchFamily="2" charset="-122"/>
              </a:rPr>
              <a:t>键</a:t>
            </a:r>
            <a:endParaRPr kumimoji="1" lang="zh-CN" altLang="en-US">
              <a:solidFill>
                <a:srgbClr val="0000FF"/>
              </a:solidFill>
              <a:ea typeface="华文楷体" panose="02010600040101010101" pitchFamily="2" charset="-122"/>
            </a:endParaRPr>
          </a:p>
        </p:txBody>
      </p:sp>
      <p:sp>
        <p:nvSpPr>
          <p:cNvPr id="32" name="Rectangle 24"/>
          <p:cNvSpPr>
            <a:spLocks noChangeArrowheads="1"/>
          </p:cNvSpPr>
          <p:nvPr/>
        </p:nvSpPr>
        <p:spPr bwMode="auto">
          <a:xfrm>
            <a:off x="1246188" y="5159375"/>
            <a:ext cx="75025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40000"/>
              </a:spcBef>
            </a:pPr>
            <a:r>
              <a:rPr kumimoji="1" lang="en-US" altLang="zh-CN">
                <a:ea typeface="华文楷体" panose="02010600040101010101" pitchFamily="2" charset="-122"/>
              </a:rPr>
              <a:t>CO</a:t>
            </a:r>
            <a:r>
              <a:rPr kumimoji="1" lang="zh-CN" altLang="en-US">
                <a:ea typeface="华文楷体" panose="02010600040101010101" pitchFamily="2" charset="-122"/>
              </a:rPr>
              <a:t>叁键键长</a:t>
            </a:r>
            <a:r>
              <a:rPr kumimoji="1" lang="en-US" altLang="zh-CN">
                <a:ea typeface="华文楷体" panose="02010600040101010101" pitchFamily="2" charset="-122"/>
              </a:rPr>
              <a:t>113 pm</a:t>
            </a:r>
            <a:r>
              <a:rPr kumimoji="1" lang="zh-CN" altLang="en-US">
                <a:ea typeface="华文楷体" panose="02010600040101010101" pitchFamily="2" charset="-122"/>
              </a:rPr>
              <a:t>，碳原子略带负电，偶极矩小 </a:t>
            </a:r>
            <a:r>
              <a:rPr kumimoji="1" lang="en-US" altLang="zh-CN">
                <a:ea typeface="华文楷体" panose="02010600040101010101" pitchFamily="2" charset="-122"/>
              </a:rPr>
              <a:t>(0.112 </a:t>
            </a:r>
            <a:r>
              <a:rPr kumimoji="1" lang="zh-CN" altLang="en-US">
                <a:ea typeface="华文楷体" panose="02010600040101010101" pitchFamily="2" charset="-122"/>
              </a:rPr>
              <a:t>德拜</a:t>
            </a:r>
            <a:r>
              <a:rPr kumimoji="1" lang="en-US" altLang="zh-CN">
                <a:ea typeface="华文楷体" panose="02010600040101010101" pitchFamily="2" charset="-122"/>
              </a:rPr>
              <a:t>)</a:t>
            </a:r>
            <a:r>
              <a:rPr kumimoji="1" lang="zh-CN" altLang="en-US">
                <a:ea typeface="华文楷体" panose="02010600040101010101" pitchFamily="2" charset="-122"/>
              </a:rPr>
              <a:t>。</a:t>
            </a:r>
            <a:endParaRPr kumimoji="1" lang="zh-CN" altLang="en-US">
              <a:ea typeface="华文楷体" panose="02010600040101010101" pitchFamily="2" charset="-122"/>
            </a:endParaRPr>
          </a:p>
        </p:txBody>
      </p:sp>
      <p:pic>
        <p:nvPicPr>
          <p:cNvPr id="10" name="Picture 1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66825" y="3773488"/>
            <a:ext cx="208915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838" y="3605213"/>
            <a:ext cx="18716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Rectangle 25"/>
          <p:cNvSpPr>
            <a:spLocks noChangeArrowheads="1"/>
          </p:cNvSpPr>
          <p:nvPr/>
        </p:nvSpPr>
        <p:spPr bwMode="auto">
          <a:xfrm>
            <a:off x="1081088" y="765175"/>
            <a:ext cx="73771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solidFill>
                  <a:srgbClr val="0000FF"/>
                </a:solidFill>
                <a:ea typeface="华文楷体" panose="02010600040101010101" pitchFamily="2" charset="-122"/>
              </a:rPr>
              <a:t>CO</a:t>
            </a:r>
            <a:r>
              <a:rPr lang="en-US" altLang="zh-CN" baseline="-25000">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a:t>
            </a:r>
            <a:r>
              <a:rPr lang="en-US" altLang="zh-CN">
                <a:solidFill>
                  <a:srgbClr val="0000FF"/>
                </a:solidFill>
                <a:ea typeface="华文楷体" panose="02010600040101010101" pitchFamily="2" charset="-122"/>
              </a:rPr>
              <a:t>C sp</a:t>
            </a:r>
            <a:r>
              <a:rPr lang="zh-CN" altLang="en-US">
                <a:solidFill>
                  <a:srgbClr val="0000FF"/>
                </a:solidFill>
                <a:ea typeface="华文楷体" panose="02010600040101010101" pitchFamily="2" charset="-122"/>
              </a:rPr>
              <a:t>杂化，有</a:t>
            </a:r>
            <a:r>
              <a:rPr lang="en-US" altLang="zh-CN">
                <a:solidFill>
                  <a:srgbClr val="0000FF"/>
                </a:solidFill>
                <a:ea typeface="华文楷体" panose="02010600040101010101" pitchFamily="2" charset="-122"/>
              </a:rPr>
              <a:t>2</a:t>
            </a:r>
            <a:r>
              <a:rPr lang="zh-CN" altLang="en-US">
                <a:solidFill>
                  <a:srgbClr val="0000FF"/>
                </a:solidFill>
                <a:ea typeface="华文楷体" panose="02010600040101010101" pitchFamily="2" charset="-122"/>
              </a:rPr>
              <a:t>个未参与杂化的</a:t>
            </a:r>
            <a:r>
              <a:rPr lang="en-US" altLang="zh-CN">
                <a:solidFill>
                  <a:srgbClr val="0000FF"/>
                </a:solidFill>
                <a:ea typeface="华文楷体" panose="02010600040101010101" pitchFamily="2" charset="-122"/>
              </a:rPr>
              <a:t>p</a:t>
            </a:r>
            <a:r>
              <a:rPr lang="zh-CN" altLang="en-US">
                <a:solidFill>
                  <a:srgbClr val="0000FF"/>
                </a:solidFill>
                <a:ea typeface="华文楷体" panose="02010600040101010101" pitchFamily="2" charset="-122"/>
              </a:rPr>
              <a:t>轨道，非极性分子</a:t>
            </a:r>
            <a:endParaRPr lang="zh-CN" altLang="en-US">
              <a:solidFill>
                <a:srgbClr val="0000FF"/>
              </a:solidFill>
              <a:ea typeface="华文楷体" panose="02010600040101010101" pitchFamily="2" charset="-122"/>
            </a:endParaRPr>
          </a:p>
        </p:txBody>
      </p:sp>
      <p:sp>
        <p:nvSpPr>
          <p:cNvPr id="27659" name="Rectangle 44"/>
          <p:cNvSpPr>
            <a:spLocks noChangeArrowheads="1"/>
          </p:cNvSpPr>
          <p:nvPr/>
        </p:nvSpPr>
        <p:spPr bwMode="auto">
          <a:xfrm>
            <a:off x="5957888" y="2290763"/>
            <a:ext cx="2416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ea typeface="华文楷体" panose="02010600040101010101" pitchFamily="2" charset="-122"/>
              </a:rPr>
              <a:t>键长</a:t>
            </a:r>
            <a:r>
              <a:rPr kumimoji="1" lang="en-US" altLang="zh-CN" sz="3600">
                <a:ea typeface="华文楷体" panose="02010600040101010101" pitchFamily="2" charset="-122"/>
              </a:rPr>
              <a:t>116pm</a:t>
            </a:r>
            <a:endParaRPr kumimoji="1" lang="en-US" altLang="zh-CN" sz="3600">
              <a:ea typeface="华文楷体" panose="02010600040101010101" pitchFamily="2" charset="-122"/>
            </a:endParaRPr>
          </a:p>
        </p:txBody>
      </p:sp>
      <p:pic>
        <p:nvPicPr>
          <p:cNvPr id="48" name="Picture 4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92263" y="2220913"/>
            <a:ext cx="417988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Rectangle 26"/>
          <p:cNvSpPr>
            <a:spLocks noChangeArrowheads="1"/>
          </p:cNvSpPr>
          <p:nvPr/>
        </p:nvSpPr>
        <p:spPr bwMode="auto">
          <a:xfrm>
            <a:off x="7845425"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B2DBCFD-9C50-4153-BE35-234A5FFC95F3}" type="slidenum">
              <a:rPr kumimoji="1" lang="en-US" altLang="zh-CN" sz="1600">
                <a:ea typeface="ˎ̥"/>
                <a:cs typeface="ˎ̥"/>
              </a:rPr>
            </a:fld>
            <a:r>
              <a:rPr kumimoji="1" lang="en-US" altLang="zh-CN" sz="1600"/>
              <a:t> </a:t>
            </a:r>
            <a:endParaRPr kumimoji="1" lang="en-US" altLang="zh-CN" sz="1600">
              <a:ea typeface="ˎ̥"/>
              <a:cs typeface="ˎ̥"/>
            </a:endParaRPr>
          </a:p>
        </p:txBody>
      </p:sp>
      <p:grpSp>
        <p:nvGrpSpPr>
          <p:cNvPr id="11" name="Group 24"/>
          <p:cNvGrpSpPr/>
          <p:nvPr/>
        </p:nvGrpSpPr>
        <p:grpSpPr bwMode="auto">
          <a:xfrm>
            <a:off x="1863725" y="4230688"/>
            <a:ext cx="5302250" cy="1833562"/>
            <a:chOff x="1878" y="1071"/>
            <a:chExt cx="2579" cy="702"/>
          </a:xfrm>
        </p:grpSpPr>
        <p:pic>
          <p:nvPicPr>
            <p:cNvPr id="112646" name="Picture 25" descr="co">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7" y="1075"/>
              <a:ext cx="816"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26" descr="co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1" y="1071"/>
              <a:ext cx="816"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Rectangle 27"/>
            <p:cNvSpPr>
              <a:spLocks noChangeArrowheads="1"/>
            </p:cNvSpPr>
            <p:nvPr/>
          </p:nvSpPr>
          <p:spPr bwMode="auto">
            <a:xfrm>
              <a:off x="1878" y="1521"/>
              <a:ext cx="42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solidFill>
                    <a:srgbClr val="0000FF"/>
                  </a:solidFill>
                  <a:ea typeface="华文楷体" panose="02010600040101010101" pitchFamily="2" charset="-122"/>
                </a:rPr>
                <a:t>CO</a:t>
              </a:r>
              <a:endParaRPr lang="en-US" altLang="zh-CN" sz="2000">
                <a:solidFill>
                  <a:srgbClr val="0000FF"/>
                </a:solidFill>
                <a:ea typeface="华文楷体" panose="02010600040101010101" pitchFamily="2" charset="-122"/>
              </a:endParaRPr>
            </a:p>
          </p:txBody>
        </p:sp>
        <p:sp>
          <p:nvSpPr>
            <p:cNvPr id="112649" name="Rectangle 28"/>
            <p:cNvSpPr>
              <a:spLocks noChangeArrowheads="1"/>
            </p:cNvSpPr>
            <p:nvPr/>
          </p:nvSpPr>
          <p:spPr bwMode="auto">
            <a:xfrm>
              <a:off x="3219" y="1512"/>
              <a:ext cx="4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000">
                  <a:solidFill>
                    <a:srgbClr val="0000FF"/>
                  </a:solidFill>
                  <a:ea typeface="华文楷体" panose="02010600040101010101" pitchFamily="2" charset="-122"/>
                </a:rPr>
                <a:t>CO</a:t>
              </a:r>
              <a:r>
                <a:rPr lang="en-US" altLang="zh-CN" sz="2000" baseline="-25000">
                  <a:solidFill>
                    <a:srgbClr val="0000FF"/>
                  </a:solidFill>
                  <a:ea typeface="华文楷体" panose="02010600040101010101" pitchFamily="2" charset="-122"/>
                </a:rPr>
                <a:t>2</a:t>
              </a:r>
              <a:endParaRPr lang="en-US" altLang="zh-CN" sz="2000" baseline="-25000">
                <a:solidFill>
                  <a:srgbClr val="0000FF"/>
                </a:solidFill>
                <a:ea typeface="华文楷体" panose="02010600040101010101" pitchFamily="2" charset="-122"/>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barn(inVertical)">
                                      <p:cBhvr>
                                        <p:cTn id="7" dur="500"/>
                                        <p:tgtEl>
                                          <p:spTgt spid="276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659"/>
                                        </p:tgtEl>
                                        <p:attrNameLst>
                                          <p:attrName>style.visibility</p:attrName>
                                        </p:attrNameLst>
                                      </p:cBhvr>
                                      <p:to>
                                        <p:strVal val="visible"/>
                                      </p:to>
                                    </p:set>
                                    <p:animEffect transition="in" filter="fade">
                                      <p:cBhvr>
                                        <p:cTn id="17" dur="1000"/>
                                        <p:tgtEl>
                                          <p:spTgt spid="27659"/>
                                        </p:tgtEl>
                                      </p:cBhvr>
                                    </p:animEffect>
                                    <p:anim calcmode="lin" valueType="num">
                                      <p:cBhvr>
                                        <p:cTn id="18" dur="1000" fill="hold"/>
                                        <p:tgtEl>
                                          <p:spTgt spid="27659"/>
                                        </p:tgtEl>
                                        <p:attrNameLst>
                                          <p:attrName>ppt_x</p:attrName>
                                        </p:attrNameLst>
                                      </p:cBhvr>
                                      <p:tavLst>
                                        <p:tav tm="0">
                                          <p:val>
                                            <p:strVal val="#ppt_x"/>
                                          </p:val>
                                        </p:tav>
                                        <p:tav tm="100000">
                                          <p:val>
                                            <p:strVal val="#ppt_x"/>
                                          </p:val>
                                        </p:tav>
                                      </p:tavLst>
                                    </p:anim>
                                    <p:anim calcmode="lin" valueType="num">
                                      <p:cBhvr>
                                        <p:cTn id="19" dur="1000" fill="hold"/>
                                        <p:tgtEl>
                                          <p:spTgt spid="2765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P spid="2765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7885113" y="61658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lnSpc>
                <a:spcPct val="120000"/>
              </a:lnSpc>
            </a:pPr>
            <a:fld id="{992D7B07-418A-45CC-8F56-5F2704B59659}"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13666" name="Rectangle 3"/>
          <p:cNvSpPr>
            <a:spLocks noChangeArrowheads="1"/>
          </p:cNvSpPr>
          <p:nvPr/>
        </p:nvSpPr>
        <p:spPr bwMode="auto">
          <a:xfrm>
            <a:off x="1047750" y="101600"/>
            <a:ext cx="813276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a:solidFill>
                  <a:srgbClr val="0000FF"/>
                </a:solidFill>
                <a:ea typeface="华文楷体" panose="02010600040101010101" pitchFamily="2" charset="-122"/>
              </a:rPr>
              <a:t>2) CO</a:t>
            </a:r>
            <a:r>
              <a:rPr lang="zh-CN" altLang="en-US">
                <a:solidFill>
                  <a:srgbClr val="0000FF"/>
                </a:solidFill>
                <a:ea typeface="华文楷体" panose="02010600040101010101" pitchFamily="2" charset="-122"/>
              </a:rPr>
              <a:t>的 化学性质</a:t>
            </a:r>
            <a:endParaRPr lang="zh-CN" altLang="en-US">
              <a:ea typeface="华文楷体" panose="02010600040101010101" pitchFamily="2" charset="-122"/>
            </a:endParaRPr>
          </a:p>
          <a:p>
            <a:pPr>
              <a:lnSpc>
                <a:spcPct val="150000"/>
              </a:lnSpc>
            </a:pPr>
            <a:r>
              <a:rPr lang="en-US" altLang="zh-CN">
                <a:ea typeface="华文楷体" panose="02010600040101010101" pitchFamily="2" charset="-122"/>
              </a:rPr>
              <a:t>(1) </a:t>
            </a:r>
            <a:r>
              <a:rPr lang="zh-CN" altLang="en-US">
                <a:ea typeface="华文楷体" panose="02010600040101010101" pitchFamily="2" charset="-122"/>
              </a:rPr>
              <a:t>可燃性： </a:t>
            </a:r>
            <a:r>
              <a:rPr lang="en-US" altLang="zh-CN">
                <a:ea typeface="华文楷体" panose="02010600040101010101" pitchFamily="2" charset="-122"/>
              </a:rPr>
              <a:t>2 CO + O</a:t>
            </a:r>
            <a:r>
              <a:rPr lang="en-US" altLang="zh-CN" baseline="-25000">
                <a:ea typeface="华文楷体" panose="02010600040101010101" pitchFamily="2" charset="-122"/>
              </a:rPr>
              <a:t>2</a:t>
            </a:r>
            <a:r>
              <a:rPr lang="en-US" altLang="zh-CN">
                <a:ea typeface="华文楷体" panose="02010600040101010101" pitchFamily="2" charset="-122"/>
              </a:rPr>
              <a:t> = 2 CO</a:t>
            </a:r>
            <a:r>
              <a:rPr lang="en-US" altLang="zh-CN" baseline="-25000">
                <a:ea typeface="华文楷体" panose="02010600040101010101" pitchFamily="2" charset="-122"/>
              </a:rPr>
              <a:t>2</a:t>
            </a:r>
            <a:endParaRPr lang="en-US" altLang="zh-CN" sz="2800" baseline="-25000">
              <a:ea typeface="华文楷体" panose="02010600040101010101" pitchFamily="2" charset="-122"/>
            </a:endParaRPr>
          </a:p>
          <a:p>
            <a:pPr>
              <a:lnSpc>
                <a:spcPct val="150000"/>
              </a:lnSpc>
            </a:pPr>
            <a:r>
              <a:rPr lang="en-US" altLang="zh-CN">
                <a:solidFill>
                  <a:srgbClr val="0000FF"/>
                </a:solidFill>
                <a:ea typeface="华文楷体" panose="02010600040101010101" pitchFamily="2" charset="-122"/>
              </a:rPr>
              <a:t>(2) </a:t>
            </a:r>
            <a:r>
              <a:rPr lang="zh-CN" altLang="en-US">
                <a:solidFill>
                  <a:srgbClr val="0000FF"/>
                </a:solidFill>
                <a:ea typeface="华文楷体" panose="02010600040101010101" pitchFamily="2" charset="-122"/>
              </a:rPr>
              <a:t>还原性</a:t>
            </a:r>
            <a:r>
              <a:rPr lang="zh-CN" altLang="en-US">
                <a:ea typeface="华文楷体" panose="02010600040101010101" pitchFamily="2" charset="-122"/>
              </a:rPr>
              <a:t>： 重要还原剂</a:t>
            </a:r>
            <a:endParaRPr lang="zh-CN" altLang="en-US">
              <a:ea typeface="华文楷体" panose="02010600040101010101" pitchFamily="2" charset="-122"/>
            </a:endParaRPr>
          </a:p>
          <a:p>
            <a:pPr>
              <a:lnSpc>
                <a:spcPct val="150000"/>
              </a:lnSpc>
            </a:pPr>
            <a:r>
              <a:rPr lang="zh-CN" altLang="en-US">
                <a:ea typeface="华文楷体" panose="02010600040101010101" pitchFamily="2" charset="-122"/>
              </a:rPr>
              <a:t>         </a:t>
            </a:r>
            <a:r>
              <a:rPr lang="en-US" altLang="zh-CN">
                <a:ea typeface="华文楷体" panose="02010600040101010101" pitchFamily="2" charset="-122"/>
              </a:rPr>
              <a:t>3 Fe</a:t>
            </a:r>
            <a:r>
              <a:rPr lang="en-US" altLang="zh-CN" baseline="-25000">
                <a:ea typeface="华文楷体" panose="02010600040101010101" pitchFamily="2" charset="-122"/>
              </a:rPr>
              <a:t>2</a:t>
            </a:r>
            <a:r>
              <a:rPr lang="en-US" altLang="zh-CN">
                <a:ea typeface="华文楷体" panose="02010600040101010101" pitchFamily="2" charset="-122"/>
              </a:rPr>
              <a:t>O</a:t>
            </a:r>
            <a:r>
              <a:rPr lang="en-US" altLang="zh-CN" baseline="-25000">
                <a:ea typeface="华文楷体" panose="02010600040101010101" pitchFamily="2" charset="-122"/>
              </a:rPr>
              <a:t>3</a:t>
            </a:r>
            <a:r>
              <a:rPr lang="en-US" altLang="zh-CN">
                <a:ea typeface="华文楷体" panose="02010600040101010101" pitchFamily="2" charset="-122"/>
              </a:rPr>
              <a:t> + </a:t>
            </a:r>
            <a:r>
              <a:rPr lang="en-US" altLang="zh-CN">
                <a:solidFill>
                  <a:srgbClr val="0000FF"/>
                </a:solidFill>
                <a:ea typeface="华文楷体" panose="02010600040101010101" pitchFamily="2" charset="-122"/>
              </a:rPr>
              <a:t>CO</a:t>
            </a:r>
            <a:r>
              <a:rPr lang="en-US" altLang="zh-CN">
                <a:ea typeface="华文楷体" panose="02010600040101010101" pitchFamily="2" charset="-122"/>
              </a:rPr>
              <a:t> = 2 Fe</a:t>
            </a:r>
            <a:r>
              <a:rPr lang="en-US" altLang="zh-CN" baseline="-25000">
                <a:ea typeface="华文楷体" panose="02010600040101010101" pitchFamily="2" charset="-122"/>
              </a:rPr>
              <a:t>3</a:t>
            </a:r>
            <a:r>
              <a:rPr lang="en-US" altLang="zh-CN">
                <a:ea typeface="华文楷体" panose="02010600040101010101" pitchFamily="2" charset="-122"/>
              </a:rPr>
              <a:t>O</a:t>
            </a:r>
            <a:r>
              <a:rPr lang="en-US" altLang="zh-CN" baseline="-25000">
                <a:ea typeface="华文楷体" panose="02010600040101010101" pitchFamily="2" charset="-122"/>
              </a:rPr>
              <a:t>4</a:t>
            </a:r>
            <a:r>
              <a:rPr lang="en-US" altLang="zh-CN">
                <a:ea typeface="华文楷体" panose="02010600040101010101" pitchFamily="2" charset="-122"/>
              </a:rPr>
              <a:t> + CO</a:t>
            </a:r>
            <a:r>
              <a:rPr lang="en-US" altLang="zh-CN" baseline="-25000">
                <a:ea typeface="华文楷体" panose="02010600040101010101" pitchFamily="2" charset="-122"/>
              </a:rPr>
              <a:t>2  </a:t>
            </a:r>
            <a:r>
              <a:rPr lang="en-US" altLang="zh-CN">
                <a:ea typeface="华文楷体" panose="02010600040101010101" pitchFamily="2" charset="-122"/>
              </a:rPr>
              <a:t>(</a:t>
            </a:r>
            <a:r>
              <a:rPr lang="zh-CN" altLang="en-US">
                <a:ea typeface="华文楷体" panose="02010600040101010101" pitchFamily="2" charset="-122"/>
              </a:rPr>
              <a:t>高温</a:t>
            </a:r>
            <a:r>
              <a:rPr lang="en-US" altLang="zh-CN">
                <a:ea typeface="华文楷体" panose="02010600040101010101" pitchFamily="2" charset="-122"/>
              </a:rPr>
              <a:t>)</a:t>
            </a:r>
            <a:endParaRPr lang="en-US" altLang="zh-CN">
              <a:ea typeface="华文楷体" panose="02010600040101010101" pitchFamily="2" charset="-122"/>
            </a:endParaRPr>
          </a:p>
          <a:p>
            <a:pPr>
              <a:lnSpc>
                <a:spcPct val="150000"/>
              </a:lnSpc>
              <a:buFont typeface="Wingdings" panose="05000000000000000000" pitchFamily="2" charset="2"/>
              <a:buNone/>
            </a:pPr>
            <a:r>
              <a:rPr lang="en-US" altLang="zh-CN">
                <a:ea typeface="华文楷体" panose="02010600040101010101" pitchFamily="2" charset="-122"/>
              </a:rPr>
              <a:t>         FeO + </a:t>
            </a:r>
            <a:r>
              <a:rPr lang="en-US" altLang="zh-CN">
                <a:solidFill>
                  <a:srgbClr val="0000FF"/>
                </a:solidFill>
                <a:ea typeface="华文楷体" panose="02010600040101010101" pitchFamily="2" charset="-122"/>
              </a:rPr>
              <a:t>CO</a:t>
            </a:r>
            <a:r>
              <a:rPr lang="en-US" altLang="zh-CN">
                <a:ea typeface="华文楷体" panose="02010600040101010101" pitchFamily="2" charset="-122"/>
              </a:rPr>
              <a:t> = </a:t>
            </a:r>
            <a:r>
              <a:rPr lang="en-US" altLang="zh-CN">
                <a:solidFill>
                  <a:srgbClr val="FF0000"/>
                </a:solidFill>
                <a:ea typeface="华文楷体" panose="02010600040101010101" pitchFamily="2" charset="-122"/>
              </a:rPr>
              <a:t>Fe</a:t>
            </a:r>
            <a:r>
              <a:rPr lang="en-US" altLang="zh-CN">
                <a:ea typeface="华文楷体" panose="02010600040101010101" pitchFamily="2" charset="-122"/>
              </a:rPr>
              <a:t> + CO</a:t>
            </a:r>
            <a:r>
              <a:rPr lang="en-US" altLang="zh-CN" baseline="-25000">
                <a:ea typeface="华文楷体" panose="02010600040101010101" pitchFamily="2" charset="-122"/>
              </a:rPr>
              <a:t>2   </a:t>
            </a:r>
            <a:r>
              <a:rPr lang="en-US" altLang="zh-CN">
                <a:ea typeface="华文楷体" panose="02010600040101010101" pitchFamily="2" charset="-122"/>
              </a:rPr>
              <a:t>(</a:t>
            </a:r>
            <a:r>
              <a:rPr lang="zh-CN" altLang="en-US">
                <a:ea typeface="华文楷体" panose="02010600040101010101" pitchFamily="2" charset="-122"/>
              </a:rPr>
              <a:t>高温</a:t>
            </a:r>
            <a:r>
              <a:rPr lang="en-US" altLang="zh-CN">
                <a:ea typeface="华文楷体" panose="02010600040101010101" pitchFamily="2" charset="-122"/>
              </a:rPr>
              <a:t>)</a:t>
            </a:r>
            <a:endParaRPr lang="en-US" altLang="zh-CN" baseline="-25000">
              <a:ea typeface="华文楷体" panose="02010600040101010101" pitchFamily="2" charset="-122"/>
            </a:endParaRPr>
          </a:p>
          <a:p>
            <a:pPr>
              <a:lnSpc>
                <a:spcPct val="150000"/>
              </a:lnSpc>
            </a:pPr>
            <a:r>
              <a:rPr lang="en-US" altLang="zh-CN">
                <a:ea typeface="华文楷体" panose="02010600040101010101" pitchFamily="2" charset="-122"/>
              </a:rPr>
              <a:t>    </a:t>
            </a:r>
            <a:r>
              <a:rPr lang="zh-CN" altLang="en-US">
                <a:ea typeface="华文楷体" panose="02010600040101010101" pitchFamily="2" charset="-122"/>
              </a:rPr>
              <a:t>常温下直接还原某些化合物中的金属离子</a:t>
            </a:r>
            <a:endParaRPr lang="zh-CN" altLang="en-US">
              <a:ea typeface="华文楷体" panose="02010600040101010101" pitchFamily="2" charset="-122"/>
            </a:endParaRPr>
          </a:p>
          <a:p>
            <a:pPr>
              <a:lnSpc>
                <a:spcPct val="150000"/>
              </a:lnSpc>
            </a:pPr>
            <a:r>
              <a:rPr lang="en-US" altLang="zh-CN" sz="2400">
                <a:solidFill>
                  <a:srgbClr val="FF0000"/>
                </a:solidFill>
                <a:ea typeface="华文楷体" panose="02010600040101010101" pitchFamily="2" charset="-122"/>
              </a:rPr>
              <a:t>Pd</a:t>
            </a:r>
            <a:r>
              <a:rPr lang="en-US" altLang="zh-CN" sz="2400">
                <a:solidFill>
                  <a:srgbClr val="0000FF"/>
                </a:solidFill>
                <a:ea typeface="华文楷体" panose="02010600040101010101" pitchFamily="2" charset="-122"/>
              </a:rPr>
              <a:t>Cl</a:t>
            </a:r>
            <a:r>
              <a:rPr lang="en-US" altLang="zh-CN" sz="2400" baseline="-25000">
                <a:solidFill>
                  <a:srgbClr val="0000FF"/>
                </a:solidFill>
                <a:ea typeface="华文楷体" panose="02010600040101010101" pitchFamily="2" charset="-122"/>
              </a:rPr>
              <a:t>2</a:t>
            </a:r>
            <a:r>
              <a:rPr lang="en-US" altLang="zh-CN" sz="2400">
                <a:solidFill>
                  <a:srgbClr val="0000FF"/>
                </a:solidFill>
                <a:ea typeface="华文楷体" panose="02010600040101010101" pitchFamily="2" charset="-122"/>
              </a:rPr>
              <a:t>(aq) + CO(g) + H</a:t>
            </a:r>
            <a:r>
              <a:rPr lang="en-US" altLang="zh-CN" sz="2400" baseline="-25000">
                <a:solidFill>
                  <a:srgbClr val="0000FF"/>
                </a:solidFill>
                <a:ea typeface="华文楷体" panose="02010600040101010101" pitchFamily="2" charset="-122"/>
              </a:rPr>
              <a:t>2</a:t>
            </a:r>
            <a:r>
              <a:rPr lang="en-US" altLang="zh-CN" sz="2400">
                <a:solidFill>
                  <a:srgbClr val="0000FF"/>
                </a:solidFill>
                <a:ea typeface="华文楷体" panose="02010600040101010101" pitchFamily="2" charset="-122"/>
              </a:rPr>
              <a:t>O</a:t>
            </a:r>
            <a:r>
              <a:rPr lang="zh-CN" altLang="en-US" sz="2400">
                <a:solidFill>
                  <a:srgbClr val="0000FF"/>
                </a:solidFill>
                <a:ea typeface="华文楷体" panose="02010600040101010101" pitchFamily="2" charset="-122"/>
              </a:rPr>
              <a:t>＝</a:t>
            </a:r>
            <a:r>
              <a:rPr lang="en-US" altLang="zh-CN" sz="2400">
                <a:solidFill>
                  <a:srgbClr val="0000FF"/>
                </a:solidFill>
                <a:ea typeface="华文楷体" panose="02010600040101010101" pitchFamily="2" charset="-122"/>
              </a:rPr>
              <a:t>CO</a:t>
            </a:r>
            <a:r>
              <a:rPr lang="en-US" altLang="zh-CN" sz="2400" baseline="-25000">
                <a:solidFill>
                  <a:srgbClr val="0000FF"/>
                </a:solidFill>
                <a:ea typeface="华文楷体" panose="02010600040101010101" pitchFamily="2" charset="-122"/>
              </a:rPr>
              <a:t>2</a:t>
            </a:r>
            <a:r>
              <a:rPr lang="en-US" altLang="zh-CN" sz="2400">
                <a:solidFill>
                  <a:srgbClr val="0000FF"/>
                </a:solidFill>
                <a:ea typeface="华文楷体" panose="02010600040101010101" pitchFamily="2" charset="-122"/>
              </a:rPr>
              <a:t>(g) + </a:t>
            </a:r>
            <a:r>
              <a:rPr lang="en-US" altLang="zh-CN" sz="2400">
                <a:solidFill>
                  <a:srgbClr val="FF0000"/>
                </a:solidFill>
                <a:ea typeface="华文楷体" panose="02010600040101010101" pitchFamily="2" charset="-122"/>
              </a:rPr>
              <a:t>Pd(s)</a:t>
            </a:r>
            <a:r>
              <a:rPr lang="en-US" altLang="zh-CN" sz="2400">
                <a:solidFill>
                  <a:srgbClr val="0000FF"/>
                </a:solidFill>
                <a:ea typeface="华文楷体" panose="02010600040101010101" pitchFamily="2" charset="-122"/>
              </a:rPr>
              <a:t> </a:t>
            </a:r>
            <a:r>
              <a:rPr lang="en-US" altLang="zh-CN" sz="2400">
                <a:solidFill>
                  <a:srgbClr val="0000FF"/>
                </a:solidFill>
                <a:ea typeface="华文楷体" panose="02010600040101010101" pitchFamily="2" charset="-122"/>
                <a:sym typeface="Symbol" panose="05050102010706020507" pitchFamily="18" charset="2"/>
              </a:rPr>
              <a:t></a:t>
            </a:r>
            <a:r>
              <a:rPr lang="en-US" altLang="zh-CN" sz="2400">
                <a:solidFill>
                  <a:srgbClr val="0000FF"/>
                </a:solidFill>
                <a:ea typeface="华文楷体" panose="02010600040101010101" pitchFamily="2" charset="-122"/>
              </a:rPr>
              <a:t> + 2 HCl(aq)</a:t>
            </a:r>
            <a:endParaRPr lang="en-US" altLang="zh-CN" sz="2400">
              <a:solidFill>
                <a:srgbClr val="0000FF"/>
              </a:solidFill>
              <a:ea typeface="华文楷体" panose="02010600040101010101" pitchFamily="2" charset="-122"/>
            </a:endParaRPr>
          </a:p>
          <a:p>
            <a:pPr>
              <a:lnSpc>
                <a:spcPct val="150000"/>
              </a:lnSpc>
            </a:pPr>
            <a:r>
              <a:rPr lang="en-US" altLang="zh-CN" sz="2400">
                <a:solidFill>
                  <a:srgbClr val="0000FF"/>
                </a:solidFill>
                <a:ea typeface="华文楷体" panose="02010600040101010101" pitchFamily="2" charset="-122"/>
              </a:rPr>
              <a:t>2 [</a:t>
            </a:r>
            <a:r>
              <a:rPr lang="en-US" altLang="zh-CN" sz="2400">
                <a:solidFill>
                  <a:srgbClr val="FF0000"/>
                </a:solidFill>
                <a:ea typeface="华文楷体" panose="02010600040101010101" pitchFamily="2" charset="-122"/>
              </a:rPr>
              <a:t>Ag</a:t>
            </a:r>
            <a:r>
              <a:rPr lang="en-US" altLang="zh-CN" sz="2400">
                <a:solidFill>
                  <a:srgbClr val="0000FF"/>
                </a:solidFill>
                <a:ea typeface="华文楷体" panose="02010600040101010101" pitchFamily="2" charset="-122"/>
              </a:rPr>
              <a:t>(NH</a:t>
            </a:r>
            <a:r>
              <a:rPr lang="en-US" altLang="zh-CN" sz="2400" baseline="-25000">
                <a:solidFill>
                  <a:srgbClr val="0000FF"/>
                </a:solidFill>
                <a:ea typeface="华文楷体" panose="02010600040101010101" pitchFamily="2" charset="-122"/>
              </a:rPr>
              <a:t>3</a:t>
            </a:r>
            <a:r>
              <a:rPr lang="en-US" altLang="zh-CN" sz="2400">
                <a:solidFill>
                  <a:srgbClr val="0000FF"/>
                </a:solidFill>
                <a:ea typeface="华文楷体" panose="02010600040101010101" pitchFamily="2" charset="-122"/>
              </a:rPr>
              <a:t>)</a:t>
            </a:r>
            <a:r>
              <a:rPr lang="en-US" altLang="zh-CN" sz="2400" baseline="-25000">
                <a:solidFill>
                  <a:srgbClr val="0000FF"/>
                </a:solidFill>
                <a:ea typeface="华文楷体" panose="02010600040101010101" pitchFamily="2" charset="-122"/>
              </a:rPr>
              <a:t>2</a:t>
            </a:r>
            <a:r>
              <a:rPr lang="en-US" altLang="zh-CN" sz="2400">
                <a:solidFill>
                  <a:srgbClr val="0000FF"/>
                </a:solidFill>
                <a:ea typeface="华文楷体" panose="02010600040101010101" pitchFamily="2" charset="-122"/>
              </a:rPr>
              <a:t>](OH) + CO </a:t>
            </a:r>
            <a:r>
              <a:rPr lang="zh-CN" altLang="en-US" sz="2400">
                <a:solidFill>
                  <a:srgbClr val="0000FF"/>
                </a:solidFill>
                <a:ea typeface="华文楷体" panose="02010600040101010101" pitchFamily="2" charset="-122"/>
              </a:rPr>
              <a:t>＝</a:t>
            </a:r>
            <a:r>
              <a:rPr lang="zh-CN" altLang="en-US" sz="2400">
                <a:solidFill>
                  <a:srgbClr val="0000FF"/>
                </a:solidFill>
                <a:ea typeface="华文楷体" panose="02010600040101010101" pitchFamily="2" charset="-122"/>
                <a:sym typeface="Wingdings" panose="05000000000000000000" pitchFamily="2" charset="2"/>
              </a:rPr>
              <a:t> </a:t>
            </a:r>
            <a:r>
              <a:rPr lang="en-US" altLang="zh-CN" sz="2400">
                <a:solidFill>
                  <a:srgbClr val="0000FF"/>
                </a:solidFill>
                <a:ea typeface="华文楷体" panose="02010600040101010101" pitchFamily="2" charset="-122"/>
                <a:sym typeface="Wingdings" panose="05000000000000000000" pitchFamily="2" charset="2"/>
              </a:rPr>
              <a:t>2 </a:t>
            </a:r>
            <a:r>
              <a:rPr lang="en-US" altLang="zh-CN" sz="2400">
                <a:solidFill>
                  <a:srgbClr val="FF0000"/>
                </a:solidFill>
                <a:ea typeface="华文楷体" panose="02010600040101010101" pitchFamily="2" charset="-122"/>
                <a:sym typeface="Wingdings" panose="05000000000000000000" pitchFamily="2" charset="2"/>
              </a:rPr>
              <a:t>Ag</a:t>
            </a:r>
            <a:r>
              <a:rPr lang="en-US" altLang="zh-CN" sz="2400">
                <a:solidFill>
                  <a:srgbClr val="0000FF"/>
                </a:solidFill>
                <a:ea typeface="华文楷体" panose="02010600040101010101" pitchFamily="2" charset="-122"/>
                <a:sym typeface="Symbol" panose="05050102010706020507" pitchFamily="18" charset="2"/>
              </a:rPr>
              <a:t></a:t>
            </a:r>
            <a:r>
              <a:rPr lang="en-US" altLang="zh-CN" sz="2400">
                <a:solidFill>
                  <a:srgbClr val="0000FF"/>
                </a:solidFill>
                <a:ea typeface="华文楷体" panose="02010600040101010101" pitchFamily="2" charset="-122"/>
                <a:sym typeface="Wingdings" panose="05000000000000000000" pitchFamily="2" charset="2"/>
              </a:rPr>
              <a:t> + (NH</a:t>
            </a:r>
            <a:r>
              <a:rPr lang="en-US" altLang="zh-CN" sz="2400" baseline="-25000">
                <a:solidFill>
                  <a:srgbClr val="0000FF"/>
                </a:solidFill>
                <a:ea typeface="华文楷体" panose="02010600040101010101" pitchFamily="2" charset="-122"/>
                <a:sym typeface="Wingdings" panose="05000000000000000000" pitchFamily="2" charset="2"/>
              </a:rPr>
              <a:t>4</a:t>
            </a:r>
            <a:r>
              <a:rPr lang="en-US" altLang="zh-CN" sz="2400">
                <a:solidFill>
                  <a:srgbClr val="0000FF"/>
                </a:solidFill>
                <a:ea typeface="华文楷体" panose="02010600040101010101" pitchFamily="2" charset="-122"/>
                <a:sym typeface="Wingdings" panose="05000000000000000000" pitchFamily="2" charset="2"/>
              </a:rPr>
              <a:t>)</a:t>
            </a:r>
            <a:r>
              <a:rPr lang="en-US" altLang="zh-CN" sz="2400" baseline="-25000">
                <a:solidFill>
                  <a:srgbClr val="0000FF"/>
                </a:solidFill>
                <a:ea typeface="华文楷体" panose="02010600040101010101" pitchFamily="2" charset="-122"/>
                <a:sym typeface="Wingdings" panose="05000000000000000000" pitchFamily="2" charset="2"/>
              </a:rPr>
              <a:t>2</a:t>
            </a:r>
            <a:r>
              <a:rPr lang="en-US" altLang="zh-CN" sz="2400">
                <a:solidFill>
                  <a:srgbClr val="0000FF"/>
                </a:solidFill>
                <a:ea typeface="华文楷体" panose="02010600040101010101" pitchFamily="2" charset="-122"/>
                <a:sym typeface="Wingdings" panose="05000000000000000000" pitchFamily="2" charset="2"/>
              </a:rPr>
              <a:t>CO</a:t>
            </a:r>
            <a:r>
              <a:rPr lang="en-US" altLang="zh-CN" sz="2400" baseline="-25000">
                <a:solidFill>
                  <a:srgbClr val="0000FF"/>
                </a:solidFill>
                <a:ea typeface="华文楷体" panose="02010600040101010101" pitchFamily="2" charset="-122"/>
                <a:sym typeface="Wingdings" panose="05000000000000000000" pitchFamily="2" charset="2"/>
              </a:rPr>
              <a:t>3</a:t>
            </a:r>
            <a:r>
              <a:rPr lang="en-US" altLang="zh-CN" sz="2400">
                <a:solidFill>
                  <a:srgbClr val="0000FF"/>
                </a:solidFill>
                <a:ea typeface="华文楷体" panose="02010600040101010101" pitchFamily="2" charset="-122"/>
                <a:sym typeface="Wingdings" panose="05000000000000000000" pitchFamily="2" charset="2"/>
              </a:rPr>
              <a:t> + 2 NH</a:t>
            </a:r>
            <a:r>
              <a:rPr lang="en-US" altLang="zh-CN" sz="2400" baseline="-25000">
                <a:solidFill>
                  <a:srgbClr val="0000FF"/>
                </a:solidFill>
                <a:ea typeface="华文楷体" panose="02010600040101010101" pitchFamily="2" charset="-122"/>
                <a:sym typeface="Wingdings" panose="05000000000000000000" pitchFamily="2" charset="2"/>
              </a:rPr>
              <a:t>3</a:t>
            </a:r>
            <a:endParaRPr lang="en-US" altLang="zh-CN" sz="2400" baseline="-25000">
              <a:solidFill>
                <a:srgbClr val="0000FF"/>
              </a:solidFill>
              <a:ea typeface="华文楷体" panose="02010600040101010101" pitchFamily="2" charset="-122"/>
              <a:sym typeface="Wingdings" panose="05000000000000000000" pitchFamily="2" charset="2"/>
            </a:endParaRPr>
          </a:p>
        </p:txBody>
      </p:sp>
      <p:sp>
        <p:nvSpPr>
          <p:cNvPr id="113667" name="Text Box 4"/>
          <p:cNvSpPr txBox="1">
            <a:spLocks noChangeArrowheads="1"/>
          </p:cNvSpPr>
          <p:nvPr/>
        </p:nvSpPr>
        <p:spPr bwMode="auto">
          <a:xfrm>
            <a:off x="1149350" y="5842000"/>
            <a:ext cx="77263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50000"/>
              </a:spcBef>
            </a:pPr>
            <a:r>
              <a:rPr lang="zh-CN" altLang="en-US">
                <a:solidFill>
                  <a:srgbClr val="FF0000"/>
                </a:solidFill>
                <a:ea typeface="华文楷体" panose="02010600040101010101" pitchFamily="2" charset="-122"/>
              </a:rPr>
              <a:t>在常温下发生反应，检测微量 </a:t>
            </a:r>
            <a:r>
              <a:rPr lang="en-US" altLang="zh-CN">
                <a:solidFill>
                  <a:srgbClr val="FF0000"/>
                </a:solidFill>
                <a:ea typeface="华文楷体" panose="02010600040101010101" pitchFamily="2" charset="-122"/>
              </a:rPr>
              <a:t>CO</a:t>
            </a:r>
            <a:r>
              <a:rPr lang="zh-CN" altLang="en-US">
                <a:solidFill>
                  <a:srgbClr val="FF0000"/>
                </a:solidFill>
                <a:ea typeface="华文楷体" panose="02010600040101010101" pitchFamily="2" charset="-122"/>
              </a:rPr>
              <a:t>的存在</a:t>
            </a:r>
            <a:endParaRPr lang="zh-CN" altLang="en-US">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5D46EE4-BE73-411E-9860-789DB5A22229}"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114690" name="Rectangle 3"/>
          <p:cNvSpPr>
            <a:spLocks noChangeArrowheads="1"/>
          </p:cNvSpPr>
          <p:nvPr/>
        </p:nvSpPr>
        <p:spPr bwMode="auto">
          <a:xfrm>
            <a:off x="1069975" y="404813"/>
            <a:ext cx="766127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3600">
                <a:solidFill>
                  <a:srgbClr val="0000FF"/>
                </a:solidFill>
                <a:ea typeface="华文楷体" panose="02010600040101010101" pitchFamily="2" charset="-122"/>
              </a:rPr>
              <a:t>CO</a:t>
            </a:r>
            <a:r>
              <a:rPr lang="zh-CN" altLang="en-US" sz="3600">
                <a:solidFill>
                  <a:srgbClr val="0000FF"/>
                </a:solidFill>
                <a:ea typeface="华文楷体" panose="02010600040101010101" pitchFamily="2" charset="-122"/>
              </a:rPr>
              <a:t>的 化学性质</a:t>
            </a:r>
            <a:endParaRPr lang="zh-CN" altLang="en-US" sz="3600">
              <a:solidFill>
                <a:srgbClr val="0000FF"/>
              </a:solidFill>
              <a:ea typeface="华文楷体" panose="02010600040101010101" pitchFamily="2" charset="-122"/>
            </a:endParaRPr>
          </a:p>
          <a:p>
            <a:pPr>
              <a:lnSpc>
                <a:spcPct val="120000"/>
              </a:lnSpc>
            </a:pPr>
            <a:r>
              <a:rPr lang="en-US" altLang="zh-CN">
                <a:solidFill>
                  <a:srgbClr val="0000FF"/>
                </a:solidFill>
                <a:ea typeface="华文楷体" panose="02010600040101010101" pitchFamily="2" charset="-122"/>
              </a:rPr>
              <a:t>(3) </a:t>
            </a:r>
            <a:r>
              <a:rPr lang="zh-CN" altLang="en-US">
                <a:solidFill>
                  <a:srgbClr val="0000FF"/>
                </a:solidFill>
                <a:ea typeface="华文楷体" panose="02010600040101010101" pitchFamily="2" charset="-122"/>
              </a:rPr>
              <a:t>很好的配位能力</a:t>
            </a:r>
            <a:r>
              <a:rPr lang="zh-CN" altLang="en-US">
                <a:ea typeface="华文楷体" panose="02010600040101010101" pitchFamily="2" charset="-122"/>
              </a:rPr>
              <a:t>：</a:t>
            </a:r>
            <a:r>
              <a:rPr lang="en-US" altLang="zh-CN">
                <a:ea typeface="华文楷体" panose="02010600040101010101" pitchFamily="2" charset="-122"/>
              </a:rPr>
              <a:t>C</a:t>
            </a:r>
            <a:r>
              <a:rPr lang="zh-CN" altLang="en-US">
                <a:ea typeface="华文楷体" panose="02010600040101010101" pitchFamily="2" charset="-122"/>
              </a:rPr>
              <a:t>原子略带负电，且有孤对电子，易与</a:t>
            </a:r>
            <a:r>
              <a:rPr lang="zh-CN" altLang="en-US">
                <a:solidFill>
                  <a:srgbClr val="0000FF"/>
                </a:solidFill>
                <a:ea typeface="华文楷体" panose="02010600040101010101" pitchFamily="2" charset="-122"/>
              </a:rPr>
              <a:t>有空轨道的金属原子或低价金属离子</a:t>
            </a:r>
            <a:r>
              <a:rPr lang="zh-CN" altLang="en-US">
                <a:ea typeface="华文楷体" panose="02010600040101010101" pitchFamily="2" charset="-122"/>
              </a:rPr>
              <a:t>结合形成</a:t>
            </a:r>
            <a:r>
              <a:rPr lang="zh-CN" altLang="en-US">
                <a:solidFill>
                  <a:srgbClr val="0000FF"/>
                </a:solidFill>
                <a:ea typeface="华文楷体" panose="02010600040101010101" pitchFamily="2" charset="-122"/>
              </a:rPr>
              <a:t>金属羰基化合物 ，如</a:t>
            </a:r>
            <a:r>
              <a:rPr lang="en-US" altLang="zh-CN">
                <a:solidFill>
                  <a:srgbClr val="0000FF"/>
                </a:solidFill>
                <a:ea typeface="华文楷体" panose="02010600040101010101" pitchFamily="2" charset="-122"/>
              </a:rPr>
              <a:t>Ni(CO)</a:t>
            </a:r>
            <a:r>
              <a:rPr lang="en-US" altLang="zh-CN" baseline="-25000">
                <a:solidFill>
                  <a:srgbClr val="0000FF"/>
                </a:solidFill>
                <a:ea typeface="华文楷体" panose="02010600040101010101" pitchFamily="2" charset="-122"/>
              </a:rPr>
              <a:t>4</a:t>
            </a:r>
            <a:r>
              <a:rPr lang="zh-CN" altLang="en-US">
                <a:solidFill>
                  <a:srgbClr val="0000FF"/>
                </a:solidFill>
                <a:ea typeface="华文楷体" panose="02010600040101010101" pitchFamily="2" charset="-122"/>
              </a:rPr>
              <a:t>和</a:t>
            </a:r>
            <a:r>
              <a:rPr lang="en-US" altLang="zh-CN">
                <a:solidFill>
                  <a:srgbClr val="0000FF"/>
                </a:solidFill>
                <a:ea typeface="华文楷体" panose="02010600040101010101" pitchFamily="2" charset="-122"/>
              </a:rPr>
              <a:t>Fe(CO)</a:t>
            </a:r>
            <a:r>
              <a:rPr lang="en-US" altLang="zh-CN" baseline="-25000">
                <a:solidFill>
                  <a:srgbClr val="0000FF"/>
                </a:solidFill>
                <a:ea typeface="华文楷体" panose="02010600040101010101" pitchFamily="2" charset="-122"/>
              </a:rPr>
              <a:t>5</a:t>
            </a:r>
            <a:r>
              <a:rPr lang="zh-CN" altLang="en-US">
                <a:solidFill>
                  <a:srgbClr val="0000FF"/>
                </a:solidFill>
                <a:ea typeface="华文楷体" panose="02010600040101010101" pitchFamily="2" charset="-122"/>
              </a:rPr>
              <a:t>等</a:t>
            </a:r>
            <a:endParaRPr lang="en-US" altLang="zh-CN">
              <a:ea typeface="华文楷体" panose="02010600040101010101" pitchFamily="2" charset="-122"/>
            </a:endParaRPr>
          </a:p>
          <a:p>
            <a:pPr>
              <a:lnSpc>
                <a:spcPct val="120000"/>
              </a:lnSpc>
            </a:pPr>
            <a:r>
              <a:rPr lang="zh-CN" altLang="en-US">
                <a:solidFill>
                  <a:srgbClr val="0000FF"/>
                </a:solidFill>
                <a:ea typeface="华文楷体" panose="02010600040101010101" pitchFamily="2" charset="-122"/>
              </a:rPr>
              <a:t> </a:t>
            </a:r>
            <a:endParaRPr lang="zh-CN" altLang="en-US">
              <a:solidFill>
                <a:srgbClr val="0000FF"/>
              </a:solidFill>
              <a:ea typeface="华文楷体" panose="02010600040101010101" pitchFamily="2" charset="-122"/>
            </a:endParaRPr>
          </a:p>
          <a:p>
            <a:pPr>
              <a:lnSpc>
                <a:spcPct val="120000"/>
              </a:lnSpc>
            </a:pPr>
            <a:r>
              <a:rPr lang="zh-CN" altLang="en-US">
                <a:ea typeface="华文楷体" panose="02010600040101010101" pitchFamily="2" charset="-122"/>
              </a:rPr>
              <a:t>合成氨工业中对原料气脱</a:t>
            </a:r>
            <a:r>
              <a:rPr lang="en-US" altLang="zh-CN">
                <a:ea typeface="华文楷体" panose="02010600040101010101" pitchFamily="2" charset="-122"/>
              </a:rPr>
              <a:t>CO</a:t>
            </a:r>
            <a:r>
              <a:rPr lang="zh-CN" altLang="en-US">
                <a:ea typeface="华文楷体" panose="02010600040101010101" pitchFamily="2" charset="-122"/>
              </a:rPr>
              <a:t>的过程</a:t>
            </a:r>
            <a:r>
              <a:rPr lang="en-US" altLang="zh-CN">
                <a:ea typeface="华文楷体" panose="02010600040101010101" pitchFamily="2" charset="-122"/>
              </a:rPr>
              <a:t>: </a:t>
            </a:r>
            <a:endParaRPr lang="en-US" altLang="zh-CN">
              <a:ea typeface="华文楷体" panose="02010600040101010101" pitchFamily="2" charset="-122"/>
            </a:endParaRPr>
          </a:p>
          <a:p>
            <a:pPr>
              <a:lnSpc>
                <a:spcPct val="120000"/>
              </a:lnSpc>
            </a:pPr>
            <a:r>
              <a:rPr lang="en-US" altLang="zh-CN">
                <a:solidFill>
                  <a:srgbClr val="0000FF"/>
                </a:solidFill>
                <a:ea typeface="华文楷体" panose="02010600040101010101" pitchFamily="2" charset="-122"/>
              </a:rPr>
              <a:t>   </a:t>
            </a:r>
            <a:endParaRPr lang="en-US" altLang="zh-CN">
              <a:solidFill>
                <a:srgbClr val="FF0000"/>
              </a:solidFill>
              <a:ea typeface="华文楷体" panose="02010600040101010101" pitchFamily="2" charset="-122"/>
              <a:sym typeface="Wingdings" panose="05000000000000000000" pitchFamily="2" charset="2"/>
            </a:endParaRPr>
          </a:p>
        </p:txBody>
      </p:sp>
    </p:spTree>
  </p:cSld>
  <p:clrMapOvr>
    <a:masterClrMapping/>
  </p:clrMapOvr>
  <p:transition>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832" name="Object 56"/>
          <p:cNvGraphicFramePr>
            <a:graphicFrameLocks noGrp="1" noChangeAspect="1"/>
          </p:cNvGraphicFramePr>
          <p:nvPr>
            <p:ph sz="half" idx="1"/>
          </p:nvPr>
        </p:nvGraphicFramePr>
        <p:xfrm>
          <a:off x="900113" y="333375"/>
          <a:ext cx="4038600" cy="3729038"/>
        </p:xfrm>
        <a:graphic>
          <a:graphicData uri="http://schemas.openxmlformats.org/presentationml/2006/ole">
            <mc:AlternateContent xmlns:mc="http://schemas.openxmlformats.org/markup-compatibility/2006">
              <mc:Choice xmlns:v="urn:schemas-microsoft-com:vml" Requires="v">
                <p:oleObj spid="_x0000_s76026" name="Image" r:id="rId1" imgW="20136485" imgH="18592800" progId="">
                  <p:embed/>
                </p:oleObj>
              </mc:Choice>
              <mc:Fallback>
                <p:oleObj name="Image" r:id="rId1" imgW="20136485" imgH="18592800" progId="">
                  <p:embed/>
                  <p:pic>
                    <p:nvPicPr>
                      <p:cNvPr id="0" name="Picture 20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33375"/>
                        <a:ext cx="4038600" cy="3729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833" name="Object 57"/>
          <p:cNvGraphicFramePr>
            <a:graphicFrameLocks noGrp="1" noChangeAspect="1"/>
          </p:cNvGraphicFramePr>
          <p:nvPr>
            <p:ph sz="quarter" idx="2"/>
          </p:nvPr>
        </p:nvGraphicFramePr>
        <p:xfrm>
          <a:off x="5102225" y="1268413"/>
          <a:ext cx="4041775" cy="4248150"/>
        </p:xfrm>
        <a:graphic>
          <a:graphicData uri="http://schemas.openxmlformats.org/presentationml/2006/ole">
            <mc:AlternateContent xmlns:mc="http://schemas.openxmlformats.org/markup-compatibility/2006">
              <mc:Choice xmlns:v="urn:schemas-microsoft-com:vml" Requires="v">
                <p:oleObj spid="_x0000_s76027" name="Image" r:id="rId3" imgW="12801600" imgH="13450570" progId="">
                  <p:embed/>
                </p:oleObj>
              </mc:Choice>
              <mc:Fallback>
                <p:oleObj name="Image" r:id="rId3" imgW="12801600" imgH="13450570" progId="">
                  <p:embed/>
                  <p:pic>
                    <p:nvPicPr>
                      <p:cNvPr id="0" name="Picture 20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225" y="1268413"/>
                        <a:ext cx="40417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834" name="Object 58"/>
          <p:cNvGraphicFramePr>
            <a:graphicFrameLocks noGrp="1" noChangeAspect="1"/>
          </p:cNvGraphicFramePr>
          <p:nvPr>
            <p:ph sz="quarter" idx="3"/>
          </p:nvPr>
        </p:nvGraphicFramePr>
        <p:xfrm>
          <a:off x="1258888" y="4292600"/>
          <a:ext cx="3919537" cy="2130425"/>
        </p:xfrm>
        <a:graphic>
          <a:graphicData uri="http://schemas.openxmlformats.org/presentationml/2006/ole">
            <mc:AlternateContent xmlns:mc="http://schemas.openxmlformats.org/markup-compatibility/2006">
              <mc:Choice xmlns:v="urn:schemas-microsoft-com:vml" Requires="v">
                <p:oleObj spid="_x0000_s76028" name="Image" r:id="rId5" imgW="7649210" imgH="4159250" progId="">
                  <p:embed/>
                </p:oleObj>
              </mc:Choice>
              <mc:Fallback>
                <p:oleObj name="Image" r:id="rId5" imgW="7649210" imgH="4159250" progId="">
                  <p:embed/>
                  <p:pic>
                    <p:nvPicPr>
                      <p:cNvPr id="0" name="Picture 20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292600"/>
                        <a:ext cx="3919537"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835"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5AB15EF-223A-41C0-A9F5-F84077023234}"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2" name="矩形 1"/>
          <p:cNvSpPr/>
          <p:nvPr/>
        </p:nvSpPr>
        <p:spPr>
          <a:xfrm>
            <a:off x="5148263" y="5784850"/>
            <a:ext cx="3170237" cy="584200"/>
          </a:xfrm>
          <a:prstGeom prst="rect">
            <a:avLst/>
          </a:prstGeom>
        </p:spPr>
        <p:txBody>
          <a:bodyPr wrap="none">
            <a:spAutoFit/>
          </a:bodyPr>
          <a:lstStyle/>
          <a:p>
            <a:pPr>
              <a:defRPr/>
            </a:pPr>
            <a:r>
              <a:rPr lang="zh-CN" altLang="en-US" dirty="0">
                <a:solidFill>
                  <a:srgbClr val="0000FF"/>
                </a:solidFill>
                <a:latin typeface="+mn-ea"/>
                <a:ea typeface="+mn-ea"/>
              </a:rPr>
              <a:t>金属羰基化合物 </a:t>
            </a:r>
            <a:endParaRPr lang="zh-CN" altLang="en-US" dirty="0">
              <a:latin typeface="+mn-ea"/>
              <a:ea typeface="+mn-ea"/>
            </a:endParaRPr>
          </a:p>
        </p:txBody>
      </p:sp>
      <p:sp>
        <p:nvSpPr>
          <p:cNvPr id="3" name="矩形 2"/>
          <p:cNvSpPr/>
          <p:nvPr/>
        </p:nvSpPr>
        <p:spPr>
          <a:xfrm>
            <a:off x="1692275" y="765175"/>
            <a:ext cx="1511300" cy="324008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70869FE-8DB8-4CBC-A61C-F127E3252035}"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116738" name="Rectangle 3"/>
          <p:cNvSpPr>
            <a:spLocks noChangeArrowheads="1"/>
          </p:cNvSpPr>
          <p:nvPr/>
        </p:nvSpPr>
        <p:spPr bwMode="auto">
          <a:xfrm>
            <a:off x="827088" y="511175"/>
            <a:ext cx="82804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50000"/>
              </a:lnSpc>
            </a:pPr>
            <a:r>
              <a:rPr lang="en-US" altLang="zh-CN" sz="3600">
                <a:solidFill>
                  <a:srgbClr val="0000FF"/>
                </a:solidFill>
                <a:ea typeface="华文楷体" panose="02010600040101010101" pitchFamily="2" charset="-122"/>
              </a:rPr>
              <a:t>CO</a:t>
            </a:r>
            <a:r>
              <a:rPr lang="zh-CN" altLang="en-US" sz="3600">
                <a:solidFill>
                  <a:srgbClr val="0000FF"/>
                </a:solidFill>
                <a:ea typeface="华文楷体" panose="02010600040101010101" pitchFamily="2" charset="-122"/>
              </a:rPr>
              <a:t>的化学性质</a:t>
            </a:r>
            <a:endParaRPr lang="zh-CN" altLang="en-US" sz="3600">
              <a:ea typeface="华文楷体" panose="02010600040101010101" pitchFamily="2" charset="-122"/>
            </a:endParaRPr>
          </a:p>
          <a:p>
            <a:pPr>
              <a:lnSpc>
                <a:spcPct val="150000"/>
              </a:lnSpc>
            </a:pPr>
            <a:r>
              <a:rPr lang="en-US" altLang="zh-CN" sz="3600">
                <a:ea typeface="华文楷体" panose="02010600040101010101" pitchFamily="2" charset="-122"/>
              </a:rPr>
              <a:t>(4) </a:t>
            </a:r>
            <a:r>
              <a:rPr lang="zh-CN" altLang="en-US" sz="3600">
                <a:ea typeface="华文楷体" panose="02010600040101010101" pitchFamily="2" charset="-122"/>
              </a:rPr>
              <a:t>易与血红蛋白结合形成 </a:t>
            </a:r>
            <a:r>
              <a:rPr lang="en-US" altLang="zh-CN" sz="3600">
                <a:solidFill>
                  <a:srgbClr val="0000FF"/>
                </a:solidFill>
                <a:ea typeface="华文楷体" panose="02010600040101010101" pitchFamily="2" charset="-122"/>
              </a:rPr>
              <a:t>COHb</a:t>
            </a:r>
            <a:r>
              <a:rPr lang="zh-CN" altLang="en-US" sz="3600">
                <a:solidFill>
                  <a:srgbClr val="0000FF"/>
                </a:solidFill>
                <a:ea typeface="华文楷体" panose="02010600040101010101" pitchFamily="2" charset="-122"/>
              </a:rPr>
              <a:t>，导致</a:t>
            </a:r>
            <a:r>
              <a:rPr lang="zh-CN" altLang="en-US" sz="3600">
                <a:ea typeface="华文楷体" panose="02010600040101010101" pitchFamily="2" charset="-122"/>
              </a:rPr>
              <a:t>煤气中毒</a:t>
            </a:r>
            <a:r>
              <a:rPr lang="en-US" altLang="zh-CN" sz="3600">
                <a:ea typeface="华文楷体" panose="02010600040101010101" pitchFamily="2" charset="-122"/>
              </a:rPr>
              <a:t>；</a:t>
            </a:r>
            <a:r>
              <a:rPr lang="zh-CN" altLang="en-US" sz="3600">
                <a:ea typeface="华文楷体" panose="02010600040101010101" pitchFamily="2" charset="-122"/>
              </a:rPr>
              <a:t>吸纯氧、注射亚甲基蓝</a:t>
            </a:r>
            <a:endParaRPr lang="zh-CN" altLang="en-US" sz="3600">
              <a:ea typeface="华文楷体" panose="02010600040101010101" pitchFamily="2" charset="-122"/>
            </a:endParaRPr>
          </a:p>
          <a:p>
            <a:pPr>
              <a:lnSpc>
                <a:spcPct val="150000"/>
              </a:lnSpc>
            </a:pPr>
            <a:r>
              <a:rPr lang="en-US" altLang="zh-CN" sz="3600">
                <a:ea typeface="华文楷体" panose="02010600040101010101" pitchFamily="2" charset="-122"/>
              </a:rPr>
              <a:t>(5) </a:t>
            </a:r>
            <a:r>
              <a:rPr lang="zh-CN" altLang="en-US" sz="3600">
                <a:ea typeface="华文楷体" panose="02010600040101010101" pitchFamily="2" charset="-122"/>
              </a:rPr>
              <a:t>与其他</a:t>
            </a:r>
            <a:r>
              <a:rPr lang="en-US" altLang="zh-CN" sz="3600">
                <a:ea typeface="华文楷体" panose="02010600040101010101" pitchFamily="2" charset="-122"/>
              </a:rPr>
              <a:t>H</a:t>
            </a:r>
            <a:r>
              <a:rPr lang="en-US" altLang="zh-CN" sz="3600" baseline="-25000">
                <a:ea typeface="华文楷体" panose="02010600040101010101" pitchFamily="2" charset="-122"/>
              </a:rPr>
              <a:t>2</a:t>
            </a:r>
            <a:r>
              <a:rPr lang="en-US" altLang="zh-CN" sz="3600">
                <a:ea typeface="华文楷体" panose="02010600040101010101" pitchFamily="2" charset="-122"/>
              </a:rPr>
              <a:t>, Cl</a:t>
            </a:r>
            <a:r>
              <a:rPr lang="en-US" altLang="zh-CN" sz="3600" baseline="-25000">
                <a:ea typeface="华文楷体" panose="02010600040101010101" pitchFamily="2" charset="-122"/>
              </a:rPr>
              <a:t>2</a:t>
            </a:r>
            <a:r>
              <a:rPr lang="zh-CN" altLang="en-US" sz="3600">
                <a:ea typeface="华文楷体" panose="02010600040101010101" pitchFamily="2" charset="-122"/>
              </a:rPr>
              <a:t>等非金属单质反应</a:t>
            </a:r>
            <a:r>
              <a:rPr lang="en-US" altLang="zh-CN" sz="3600">
                <a:ea typeface="华文楷体" panose="02010600040101010101" pitchFamily="2" charset="-122"/>
              </a:rPr>
              <a:t>:  </a:t>
            </a:r>
            <a:endParaRPr lang="en-US" altLang="zh-CN" sz="3600">
              <a:ea typeface="华文楷体" panose="02010600040101010101" pitchFamily="2" charset="-122"/>
            </a:endParaRPr>
          </a:p>
          <a:p>
            <a:pPr>
              <a:lnSpc>
                <a:spcPct val="150000"/>
              </a:lnSpc>
            </a:pPr>
            <a:r>
              <a:rPr lang="en-US" altLang="zh-CN" sz="3600">
                <a:ea typeface="华文楷体" panose="02010600040101010101" pitchFamily="2" charset="-122"/>
              </a:rPr>
              <a:t>      </a:t>
            </a:r>
            <a:r>
              <a:rPr lang="zh-CN" altLang="en-US" sz="3600">
                <a:ea typeface="华文楷体" panose="02010600040101010101" pitchFamily="2" charset="-122"/>
              </a:rPr>
              <a:t>作为合成原料，合成其他有机物</a:t>
            </a:r>
            <a:endParaRPr lang="en-US" altLang="zh-CN" sz="3600">
              <a:ea typeface="华文楷体" panose="02010600040101010101" pitchFamily="2" charset="-122"/>
            </a:endParaRPr>
          </a:p>
          <a:p>
            <a:pPr>
              <a:lnSpc>
                <a:spcPct val="150000"/>
              </a:lnSpc>
            </a:pPr>
            <a:r>
              <a:rPr lang="en-US" altLang="zh-CN" sz="3600">
                <a:ea typeface="华文楷体" panose="02010600040101010101" pitchFamily="2" charset="-122"/>
              </a:rPr>
              <a:t>(6)</a:t>
            </a:r>
            <a:r>
              <a:rPr lang="zh-CN" altLang="en-US" sz="3600">
                <a:ea typeface="华文楷体" panose="02010600040101010101" pitchFamily="2" charset="-122"/>
              </a:rPr>
              <a:t>微弱酸性，与强碱反应变为甲酸盐</a:t>
            </a:r>
            <a:endParaRPr lang="zh-CN" altLang="en-US" sz="360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804863" y="165100"/>
            <a:ext cx="6985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10000"/>
              </a:spcBef>
              <a:spcAft>
                <a:spcPct val="10000"/>
              </a:spcAft>
            </a:pPr>
            <a:r>
              <a:rPr lang="zh-CN" altLang="en-US" sz="4000">
                <a:solidFill>
                  <a:srgbClr val="0000FF"/>
                </a:solidFill>
                <a:ea typeface="华文楷体" panose="02010600040101010101" pitchFamily="2" charset="-122"/>
                <a:cs typeface="Times New Roman" panose="02020603050405020304" pitchFamily="18" charset="0"/>
              </a:rPr>
              <a:t>问题</a:t>
            </a:r>
            <a:r>
              <a:rPr lang="en-US" altLang="zh-CN" sz="4000">
                <a:solidFill>
                  <a:srgbClr val="0000FF"/>
                </a:solidFill>
                <a:ea typeface="华文楷体" panose="02010600040101010101" pitchFamily="2" charset="-122"/>
                <a:cs typeface="Times New Roman" panose="02020603050405020304" pitchFamily="18" charset="0"/>
              </a:rPr>
              <a:t>:  </a:t>
            </a:r>
            <a:endParaRPr lang="en-US" altLang="zh-CN" sz="4000">
              <a:solidFill>
                <a:srgbClr val="0000FF"/>
              </a:solidFill>
              <a:ea typeface="华文楷体" panose="02010600040101010101" pitchFamily="2" charset="-122"/>
              <a:cs typeface="Times New Roman" panose="02020603050405020304" pitchFamily="18" charset="0"/>
            </a:endParaRPr>
          </a:p>
          <a:p>
            <a:pPr>
              <a:lnSpc>
                <a:spcPct val="110000"/>
              </a:lnSpc>
              <a:spcBef>
                <a:spcPct val="10000"/>
              </a:spcBef>
              <a:spcAft>
                <a:spcPct val="10000"/>
              </a:spcAft>
            </a:pPr>
            <a:r>
              <a:rPr lang="zh-CN" altLang="en-US" sz="4000">
                <a:solidFill>
                  <a:srgbClr val="0000FF"/>
                </a:solidFill>
                <a:ea typeface="华文楷体" panose="02010600040101010101" pitchFamily="2" charset="-122"/>
                <a:cs typeface="Times New Roman" panose="02020603050405020304" pitchFamily="18" charset="0"/>
              </a:rPr>
              <a:t>如何鉴别和分离</a:t>
            </a:r>
            <a:r>
              <a:rPr lang="en-US" altLang="zh-CN" sz="4000">
                <a:solidFill>
                  <a:srgbClr val="0000FF"/>
                </a:solidFill>
                <a:ea typeface="华文楷体" panose="02010600040101010101" pitchFamily="2" charset="-122"/>
                <a:cs typeface="Times New Roman" panose="02020603050405020304" pitchFamily="18" charset="0"/>
              </a:rPr>
              <a:t>CO</a:t>
            </a:r>
            <a:r>
              <a:rPr lang="zh-CN" altLang="en-US" sz="4000">
                <a:solidFill>
                  <a:srgbClr val="0000FF"/>
                </a:solidFill>
                <a:ea typeface="华文楷体" panose="02010600040101010101" pitchFamily="2" charset="-122"/>
                <a:cs typeface="Times New Roman" panose="02020603050405020304" pitchFamily="18" charset="0"/>
              </a:rPr>
              <a:t>和</a:t>
            </a:r>
            <a:r>
              <a:rPr lang="en-US" altLang="zh-CN" sz="4000">
                <a:solidFill>
                  <a:srgbClr val="0000FF"/>
                </a:solidFill>
                <a:ea typeface="华文楷体" panose="02010600040101010101" pitchFamily="2" charset="-122"/>
                <a:cs typeface="Times New Roman" panose="02020603050405020304" pitchFamily="18" charset="0"/>
              </a:rPr>
              <a:t>H</a:t>
            </a:r>
            <a:r>
              <a:rPr lang="en-US" altLang="zh-CN" sz="4000" baseline="-25000">
                <a:solidFill>
                  <a:srgbClr val="0000FF"/>
                </a:solidFill>
                <a:ea typeface="华文楷体" panose="02010600040101010101" pitchFamily="2" charset="-122"/>
                <a:cs typeface="Times New Roman" panose="02020603050405020304" pitchFamily="18" charset="0"/>
              </a:rPr>
              <a:t>2</a:t>
            </a:r>
            <a:r>
              <a:rPr lang="zh-CN" altLang="en-US" sz="4000">
                <a:solidFill>
                  <a:srgbClr val="0000FF"/>
                </a:solidFill>
                <a:ea typeface="华文楷体" panose="02010600040101010101" pitchFamily="2" charset="-122"/>
                <a:cs typeface="Times New Roman" panose="02020603050405020304" pitchFamily="18" charset="0"/>
              </a:rPr>
              <a:t>？  </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3" name="TextBox 2"/>
          <p:cNvSpPr txBox="1">
            <a:spLocks noChangeArrowheads="1"/>
          </p:cNvSpPr>
          <p:nvPr/>
        </p:nvSpPr>
        <p:spPr bwMode="auto">
          <a:xfrm>
            <a:off x="943928" y="1954530"/>
            <a:ext cx="7256462"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1" latinLnBrk="0" hangingPunct="1">
              <a:lnSpc>
                <a:spcPct val="150000"/>
              </a:lnSpc>
            </a:pPr>
            <a:r>
              <a:rPr lang="zh-CN" altLang="en-US" sz="3600">
                <a:solidFill>
                  <a:srgbClr val="FF0000"/>
                </a:solidFill>
                <a:ea typeface="华文楷体" panose="02010600040101010101" pitchFamily="2" charset="-122"/>
              </a:rPr>
              <a:t>强还原性 </a:t>
            </a:r>
            <a:r>
              <a:rPr lang="en-US" altLang="zh-CN" sz="3600">
                <a:ea typeface="华文楷体" panose="02010600040101010101" pitchFamily="2" charset="-122"/>
              </a:rPr>
              <a:t>(</a:t>
            </a:r>
            <a:r>
              <a:rPr lang="zh-CN" altLang="en-US" sz="3600">
                <a:ea typeface="华文楷体" panose="02010600040101010101" pitchFamily="2" charset="-122"/>
              </a:rPr>
              <a:t>与</a:t>
            </a:r>
            <a:r>
              <a:rPr lang="en-US" altLang="zh-CN" sz="3600">
                <a:ea typeface="华文楷体" panose="02010600040101010101" pitchFamily="2" charset="-122"/>
              </a:rPr>
              <a:t>PdCl</a:t>
            </a:r>
            <a:r>
              <a:rPr lang="en-US" altLang="zh-CN" sz="3600" baseline="-25000">
                <a:ea typeface="华文楷体" panose="02010600040101010101" pitchFamily="2" charset="-122"/>
              </a:rPr>
              <a:t>2</a:t>
            </a:r>
            <a:r>
              <a:rPr lang="zh-CN" altLang="en-US" sz="3600">
                <a:ea typeface="华文楷体" panose="02010600040101010101" pitchFamily="2" charset="-122"/>
              </a:rPr>
              <a:t>或银氨溶液反应</a:t>
            </a:r>
            <a:r>
              <a:rPr lang="en-US" altLang="zh-CN" sz="3600">
                <a:ea typeface="华文楷体" panose="02010600040101010101" pitchFamily="2" charset="-122"/>
              </a:rPr>
              <a:t>)</a:t>
            </a:r>
            <a:endParaRPr lang="en-US" altLang="zh-CN" sz="3600">
              <a:ea typeface="华文楷体" panose="02010600040101010101" pitchFamily="2" charset="-122"/>
            </a:endParaRPr>
          </a:p>
          <a:p>
            <a:pPr eaLnBrk="1" latinLnBrk="0" hangingPunct="1">
              <a:lnSpc>
                <a:spcPct val="150000"/>
              </a:lnSpc>
            </a:pPr>
            <a:r>
              <a:rPr lang="zh-CN" altLang="en-US" sz="3600">
                <a:solidFill>
                  <a:srgbClr val="FF0000"/>
                </a:solidFill>
                <a:ea typeface="华文楷体" panose="02010600040101010101" pitchFamily="2" charset="-122"/>
              </a:rPr>
              <a:t>配位性</a:t>
            </a:r>
            <a:r>
              <a:rPr lang="en-US" altLang="zh-CN" sz="3600">
                <a:solidFill>
                  <a:srgbClr val="FF0000"/>
                </a:solidFill>
                <a:ea typeface="华文楷体" panose="02010600040101010101" pitchFamily="2" charset="-122"/>
              </a:rPr>
              <a:t>:  </a:t>
            </a:r>
            <a:r>
              <a:rPr lang="zh-CN" altLang="en-US" sz="3600">
                <a:ea typeface="华文楷体" panose="02010600040101010101" pitchFamily="2" charset="-122"/>
              </a:rPr>
              <a:t>与</a:t>
            </a:r>
            <a:r>
              <a:rPr lang="en-US" altLang="zh-CN" sz="3600">
                <a:ea typeface="华文楷体" panose="02010600040101010101" pitchFamily="2" charset="-122"/>
              </a:rPr>
              <a:t>[Cu(NH</a:t>
            </a:r>
            <a:r>
              <a:rPr lang="en-US" altLang="zh-CN" sz="3600" baseline="-25000">
                <a:ea typeface="华文楷体" panose="02010600040101010101" pitchFamily="2" charset="-122"/>
              </a:rPr>
              <a:t>3</a:t>
            </a:r>
            <a:r>
              <a:rPr lang="en-US" altLang="zh-CN" sz="3600">
                <a:ea typeface="华文楷体" panose="02010600040101010101" pitchFamily="2" charset="-122"/>
              </a:rPr>
              <a:t>)</a:t>
            </a:r>
            <a:r>
              <a:rPr lang="en-US" altLang="zh-CN" sz="3600" baseline="-25000">
                <a:ea typeface="华文楷体" panose="02010600040101010101" pitchFamily="2" charset="-122"/>
              </a:rPr>
              <a:t>2</a:t>
            </a:r>
            <a:r>
              <a:rPr lang="en-US" altLang="zh-CN" sz="3600">
                <a:ea typeface="华文楷体" panose="02010600040101010101" pitchFamily="2" charset="-122"/>
              </a:rPr>
              <a:t>]</a:t>
            </a:r>
            <a:r>
              <a:rPr lang="en-US" altLang="zh-CN" sz="3600" baseline="30000">
                <a:ea typeface="华文楷体" panose="02010600040101010101" pitchFamily="2" charset="-122"/>
              </a:rPr>
              <a:t>+</a:t>
            </a:r>
            <a:r>
              <a:rPr lang="zh-CN" altLang="en-US" sz="3600">
                <a:ea typeface="华文楷体" panose="02010600040101010101" pitchFamily="2" charset="-122"/>
              </a:rPr>
              <a:t>反应</a:t>
            </a:r>
            <a:endParaRPr lang="zh-CN" altLang="en-US" sz="3600">
              <a:ea typeface="华文楷体" panose="02010600040101010101" pitchFamily="2" charset="-122"/>
            </a:endParaRPr>
          </a:p>
        </p:txBody>
      </p:sp>
      <p:sp>
        <p:nvSpPr>
          <p:cNvPr id="118787" name="矩形 5"/>
          <p:cNvSpPr>
            <a:spLocks noChangeArrowheads="1"/>
          </p:cNvSpPr>
          <p:nvPr/>
        </p:nvSpPr>
        <p:spPr bwMode="auto">
          <a:xfrm>
            <a:off x="8445500" y="6092825"/>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fld id="{708C8ECA-B110-4FE2-B2F3-FBB46E3949D4}" type="slidenum">
              <a:rPr kumimoji="1" lang="en-US" altLang="zh-CN" sz="2000">
                <a:ea typeface="ˎ̥"/>
                <a:cs typeface="ˎ̥"/>
              </a:rPr>
            </a:fld>
            <a:endParaRPr lang="zh-CN" altLang="en-US" sz="2000">
              <a:ea typeface="华文楷体" panose="02010600040101010101" pitchFamily="2" charset="-122"/>
            </a:endParaRPr>
          </a:p>
        </p:txBody>
      </p:sp>
      <p:sp>
        <p:nvSpPr>
          <p:cNvPr id="4" name="文本框 3"/>
          <p:cNvSpPr txBox="1"/>
          <p:nvPr/>
        </p:nvSpPr>
        <p:spPr>
          <a:xfrm>
            <a:off x="944245" y="3808730"/>
            <a:ext cx="7585710" cy="2453640"/>
          </a:xfrm>
          <a:prstGeom prst="rect">
            <a:avLst/>
          </a:prstGeom>
          <a:noFill/>
        </p:spPr>
        <p:txBody>
          <a:bodyPr wrap="square" rtlCol="0">
            <a:spAutoFit/>
          </a:bodyPr>
          <a:lstStyle/>
          <a:p>
            <a:pPr algn="l">
              <a:lnSpc>
                <a:spcPct val="120000"/>
              </a:lnSpc>
            </a:pPr>
            <a:r>
              <a:rPr lang="en-US" altLang="zh-CN">
                <a:solidFill>
                  <a:srgbClr val="000000"/>
                </a:solidFill>
                <a:ea typeface="华文楷体" panose="02010600040101010101" pitchFamily="2" charset="-122"/>
                <a:sym typeface="+mn-ea"/>
              </a:rPr>
              <a:t>2 [Ag(NH</a:t>
            </a:r>
            <a:r>
              <a:rPr lang="en-US" altLang="zh-CN" baseline="-25000">
                <a:solidFill>
                  <a:srgbClr val="000000"/>
                </a:solidFill>
                <a:ea typeface="华文楷体" panose="02010600040101010101" pitchFamily="2" charset="-122"/>
                <a:sym typeface="+mn-ea"/>
              </a:rPr>
              <a:t>3</a:t>
            </a:r>
            <a:r>
              <a:rPr lang="en-US" altLang="zh-CN">
                <a:solidFill>
                  <a:srgbClr val="000000"/>
                </a:solidFill>
                <a:ea typeface="华文楷体" panose="02010600040101010101" pitchFamily="2" charset="-122"/>
                <a:sym typeface="+mn-ea"/>
              </a:rPr>
              <a:t>)</a:t>
            </a:r>
            <a:r>
              <a:rPr lang="en-US" altLang="zh-CN" baseline="-25000">
                <a:solidFill>
                  <a:srgbClr val="000000"/>
                </a:solidFill>
                <a:ea typeface="华文楷体" panose="02010600040101010101" pitchFamily="2" charset="-122"/>
                <a:sym typeface="+mn-ea"/>
              </a:rPr>
              <a:t>2</a:t>
            </a:r>
            <a:r>
              <a:rPr lang="en-US" altLang="zh-CN">
                <a:solidFill>
                  <a:srgbClr val="000000"/>
                </a:solidFill>
                <a:ea typeface="华文楷体" panose="02010600040101010101" pitchFamily="2" charset="-122"/>
                <a:sym typeface="+mn-ea"/>
              </a:rPr>
              <a:t>](OH) + CO </a:t>
            </a:r>
            <a:r>
              <a:rPr lang="zh-CN" altLang="en-US">
                <a:solidFill>
                  <a:srgbClr val="000000"/>
                </a:solidFill>
                <a:ea typeface="华文楷体" panose="02010600040101010101" pitchFamily="2" charset="-122"/>
                <a:sym typeface="+mn-ea"/>
              </a:rPr>
              <a:t>＝</a:t>
            </a:r>
            <a:r>
              <a:rPr lang="zh-CN" altLang="en-US">
                <a:solidFill>
                  <a:srgbClr val="000000"/>
                </a:solidFill>
                <a:ea typeface="华文楷体" panose="02010600040101010101" pitchFamily="2" charset="-122"/>
                <a:sym typeface="Wingdings" panose="05000000000000000000" pitchFamily="2" charset="2"/>
              </a:rPr>
              <a:t> </a:t>
            </a:r>
            <a:endParaRPr lang="zh-CN" altLang="en-US">
              <a:solidFill>
                <a:srgbClr val="000000"/>
              </a:solidFill>
              <a:ea typeface="华文楷体" panose="02010600040101010101" pitchFamily="2" charset="-122"/>
              <a:sym typeface="Wingdings" panose="05000000000000000000" pitchFamily="2" charset="2"/>
            </a:endParaRPr>
          </a:p>
          <a:p>
            <a:pPr algn="l">
              <a:lnSpc>
                <a:spcPct val="120000"/>
              </a:lnSpc>
            </a:pPr>
            <a:r>
              <a:rPr lang="zh-CN" altLang="en-US">
                <a:solidFill>
                  <a:srgbClr val="000000"/>
                </a:solidFill>
                <a:ea typeface="华文楷体" panose="02010600040101010101" pitchFamily="2" charset="-122"/>
                <a:sym typeface="Wingdings" panose="05000000000000000000" pitchFamily="2" charset="2"/>
              </a:rPr>
              <a:t>                         </a:t>
            </a:r>
            <a:r>
              <a:rPr lang="en-US" altLang="zh-CN">
                <a:solidFill>
                  <a:srgbClr val="000000"/>
                </a:solidFill>
                <a:ea typeface="华文楷体" panose="02010600040101010101" pitchFamily="2" charset="-122"/>
                <a:sym typeface="Wingdings" panose="05000000000000000000" pitchFamily="2" charset="2"/>
              </a:rPr>
              <a:t>2 Ag</a:t>
            </a:r>
            <a:r>
              <a:rPr lang="en-US" altLang="zh-CN">
                <a:solidFill>
                  <a:srgbClr val="000000"/>
                </a:solidFill>
                <a:ea typeface="华文楷体" panose="02010600040101010101" pitchFamily="2" charset="-122"/>
                <a:sym typeface="Symbol" panose="05050102010706020507" pitchFamily="18" charset="2"/>
              </a:rPr>
              <a:t></a:t>
            </a:r>
            <a:r>
              <a:rPr lang="en-US" altLang="zh-CN">
                <a:solidFill>
                  <a:srgbClr val="000000"/>
                </a:solidFill>
                <a:ea typeface="华文楷体" panose="02010600040101010101" pitchFamily="2" charset="-122"/>
                <a:sym typeface="Wingdings" panose="05000000000000000000" pitchFamily="2" charset="2"/>
              </a:rPr>
              <a:t> + (NH</a:t>
            </a:r>
            <a:r>
              <a:rPr lang="en-US" altLang="zh-CN" baseline="-25000">
                <a:solidFill>
                  <a:srgbClr val="000000"/>
                </a:solidFill>
                <a:ea typeface="华文楷体" panose="02010600040101010101" pitchFamily="2" charset="-122"/>
                <a:sym typeface="Wingdings" panose="05000000000000000000" pitchFamily="2" charset="2"/>
              </a:rPr>
              <a:t>4</a:t>
            </a:r>
            <a:r>
              <a:rPr lang="en-US" altLang="zh-CN">
                <a:solidFill>
                  <a:srgbClr val="000000"/>
                </a:solidFill>
                <a:ea typeface="华文楷体" panose="02010600040101010101" pitchFamily="2" charset="-122"/>
                <a:sym typeface="Wingdings" panose="05000000000000000000" pitchFamily="2" charset="2"/>
              </a:rPr>
              <a:t>)</a:t>
            </a:r>
            <a:r>
              <a:rPr lang="en-US" altLang="zh-CN" baseline="-25000">
                <a:solidFill>
                  <a:srgbClr val="000000"/>
                </a:solidFill>
                <a:ea typeface="华文楷体" panose="02010600040101010101" pitchFamily="2" charset="-122"/>
                <a:sym typeface="Wingdings" panose="05000000000000000000" pitchFamily="2" charset="2"/>
              </a:rPr>
              <a:t>2</a:t>
            </a:r>
            <a:r>
              <a:rPr lang="en-US" altLang="zh-CN">
                <a:solidFill>
                  <a:srgbClr val="000000"/>
                </a:solidFill>
                <a:ea typeface="华文楷体" panose="02010600040101010101" pitchFamily="2" charset="-122"/>
                <a:sym typeface="Wingdings" panose="05000000000000000000" pitchFamily="2" charset="2"/>
              </a:rPr>
              <a:t>CO</a:t>
            </a:r>
            <a:r>
              <a:rPr lang="en-US" altLang="zh-CN" baseline="-25000">
                <a:solidFill>
                  <a:srgbClr val="000000"/>
                </a:solidFill>
                <a:ea typeface="华文楷体" panose="02010600040101010101" pitchFamily="2" charset="-122"/>
                <a:sym typeface="Wingdings" panose="05000000000000000000" pitchFamily="2" charset="2"/>
              </a:rPr>
              <a:t>3</a:t>
            </a:r>
            <a:r>
              <a:rPr lang="en-US" altLang="zh-CN">
                <a:solidFill>
                  <a:srgbClr val="000000"/>
                </a:solidFill>
                <a:ea typeface="华文楷体" panose="02010600040101010101" pitchFamily="2" charset="-122"/>
                <a:sym typeface="Wingdings" panose="05000000000000000000" pitchFamily="2" charset="2"/>
              </a:rPr>
              <a:t> + 2 NH</a:t>
            </a:r>
            <a:r>
              <a:rPr lang="en-US" altLang="zh-CN" baseline="-25000">
                <a:solidFill>
                  <a:srgbClr val="000000"/>
                </a:solidFill>
                <a:ea typeface="华文楷体" panose="02010600040101010101" pitchFamily="2" charset="-122"/>
                <a:sym typeface="Wingdings" panose="05000000000000000000" pitchFamily="2" charset="2"/>
              </a:rPr>
              <a:t>3</a:t>
            </a:r>
            <a:endParaRPr lang="en-US" altLang="zh-CN" baseline="-25000">
              <a:solidFill>
                <a:srgbClr val="0000FF"/>
              </a:solidFill>
              <a:ea typeface="华文楷体" panose="02010600040101010101" pitchFamily="2" charset="-122"/>
              <a:sym typeface="Wingdings" panose="05000000000000000000" pitchFamily="2" charset="2"/>
            </a:endParaRPr>
          </a:p>
          <a:p>
            <a:pPr algn="l">
              <a:lnSpc>
                <a:spcPct val="120000"/>
              </a:lnSpc>
            </a:pPr>
            <a:r>
              <a:rPr lang="en-US" altLang="zh-CN">
                <a:ea typeface="华文楷体" panose="02010600040101010101" pitchFamily="2" charset="-122"/>
                <a:sym typeface="+mn-ea"/>
              </a:rPr>
              <a:t>[Cu(NH</a:t>
            </a:r>
            <a:r>
              <a:rPr lang="en-US" altLang="zh-CN" baseline="-25000">
                <a:ea typeface="华文楷体" panose="02010600040101010101" pitchFamily="2" charset="-122"/>
                <a:sym typeface="+mn-ea"/>
              </a:rPr>
              <a:t>3</a:t>
            </a:r>
            <a:r>
              <a:rPr lang="en-US" altLang="zh-CN">
                <a:ea typeface="华文楷体" panose="02010600040101010101" pitchFamily="2" charset="-122"/>
                <a:sym typeface="+mn-ea"/>
              </a:rPr>
              <a:t>)</a:t>
            </a:r>
            <a:r>
              <a:rPr lang="en-US" altLang="zh-CN" baseline="-25000">
                <a:ea typeface="华文楷体" panose="02010600040101010101" pitchFamily="2" charset="-122"/>
                <a:sym typeface="+mn-ea"/>
              </a:rPr>
              <a:t>2</a:t>
            </a:r>
            <a:r>
              <a:rPr lang="en-US" altLang="zh-CN">
                <a:ea typeface="华文楷体" panose="02010600040101010101" pitchFamily="2" charset="-122"/>
                <a:sym typeface="+mn-ea"/>
              </a:rPr>
              <a:t>]</a:t>
            </a:r>
            <a:r>
              <a:rPr lang="en-US" altLang="zh-CN" baseline="30000">
                <a:solidFill>
                  <a:srgbClr val="000000"/>
                </a:solidFill>
                <a:uFillTx/>
                <a:ea typeface="华文楷体" panose="02010600040101010101" pitchFamily="2" charset="-122"/>
                <a:sym typeface="+mn-ea"/>
              </a:rPr>
              <a:t>+</a:t>
            </a:r>
            <a:r>
              <a:rPr lang="en-US" altLang="zh-CN">
                <a:ea typeface="华文楷体" panose="02010600040101010101" pitchFamily="2" charset="-122"/>
                <a:sym typeface="+mn-ea"/>
              </a:rPr>
              <a:t> + CO + NH</a:t>
            </a:r>
            <a:r>
              <a:rPr lang="en-US" altLang="zh-CN" baseline="-25000">
                <a:ea typeface="华文楷体" panose="02010600040101010101" pitchFamily="2" charset="-122"/>
                <a:sym typeface="+mn-ea"/>
              </a:rPr>
              <a:t>3</a:t>
            </a:r>
            <a:r>
              <a:rPr lang="en-US" altLang="zh-CN">
                <a:ea typeface="华文楷体" panose="02010600040101010101" pitchFamily="2" charset="-122"/>
                <a:sym typeface="+mn-ea"/>
              </a:rPr>
              <a:t>  </a:t>
            </a:r>
            <a:r>
              <a:rPr lang="en-US" altLang="zh-CN">
                <a:ea typeface="华文楷体" panose="02010600040101010101" pitchFamily="2" charset="-122"/>
                <a:sym typeface="Wingdings" panose="05000000000000000000" pitchFamily="2" charset="2"/>
              </a:rPr>
              <a:t> </a:t>
            </a:r>
            <a:endParaRPr lang="en-US" altLang="zh-CN">
              <a:ea typeface="华文楷体" panose="02010600040101010101" pitchFamily="2" charset="-122"/>
              <a:sym typeface="Wingdings" panose="05000000000000000000" pitchFamily="2" charset="2"/>
            </a:endParaRPr>
          </a:p>
          <a:p>
            <a:pPr algn="l">
              <a:lnSpc>
                <a:spcPct val="120000"/>
              </a:lnSpc>
            </a:pPr>
            <a:r>
              <a:rPr lang="en-US" altLang="zh-CN">
                <a:ea typeface="华文楷体" panose="02010600040101010101" pitchFamily="2" charset="-122"/>
                <a:sym typeface="Wingdings" panose="05000000000000000000" pitchFamily="2" charset="2"/>
              </a:rPr>
              <a:t>                                      </a:t>
            </a:r>
            <a:r>
              <a:rPr lang="en-US" altLang="zh-CN">
                <a:solidFill>
                  <a:srgbClr val="FF0000"/>
                </a:solidFill>
                <a:ea typeface="华文楷体" panose="02010600040101010101" pitchFamily="2" charset="-122"/>
                <a:sym typeface="Wingdings" panose="05000000000000000000" pitchFamily="2" charset="2"/>
              </a:rPr>
              <a:t>[Cu(NH</a:t>
            </a:r>
            <a:r>
              <a:rPr lang="en-US" altLang="zh-CN" baseline="-25000">
                <a:solidFill>
                  <a:srgbClr val="FF0000"/>
                </a:solidFill>
                <a:ea typeface="华文楷体" panose="02010600040101010101" pitchFamily="2" charset="-122"/>
                <a:sym typeface="Wingdings" panose="05000000000000000000" pitchFamily="2" charset="2"/>
              </a:rPr>
              <a:t>3</a:t>
            </a:r>
            <a:r>
              <a:rPr lang="en-US" altLang="zh-CN">
                <a:solidFill>
                  <a:srgbClr val="FF0000"/>
                </a:solidFill>
                <a:ea typeface="华文楷体" panose="02010600040101010101" pitchFamily="2" charset="-122"/>
                <a:sym typeface="Wingdings" panose="05000000000000000000" pitchFamily="2" charset="2"/>
              </a:rPr>
              <a:t>)</a:t>
            </a:r>
            <a:r>
              <a:rPr lang="en-US" altLang="zh-CN" baseline="-25000">
                <a:solidFill>
                  <a:srgbClr val="FF0000"/>
                </a:solidFill>
                <a:ea typeface="华文楷体" panose="02010600040101010101" pitchFamily="2" charset="-122"/>
                <a:sym typeface="Wingdings" panose="05000000000000000000" pitchFamily="2" charset="2"/>
              </a:rPr>
              <a:t>3</a:t>
            </a:r>
            <a:r>
              <a:rPr lang="en-US" altLang="zh-CN">
                <a:solidFill>
                  <a:srgbClr val="FF0000"/>
                </a:solidFill>
                <a:ea typeface="华文楷体" panose="02010600040101010101" pitchFamily="2" charset="-122"/>
                <a:sym typeface="Wingdings" panose="05000000000000000000" pitchFamily="2" charset="2"/>
              </a:rPr>
              <a:t>CO]</a:t>
            </a:r>
            <a:r>
              <a:rPr lang="en-US" altLang="zh-CN" baseline="30000">
                <a:solidFill>
                  <a:srgbClr val="FF0000"/>
                </a:solidFill>
                <a:uFillTx/>
                <a:ea typeface="华文楷体" panose="02010600040101010101" pitchFamily="2" charset="-122"/>
                <a:sym typeface="Wingdings" panose="05000000000000000000" pitchFamily="2" charset="2"/>
              </a:rPr>
              <a:t>+</a:t>
            </a:r>
            <a:endParaRPr lang="en-US" altLang="zh-CN" baseline="30000">
              <a:solidFill>
                <a:srgbClr val="FF0000"/>
              </a:solidFill>
              <a:uFillTx/>
              <a:ea typeface="华文楷体" panose="02010600040101010101" pitchFamily="2" charset="-122"/>
              <a:sym typeface="Wingdings" panose="05000000000000000000" pitchFamily="2" charset="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80B09A16-9AEF-4B0A-8A95-2C08F57BCB63}"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415747" name="Rectangle 3"/>
          <p:cNvSpPr>
            <a:spLocks noChangeArrowheads="1"/>
          </p:cNvSpPr>
          <p:nvPr/>
        </p:nvSpPr>
        <p:spPr bwMode="auto">
          <a:xfrm>
            <a:off x="898525" y="247650"/>
            <a:ext cx="783272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lang="en-US" altLang="zh-CN" sz="3600">
                <a:solidFill>
                  <a:srgbClr val="FF0000"/>
                </a:solidFill>
                <a:ea typeface="华文楷体" panose="02010600040101010101" pitchFamily="2" charset="-122"/>
              </a:rPr>
              <a:t>3) CO</a:t>
            </a:r>
            <a:r>
              <a:rPr lang="en-US" altLang="zh-CN" sz="3600" baseline="-25000">
                <a:solidFill>
                  <a:srgbClr val="FF0000"/>
                </a:solidFill>
                <a:ea typeface="华文楷体" panose="02010600040101010101" pitchFamily="2" charset="-122"/>
              </a:rPr>
              <a:t>2</a:t>
            </a:r>
            <a:r>
              <a:rPr lang="zh-CN" altLang="en-US" sz="3600">
                <a:solidFill>
                  <a:srgbClr val="FF0000"/>
                </a:solidFill>
                <a:ea typeface="华文楷体" panose="02010600040101010101" pitchFamily="2" charset="-122"/>
              </a:rPr>
              <a:t>的化学性质：</a:t>
            </a:r>
            <a:endParaRPr lang="en-US" altLang="zh-CN" sz="3600">
              <a:solidFill>
                <a:srgbClr val="FF0000"/>
              </a:solidFill>
              <a:ea typeface="华文楷体" panose="02010600040101010101" pitchFamily="2" charset="-122"/>
            </a:endParaRPr>
          </a:p>
          <a:p>
            <a:pPr>
              <a:lnSpc>
                <a:spcPct val="130000"/>
              </a:lnSpc>
            </a:pPr>
            <a:r>
              <a:rPr lang="en-US" altLang="zh-CN" sz="3600">
                <a:solidFill>
                  <a:srgbClr val="FF0000"/>
                </a:solidFill>
                <a:ea typeface="华文楷体" panose="02010600040101010101" pitchFamily="2" charset="-122"/>
              </a:rPr>
              <a:t>        </a:t>
            </a:r>
            <a:r>
              <a:rPr lang="zh-CN" altLang="en-US" sz="3600">
                <a:ea typeface="华文楷体" panose="02010600040101010101" pitchFamily="2" charset="-122"/>
              </a:rPr>
              <a:t>不活泼，不可燃，配位性差</a:t>
            </a:r>
            <a:endParaRPr lang="zh-CN" altLang="en-US" sz="3600">
              <a:ea typeface="华文楷体" panose="02010600040101010101" pitchFamily="2" charset="-122"/>
            </a:endParaRPr>
          </a:p>
        </p:txBody>
      </p:sp>
      <p:sp>
        <p:nvSpPr>
          <p:cNvPr id="32772" name="Rectangle 4"/>
          <p:cNvSpPr>
            <a:spLocks noChangeArrowheads="1"/>
          </p:cNvSpPr>
          <p:nvPr/>
        </p:nvSpPr>
        <p:spPr bwMode="auto">
          <a:xfrm>
            <a:off x="844550" y="2019300"/>
            <a:ext cx="8280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buFontTx/>
              <a:buAutoNum type="arabicParenBoth"/>
            </a:pPr>
            <a:r>
              <a:rPr kumimoji="1" lang="zh-CN" altLang="en-US">
                <a:solidFill>
                  <a:srgbClr val="0000FF"/>
                </a:solidFill>
                <a:ea typeface="华文楷体" panose="02010600040101010101" pitchFamily="2" charset="-122"/>
              </a:rPr>
              <a:t>不活泼性：</a:t>
            </a:r>
            <a:r>
              <a:rPr kumimoji="1" lang="zh-CN" altLang="en-US">
                <a:ea typeface="华文楷体" panose="02010600040101010101" pitchFamily="2" charset="-122"/>
              </a:rPr>
              <a:t>高温下，与碳或活泼金属反应</a:t>
            </a:r>
            <a:endParaRPr kumimoji="1" lang="zh-CN" altLang="en-US">
              <a:ea typeface="华文楷体" panose="02010600040101010101" pitchFamily="2" charset="-122"/>
            </a:endParaRPr>
          </a:p>
          <a:p>
            <a:pPr>
              <a:lnSpc>
                <a:spcPct val="125000"/>
              </a:lnSpc>
            </a:pPr>
            <a:r>
              <a:rPr kumimoji="1" lang="zh-CN" altLang="en-US">
                <a:ea typeface="华文楷体" panose="02010600040101010101" pitchFamily="2" charset="-122"/>
              </a:rPr>
              <a:t>        </a:t>
            </a:r>
            <a:r>
              <a:rPr kumimoji="1" lang="en-US" altLang="zh-CN">
                <a:ea typeface="华文楷体" panose="02010600040101010101" pitchFamily="2" charset="-122"/>
              </a:rPr>
              <a:t>C (s)+ CO</a:t>
            </a:r>
            <a:r>
              <a:rPr kumimoji="1" lang="en-US" altLang="zh-CN" baseline="-25000">
                <a:ea typeface="华文楷体" panose="02010600040101010101" pitchFamily="2" charset="-122"/>
              </a:rPr>
              <a:t>2 </a:t>
            </a:r>
            <a:r>
              <a:rPr kumimoji="1" lang="en-US" altLang="zh-CN">
                <a:ea typeface="华文楷体" panose="02010600040101010101" pitchFamily="2" charset="-122"/>
              </a:rPr>
              <a:t>(g) </a:t>
            </a:r>
            <a:r>
              <a:rPr kumimoji="1" lang="zh-CN" altLang="en-US">
                <a:ea typeface="华文楷体" panose="02010600040101010101" pitchFamily="2" charset="-122"/>
              </a:rPr>
              <a:t>＝ </a:t>
            </a:r>
            <a:r>
              <a:rPr kumimoji="1" lang="en-US" altLang="zh-CN">
                <a:ea typeface="华文楷体" panose="02010600040101010101" pitchFamily="2" charset="-122"/>
              </a:rPr>
              <a:t>2CO (g)</a:t>
            </a:r>
            <a:endParaRPr kumimoji="1" lang="en-US" altLang="zh-CN">
              <a:ea typeface="华文楷体" panose="02010600040101010101" pitchFamily="2" charset="-122"/>
            </a:endParaRPr>
          </a:p>
          <a:p>
            <a:pPr>
              <a:lnSpc>
                <a:spcPct val="125000"/>
              </a:lnSpc>
            </a:pPr>
            <a:r>
              <a:rPr kumimoji="1" lang="en-US" altLang="zh-CN">
                <a:ea typeface="华文楷体" panose="02010600040101010101" pitchFamily="2" charset="-122"/>
              </a:rPr>
              <a:t>       </a:t>
            </a:r>
            <a:r>
              <a:rPr kumimoji="1" lang="en-US" altLang="zh-CN">
                <a:solidFill>
                  <a:srgbClr val="0000FF"/>
                </a:solidFill>
                <a:ea typeface="华文楷体" panose="02010600040101010101" pitchFamily="2" charset="-122"/>
              </a:rPr>
              <a:t>CO</a:t>
            </a:r>
            <a:r>
              <a:rPr kumimoji="1" lang="en-US" altLang="zh-CN" baseline="-25000">
                <a:solidFill>
                  <a:srgbClr val="0000FF"/>
                </a:solidFill>
                <a:ea typeface="华文楷体" panose="02010600040101010101" pitchFamily="2" charset="-122"/>
              </a:rPr>
              <a:t>2</a:t>
            </a:r>
            <a:r>
              <a:rPr kumimoji="1" lang="nl-NL" altLang="zh-CN">
                <a:solidFill>
                  <a:srgbClr val="0000FF"/>
                </a:solidFill>
                <a:ea typeface="华文楷体" panose="02010600040101010101" pitchFamily="2" charset="-122"/>
              </a:rPr>
              <a:t>(g) + 2Mg(s) </a:t>
            </a:r>
            <a:r>
              <a:rPr kumimoji="1" lang="zh-CN" altLang="nl-NL">
                <a:solidFill>
                  <a:srgbClr val="0000FF"/>
                </a:solidFill>
                <a:ea typeface="华文楷体" panose="02010600040101010101" pitchFamily="2" charset="-122"/>
              </a:rPr>
              <a:t>＝ </a:t>
            </a:r>
            <a:r>
              <a:rPr kumimoji="1" lang="nl-NL" altLang="zh-CN">
                <a:solidFill>
                  <a:srgbClr val="0000FF"/>
                </a:solidFill>
                <a:ea typeface="华文楷体" panose="02010600040101010101" pitchFamily="2" charset="-122"/>
              </a:rPr>
              <a:t>2MgO(s) + C(s)</a:t>
            </a:r>
            <a:endParaRPr kumimoji="1" lang="nl-NL" altLang="zh-CN">
              <a:solidFill>
                <a:srgbClr val="0000FF"/>
              </a:solidFill>
              <a:ea typeface="华文楷体" panose="02010600040101010101" pitchFamily="2" charset="-122"/>
            </a:endParaRPr>
          </a:p>
          <a:p>
            <a:pPr>
              <a:lnSpc>
                <a:spcPct val="125000"/>
              </a:lnSpc>
            </a:pPr>
            <a:r>
              <a:rPr kumimoji="1" lang="nl-NL" altLang="zh-CN">
                <a:solidFill>
                  <a:srgbClr val="0000FF"/>
                </a:solidFill>
                <a:ea typeface="华文楷体" panose="02010600040101010101" pitchFamily="2" charset="-122"/>
              </a:rPr>
              <a:t>       2 CO</a:t>
            </a:r>
            <a:r>
              <a:rPr kumimoji="1" lang="nl-NL" altLang="zh-CN" baseline="-25000">
                <a:solidFill>
                  <a:srgbClr val="0000FF"/>
                </a:solidFill>
                <a:ea typeface="华文楷体" panose="02010600040101010101" pitchFamily="2" charset="-122"/>
              </a:rPr>
              <a:t>2 </a:t>
            </a:r>
            <a:r>
              <a:rPr kumimoji="1" lang="nl-NL" altLang="zh-CN">
                <a:solidFill>
                  <a:srgbClr val="0000FF"/>
                </a:solidFill>
                <a:ea typeface="华文楷体" panose="02010600040101010101" pitchFamily="2" charset="-122"/>
              </a:rPr>
              <a:t> + 2 Na  </a:t>
            </a:r>
            <a:r>
              <a:rPr kumimoji="1" lang="zh-CN" altLang="nl-NL">
                <a:solidFill>
                  <a:srgbClr val="0000FF"/>
                </a:solidFill>
                <a:ea typeface="华文楷体" panose="02010600040101010101" pitchFamily="2" charset="-122"/>
              </a:rPr>
              <a:t>＝ </a:t>
            </a:r>
            <a:r>
              <a:rPr kumimoji="1" lang="nl-NL" altLang="zh-CN">
                <a:solidFill>
                  <a:srgbClr val="0000FF"/>
                </a:solidFill>
                <a:ea typeface="华文楷体" panose="02010600040101010101" pitchFamily="2" charset="-122"/>
              </a:rPr>
              <a:t>Na</a:t>
            </a:r>
            <a:r>
              <a:rPr kumimoji="1" lang="nl-NL" altLang="zh-CN" baseline="-25000">
                <a:solidFill>
                  <a:srgbClr val="0000FF"/>
                </a:solidFill>
                <a:ea typeface="华文楷体" panose="02010600040101010101" pitchFamily="2" charset="-122"/>
              </a:rPr>
              <a:t>2</a:t>
            </a:r>
            <a:r>
              <a:rPr kumimoji="1" lang="nl-NL" altLang="zh-CN">
                <a:solidFill>
                  <a:srgbClr val="0000FF"/>
                </a:solidFill>
                <a:ea typeface="华文楷体" panose="02010600040101010101" pitchFamily="2" charset="-122"/>
              </a:rPr>
              <a:t>CO</a:t>
            </a:r>
            <a:r>
              <a:rPr kumimoji="1" lang="nl-NL" altLang="zh-CN" baseline="-25000">
                <a:solidFill>
                  <a:srgbClr val="0000FF"/>
                </a:solidFill>
                <a:ea typeface="华文楷体" panose="02010600040101010101" pitchFamily="2" charset="-122"/>
              </a:rPr>
              <a:t>3</a:t>
            </a:r>
            <a:r>
              <a:rPr kumimoji="1" lang="nl-NL" altLang="zh-CN">
                <a:solidFill>
                  <a:srgbClr val="0000FF"/>
                </a:solidFill>
                <a:ea typeface="华文楷体" panose="02010600040101010101" pitchFamily="2" charset="-122"/>
              </a:rPr>
              <a:t> + CO</a:t>
            </a:r>
            <a:endParaRPr kumimoji="1" lang="nl-NL" altLang="zh-CN">
              <a:solidFill>
                <a:srgbClr val="0000FF"/>
              </a:solidFill>
              <a:ea typeface="华文楷体" panose="02010600040101010101" pitchFamily="2" charset="-122"/>
            </a:endParaRPr>
          </a:p>
          <a:p>
            <a:pPr>
              <a:lnSpc>
                <a:spcPct val="125000"/>
              </a:lnSpc>
            </a:pPr>
            <a:r>
              <a:rPr kumimoji="1" lang="nl-NL" altLang="zh-CN">
                <a:ea typeface="华文楷体" panose="02010600040101010101" pitchFamily="2" charset="-122"/>
              </a:rPr>
              <a:t>       </a:t>
            </a:r>
            <a:r>
              <a:rPr kumimoji="1" lang="en-US" altLang="zh-CN">
                <a:solidFill>
                  <a:srgbClr val="FF0000"/>
                </a:solidFill>
                <a:ea typeface="华文楷体" panose="02010600040101010101" pitchFamily="2" charset="-122"/>
              </a:rPr>
              <a:t>CO</a:t>
            </a:r>
            <a:r>
              <a:rPr kumimoji="1" lang="en-US" altLang="zh-CN" baseline="-25000">
                <a:solidFill>
                  <a:srgbClr val="FF0000"/>
                </a:solidFill>
                <a:ea typeface="华文楷体" panose="02010600040101010101" pitchFamily="2" charset="-122"/>
              </a:rPr>
              <a:t>2</a:t>
            </a:r>
            <a:r>
              <a:rPr kumimoji="1" lang="zh-CN" altLang="en-US">
                <a:solidFill>
                  <a:srgbClr val="FF0000"/>
                </a:solidFill>
                <a:ea typeface="华文楷体" panose="02010600040101010101" pitchFamily="2" charset="-122"/>
              </a:rPr>
              <a:t>灭火器不可用于扑灭活泼金属如</a:t>
            </a:r>
            <a:r>
              <a:rPr kumimoji="1" lang="en-US" altLang="zh-CN">
                <a:solidFill>
                  <a:srgbClr val="FF0000"/>
                </a:solidFill>
                <a:ea typeface="华文楷体" panose="02010600040101010101" pitchFamily="2" charset="-122"/>
              </a:rPr>
              <a:t>Mg</a:t>
            </a:r>
            <a:r>
              <a:rPr kumimoji="1" lang="zh-CN" altLang="en-US">
                <a:solidFill>
                  <a:srgbClr val="FF0000"/>
                </a:solidFill>
                <a:ea typeface="华文楷体" panose="02010600040101010101" pitchFamily="2" charset="-122"/>
              </a:rPr>
              <a:t>、</a:t>
            </a:r>
            <a:r>
              <a:rPr kumimoji="1" lang="en-US" altLang="zh-CN">
                <a:solidFill>
                  <a:srgbClr val="FF0000"/>
                </a:solidFill>
                <a:ea typeface="华文楷体" panose="02010600040101010101" pitchFamily="2" charset="-122"/>
              </a:rPr>
              <a:t>Na</a:t>
            </a:r>
            <a:r>
              <a:rPr kumimoji="1" lang="zh-CN" altLang="en-US">
                <a:solidFill>
                  <a:srgbClr val="FF0000"/>
                </a:solidFill>
                <a:ea typeface="华文楷体" panose="02010600040101010101" pitchFamily="2" charset="-122"/>
              </a:rPr>
              <a:t>、</a:t>
            </a:r>
            <a:r>
              <a:rPr kumimoji="1" lang="en-US" altLang="zh-CN">
                <a:solidFill>
                  <a:srgbClr val="FF0000"/>
                </a:solidFill>
                <a:ea typeface="华文楷体" panose="02010600040101010101" pitchFamily="2" charset="-122"/>
              </a:rPr>
              <a:t>K</a:t>
            </a:r>
            <a:r>
              <a:rPr kumimoji="1" lang="zh-CN" altLang="en-US">
                <a:solidFill>
                  <a:srgbClr val="FF0000"/>
                </a:solidFill>
                <a:ea typeface="华文楷体" panose="02010600040101010101" pitchFamily="2" charset="-122"/>
              </a:rPr>
              <a:t>等引起的火灾。         </a:t>
            </a:r>
            <a:endParaRPr kumimoji="1" lang="zh-CN" altLang="en-US">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15747"/>
                                        </p:tgtEl>
                                        <p:attrNameLst>
                                          <p:attrName>style.visibility</p:attrName>
                                        </p:attrNameLst>
                                      </p:cBhvr>
                                      <p:to>
                                        <p:strVal val="visible"/>
                                      </p:to>
                                    </p:set>
                                    <p:anim to="" calcmode="lin" valueType="num">
                                      <p:cBhvr>
                                        <p:cTn id="7" dur="1" fill="hold"/>
                                        <p:tgtEl>
                                          <p:spTgt spid="415747"/>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72"/>
                                        </p:tgtEl>
                                        <p:attrNameLst>
                                          <p:attrName>style.visibility</p:attrName>
                                        </p:attrNameLst>
                                      </p:cBhvr>
                                      <p:to>
                                        <p:strVal val="visible"/>
                                      </p:to>
                                    </p:set>
                                    <p:anim calcmode="lin" valueType="num">
                                      <p:cBhvr additive="base">
                                        <p:cTn id="12" dur="500" fill="hold"/>
                                        <p:tgtEl>
                                          <p:spTgt spid="32772"/>
                                        </p:tgtEl>
                                        <p:attrNameLst>
                                          <p:attrName>ppt_x</p:attrName>
                                        </p:attrNameLst>
                                      </p:cBhvr>
                                      <p:tavLst>
                                        <p:tav tm="0">
                                          <p:val>
                                            <p:strVal val="#ppt_x"/>
                                          </p:val>
                                        </p:tav>
                                        <p:tav tm="100000">
                                          <p:val>
                                            <p:strVal val="#ppt_x"/>
                                          </p:val>
                                        </p:tav>
                                      </p:tavLst>
                                    </p:anim>
                                    <p:anim calcmode="lin" valueType="num">
                                      <p:cBhvr additive="base">
                                        <p:cTn id="13"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autoUpdateAnimBg="0"/>
      <p:bldP spid="327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8"/>
          <p:cNvSpPr txBox="1">
            <a:spLocks noChangeArrowheads="1"/>
          </p:cNvSpPr>
          <p:nvPr/>
        </p:nvSpPr>
        <p:spPr bwMode="auto">
          <a:xfrm>
            <a:off x="866775" y="161925"/>
            <a:ext cx="6505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4000">
                <a:solidFill>
                  <a:srgbClr val="0000FF"/>
                </a:solidFill>
                <a:ea typeface="华文楷体" panose="02010600040101010101" pitchFamily="2" charset="-122"/>
                <a:cs typeface="Times New Roman" panose="02020603050405020304" pitchFamily="18" charset="0"/>
              </a:rPr>
              <a:t>2</a:t>
            </a:r>
            <a:r>
              <a:rPr lang="zh-CN" altLang="en-US" sz="4000">
                <a:solidFill>
                  <a:srgbClr val="0000FF"/>
                </a:solidFill>
                <a:ea typeface="华文楷体" panose="02010600040101010101" pitchFamily="2" charset="-122"/>
                <a:cs typeface="Times New Roman" panose="02020603050405020304" pitchFamily="18" charset="0"/>
              </a:rPr>
              <a:t>、成键特征及典型化合物</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6" name="Text Box 4"/>
          <p:cNvSpPr txBox="1">
            <a:spLocks noChangeArrowheads="1"/>
          </p:cNvSpPr>
          <p:nvPr/>
        </p:nvSpPr>
        <p:spPr bwMode="auto">
          <a:xfrm>
            <a:off x="866775" y="844550"/>
            <a:ext cx="8277225"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lnSpc>
                <a:spcPct val="120000"/>
              </a:lnSpc>
              <a:buFontTx/>
              <a:buAutoNum type="arabicParenBoth"/>
            </a:pPr>
            <a:r>
              <a:rPr lang="zh-CN" altLang="en-US" dirty="0">
                <a:ea typeface="华文楷体" panose="02010600040101010101" pitchFamily="2" charset="-122"/>
              </a:rPr>
              <a:t>氢原子失去</a:t>
            </a:r>
            <a:r>
              <a:rPr lang="en-US" altLang="zh-CN" dirty="0">
                <a:ea typeface="华文楷体" panose="02010600040101010101" pitchFamily="2" charset="-122"/>
              </a:rPr>
              <a:t>1</a:t>
            </a:r>
            <a:r>
              <a:rPr lang="zh-CN" altLang="en-US" dirty="0">
                <a:ea typeface="华文楷体" panose="02010600040101010101" pitchFamily="2" charset="-122"/>
              </a:rPr>
              <a:t>个电子形成 </a:t>
            </a:r>
            <a:r>
              <a:rPr lang="en-US" altLang="zh-CN" dirty="0">
                <a:solidFill>
                  <a:srgbClr val="FF0000"/>
                </a:solidFill>
                <a:ea typeface="华文楷体" panose="02010600040101010101" pitchFamily="2" charset="-122"/>
              </a:rPr>
              <a:t>H</a:t>
            </a:r>
            <a:r>
              <a:rPr lang="zh-CN" altLang="en-US" baseline="30000" dirty="0">
                <a:solidFill>
                  <a:srgbClr val="FF0000"/>
                </a:solidFill>
                <a:ea typeface="华文楷体" panose="02010600040101010101" pitchFamily="2" charset="-122"/>
              </a:rPr>
              <a:t>＋</a:t>
            </a:r>
            <a:r>
              <a:rPr lang="zh-CN" altLang="en-US" dirty="0">
                <a:ea typeface="华文楷体" panose="02010600040101010101" pitchFamily="2" charset="-122"/>
              </a:rPr>
              <a:t>离子</a:t>
            </a:r>
            <a:r>
              <a:rPr lang="en-US" altLang="zh-CN" dirty="0">
                <a:ea typeface="华文楷体" panose="02010600040101010101" pitchFamily="2" charset="-122"/>
              </a:rPr>
              <a:t>  </a:t>
            </a:r>
            <a:endParaRPr lang="en-US" altLang="zh-CN" dirty="0">
              <a:ea typeface="华文楷体" panose="02010600040101010101" pitchFamily="2" charset="-122"/>
            </a:endParaRPr>
          </a:p>
          <a:p>
            <a:pPr eaLnBrk="0" hangingPunct="0">
              <a:lnSpc>
                <a:spcPct val="120000"/>
              </a:lnSpc>
            </a:pPr>
            <a:r>
              <a:rPr lang="en-US" altLang="zh-CN" dirty="0">
                <a:ea typeface="华文楷体" panose="02010600040101010101" pitchFamily="2" charset="-122"/>
              </a:rPr>
              <a:t>(2) </a:t>
            </a:r>
            <a:r>
              <a:rPr lang="zh-CN" altLang="en-US" dirty="0">
                <a:ea typeface="华文楷体" panose="02010600040101010101" pitchFamily="2" charset="-122"/>
              </a:rPr>
              <a:t>氢原子得到 </a:t>
            </a:r>
            <a:r>
              <a:rPr lang="en-US" altLang="zh-CN" dirty="0">
                <a:ea typeface="华文楷体" panose="02010600040101010101" pitchFamily="2" charset="-122"/>
              </a:rPr>
              <a:t>1</a:t>
            </a:r>
            <a:r>
              <a:rPr lang="zh-CN" altLang="en-US" dirty="0">
                <a:ea typeface="华文楷体" panose="02010600040101010101" pitchFamily="2" charset="-122"/>
              </a:rPr>
              <a:t>个电子形成 </a:t>
            </a:r>
            <a:r>
              <a:rPr lang="en-US" altLang="zh-CN" dirty="0">
                <a:solidFill>
                  <a:srgbClr val="FF0000"/>
                </a:solidFill>
                <a:ea typeface="华文楷体" panose="02010600040101010101" pitchFamily="2" charset="-122"/>
              </a:rPr>
              <a:t>H</a:t>
            </a:r>
            <a:r>
              <a:rPr lang="zh-CN" altLang="en-US" baseline="30000" dirty="0">
                <a:solidFill>
                  <a:srgbClr val="FF0000"/>
                </a:solidFill>
                <a:ea typeface="华文楷体" panose="02010600040101010101" pitchFamily="2" charset="-122"/>
              </a:rPr>
              <a:t>－</a:t>
            </a:r>
            <a:r>
              <a:rPr lang="zh-CN" altLang="en-US" dirty="0">
                <a:solidFill>
                  <a:srgbClr val="FF0000"/>
                </a:solidFill>
                <a:ea typeface="华文楷体" panose="02010600040101010101" pitchFamily="2" charset="-122"/>
              </a:rPr>
              <a:t>离子</a:t>
            </a:r>
            <a:r>
              <a:rPr lang="en-US" altLang="zh-CN" dirty="0">
                <a:ea typeface="华文楷体" panose="02010600040101010101" pitchFamily="2" charset="-122"/>
              </a:rPr>
              <a:t> </a:t>
            </a:r>
            <a:r>
              <a:rPr lang="en-US" altLang="zh-CN" dirty="0" smtClean="0">
                <a:ea typeface="华文楷体" panose="02010600040101010101" pitchFamily="2" charset="-122"/>
              </a:rPr>
              <a:t>.</a:t>
            </a:r>
            <a:r>
              <a:rPr lang="zh-CN" altLang="en-US" dirty="0" smtClean="0">
                <a:ea typeface="华文楷体" panose="02010600040101010101" pitchFamily="2" charset="-122"/>
              </a:rPr>
              <a:t>主要存在于氢和</a:t>
            </a:r>
            <a:r>
              <a:rPr lang="en-US" altLang="zh-CN" dirty="0" smtClean="0">
                <a:ea typeface="华文楷体" panose="02010600040101010101" pitchFamily="2" charset="-122"/>
              </a:rPr>
              <a:t>IA</a:t>
            </a:r>
            <a:r>
              <a:rPr lang="en-US" altLang="zh-CN" dirty="0">
                <a:ea typeface="华文楷体" panose="02010600040101010101" pitchFamily="2" charset="-122"/>
              </a:rPr>
              <a:t>/ IIA </a:t>
            </a:r>
            <a:r>
              <a:rPr lang="zh-CN" altLang="en-US" dirty="0" smtClean="0">
                <a:ea typeface="华文楷体" panose="02010600040101010101" pitchFamily="2" charset="-122"/>
              </a:rPr>
              <a:t>的金属所形成的离子型氢化物以及含氢配合物。如</a:t>
            </a:r>
            <a:r>
              <a:rPr lang="en-US" altLang="zh-CN" dirty="0" err="1">
                <a:ea typeface="华文楷体" panose="02010600040101010101" pitchFamily="2" charset="-122"/>
              </a:rPr>
              <a:t>NaH</a:t>
            </a:r>
            <a:r>
              <a:rPr lang="zh-CN" altLang="en-US" dirty="0">
                <a:ea typeface="华文楷体" panose="02010600040101010101" pitchFamily="2" charset="-122"/>
              </a:rPr>
              <a:t>、</a:t>
            </a:r>
            <a:r>
              <a:rPr lang="en-US" altLang="zh-CN" dirty="0" smtClean="0">
                <a:ea typeface="华文楷体" panose="02010600040101010101" pitchFamily="2" charset="-122"/>
              </a:rPr>
              <a:t>CaH</a:t>
            </a:r>
            <a:r>
              <a:rPr lang="en-US" altLang="zh-CN" baseline="-25000" dirty="0" smtClean="0">
                <a:ea typeface="华文楷体" panose="02010600040101010101" pitchFamily="2" charset="-122"/>
              </a:rPr>
              <a:t>2</a:t>
            </a:r>
            <a:r>
              <a:rPr lang="zh-CN" altLang="en-US" dirty="0" smtClean="0">
                <a:ea typeface="华文楷体" panose="02010600040101010101" pitchFamily="2" charset="-122"/>
              </a:rPr>
              <a:t>等。</a:t>
            </a:r>
            <a:endParaRPr lang="en-US" altLang="zh-CN" dirty="0">
              <a:ea typeface="华文楷体" panose="02010600040101010101" pitchFamily="2" charset="-122"/>
            </a:endParaRPr>
          </a:p>
        </p:txBody>
      </p:sp>
      <p:sp>
        <p:nvSpPr>
          <p:cNvPr id="39939" name="Rectangle 2"/>
          <p:cNvSpPr>
            <a:spLocks noChangeArrowheads="1"/>
          </p:cNvSpPr>
          <p:nvPr/>
        </p:nvSpPr>
        <p:spPr bwMode="auto">
          <a:xfrm>
            <a:off x="7915275" y="6069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EB643D74-69CB-4F2B-B51F-ED72DF068CB2}" type="slidenum">
              <a:rPr kumimoji="1" lang="en-US" altLang="zh-CN" sz="1600">
                <a:ea typeface="ˎ̥"/>
                <a:cs typeface="ˎ̥"/>
              </a:rPr>
            </a:fld>
            <a:r>
              <a:rPr kumimoji="1" lang="en-US" altLang="zh-CN" sz="1600" b="0">
                <a:ea typeface="ˎ̥"/>
                <a:cs typeface="ˎ̥"/>
              </a:rPr>
              <a:t> </a:t>
            </a:r>
            <a:endParaRPr kumimoji="1" lang="en-US" altLang="zh-CN" sz="1600" b="0">
              <a:ea typeface="ˎ̥"/>
              <a:cs typeface="ˎ̥"/>
            </a:endParaRPr>
          </a:p>
        </p:txBody>
      </p:sp>
      <p:sp>
        <p:nvSpPr>
          <p:cNvPr id="5" name="Rectangle 3"/>
          <p:cNvSpPr>
            <a:spLocks noChangeArrowheads="1"/>
          </p:cNvSpPr>
          <p:nvPr/>
        </p:nvSpPr>
        <p:spPr bwMode="auto">
          <a:xfrm>
            <a:off x="1187624" y="4014502"/>
            <a:ext cx="37385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kumimoji="1" lang="en-US" altLang="zh-CN" dirty="0">
                <a:ea typeface="华文楷体" panose="02010600040101010101" pitchFamily="2" charset="-122"/>
              </a:rPr>
              <a:t>1985</a:t>
            </a:r>
            <a:r>
              <a:rPr kumimoji="1" lang="zh-CN" altLang="en-US" dirty="0">
                <a:ea typeface="华文楷体" panose="02010600040101010101" pitchFamily="2" charset="-122"/>
              </a:rPr>
              <a:t>年发现了第一个 </a:t>
            </a:r>
            <a:r>
              <a:rPr kumimoji="1" lang="en-US" altLang="zh-CN" dirty="0">
                <a:ea typeface="华文楷体" panose="02010600040101010101" pitchFamily="2" charset="-122"/>
              </a:rPr>
              <a:t>H</a:t>
            </a:r>
            <a:r>
              <a:rPr kumimoji="1" lang="en-US" altLang="zh-CN" baseline="-25000" dirty="0">
                <a:ea typeface="华文楷体" panose="02010600040101010101" pitchFamily="2" charset="-122"/>
              </a:rPr>
              <a:t>2 </a:t>
            </a:r>
            <a:r>
              <a:rPr kumimoji="1" lang="zh-CN" altLang="en-US" dirty="0">
                <a:ea typeface="华文楷体" panose="02010600040101010101" pitchFamily="2" charset="-122"/>
              </a:rPr>
              <a:t>分子配合物 </a:t>
            </a:r>
            <a:r>
              <a:rPr kumimoji="1" lang="en-US" altLang="zh-CN" dirty="0">
                <a:ea typeface="华文楷体" panose="02010600040101010101" pitchFamily="2" charset="-122"/>
              </a:rPr>
              <a:t>W(CO)</a:t>
            </a:r>
            <a:r>
              <a:rPr kumimoji="1" lang="en-US" altLang="zh-CN" baseline="-25000" dirty="0">
                <a:ea typeface="华文楷体" panose="02010600040101010101" pitchFamily="2" charset="-122"/>
              </a:rPr>
              <a:t>3 </a:t>
            </a:r>
            <a:r>
              <a:rPr kumimoji="1" lang="en-US" altLang="zh-CN" dirty="0">
                <a:ea typeface="华文楷体" panose="02010600040101010101" pitchFamily="2" charset="-122"/>
              </a:rPr>
              <a:t>[P(C</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H</a:t>
            </a:r>
            <a:r>
              <a:rPr kumimoji="1" lang="en-US" altLang="zh-CN" baseline="-25000" dirty="0">
                <a:ea typeface="华文楷体" panose="02010600040101010101" pitchFamily="2" charset="-122"/>
              </a:rPr>
              <a:t>7</a:t>
            </a:r>
            <a:r>
              <a:rPr kumimoji="1" lang="en-US" altLang="zh-CN" dirty="0">
                <a:ea typeface="华文楷体" panose="02010600040101010101" pitchFamily="2" charset="-122"/>
              </a:rPr>
              <a:t>)</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a:t>
            </a:r>
            <a:r>
              <a:rPr kumimoji="1" lang="en-US" altLang="zh-CN" baseline="-25000" dirty="0">
                <a:ea typeface="华文楷体" panose="02010600040101010101" pitchFamily="2" charset="-122"/>
              </a:rPr>
              <a:t>2 </a:t>
            </a:r>
            <a:r>
              <a:rPr kumimoji="1" lang="en-US" altLang="zh-CN" dirty="0">
                <a:ea typeface="华文楷体" panose="02010600040101010101" pitchFamily="2" charset="-122"/>
              </a:rPr>
              <a:t>(</a:t>
            </a:r>
            <a:r>
              <a:rPr lang="en-US" altLang="zh-CN" i="1" dirty="0">
                <a:ea typeface="华文楷体" panose="02010600040101010101" pitchFamily="2" charset="-122"/>
              </a:rPr>
              <a:t>η</a:t>
            </a:r>
            <a:r>
              <a:rPr kumimoji="1" lang="en-US" altLang="zh-CN" baseline="30000" dirty="0">
                <a:ea typeface="华文楷体" panose="02010600040101010101" pitchFamily="2" charset="-122"/>
              </a:rPr>
              <a:t>2</a:t>
            </a:r>
            <a:r>
              <a:rPr kumimoji="1" lang="en-US" altLang="zh-CN" dirty="0">
                <a:ea typeface="华文楷体" panose="02010600040101010101" pitchFamily="2" charset="-122"/>
              </a:rPr>
              <a:t>-H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 </a:t>
            </a:r>
            <a:r>
              <a:rPr kumimoji="1" lang="zh-CN" altLang="en-US" dirty="0">
                <a:ea typeface="华文楷体" panose="02010600040101010101" pitchFamily="2" charset="-122"/>
              </a:rPr>
              <a:t>氢键在反应中被活化而不断裂</a:t>
            </a:r>
            <a:r>
              <a:rPr kumimoji="1" lang="en-US" altLang="zh-CN" dirty="0">
                <a:ea typeface="华文楷体" panose="02010600040101010101" pitchFamily="2" charset="-122"/>
              </a:rPr>
              <a:t>. </a:t>
            </a:r>
            <a:endParaRPr kumimoji="1" lang="en-US" altLang="zh-CN" dirty="0">
              <a:ea typeface="华文楷体" panose="02010600040101010101" pitchFamily="2" charset="-122"/>
            </a:endParaRPr>
          </a:p>
        </p:txBody>
      </p:sp>
      <p:sp>
        <p:nvSpPr>
          <p:cNvPr id="7" name="Text Box 5"/>
          <p:cNvSpPr txBox="1">
            <a:spLocks noChangeArrowheads="1"/>
          </p:cNvSpPr>
          <p:nvPr/>
        </p:nvSpPr>
        <p:spPr bwMode="auto">
          <a:xfrm>
            <a:off x="1187624" y="3284984"/>
            <a:ext cx="5678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dirty="0">
                <a:ea typeface="华文楷体" panose="02010600040101010101" pitchFamily="2" charset="-122"/>
              </a:rPr>
              <a:t>NaB</a:t>
            </a:r>
            <a:r>
              <a:rPr lang="en-US" altLang="zh-CN" dirty="0">
                <a:solidFill>
                  <a:srgbClr val="FF0000"/>
                </a:solidFill>
                <a:ea typeface="华文楷体" panose="02010600040101010101" pitchFamily="2" charset="-122"/>
              </a:rPr>
              <a:t>H</a:t>
            </a:r>
            <a:r>
              <a:rPr lang="en-US" altLang="zh-CN" baseline="-25000" dirty="0">
                <a:solidFill>
                  <a:srgbClr val="FF0000"/>
                </a:solidFill>
                <a:ea typeface="华文楷体" panose="02010600040101010101" pitchFamily="2" charset="-122"/>
              </a:rPr>
              <a:t>4</a:t>
            </a:r>
            <a:r>
              <a:rPr lang="zh-CN" altLang="en-US" dirty="0">
                <a:ea typeface="华文楷体" panose="02010600040101010101" pitchFamily="2" charset="-122"/>
              </a:rPr>
              <a:t>、</a:t>
            </a:r>
            <a:r>
              <a:rPr lang="en-US" altLang="zh-CN" dirty="0">
                <a:ea typeface="华文楷体" panose="02010600040101010101" pitchFamily="2" charset="-122"/>
              </a:rPr>
              <a:t>LiAl</a:t>
            </a:r>
            <a:r>
              <a:rPr lang="en-US" altLang="zh-CN" dirty="0">
                <a:solidFill>
                  <a:srgbClr val="FF0000"/>
                </a:solidFill>
                <a:ea typeface="华文楷体" panose="02010600040101010101" pitchFamily="2" charset="-122"/>
              </a:rPr>
              <a:t>H</a:t>
            </a:r>
            <a:r>
              <a:rPr lang="en-US" altLang="zh-CN" baseline="-25000" dirty="0">
                <a:solidFill>
                  <a:srgbClr val="FF0000"/>
                </a:solidFill>
                <a:ea typeface="华文楷体" panose="02010600040101010101" pitchFamily="2" charset="-122"/>
              </a:rPr>
              <a:t>4</a:t>
            </a:r>
            <a:r>
              <a:rPr lang="zh-CN" altLang="en-US" dirty="0">
                <a:ea typeface="华文楷体" panose="02010600040101010101" pitchFamily="2" charset="-122"/>
              </a:rPr>
              <a:t>、</a:t>
            </a:r>
            <a:r>
              <a:rPr lang="en-US" altLang="zh-CN" dirty="0">
                <a:ea typeface="华文楷体" panose="02010600040101010101" pitchFamily="2" charset="-122"/>
              </a:rPr>
              <a:t>[Co(CO)</a:t>
            </a:r>
            <a:r>
              <a:rPr lang="en-US" altLang="zh-CN" baseline="-25000" dirty="0">
                <a:ea typeface="华文楷体" panose="02010600040101010101" pitchFamily="2" charset="-122"/>
              </a:rPr>
              <a:t>4</a:t>
            </a:r>
            <a:r>
              <a:rPr lang="en-US" altLang="zh-CN" dirty="0">
                <a:solidFill>
                  <a:srgbClr val="FF0000"/>
                </a:solidFill>
                <a:ea typeface="华文楷体" panose="02010600040101010101" pitchFamily="2" charset="-122"/>
              </a:rPr>
              <a:t>H</a:t>
            </a:r>
            <a:r>
              <a:rPr lang="en-US" altLang="zh-CN" dirty="0">
                <a:ea typeface="华文楷体" panose="02010600040101010101" pitchFamily="2" charset="-122"/>
              </a:rPr>
              <a:t>]</a:t>
            </a:r>
            <a:endParaRPr lang="en-US" altLang="zh-CN" dirty="0">
              <a:ea typeface="华文楷体" panose="02010600040101010101" pitchFamily="2" charset="-122"/>
            </a:endParaRPr>
          </a:p>
        </p:txBody>
      </p:sp>
      <p:grpSp>
        <p:nvGrpSpPr>
          <p:cNvPr id="8" name="Group 6"/>
          <p:cNvGrpSpPr/>
          <p:nvPr/>
        </p:nvGrpSpPr>
        <p:grpSpPr bwMode="auto">
          <a:xfrm>
            <a:off x="6084168" y="3405188"/>
            <a:ext cx="3505200" cy="3452812"/>
            <a:chOff x="2832" y="576"/>
            <a:chExt cx="2208" cy="2223"/>
          </a:xfrm>
        </p:grpSpPr>
        <p:sp>
          <p:nvSpPr>
            <p:cNvPr id="39943" name="Text Box 7"/>
            <p:cNvSpPr txBox="1">
              <a:spLocks noChangeArrowheads="1"/>
            </p:cNvSpPr>
            <p:nvPr/>
          </p:nvSpPr>
          <p:spPr bwMode="auto">
            <a:xfrm>
              <a:off x="3552" y="1488"/>
              <a:ext cx="33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t>W</a:t>
              </a:r>
              <a:endParaRPr lang="en-US" altLang="zh-CN" sz="2000"/>
            </a:p>
          </p:txBody>
        </p:sp>
        <p:sp>
          <p:nvSpPr>
            <p:cNvPr id="39944" name="Text Box 8"/>
            <p:cNvSpPr txBox="1">
              <a:spLocks noChangeArrowheads="1"/>
            </p:cNvSpPr>
            <p:nvPr/>
          </p:nvSpPr>
          <p:spPr bwMode="auto">
            <a:xfrm>
              <a:off x="3600" y="960"/>
              <a:ext cx="33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dirty="0"/>
                <a:t>P</a:t>
              </a:r>
              <a:endParaRPr lang="en-US" altLang="zh-CN" sz="2000" dirty="0"/>
            </a:p>
          </p:txBody>
        </p:sp>
        <p:sp>
          <p:nvSpPr>
            <p:cNvPr id="39945" name="Text Box 9"/>
            <p:cNvSpPr txBox="1">
              <a:spLocks noChangeArrowheads="1"/>
            </p:cNvSpPr>
            <p:nvPr/>
          </p:nvSpPr>
          <p:spPr bwMode="auto">
            <a:xfrm>
              <a:off x="3600" y="2006"/>
              <a:ext cx="33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t>P</a:t>
              </a:r>
              <a:endParaRPr lang="en-US" altLang="zh-CN" sz="2000"/>
            </a:p>
          </p:txBody>
        </p:sp>
        <p:sp>
          <p:nvSpPr>
            <p:cNvPr id="39946" name="Text Box 10"/>
            <p:cNvSpPr txBox="1">
              <a:spLocks noChangeArrowheads="1"/>
            </p:cNvSpPr>
            <p:nvPr/>
          </p:nvSpPr>
          <p:spPr bwMode="auto">
            <a:xfrm>
              <a:off x="3936" y="1296"/>
              <a:ext cx="33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solidFill>
                    <a:srgbClr val="FF0000"/>
                  </a:solidFill>
                </a:rPr>
                <a:t>H</a:t>
              </a:r>
              <a:endParaRPr lang="en-US" altLang="zh-CN" sz="2000">
                <a:solidFill>
                  <a:srgbClr val="FF0000"/>
                </a:solidFill>
              </a:endParaRPr>
            </a:p>
          </p:txBody>
        </p:sp>
        <p:sp>
          <p:nvSpPr>
            <p:cNvPr id="39947" name="Text Box 11"/>
            <p:cNvSpPr txBox="1">
              <a:spLocks noChangeArrowheads="1"/>
            </p:cNvSpPr>
            <p:nvPr/>
          </p:nvSpPr>
          <p:spPr bwMode="auto">
            <a:xfrm>
              <a:off x="3936" y="1728"/>
              <a:ext cx="33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solidFill>
                    <a:srgbClr val="FF0000"/>
                  </a:solidFill>
                </a:rPr>
                <a:t>H</a:t>
              </a:r>
              <a:endParaRPr lang="en-US" altLang="zh-CN" sz="2000">
                <a:solidFill>
                  <a:srgbClr val="FF0000"/>
                </a:solidFill>
              </a:endParaRPr>
            </a:p>
          </p:txBody>
        </p:sp>
        <p:sp>
          <p:nvSpPr>
            <p:cNvPr id="39948" name="Text Box 12"/>
            <p:cNvSpPr txBox="1">
              <a:spLocks noChangeArrowheads="1"/>
            </p:cNvSpPr>
            <p:nvPr/>
          </p:nvSpPr>
          <p:spPr bwMode="auto">
            <a:xfrm>
              <a:off x="4224" y="1488"/>
              <a:ext cx="432"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t>CO</a:t>
              </a:r>
              <a:endParaRPr lang="en-US" altLang="zh-CN" sz="2000"/>
            </a:p>
          </p:txBody>
        </p:sp>
        <p:sp>
          <p:nvSpPr>
            <p:cNvPr id="39949" name="Text Box 13"/>
            <p:cNvSpPr txBox="1">
              <a:spLocks noChangeArrowheads="1"/>
            </p:cNvSpPr>
            <p:nvPr/>
          </p:nvSpPr>
          <p:spPr bwMode="auto">
            <a:xfrm>
              <a:off x="3072" y="1296"/>
              <a:ext cx="432"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t>OC</a:t>
              </a:r>
              <a:endParaRPr lang="en-US" altLang="zh-CN" sz="2000"/>
            </a:p>
          </p:txBody>
        </p:sp>
        <p:sp>
          <p:nvSpPr>
            <p:cNvPr id="39950" name="Text Box 14"/>
            <p:cNvSpPr txBox="1">
              <a:spLocks noChangeArrowheads="1"/>
            </p:cNvSpPr>
            <p:nvPr/>
          </p:nvSpPr>
          <p:spPr bwMode="auto">
            <a:xfrm>
              <a:off x="3072" y="1718"/>
              <a:ext cx="384"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t>OC</a:t>
              </a:r>
              <a:endParaRPr lang="en-US" altLang="zh-CN" sz="2000"/>
            </a:p>
          </p:txBody>
        </p:sp>
        <p:sp>
          <p:nvSpPr>
            <p:cNvPr id="39951" name="Text Box 15"/>
            <p:cNvSpPr txBox="1">
              <a:spLocks noChangeArrowheads="1"/>
            </p:cNvSpPr>
            <p:nvPr/>
          </p:nvSpPr>
          <p:spPr bwMode="auto">
            <a:xfrm>
              <a:off x="3072" y="2198"/>
              <a:ext cx="33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baseline="30000"/>
                <a:t>i</a:t>
              </a:r>
              <a:r>
                <a:rPr lang="en-US" altLang="zh-CN" sz="2000"/>
                <a:t>Pr</a:t>
              </a:r>
              <a:endParaRPr lang="en-US" altLang="zh-CN" sz="2000"/>
            </a:p>
          </p:txBody>
        </p:sp>
        <p:sp>
          <p:nvSpPr>
            <p:cNvPr id="39952" name="Text Box 16"/>
            <p:cNvSpPr txBox="1">
              <a:spLocks noChangeArrowheads="1"/>
            </p:cNvSpPr>
            <p:nvPr/>
          </p:nvSpPr>
          <p:spPr bwMode="auto">
            <a:xfrm>
              <a:off x="3888" y="2390"/>
              <a:ext cx="33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baseline="30000"/>
                <a:t>i</a:t>
              </a:r>
              <a:r>
                <a:rPr lang="en-US" altLang="zh-CN" sz="2000"/>
                <a:t>Pr</a:t>
              </a:r>
              <a:endParaRPr lang="en-US" altLang="zh-CN" sz="2000"/>
            </a:p>
          </p:txBody>
        </p:sp>
        <p:sp>
          <p:nvSpPr>
            <p:cNvPr id="39953" name="Text Box 17"/>
            <p:cNvSpPr txBox="1">
              <a:spLocks noChangeArrowheads="1"/>
            </p:cNvSpPr>
            <p:nvPr/>
          </p:nvSpPr>
          <p:spPr bwMode="auto">
            <a:xfrm>
              <a:off x="4080" y="2102"/>
              <a:ext cx="33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baseline="30000"/>
                <a:t>i</a:t>
              </a:r>
              <a:r>
                <a:rPr lang="en-US" altLang="zh-CN" sz="2000"/>
                <a:t>Pr</a:t>
              </a:r>
              <a:endParaRPr lang="en-US" altLang="zh-CN" sz="2000"/>
            </a:p>
          </p:txBody>
        </p:sp>
        <p:sp>
          <p:nvSpPr>
            <p:cNvPr id="39954" name="Text Box 18"/>
            <p:cNvSpPr txBox="1">
              <a:spLocks noChangeArrowheads="1"/>
            </p:cNvSpPr>
            <p:nvPr/>
          </p:nvSpPr>
          <p:spPr bwMode="auto">
            <a:xfrm>
              <a:off x="3072" y="768"/>
              <a:ext cx="33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baseline="30000"/>
                <a:t>i</a:t>
              </a:r>
              <a:r>
                <a:rPr lang="en-US" altLang="zh-CN" sz="2000"/>
                <a:t>Pr</a:t>
              </a:r>
              <a:endParaRPr lang="en-US" altLang="zh-CN" sz="2000"/>
            </a:p>
          </p:txBody>
        </p:sp>
        <p:sp>
          <p:nvSpPr>
            <p:cNvPr id="39955" name="Text Box 19"/>
            <p:cNvSpPr txBox="1">
              <a:spLocks noChangeArrowheads="1"/>
            </p:cNvSpPr>
            <p:nvPr/>
          </p:nvSpPr>
          <p:spPr bwMode="auto">
            <a:xfrm>
              <a:off x="3744" y="576"/>
              <a:ext cx="33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baseline="30000"/>
                <a:t>i</a:t>
              </a:r>
              <a:r>
                <a:rPr lang="en-US" altLang="zh-CN" sz="2000"/>
                <a:t>Pr</a:t>
              </a:r>
              <a:endParaRPr lang="en-US" altLang="zh-CN" sz="2000"/>
            </a:p>
          </p:txBody>
        </p:sp>
        <p:sp>
          <p:nvSpPr>
            <p:cNvPr id="39956" name="Text Box 20"/>
            <p:cNvSpPr txBox="1">
              <a:spLocks noChangeArrowheads="1"/>
            </p:cNvSpPr>
            <p:nvPr/>
          </p:nvSpPr>
          <p:spPr bwMode="auto">
            <a:xfrm>
              <a:off x="3936" y="864"/>
              <a:ext cx="33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baseline="30000"/>
                <a:t>i</a:t>
              </a:r>
              <a:r>
                <a:rPr lang="en-US" altLang="zh-CN" sz="2000"/>
                <a:t>Pr</a:t>
              </a:r>
              <a:endParaRPr lang="en-US" altLang="zh-CN" sz="2000"/>
            </a:p>
          </p:txBody>
        </p:sp>
        <p:sp>
          <p:nvSpPr>
            <p:cNvPr id="39957" name="Line 21"/>
            <p:cNvSpPr>
              <a:spLocks noChangeShapeType="1"/>
            </p:cNvSpPr>
            <p:nvPr/>
          </p:nvSpPr>
          <p:spPr bwMode="auto">
            <a:xfrm>
              <a:off x="3792" y="1632"/>
              <a:ext cx="480" cy="0"/>
            </a:xfrm>
            <a:prstGeom prst="line">
              <a:avLst/>
            </a:prstGeom>
            <a:noFill/>
            <a:ln w="28575" cap="sq">
              <a:solidFill>
                <a:srgbClr val="FFCC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9958" name="Line 22"/>
            <p:cNvSpPr>
              <a:spLocks noChangeShapeType="1"/>
            </p:cNvSpPr>
            <p:nvPr/>
          </p:nvSpPr>
          <p:spPr bwMode="auto">
            <a:xfrm>
              <a:off x="4032" y="1536"/>
              <a:ext cx="0" cy="240"/>
            </a:xfrm>
            <a:prstGeom prst="line">
              <a:avLst/>
            </a:prstGeom>
            <a:noFill/>
            <a:ln w="38100" cap="sq">
              <a:solidFill>
                <a:srgbClr val="FFCC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9959" name="AutoShape 23"/>
            <p:cNvSpPr>
              <a:spLocks noChangeArrowheads="1"/>
            </p:cNvSpPr>
            <p:nvPr/>
          </p:nvSpPr>
          <p:spPr bwMode="auto">
            <a:xfrm rot="-7124388">
              <a:off x="3456" y="2064"/>
              <a:ext cx="48" cy="336"/>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0" name="AutoShape 24"/>
            <p:cNvSpPr>
              <a:spLocks noChangeArrowheads="1"/>
            </p:cNvSpPr>
            <p:nvPr/>
          </p:nvSpPr>
          <p:spPr bwMode="auto">
            <a:xfrm rot="8406015">
              <a:off x="3792" y="2160"/>
              <a:ext cx="48" cy="336"/>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1" name="AutoShape 25"/>
            <p:cNvSpPr>
              <a:spLocks noChangeArrowheads="1"/>
            </p:cNvSpPr>
            <p:nvPr/>
          </p:nvSpPr>
          <p:spPr bwMode="auto">
            <a:xfrm rot="6212999">
              <a:off x="3888" y="2016"/>
              <a:ext cx="48" cy="336"/>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2" name="AutoShape 26"/>
            <p:cNvSpPr>
              <a:spLocks noChangeArrowheads="1"/>
            </p:cNvSpPr>
            <p:nvPr/>
          </p:nvSpPr>
          <p:spPr bwMode="auto">
            <a:xfrm rot="-4104673">
              <a:off x="3456" y="816"/>
              <a:ext cx="48" cy="336"/>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3" name="AutoShape 27"/>
            <p:cNvSpPr>
              <a:spLocks noChangeArrowheads="1"/>
            </p:cNvSpPr>
            <p:nvPr/>
          </p:nvSpPr>
          <p:spPr bwMode="auto">
            <a:xfrm rot="-8657986">
              <a:off x="3744" y="768"/>
              <a:ext cx="48" cy="336"/>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4" name="AutoShape 28"/>
            <p:cNvSpPr>
              <a:spLocks noChangeArrowheads="1"/>
            </p:cNvSpPr>
            <p:nvPr/>
          </p:nvSpPr>
          <p:spPr bwMode="auto">
            <a:xfrm rot="4611052">
              <a:off x="3888" y="864"/>
              <a:ext cx="48" cy="336"/>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5" name="Line 29"/>
            <p:cNvSpPr>
              <a:spLocks noChangeShapeType="1"/>
            </p:cNvSpPr>
            <p:nvPr/>
          </p:nvSpPr>
          <p:spPr bwMode="auto">
            <a:xfrm>
              <a:off x="3696" y="1200"/>
              <a:ext cx="0" cy="336"/>
            </a:xfrm>
            <a:prstGeom prst="line">
              <a:avLst/>
            </a:prstGeom>
            <a:noFill/>
            <a:ln w="28575" cap="sq">
              <a:solidFill>
                <a:srgbClr val="FFCC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9966" name="Line 30"/>
            <p:cNvSpPr>
              <a:spLocks noChangeShapeType="1"/>
            </p:cNvSpPr>
            <p:nvPr/>
          </p:nvSpPr>
          <p:spPr bwMode="auto">
            <a:xfrm>
              <a:off x="3696" y="1680"/>
              <a:ext cx="0" cy="336"/>
            </a:xfrm>
            <a:prstGeom prst="line">
              <a:avLst/>
            </a:prstGeom>
            <a:noFill/>
            <a:ln w="28575" cap="sq">
              <a:solidFill>
                <a:srgbClr val="FFCC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9967" name="AutoShape 31"/>
            <p:cNvSpPr>
              <a:spLocks noChangeArrowheads="1"/>
            </p:cNvSpPr>
            <p:nvPr/>
          </p:nvSpPr>
          <p:spPr bwMode="auto">
            <a:xfrm rot="-3499210">
              <a:off x="3435" y="1368"/>
              <a:ext cx="48" cy="288"/>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8" name="AutoShape 32"/>
            <p:cNvSpPr>
              <a:spLocks noChangeArrowheads="1"/>
            </p:cNvSpPr>
            <p:nvPr/>
          </p:nvSpPr>
          <p:spPr bwMode="auto">
            <a:xfrm rot="2863883">
              <a:off x="3480" y="1560"/>
              <a:ext cx="48" cy="288"/>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69" name="AutoShape 33"/>
            <p:cNvSpPr>
              <a:spLocks noChangeArrowheads="1"/>
            </p:cNvSpPr>
            <p:nvPr/>
          </p:nvSpPr>
          <p:spPr bwMode="auto">
            <a:xfrm rot="-7054001">
              <a:off x="3816" y="1368"/>
              <a:ext cx="48" cy="288"/>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70" name="AutoShape 34"/>
            <p:cNvSpPr>
              <a:spLocks noChangeArrowheads="1"/>
            </p:cNvSpPr>
            <p:nvPr/>
          </p:nvSpPr>
          <p:spPr bwMode="auto">
            <a:xfrm rot="-3499210">
              <a:off x="3816" y="1608"/>
              <a:ext cx="48" cy="288"/>
            </a:xfrm>
            <a:prstGeom prst="triangle">
              <a:avLst>
                <a:gd name="adj" fmla="val 50000"/>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endParaRPr lang="zh-CN" altLang="en-US">
                <a:ea typeface="华文楷体" panose="02010600040101010101" pitchFamily="2" charset="-122"/>
              </a:endParaRPr>
            </a:p>
          </p:txBody>
        </p:sp>
        <p:sp>
          <p:nvSpPr>
            <p:cNvPr id="39971" name="Text Box 35"/>
            <p:cNvSpPr txBox="1">
              <a:spLocks noChangeArrowheads="1"/>
            </p:cNvSpPr>
            <p:nvPr/>
          </p:nvSpPr>
          <p:spPr bwMode="auto">
            <a:xfrm>
              <a:off x="2832" y="2544"/>
              <a:ext cx="220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eaLnBrk="0" hangingPunct="0"/>
              <a:r>
                <a:rPr lang="en-US" altLang="zh-CN" sz="2000"/>
                <a:t>W(CO)</a:t>
              </a:r>
              <a:r>
                <a:rPr lang="en-US" altLang="zh-CN" sz="2000" baseline="-25000"/>
                <a:t>3</a:t>
              </a:r>
              <a:r>
                <a:rPr lang="en-US" altLang="zh-CN" sz="2000"/>
                <a:t>[P(C</a:t>
              </a:r>
              <a:r>
                <a:rPr lang="en-US" altLang="zh-CN" sz="2000" baseline="-25000"/>
                <a:t>3</a:t>
              </a:r>
              <a:r>
                <a:rPr lang="en-US" altLang="zh-CN" sz="2000"/>
                <a:t>H</a:t>
              </a:r>
              <a:r>
                <a:rPr lang="en-US" altLang="zh-CN" sz="2000" baseline="-25000"/>
                <a:t>7</a:t>
              </a:r>
              <a:r>
                <a:rPr lang="en-US" altLang="zh-CN" sz="2000"/>
                <a:t>)</a:t>
              </a:r>
              <a:r>
                <a:rPr lang="en-US" altLang="zh-CN" sz="2000" baseline="-25000"/>
                <a:t>3</a:t>
              </a:r>
              <a:r>
                <a:rPr lang="en-US" altLang="zh-CN" sz="2000"/>
                <a:t>]</a:t>
              </a:r>
              <a:r>
                <a:rPr lang="en-US" altLang="zh-CN" sz="2000" baseline="-25000"/>
                <a:t>2</a:t>
              </a:r>
              <a:r>
                <a:rPr lang="en-US" altLang="zh-CN" sz="2000"/>
                <a:t>(</a:t>
              </a:r>
              <a:r>
                <a:rPr lang="en-US" altLang="zh-CN" sz="2000" i="1">
                  <a:solidFill>
                    <a:srgbClr val="FF0000"/>
                  </a:solidFill>
                </a:rPr>
                <a:t>η</a:t>
              </a:r>
              <a:r>
                <a:rPr lang="en-US" altLang="zh-CN" sz="2000" baseline="30000">
                  <a:solidFill>
                    <a:srgbClr val="FF0000"/>
                  </a:solidFill>
                </a:rPr>
                <a:t>2</a:t>
              </a:r>
              <a:r>
                <a:rPr lang="en-US" altLang="zh-CN" sz="2000">
                  <a:solidFill>
                    <a:srgbClr val="FF0000"/>
                  </a:solidFill>
                </a:rPr>
                <a:t>-H</a:t>
              </a:r>
              <a:r>
                <a:rPr lang="en-US" altLang="zh-CN" sz="2000" baseline="-25000">
                  <a:solidFill>
                    <a:srgbClr val="FF0000"/>
                  </a:solidFill>
                </a:rPr>
                <a:t>2</a:t>
              </a:r>
              <a:r>
                <a:rPr lang="en-US" altLang="zh-CN" sz="2000"/>
                <a:t>)</a:t>
              </a:r>
              <a:endParaRPr lang="en-US" altLang="zh-CN" sz="2000"/>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lide(fromBottom)">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utoUpdateAnimBg="0"/>
      <p:bldP spid="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776D5668-67E0-4A24-9B5C-F4B65BE24429}"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
        <p:nvSpPr>
          <p:cNvPr id="416771" name="Rectangle 3"/>
          <p:cNvSpPr>
            <a:spLocks noChangeArrowheads="1"/>
          </p:cNvSpPr>
          <p:nvPr/>
        </p:nvSpPr>
        <p:spPr bwMode="auto">
          <a:xfrm>
            <a:off x="827088" y="260350"/>
            <a:ext cx="8137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a:solidFill>
                  <a:srgbClr val="0000FF"/>
                </a:solidFill>
                <a:ea typeface="华文楷体" panose="02010600040101010101" pitchFamily="2" charset="-122"/>
              </a:rPr>
              <a:t>CO</a:t>
            </a:r>
            <a:r>
              <a:rPr kumimoji="1" lang="en-US" altLang="zh-CN" baseline="-25000">
                <a:solidFill>
                  <a:srgbClr val="0000FF"/>
                </a:solidFill>
                <a:ea typeface="华文楷体" panose="02010600040101010101" pitchFamily="2" charset="-122"/>
              </a:rPr>
              <a:t>2</a:t>
            </a:r>
            <a:r>
              <a:rPr kumimoji="1" lang="zh-CN" altLang="en-US">
                <a:solidFill>
                  <a:srgbClr val="0000FF"/>
                </a:solidFill>
                <a:ea typeface="华文楷体" panose="02010600040101010101" pitchFamily="2" charset="-122"/>
              </a:rPr>
              <a:t>的化学性质</a:t>
            </a:r>
            <a:endParaRPr kumimoji="1" lang="en-US" altLang="zh-CN">
              <a:solidFill>
                <a:srgbClr val="0000FF"/>
              </a:solidFill>
              <a:ea typeface="华文楷体" panose="02010600040101010101" pitchFamily="2" charset="-122"/>
            </a:endParaRPr>
          </a:p>
          <a:p>
            <a:pPr>
              <a:lnSpc>
                <a:spcPct val="130000"/>
              </a:lnSpc>
            </a:pPr>
            <a:r>
              <a:rPr kumimoji="1" lang="en-US" altLang="zh-CN">
                <a:solidFill>
                  <a:srgbClr val="0000FF"/>
                </a:solidFill>
                <a:ea typeface="华文楷体" panose="02010600040101010101" pitchFamily="2" charset="-122"/>
              </a:rPr>
              <a:t>(2) </a:t>
            </a:r>
            <a:r>
              <a:rPr kumimoji="1" lang="zh-CN" altLang="en-US">
                <a:solidFill>
                  <a:srgbClr val="0000FF"/>
                </a:solidFill>
                <a:ea typeface="华文楷体" panose="02010600040101010101" pitchFamily="2" charset="-122"/>
              </a:rPr>
              <a:t>酸性氧化物</a:t>
            </a:r>
            <a:r>
              <a:rPr kumimoji="1" lang="zh-CN" altLang="en-US">
                <a:ea typeface="华文楷体" panose="02010600040101010101" pitchFamily="2" charset="-122"/>
              </a:rPr>
              <a:t>：能与碱、碱性氧化物及碳酸盐反应  </a:t>
            </a:r>
            <a:r>
              <a:rPr kumimoji="1" lang="pt-BR" altLang="zh-CN">
                <a:ea typeface="华文楷体" panose="02010600040101010101" pitchFamily="2" charset="-122"/>
              </a:rPr>
              <a:t>CaCO</a:t>
            </a:r>
            <a:r>
              <a:rPr kumimoji="1" lang="pt-BR" altLang="zh-CN" baseline="-25000">
                <a:ea typeface="华文楷体" panose="02010600040101010101" pitchFamily="2" charset="-122"/>
              </a:rPr>
              <a:t>3</a:t>
            </a:r>
            <a:r>
              <a:rPr kumimoji="1" lang="pt-BR" altLang="zh-CN">
                <a:ea typeface="华文楷体" panose="02010600040101010101" pitchFamily="2" charset="-122"/>
              </a:rPr>
              <a:t>+</a:t>
            </a:r>
            <a:r>
              <a:rPr kumimoji="1" lang="en-US" altLang="zh-CN">
                <a:ea typeface="华文楷体" panose="02010600040101010101" pitchFamily="2" charset="-122"/>
              </a:rPr>
              <a:t>CO</a:t>
            </a:r>
            <a:r>
              <a:rPr kumimoji="1" lang="en-US" altLang="zh-CN" baseline="-25000">
                <a:ea typeface="华文楷体" panose="02010600040101010101" pitchFamily="2" charset="-122"/>
              </a:rPr>
              <a:t>2</a:t>
            </a:r>
            <a:r>
              <a:rPr kumimoji="1" lang="pt-BR" altLang="zh-CN">
                <a:ea typeface="华文楷体" panose="02010600040101010101" pitchFamily="2" charset="-122"/>
              </a:rPr>
              <a:t>+H</a:t>
            </a:r>
            <a:r>
              <a:rPr kumimoji="1" lang="pt-BR" altLang="zh-CN" baseline="-25000">
                <a:ea typeface="华文楷体" panose="02010600040101010101" pitchFamily="2" charset="-122"/>
              </a:rPr>
              <a:t>2</a:t>
            </a:r>
            <a:r>
              <a:rPr kumimoji="1" lang="pt-BR" altLang="zh-CN">
                <a:ea typeface="华文楷体" panose="02010600040101010101" pitchFamily="2" charset="-122"/>
              </a:rPr>
              <a:t>O</a:t>
            </a:r>
            <a:r>
              <a:rPr kumimoji="1" lang="zh-CN" altLang="pt-BR">
                <a:ea typeface="华文楷体" panose="02010600040101010101" pitchFamily="2" charset="-122"/>
              </a:rPr>
              <a:t>＝ </a:t>
            </a:r>
            <a:r>
              <a:rPr kumimoji="1" lang="pt-BR" altLang="zh-CN">
                <a:ea typeface="华文楷体" panose="02010600040101010101" pitchFamily="2" charset="-122"/>
              </a:rPr>
              <a:t>Ca(HCO</a:t>
            </a:r>
            <a:r>
              <a:rPr kumimoji="1" lang="pt-BR" altLang="zh-CN" baseline="-25000">
                <a:ea typeface="华文楷体" panose="02010600040101010101" pitchFamily="2" charset="-122"/>
              </a:rPr>
              <a:t>3</a:t>
            </a:r>
            <a:r>
              <a:rPr kumimoji="1" lang="pt-BR" altLang="zh-CN">
                <a:ea typeface="华文楷体" panose="02010600040101010101" pitchFamily="2" charset="-122"/>
              </a:rPr>
              <a:t>)</a:t>
            </a:r>
            <a:r>
              <a:rPr kumimoji="1" lang="pt-BR" altLang="zh-CN" baseline="-25000">
                <a:ea typeface="华文楷体" panose="02010600040101010101" pitchFamily="2" charset="-122"/>
              </a:rPr>
              <a:t>2</a:t>
            </a:r>
            <a:endParaRPr kumimoji="1" lang="pt-BR" altLang="zh-CN">
              <a:ea typeface="华文楷体" panose="02010600040101010101" pitchFamily="2" charset="-122"/>
            </a:endParaRPr>
          </a:p>
          <a:p>
            <a:pPr>
              <a:lnSpc>
                <a:spcPct val="130000"/>
              </a:lnSpc>
            </a:pPr>
            <a:r>
              <a:rPr kumimoji="1" lang="en-US" altLang="zh-CN">
                <a:ea typeface="华文楷体" panose="02010600040101010101" pitchFamily="2" charset="-122"/>
              </a:rPr>
              <a:t>       NaHCO</a:t>
            </a:r>
            <a:r>
              <a:rPr kumimoji="1" lang="en-US" altLang="zh-CN" baseline="-25000">
                <a:ea typeface="华文楷体" panose="02010600040101010101" pitchFamily="2" charset="-122"/>
              </a:rPr>
              <a:t>3</a:t>
            </a:r>
            <a:r>
              <a:rPr kumimoji="1" lang="en-US" altLang="zh-CN">
                <a:ea typeface="华文楷体" panose="02010600040101010101" pitchFamily="2" charset="-122"/>
              </a:rPr>
              <a:t>, NH</a:t>
            </a:r>
            <a:r>
              <a:rPr kumimoji="1" lang="en-US" altLang="zh-CN" baseline="-25000">
                <a:ea typeface="华文楷体" panose="02010600040101010101" pitchFamily="2" charset="-122"/>
              </a:rPr>
              <a:t>4</a:t>
            </a:r>
            <a:r>
              <a:rPr kumimoji="1" lang="en-US" altLang="zh-CN">
                <a:ea typeface="华文楷体" panose="02010600040101010101" pitchFamily="2" charset="-122"/>
              </a:rPr>
              <a:t>HCO</a:t>
            </a:r>
            <a:r>
              <a:rPr kumimoji="1" lang="en-US" altLang="zh-CN" baseline="-25000">
                <a:ea typeface="华文楷体" panose="02010600040101010101" pitchFamily="2" charset="-122"/>
              </a:rPr>
              <a:t>3</a:t>
            </a:r>
            <a:r>
              <a:rPr kumimoji="1" lang="zh-CN" altLang="en-US">
                <a:ea typeface="华文楷体" panose="02010600040101010101" pitchFamily="2" charset="-122"/>
              </a:rPr>
              <a:t>的制备</a:t>
            </a:r>
            <a:endParaRPr kumimoji="1" lang="pt-BR" altLang="zh-CN">
              <a:ea typeface="华文楷体" panose="02010600040101010101" pitchFamily="2" charset="-122"/>
            </a:endParaRPr>
          </a:p>
        </p:txBody>
      </p:sp>
      <p:sp>
        <p:nvSpPr>
          <p:cNvPr id="416772" name="Rectangle 4"/>
          <p:cNvSpPr>
            <a:spLocks noChangeArrowheads="1"/>
          </p:cNvSpPr>
          <p:nvPr/>
        </p:nvSpPr>
        <p:spPr bwMode="auto">
          <a:xfrm>
            <a:off x="827088" y="3295650"/>
            <a:ext cx="8280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5000"/>
              </a:lnSpc>
            </a:pPr>
            <a:r>
              <a:rPr lang="en-US" altLang="zh-CN">
                <a:solidFill>
                  <a:srgbClr val="FF0000"/>
                </a:solidFill>
                <a:ea typeface="华文楷体" panose="02010600040101010101" pitchFamily="2" charset="-122"/>
              </a:rPr>
              <a:t>(3) CO</a:t>
            </a:r>
            <a:r>
              <a:rPr lang="en-US" altLang="zh-CN" baseline="-25000">
                <a:solidFill>
                  <a:srgbClr val="FF0000"/>
                </a:solidFill>
                <a:ea typeface="华文楷体" panose="02010600040101010101" pitchFamily="2" charset="-122"/>
              </a:rPr>
              <a:t>2</a:t>
            </a:r>
            <a:r>
              <a:rPr lang="en-US" altLang="zh-CN">
                <a:solidFill>
                  <a:srgbClr val="FF0000"/>
                </a:solidFill>
                <a:ea typeface="华文楷体" panose="02010600040101010101" pitchFamily="2" charset="-122"/>
              </a:rPr>
              <a:t>: </a:t>
            </a:r>
            <a:r>
              <a:rPr lang="zh-CN" altLang="en-US">
                <a:solidFill>
                  <a:srgbClr val="FF0000"/>
                </a:solidFill>
                <a:ea typeface="华文楷体" panose="02010600040101010101" pitchFamily="2" charset="-122"/>
              </a:rPr>
              <a:t>非极性分子</a:t>
            </a:r>
            <a:r>
              <a:rPr lang="zh-CN" altLang="en-US">
                <a:ea typeface="华文楷体" panose="02010600040101010101" pitchFamily="2" charset="-122"/>
              </a:rPr>
              <a:t>，易</a:t>
            </a:r>
            <a:r>
              <a:rPr lang="zh-CN" altLang="en-US">
                <a:solidFill>
                  <a:srgbClr val="0000FF"/>
                </a:solidFill>
                <a:ea typeface="华文楷体" panose="02010600040101010101" pitchFamily="2" charset="-122"/>
              </a:rPr>
              <a:t>液化</a:t>
            </a:r>
            <a:r>
              <a:rPr lang="zh-CN" altLang="en-US">
                <a:ea typeface="华文楷体" panose="02010600040101010101" pitchFamily="2" charset="-122"/>
              </a:rPr>
              <a:t>，临界温度为</a:t>
            </a:r>
            <a:r>
              <a:rPr lang="en-US" altLang="zh-CN">
                <a:ea typeface="华文楷体" panose="02010600040101010101" pitchFamily="2" charset="-122"/>
              </a:rPr>
              <a:t>304K</a:t>
            </a:r>
            <a:r>
              <a:rPr lang="zh-CN" altLang="en-US">
                <a:ea typeface="华文楷体" panose="02010600040101010101" pitchFamily="2" charset="-122"/>
              </a:rPr>
              <a:t>。</a:t>
            </a:r>
            <a:endParaRPr lang="en-US" altLang="zh-CN">
              <a:ea typeface="华文楷体" panose="02010600040101010101" pitchFamily="2" charset="-122"/>
            </a:endParaRPr>
          </a:p>
          <a:p>
            <a:pPr>
              <a:lnSpc>
                <a:spcPct val="115000"/>
              </a:lnSpc>
            </a:pPr>
            <a:r>
              <a:rPr lang="en-US" altLang="zh-CN">
                <a:ea typeface="华文楷体" panose="02010600040101010101" pitchFamily="2" charset="-122"/>
              </a:rPr>
              <a:t>   </a:t>
            </a:r>
            <a:r>
              <a:rPr lang="zh-CN" altLang="en-US">
                <a:ea typeface="华文楷体" panose="02010600040101010101" pitchFamily="2" charset="-122"/>
              </a:rPr>
              <a:t>干冰：固体</a:t>
            </a:r>
            <a:r>
              <a:rPr lang="en-US" altLang="zh-CN">
                <a:ea typeface="华文楷体" panose="02010600040101010101" pitchFamily="2" charset="-122"/>
              </a:rPr>
              <a:t>CO</a:t>
            </a:r>
            <a:r>
              <a:rPr lang="en-US" altLang="zh-CN" baseline="-25000">
                <a:ea typeface="华文楷体" panose="02010600040101010101" pitchFamily="2" charset="-122"/>
              </a:rPr>
              <a:t>2</a:t>
            </a:r>
            <a:r>
              <a:rPr lang="zh-CN" altLang="en-US">
                <a:ea typeface="华文楷体" panose="02010600040101010101" pitchFamily="2" charset="-122"/>
              </a:rPr>
              <a:t>，常用</a:t>
            </a:r>
            <a:r>
              <a:rPr lang="zh-CN" altLang="en-US">
                <a:solidFill>
                  <a:srgbClr val="FF0000"/>
                </a:solidFill>
                <a:ea typeface="华文楷体" panose="02010600040101010101" pitchFamily="2" charset="-122"/>
              </a:rPr>
              <a:t>制冷剂</a:t>
            </a:r>
            <a:r>
              <a:rPr lang="zh-CN" altLang="en-US">
                <a:ea typeface="华文楷体" panose="02010600040101010101" pitchFamily="2" charset="-122"/>
              </a:rPr>
              <a:t>。</a:t>
            </a:r>
            <a:endParaRPr lang="en-US" altLang="zh-CN">
              <a:ea typeface="华文楷体" panose="02010600040101010101" pitchFamily="2" charset="-122"/>
            </a:endParaRPr>
          </a:p>
          <a:p>
            <a:pPr>
              <a:lnSpc>
                <a:spcPct val="115000"/>
              </a:lnSpc>
            </a:pPr>
            <a:r>
              <a:rPr lang="zh-CN" altLang="en-US">
                <a:ea typeface="华文楷体" panose="02010600040101010101" pitchFamily="2" charset="-122"/>
              </a:rPr>
              <a:t>    在高温高压</a:t>
            </a:r>
            <a:r>
              <a:rPr lang="en-US" altLang="zh-CN">
                <a:ea typeface="华文楷体" panose="02010600040101010101" pitchFamily="2" charset="-122"/>
              </a:rPr>
              <a:t>(1800 K, 40 GPa)</a:t>
            </a:r>
            <a:r>
              <a:rPr lang="zh-CN" altLang="en-US">
                <a:ea typeface="华文楷体" panose="02010600040101010101" pitchFamily="2" charset="-122"/>
              </a:rPr>
              <a:t> 下转变为原子晶体，类</a:t>
            </a:r>
            <a:r>
              <a:rPr lang="en-US" altLang="zh-CN">
                <a:ea typeface="华文楷体" panose="02010600040101010101" pitchFamily="2" charset="-122"/>
              </a:rPr>
              <a:t>SiO</a:t>
            </a:r>
            <a:r>
              <a:rPr lang="en-US" altLang="zh-CN" baseline="-25000">
                <a:ea typeface="华文楷体" panose="02010600040101010101" pitchFamily="2" charset="-122"/>
              </a:rPr>
              <a:t>2</a:t>
            </a:r>
            <a:r>
              <a:rPr lang="zh-CN" altLang="en-US">
                <a:ea typeface="华文楷体" panose="02010600040101010101" pitchFamily="2" charset="-122"/>
              </a:rPr>
              <a:t>结构。</a:t>
            </a:r>
            <a:endParaRPr lang="zh-CN" altLang="en-US">
              <a:solidFill>
                <a:srgbClr val="FF0000"/>
              </a:solidFill>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6771">
                                            <p:txEl>
                                              <p:pRg st="0" end="0"/>
                                            </p:txEl>
                                          </p:spTgt>
                                        </p:tgtEl>
                                        <p:attrNameLst>
                                          <p:attrName>style.visibility</p:attrName>
                                        </p:attrNameLst>
                                      </p:cBhvr>
                                      <p:to>
                                        <p:strVal val="visible"/>
                                      </p:to>
                                    </p:set>
                                    <p:animEffect transition="in" filter="dissolve">
                                      <p:cBhvr>
                                        <p:cTn id="7" dur="500"/>
                                        <p:tgtEl>
                                          <p:spTgt spid="416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6771">
                                            <p:txEl>
                                              <p:pRg st="1" end="1"/>
                                            </p:txEl>
                                          </p:spTgt>
                                        </p:tgtEl>
                                        <p:attrNameLst>
                                          <p:attrName>style.visibility</p:attrName>
                                        </p:attrNameLst>
                                      </p:cBhvr>
                                      <p:to>
                                        <p:strVal val="visible"/>
                                      </p:to>
                                    </p:set>
                                    <p:animEffect transition="in" filter="dissolve">
                                      <p:cBhvr>
                                        <p:cTn id="12" dur="500"/>
                                        <p:tgtEl>
                                          <p:spTgt spid="416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6771">
                                            <p:txEl>
                                              <p:pRg st="2" end="2"/>
                                            </p:txEl>
                                          </p:spTgt>
                                        </p:tgtEl>
                                        <p:attrNameLst>
                                          <p:attrName>style.visibility</p:attrName>
                                        </p:attrNameLst>
                                      </p:cBhvr>
                                      <p:to>
                                        <p:strVal val="visible"/>
                                      </p:to>
                                    </p:set>
                                    <p:animEffect transition="in" filter="dissolve">
                                      <p:cBhvr>
                                        <p:cTn id="17" dur="500"/>
                                        <p:tgtEl>
                                          <p:spTgt spid="416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6772">
                                            <p:txEl>
                                              <p:pRg st="0" end="0"/>
                                            </p:txEl>
                                          </p:spTgt>
                                        </p:tgtEl>
                                        <p:attrNameLst>
                                          <p:attrName>style.visibility</p:attrName>
                                        </p:attrNameLst>
                                      </p:cBhvr>
                                      <p:to>
                                        <p:strVal val="visible"/>
                                      </p:to>
                                    </p:set>
                                    <p:animEffect transition="in" filter="dissolve">
                                      <p:cBhvr>
                                        <p:cTn id="22" dur="500"/>
                                        <p:tgtEl>
                                          <p:spTgt spid="4167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6772">
                                            <p:txEl>
                                              <p:pRg st="1" end="1"/>
                                            </p:txEl>
                                          </p:spTgt>
                                        </p:tgtEl>
                                        <p:attrNameLst>
                                          <p:attrName>style.visibility</p:attrName>
                                        </p:attrNameLst>
                                      </p:cBhvr>
                                      <p:to>
                                        <p:strVal val="visible"/>
                                      </p:to>
                                    </p:set>
                                    <p:animEffect transition="in" filter="dissolve">
                                      <p:cBhvr>
                                        <p:cTn id="27" dur="500"/>
                                        <p:tgtEl>
                                          <p:spTgt spid="4167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6772">
                                            <p:txEl>
                                              <p:pRg st="2" end="2"/>
                                            </p:txEl>
                                          </p:spTgt>
                                        </p:tgtEl>
                                        <p:attrNameLst>
                                          <p:attrName>style.visibility</p:attrName>
                                        </p:attrNameLst>
                                      </p:cBhvr>
                                      <p:to>
                                        <p:strVal val="visible"/>
                                      </p:to>
                                    </p:set>
                                    <p:animEffect transition="in" filter="dissolve">
                                      <p:cBhvr>
                                        <p:cTn id="32" dur="500"/>
                                        <p:tgtEl>
                                          <p:spTgt spid="4167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1" grpId="0" autoUpdateAnimBg="0" build="p"/>
      <p:bldP spid="416772" grpId="0" autoUpdateAnimBg="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05491E8-A9B2-4938-895C-12E13E0EA714}"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21858" name="Text Box 3"/>
          <p:cNvSpPr txBox="1">
            <a:spLocks noChangeArrowheads="1"/>
          </p:cNvSpPr>
          <p:nvPr/>
        </p:nvSpPr>
        <p:spPr bwMode="auto">
          <a:xfrm>
            <a:off x="854075" y="273050"/>
            <a:ext cx="44021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50000"/>
              </a:spcBef>
            </a:pPr>
            <a:r>
              <a:rPr lang="en-US" altLang="zh-CN" sz="3600">
                <a:solidFill>
                  <a:srgbClr val="0000FF"/>
                </a:solidFill>
                <a:ea typeface="华文楷体" panose="02010600040101010101" pitchFamily="2" charset="-122"/>
              </a:rPr>
              <a:t>2</a:t>
            </a:r>
            <a:r>
              <a:rPr lang="zh-CN" altLang="en-US" sz="3600">
                <a:solidFill>
                  <a:srgbClr val="0000FF"/>
                </a:solidFill>
                <a:ea typeface="华文楷体" panose="02010600040101010101" pitchFamily="2" charset="-122"/>
              </a:rPr>
              <a:t>、碳酸和碳酸盐</a:t>
            </a:r>
            <a:endParaRPr lang="zh-CN" altLang="en-US" sz="3600">
              <a:solidFill>
                <a:srgbClr val="0000FF"/>
              </a:solidFill>
              <a:ea typeface="华文楷体" panose="02010600040101010101" pitchFamily="2" charset="-122"/>
            </a:endParaRPr>
          </a:p>
        </p:txBody>
      </p:sp>
      <p:sp>
        <p:nvSpPr>
          <p:cNvPr id="121860" name="Rectangle 22"/>
          <p:cNvSpPr>
            <a:spLocks noRot="1" noChangeArrowheads="1"/>
          </p:cNvSpPr>
          <p:nvPr/>
        </p:nvSpPr>
        <p:spPr bwMode="auto">
          <a:xfrm>
            <a:off x="1116013" y="1268413"/>
            <a:ext cx="7848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20000"/>
              </a:spcBef>
              <a:buClr>
                <a:schemeClr val="tx2"/>
              </a:buClr>
              <a:buSzPct val="70000"/>
            </a:pPr>
            <a:r>
              <a:rPr lang="en-US" altLang="zh-CN" sz="3600">
                <a:ea typeface="华文楷体" panose="02010600040101010101" pitchFamily="2" charset="-122"/>
              </a:rPr>
              <a:t>1) H</a:t>
            </a:r>
            <a:r>
              <a:rPr lang="en-US" altLang="zh-CN" sz="3600" baseline="-25000">
                <a:ea typeface="华文楷体" panose="02010600040101010101" pitchFamily="2" charset="-122"/>
              </a:rPr>
              <a:t>2</a:t>
            </a:r>
            <a:r>
              <a:rPr lang="en-US" altLang="zh-CN" sz="3600">
                <a:ea typeface="华文楷体" panose="02010600040101010101" pitchFamily="2" charset="-122"/>
              </a:rPr>
              <a:t>CO</a:t>
            </a:r>
            <a:r>
              <a:rPr lang="en-US" altLang="zh-CN" sz="3600" baseline="-25000">
                <a:ea typeface="华文楷体" panose="02010600040101010101" pitchFamily="2" charset="-122"/>
              </a:rPr>
              <a:t>3</a:t>
            </a:r>
            <a:r>
              <a:rPr lang="zh-CN" altLang="en-US" sz="3600">
                <a:ea typeface="华文楷体" panose="02010600040101010101" pitchFamily="2" charset="-122"/>
              </a:rPr>
              <a:t>、</a:t>
            </a:r>
            <a:r>
              <a:rPr lang="en-US" altLang="zh-CN" sz="3600">
                <a:ea typeface="华文楷体" panose="02010600040101010101" pitchFamily="2" charset="-122"/>
              </a:rPr>
              <a:t>HCO</a:t>
            </a:r>
            <a:r>
              <a:rPr lang="en-US" altLang="zh-CN" sz="3600" baseline="-25000">
                <a:ea typeface="华文楷体" panose="02010600040101010101" pitchFamily="2" charset="-122"/>
              </a:rPr>
              <a:t>3</a:t>
            </a:r>
            <a:r>
              <a:rPr lang="en-US" altLang="zh-CN" sz="3600" baseline="30000">
                <a:ea typeface="华文楷体" panose="02010600040101010101" pitchFamily="2" charset="-122"/>
              </a:rPr>
              <a:t>-</a:t>
            </a:r>
            <a:r>
              <a:rPr lang="zh-CN" altLang="en-US" sz="3600">
                <a:ea typeface="华文楷体" panose="02010600040101010101" pitchFamily="2" charset="-122"/>
              </a:rPr>
              <a:t>、</a:t>
            </a:r>
            <a:r>
              <a:rPr lang="en-US" altLang="zh-CN" sz="3600">
                <a:ea typeface="华文楷体" panose="02010600040101010101" pitchFamily="2" charset="-122"/>
              </a:rPr>
              <a:t>CO</a:t>
            </a:r>
            <a:r>
              <a:rPr lang="en-US" altLang="zh-CN" sz="3600" baseline="-25000">
                <a:ea typeface="华文楷体" panose="02010600040101010101" pitchFamily="2" charset="-122"/>
              </a:rPr>
              <a:t>3</a:t>
            </a:r>
            <a:r>
              <a:rPr lang="en-US" altLang="zh-CN" sz="3600" baseline="30000">
                <a:ea typeface="华文楷体" panose="02010600040101010101" pitchFamily="2" charset="-122"/>
              </a:rPr>
              <a:t>2-</a:t>
            </a:r>
            <a:r>
              <a:rPr lang="zh-CN" altLang="en-US" sz="3600">
                <a:ea typeface="华文楷体" panose="02010600040101010101" pitchFamily="2" charset="-122"/>
              </a:rPr>
              <a:t>的结构</a:t>
            </a:r>
            <a:endParaRPr lang="zh-CN" altLang="en-US" sz="3600">
              <a:ea typeface="华文楷体" panose="02010600040101010101" pitchFamily="2" charset="-122"/>
            </a:endParaRPr>
          </a:p>
        </p:txBody>
      </p:sp>
      <p:sp>
        <p:nvSpPr>
          <p:cNvPr id="35848" name="Rectangle 23"/>
          <p:cNvSpPr>
            <a:spLocks noChangeArrowheads="1"/>
          </p:cNvSpPr>
          <p:nvPr/>
        </p:nvSpPr>
        <p:spPr bwMode="auto">
          <a:xfrm>
            <a:off x="5724128" y="3789419"/>
            <a:ext cx="2366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dirty="0">
                <a:ea typeface="华文楷体" panose="02010600040101010101" pitchFamily="2" charset="-122"/>
              </a:rPr>
              <a:t>C</a:t>
            </a:r>
            <a:r>
              <a:rPr lang="zh-CN" altLang="en-US" dirty="0">
                <a:ea typeface="华文楷体" panose="02010600040101010101" pitchFamily="2" charset="-122"/>
              </a:rPr>
              <a:t>：</a:t>
            </a:r>
            <a:r>
              <a:rPr lang="en-US" altLang="zh-CN" dirty="0">
                <a:ea typeface="华文楷体" panose="02010600040101010101" pitchFamily="2" charset="-122"/>
              </a:rPr>
              <a:t>sp</a:t>
            </a:r>
            <a:r>
              <a:rPr lang="en-US" altLang="zh-CN" baseline="30000" dirty="0">
                <a:ea typeface="华文楷体" panose="02010600040101010101" pitchFamily="2" charset="-122"/>
              </a:rPr>
              <a:t>2</a:t>
            </a:r>
            <a:r>
              <a:rPr lang="zh-CN" altLang="en-US" dirty="0">
                <a:ea typeface="华文楷体" panose="02010600040101010101" pitchFamily="2" charset="-122"/>
              </a:rPr>
              <a:t>杂化</a:t>
            </a:r>
            <a:endParaRPr lang="en-US" altLang="zh-CN" dirty="0">
              <a:ea typeface="华文楷体" panose="02010600040101010101" pitchFamily="2" charset="-122"/>
            </a:endParaRPr>
          </a:p>
          <a:p>
            <a:endParaRPr lang="en-US" altLang="zh-CN" dirty="0">
              <a:solidFill>
                <a:srgbClr val="0000FF"/>
              </a:solidFill>
              <a:ea typeface="华文楷体" panose="02010600040101010101" pitchFamily="2" charset="-122"/>
            </a:endParaRPr>
          </a:p>
          <a:p>
            <a:r>
              <a:rPr lang="zh-CN" altLang="en-US" dirty="0">
                <a:solidFill>
                  <a:srgbClr val="0000FF"/>
                </a:solidFill>
                <a:ea typeface="华文楷体" panose="02010600040101010101" pitchFamily="2" charset="-122"/>
              </a:rPr>
              <a:t>平面三角形</a:t>
            </a:r>
            <a:endParaRPr lang="zh-CN" altLang="en-US" dirty="0">
              <a:solidFill>
                <a:srgbClr val="0000FF"/>
              </a:solidFill>
              <a:ea typeface="华文楷体" panose="02010600040101010101" pitchFamily="2" charset="-122"/>
            </a:endParaRPr>
          </a:p>
        </p:txBody>
      </p:sp>
      <p:sp>
        <p:nvSpPr>
          <p:cNvPr id="2" name="TextBox 1"/>
          <p:cNvSpPr txBox="1">
            <a:spLocks noChangeArrowheads="1"/>
          </p:cNvSpPr>
          <p:nvPr/>
        </p:nvSpPr>
        <p:spPr bwMode="auto">
          <a:xfrm>
            <a:off x="5508104" y="2920179"/>
            <a:ext cx="3695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600" dirty="0">
                <a:solidFill>
                  <a:srgbClr val="0000FF"/>
                </a:solidFill>
                <a:ea typeface="华文楷体" panose="02010600040101010101" pitchFamily="2" charset="-122"/>
              </a:rPr>
              <a:t>H</a:t>
            </a:r>
            <a:r>
              <a:rPr lang="en-US" altLang="zh-CN" sz="3600" baseline="-25000" dirty="0">
                <a:solidFill>
                  <a:srgbClr val="0000FF"/>
                </a:solidFill>
                <a:ea typeface="华文楷体" panose="02010600040101010101" pitchFamily="2" charset="-122"/>
              </a:rPr>
              <a:t>2</a:t>
            </a:r>
            <a:r>
              <a:rPr lang="en-US" altLang="zh-CN" sz="3600" dirty="0">
                <a:solidFill>
                  <a:srgbClr val="0000FF"/>
                </a:solidFill>
                <a:ea typeface="华文楷体" panose="02010600040101010101" pitchFamily="2" charset="-122"/>
              </a:rPr>
              <a:t>CO</a:t>
            </a:r>
            <a:r>
              <a:rPr lang="en-US" altLang="zh-CN" sz="3600" baseline="-25000" dirty="0">
                <a:solidFill>
                  <a:srgbClr val="0000FF"/>
                </a:solidFill>
                <a:ea typeface="华文楷体" panose="02010600040101010101" pitchFamily="2" charset="-122"/>
              </a:rPr>
              <a:t>3  </a:t>
            </a:r>
            <a:r>
              <a:rPr lang="zh-CN" altLang="en-US" sz="3600" dirty="0">
                <a:solidFill>
                  <a:srgbClr val="0000FF"/>
                </a:solidFill>
                <a:ea typeface="华文楷体" panose="02010600040101010101" pitchFamily="2" charset="-122"/>
              </a:rPr>
              <a:t>无大</a:t>
            </a:r>
            <a:r>
              <a:rPr lang="zh-CN" altLang="en-US" sz="3600" dirty="0">
                <a:solidFill>
                  <a:srgbClr val="0000FF"/>
                </a:solidFill>
                <a:ea typeface="华文楷体" panose="02010600040101010101" pitchFamily="2" charset="-122"/>
                <a:sym typeface="Symbol" panose="05050102010706020507" pitchFamily="18" charset="2"/>
              </a:rPr>
              <a:t>键</a:t>
            </a:r>
            <a:endParaRPr lang="zh-CN" altLang="en-US" sz="3600" dirty="0">
              <a:solidFill>
                <a:srgbClr val="0000FF"/>
              </a:solidFill>
              <a:ea typeface="华文楷体" panose="02010600040101010101" pitchFamily="2" charset="-122"/>
            </a:endParaRPr>
          </a:p>
        </p:txBody>
      </p:sp>
      <p:pic>
        <p:nvPicPr>
          <p:cNvPr id="11"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302543" y="4574438"/>
            <a:ext cx="2635932" cy="184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2"/>
          <p:cNvGrpSpPr/>
          <p:nvPr/>
        </p:nvGrpSpPr>
        <p:grpSpPr bwMode="auto">
          <a:xfrm>
            <a:off x="2796977" y="1875331"/>
            <a:ext cx="1966912" cy="2319338"/>
            <a:chOff x="4332" y="1162"/>
            <a:chExt cx="1239" cy="1461"/>
          </a:xfrm>
        </p:grpSpPr>
        <p:sp>
          <p:nvSpPr>
            <p:cNvPr id="13" name="Text Box 9"/>
            <p:cNvSpPr txBox="1">
              <a:spLocks noChangeArrowheads="1"/>
            </p:cNvSpPr>
            <p:nvPr/>
          </p:nvSpPr>
          <p:spPr bwMode="auto">
            <a:xfrm>
              <a:off x="4468" y="2296"/>
              <a:ext cx="11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zh-CN" altLang="en-US" sz="2800" smtClean="0">
                  <a:solidFill>
                    <a:srgbClr val="000000"/>
                  </a:solidFill>
                  <a:ea typeface="楷体_GB2312" pitchFamily="49" charset="-122"/>
                </a:rPr>
                <a:t>分子构型</a:t>
              </a:r>
              <a:endParaRPr kumimoji="1" lang="zh-CN" altLang="en-US" sz="2800" smtClean="0">
                <a:solidFill>
                  <a:srgbClr val="000000"/>
                </a:solidFill>
                <a:ea typeface="楷体_GB2312" pitchFamily="49" charset="-122"/>
              </a:endParaRPr>
            </a:p>
          </p:txBody>
        </p:sp>
        <p:pic>
          <p:nvPicPr>
            <p:cNvPr id="14" name="Picture 11" descr="h2co3"/>
            <p:cNvPicPr>
              <a:picLocks noChangeAspect="1" noChangeArrowheads="1"/>
            </p:cNvPicPr>
            <p:nvPr/>
          </p:nvPicPr>
          <p:blipFill>
            <a:blip r:embed="rId2" cstate="print">
              <a:extLst>
                <a:ext uri="{28A0092B-C50C-407E-A947-70E740481C1C}">
                  <a14:useLocalDpi xmlns:a14="http://schemas.microsoft.com/office/drawing/2010/main" val="0"/>
                </a:ext>
              </a:extLst>
            </a:blip>
            <a:srcRect l="18336" t="15947" r="15573" b="23045"/>
            <a:stretch>
              <a:fillRect/>
            </a:stretch>
          </p:blipFill>
          <p:spPr bwMode="auto">
            <a:xfrm>
              <a:off x="4332" y="1162"/>
              <a:ext cx="1180"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5848"/>
                                        </p:tgtEl>
                                        <p:attrNameLst>
                                          <p:attrName>style.visibility</p:attrName>
                                        </p:attrNameLst>
                                      </p:cBhvr>
                                      <p:to>
                                        <p:strVal val="visible"/>
                                      </p:to>
                                    </p:set>
                                    <p:animEffect transition="in" filter="barn(inVertical)">
                                      <p:cBhvr>
                                        <p:cTn id="13" dur="500"/>
                                        <p:tgtEl>
                                          <p:spTgt spid="3584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8" grpId="0"/>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05491E8-A9B2-4938-895C-12E13E0EA714}"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grpSp>
        <p:nvGrpSpPr>
          <p:cNvPr id="418820" name="Group 4"/>
          <p:cNvGrpSpPr/>
          <p:nvPr/>
        </p:nvGrpSpPr>
        <p:grpSpPr bwMode="auto">
          <a:xfrm>
            <a:off x="1835696" y="2348880"/>
            <a:ext cx="5759450" cy="2562225"/>
            <a:chOff x="480" y="672"/>
            <a:chExt cx="4704" cy="1926"/>
          </a:xfrm>
        </p:grpSpPr>
        <p:pic>
          <p:nvPicPr>
            <p:cNvPr id="121863"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0" y="672"/>
              <a:ext cx="4704" cy="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Rectangle 6"/>
            <p:cNvSpPr>
              <a:spLocks noChangeArrowheads="1"/>
            </p:cNvSpPr>
            <p:nvPr/>
          </p:nvSpPr>
          <p:spPr bwMode="auto">
            <a:xfrm>
              <a:off x="3840" y="2168"/>
              <a:ext cx="570"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a:solidFill>
                    <a:srgbClr val="FF0000"/>
                  </a:solidFill>
                  <a:ea typeface="华文楷体" panose="02010600040101010101" pitchFamily="2" charset="-122"/>
                  <a:sym typeface="Symbol" panose="05050102010706020507" pitchFamily="18" charset="2"/>
                </a:rPr>
                <a:t></a:t>
              </a:r>
              <a:r>
                <a:rPr kumimoji="1" lang="en-US" altLang="zh-CN" sz="2800" baseline="-25000">
                  <a:solidFill>
                    <a:srgbClr val="FF0000"/>
                  </a:solidFill>
                  <a:ea typeface="华文楷体" panose="02010600040101010101" pitchFamily="2" charset="-122"/>
                  <a:sym typeface="Symbol" panose="05050102010706020507" pitchFamily="18" charset="2"/>
                </a:rPr>
                <a:t>4</a:t>
              </a:r>
              <a:r>
                <a:rPr kumimoji="1" lang="en-US" altLang="zh-CN" sz="2800" baseline="30000">
                  <a:solidFill>
                    <a:srgbClr val="FF0000"/>
                  </a:solidFill>
                  <a:ea typeface="华文楷体" panose="02010600040101010101" pitchFamily="2" charset="-122"/>
                  <a:sym typeface="Symbol" panose="05050102010706020507" pitchFamily="18" charset="2"/>
                </a:rPr>
                <a:t>6</a:t>
              </a:r>
              <a:endParaRPr kumimoji="1" lang="en-US" altLang="zh-CN" sz="2800" baseline="30000">
                <a:solidFill>
                  <a:srgbClr val="FF0000"/>
                </a:solidFill>
                <a:ea typeface="华文楷体" panose="02010600040101010101" pitchFamily="2" charset="-122"/>
                <a:sym typeface="Symbol" panose="05050102010706020507" pitchFamily="18" charset="2"/>
              </a:endParaRPr>
            </a:p>
          </p:txBody>
        </p:sp>
        <p:sp>
          <p:nvSpPr>
            <p:cNvPr id="121865" name="Rectangle 7"/>
            <p:cNvSpPr>
              <a:spLocks noChangeArrowheads="1"/>
            </p:cNvSpPr>
            <p:nvPr/>
          </p:nvSpPr>
          <p:spPr bwMode="auto">
            <a:xfrm>
              <a:off x="1728" y="2208"/>
              <a:ext cx="571"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a:solidFill>
                    <a:srgbClr val="FF0000"/>
                  </a:solidFill>
                  <a:ea typeface="华文楷体" panose="02010600040101010101" pitchFamily="2" charset="-122"/>
                  <a:sym typeface="Symbol" panose="05050102010706020507" pitchFamily="18" charset="2"/>
                </a:rPr>
                <a:t></a:t>
              </a:r>
              <a:r>
                <a:rPr kumimoji="1" lang="en-US" altLang="zh-CN" sz="2800" baseline="-25000">
                  <a:solidFill>
                    <a:srgbClr val="FF0000"/>
                  </a:solidFill>
                  <a:ea typeface="华文楷体" panose="02010600040101010101" pitchFamily="2" charset="-122"/>
                  <a:sym typeface="Symbol" panose="05050102010706020507" pitchFamily="18" charset="2"/>
                </a:rPr>
                <a:t>3</a:t>
              </a:r>
              <a:r>
                <a:rPr kumimoji="1" lang="en-US" altLang="zh-CN" sz="2800" baseline="30000">
                  <a:solidFill>
                    <a:srgbClr val="FF0000"/>
                  </a:solidFill>
                  <a:ea typeface="华文楷体" panose="02010600040101010101" pitchFamily="2" charset="-122"/>
                  <a:sym typeface="Symbol" panose="05050102010706020507" pitchFamily="18" charset="2"/>
                </a:rPr>
                <a:t>4</a:t>
              </a:r>
              <a:endParaRPr kumimoji="1" lang="en-US" altLang="zh-CN" sz="2800" baseline="30000">
                <a:solidFill>
                  <a:srgbClr val="FF0000"/>
                </a:solidFill>
                <a:ea typeface="华文楷体" panose="02010600040101010101" pitchFamily="2" charset="-122"/>
                <a:sym typeface="Symbol" panose="05050102010706020507" pitchFamily="18" charset="2"/>
              </a:endParaRPr>
            </a:p>
          </p:txBody>
        </p:sp>
      </p:grpSp>
      <p:sp>
        <p:nvSpPr>
          <p:cNvPr id="35848" name="Rectangle 23"/>
          <p:cNvSpPr>
            <a:spLocks noChangeArrowheads="1"/>
          </p:cNvSpPr>
          <p:nvPr/>
        </p:nvSpPr>
        <p:spPr bwMode="auto">
          <a:xfrm>
            <a:off x="2051720" y="5445224"/>
            <a:ext cx="50405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dirty="0">
                <a:ea typeface="华文楷体" panose="02010600040101010101" pitchFamily="2" charset="-122"/>
              </a:rPr>
              <a:t>C</a:t>
            </a:r>
            <a:r>
              <a:rPr lang="zh-CN" altLang="en-US" dirty="0">
                <a:ea typeface="华文楷体" panose="02010600040101010101" pitchFamily="2" charset="-122"/>
              </a:rPr>
              <a:t>：</a:t>
            </a:r>
            <a:r>
              <a:rPr lang="en-US" altLang="zh-CN" dirty="0">
                <a:ea typeface="华文楷体" panose="02010600040101010101" pitchFamily="2" charset="-122"/>
              </a:rPr>
              <a:t>sp</a:t>
            </a:r>
            <a:r>
              <a:rPr lang="en-US" altLang="zh-CN" baseline="30000" dirty="0">
                <a:ea typeface="华文楷体" panose="02010600040101010101" pitchFamily="2" charset="-122"/>
              </a:rPr>
              <a:t>2</a:t>
            </a:r>
            <a:r>
              <a:rPr lang="zh-CN" altLang="en-US" dirty="0" smtClean="0">
                <a:ea typeface="华文楷体" panose="02010600040101010101" pitchFamily="2" charset="-122"/>
              </a:rPr>
              <a:t>杂化</a:t>
            </a:r>
            <a:r>
              <a:rPr lang="en-US" altLang="zh-CN" dirty="0" smtClean="0">
                <a:ea typeface="华文楷体" panose="02010600040101010101" pitchFamily="2" charset="-122"/>
              </a:rPr>
              <a:t> </a:t>
            </a:r>
            <a:r>
              <a:rPr lang="zh-CN" altLang="en-US" dirty="0" smtClean="0">
                <a:solidFill>
                  <a:srgbClr val="0000FF"/>
                </a:solidFill>
                <a:ea typeface="华文楷体" panose="02010600040101010101" pitchFamily="2" charset="-122"/>
              </a:rPr>
              <a:t>平面三角形</a:t>
            </a:r>
            <a:endParaRPr lang="zh-CN" altLang="en-US" dirty="0">
              <a:solidFill>
                <a:srgbClr val="0000FF"/>
              </a:solidFill>
              <a:ea typeface="华文楷体" panose="02010600040101010101" pitchFamily="2" charset="-122"/>
            </a:endParaRPr>
          </a:p>
        </p:txBody>
      </p:sp>
      <p:grpSp>
        <p:nvGrpSpPr>
          <p:cNvPr id="12" name="Group 16"/>
          <p:cNvGrpSpPr/>
          <p:nvPr/>
        </p:nvGrpSpPr>
        <p:grpSpPr bwMode="auto">
          <a:xfrm>
            <a:off x="2051720" y="260648"/>
            <a:ext cx="1654175" cy="2247900"/>
            <a:chOff x="3152" y="1207"/>
            <a:chExt cx="1042" cy="1416"/>
          </a:xfrm>
        </p:grpSpPr>
        <p:pic>
          <p:nvPicPr>
            <p:cNvPr id="13" name="Picture 12" descr="HCO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 y="1207"/>
              <a:ext cx="1042" cy="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3334" y="2296"/>
              <a:ext cx="7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HCO</a:t>
              </a:r>
              <a:r>
                <a:rPr kumimoji="1" lang="en-US" altLang="zh-CN" sz="2800" baseline="-25000" smtClean="0">
                  <a:solidFill>
                    <a:srgbClr val="000000"/>
                  </a:solidFill>
                  <a:ea typeface="楷体_GB2312" pitchFamily="49" charset="-122"/>
                </a:rPr>
                <a:t>3</a:t>
              </a:r>
              <a:r>
                <a:rPr kumimoji="1" lang="en-US" altLang="zh-CN" sz="2800" baseline="30000" smtClean="0">
                  <a:solidFill>
                    <a:srgbClr val="000000"/>
                  </a:solidFill>
                  <a:ea typeface="楷体_GB2312" pitchFamily="49" charset="-122"/>
                </a:rPr>
                <a:t>-</a:t>
              </a:r>
              <a:endParaRPr kumimoji="1" lang="en-US" altLang="zh-CN" sz="2800" baseline="30000" smtClean="0">
                <a:solidFill>
                  <a:srgbClr val="000000"/>
                </a:solidFill>
                <a:ea typeface="楷体_GB2312" pitchFamily="49" charset="-122"/>
              </a:endParaRPr>
            </a:p>
          </p:txBody>
        </p:sp>
      </p:grpSp>
      <p:grpSp>
        <p:nvGrpSpPr>
          <p:cNvPr id="15" name="Group 17"/>
          <p:cNvGrpSpPr/>
          <p:nvPr/>
        </p:nvGrpSpPr>
        <p:grpSpPr bwMode="auto">
          <a:xfrm>
            <a:off x="5220072" y="290812"/>
            <a:ext cx="1692275" cy="2217737"/>
            <a:chOff x="4604" y="1253"/>
            <a:chExt cx="1066" cy="1361"/>
          </a:xfrm>
        </p:grpSpPr>
        <p:pic>
          <p:nvPicPr>
            <p:cNvPr id="16" name="Picture 13" descr="HCO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 y="1253"/>
              <a:ext cx="997"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p:cNvSpPr txBox="1">
              <a:spLocks noChangeArrowheads="1"/>
            </p:cNvSpPr>
            <p:nvPr/>
          </p:nvSpPr>
          <p:spPr bwMode="auto">
            <a:xfrm>
              <a:off x="4740" y="2296"/>
              <a:ext cx="93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z="2800" smtClean="0">
                  <a:solidFill>
                    <a:srgbClr val="000000"/>
                  </a:solidFill>
                  <a:ea typeface="楷体_GB2312" pitchFamily="49" charset="-122"/>
                </a:rPr>
                <a:t> CO</a:t>
              </a:r>
              <a:r>
                <a:rPr kumimoji="1" lang="en-US" altLang="zh-CN" sz="2800" baseline="-25000" smtClean="0">
                  <a:solidFill>
                    <a:srgbClr val="000000"/>
                  </a:solidFill>
                  <a:ea typeface="楷体_GB2312" pitchFamily="49" charset="-122"/>
                </a:rPr>
                <a:t>3</a:t>
              </a:r>
              <a:r>
                <a:rPr kumimoji="1" lang="en-US" altLang="zh-CN" sz="2800" baseline="30000" smtClean="0">
                  <a:solidFill>
                    <a:srgbClr val="000000"/>
                  </a:solidFill>
                  <a:ea typeface="楷体_GB2312" pitchFamily="49" charset="-122"/>
                </a:rPr>
                <a:t>2-</a:t>
              </a:r>
              <a:endParaRPr kumimoji="1" lang="en-US" altLang="zh-CN" sz="2800" baseline="30000" smtClean="0">
                <a:solidFill>
                  <a:srgbClr val="000000"/>
                </a:solidFill>
                <a:ea typeface="楷体_GB2312" pitchFamily="49" charset="-122"/>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8820"/>
                                        </p:tgtEl>
                                        <p:attrNameLst>
                                          <p:attrName>style.visibility</p:attrName>
                                        </p:attrNameLst>
                                      </p:cBhvr>
                                      <p:to>
                                        <p:strVal val="visible"/>
                                      </p:to>
                                    </p:set>
                                    <p:animEffect transition="in" filter="barn(inVertical)">
                                      <p:cBhvr>
                                        <p:cTn id="7" dur="500"/>
                                        <p:tgtEl>
                                          <p:spTgt spid="4188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barn(inVertical)">
                                      <p:cBhvr>
                                        <p:cTn id="12" dur="500"/>
                                        <p:tgtEl>
                                          <p:spTgt spid="358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FF76AD5F-685A-4681-8A50-ED157F92C672}"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82090" name="Rectangle 3"/>
          <p:cNvSpPr>
            <a:spLocks noChangeArrowheads="1"/>
          </p:cNvSpPr>
          <p:nvPr/>
        </p:nvSpPr>
        <p:spPr bwMode="auto">
          <a:xfrm>
            <a:off x="1052513" y="342900"/>
            <a:ext cx="3590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3600">
                <a:solidFill>
                  <a:srgbClr val="0000FF"/>
                </a:solidFill>
                <a:ea typeface="华文楷体" panose="02010600040101010101" pitchFamily="2" charset="-122"/>
              </a:rPr>
              <a:t>2) </a:t>
            </a:r>
            <a:r>
              <a:rPr kumimoji="1" lang="zh-CN" altLang="en-US" sz="3600">
                <a:solidFill>
                  <a:srgbClr val="0000FF"/>
                </a:solidFill>
                <a:ea typeface="华文楷体" panose="02010600040101010101" pitchFamily="2" charset="-122"/>
              </a:rPr>
              <a:t>碳酸的性质：</a:t>
            </a:r>
            <a:endParaRPr kumimoji="1" lang="zh-CN" altLang="en-US" sz="3600">
              <a:ea typeface="华文楷体" panose="02010600040101010101" pitchFamily="2" charset="-122"/>
            </a:endParaRPr>
          </a:p>
        </p:txBody>
      </p:sp>
      <p:sp>
        <p:nvSpPr>
          <p:cNvPr id="82091" name="Rectangle 4"/>
          <p:cNvSpPr>
            <a:spLocks noChangeArrowheads="1"/>
          </p:cNvSpPr>
          <p:nvPr/>
        </p:nvSpPr>
        <p:spPr bwMode="auto">
          <a:xfrm>
            <a:off x="4462463" y="333375"/>
            <a:ext cx="2630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zh-CN" altLang="en-US" sz="3600">
                <a:ea typeface="华文楷体" panose="02010600040101010101" pitchFamily="2" charset="-122"/>
              </a:rPr>
              <a:t>二元弱酸：</a:t>
            </a:r>
            <a:endParaRPr kumimoji="1" lang="zh-CN" altLang="en-US" sz="3600">
              <a:ea typeface="华文楷体" panose="02010600040101010101" pitchFamily="2" charset="-122"/>
            </a:endParaRPr>
          </a:p>
        </p:txBody>
      </p:sp>
      <p:grpSp>
        <p:nvGrpSpPr>
          <p:cNvPr id="419845" name="Group 5"/>
          <p:cNvGrpSpPr/>
          <p:nvPr/>
        </p:nvGrpSpPr>
        <p:grpSpPr bwMode="auto">
          <a:xfrm>
            <a:off x="1295400" y="1196975"/>
            <a:ext cx="6732588" cy="596900"/>
            <a:chOff x="808" y="1440"/>
            <a:chExt cx="4241" cy="376"/>
          </a:xfrm>
        </p:grpSpPr>
        <p:sp>
          <p:nvSpPr>
            <p:cNvPr id="82116" name="Rectangle 6"/>
            <p:cNvSpPr>
              <a:spLocks noChangeArrowheads="1"/>
            </p:cNvSpPr>
            <p:nvPr/>
          </p:nvSpPr>
          <p:spPr bwMode="auto">
            <a:xfrm>
              <a:off x="4922" y="1456"/>
              <a:ext cx="12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-7</a:t>
              </a:r>
              <a:endParaRPr lang="en-US" altLang="zh-CN">
                <a:ea typeface="华文楷体" panose="02010600040101010101" pitchFamily="2" charset="-122"/>
              </a:endParaRPr>
            </a:p>
          </p:txBody>
        </p:sp>
        <p:sp>
          <p:nvSpPr>
            <p:cNvPr id="82117" name="Rectangle 7"/>
            <p:cNvSpPr>
              <a:spLocks noChangeArrowheads="1"/>
            </p:cNvSpPr>
            <p:nvPr/>
          </p:nvSpPr>
          <p:spPr bwMode="auto">
            <a:xfrm>
              <a:off x="3699" y="1634"/>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1</a:t>
              </a:r>
              <a:endParaRPr lang="en-US" altLang="zh-CN">
                <a:ea typeface="华文楷体" panose="02010600040101010101" pitchFamily="2" charset="-122"/>
              </a:endParaRPr>
            </a:p>
          </p:txBody>
        </p:sp>
        <p:sp>
          <p:nvSpPr>
            <p:cNvPr id="82118" name="Rectangle 8"/>
            <p:cNvSpPr>
              <a:spLocks noChangeArrowheads="1"/>
            </p:cNvSpPr>
            <p:nvPr/>
          </p:nvSpPr>
          <p:spPr bwMode="auto">
            <a:xfrm>
              <a:off x="3056" y="1456"/>
              <a:ext cx="5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82119" name="Rectangle 9"/>
            <p:cNvSpPr>
              <a:spLocks noChangeArrowheads="1"/>
            </p:cNvSpPr>
            <p:nvPr/>
          </p:nvSpPr>
          <p:spPr bwMode="auto">
            <a:xfrm>
              <a:off x="3053" y="1634"/>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3</a:t>
              </a:r>
              <a:endParaRPr lang="en-US" altLang="zh-CN">
                <a:ea typeface="华文楷体" panose="02010600040101010101" pitchFamily="2" charset="-122"/>
              </a:endParaRPr>
            </a:p>
          </p:txBody>
        </p:sp>
        <p:sp>
          <p:nvSpPr>
            <p:cNvPr id="82120" name="Rectangle 10"/>
            <p:cNvSpPr>
              <a:spLocks noChangeArrowheads="1"/>
            </p:cNvSpPr>
            <p:nvPr/>
          </p:nvSpPr>
          <p:spPr bwMode="auto">
            <a:xfrm>
              <a:off x="1473" y="1634"/>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3</a:t>
              </a:r>
              <a:endParaRPr lang="en-US" altLang="zh-CN">
                <a:ea typeface="华文楷体" panose="02010600040101010101" pitchFamily="2" charset="-122"/>
              </a:endParaRPr>
            </a:p>
          </p:txBody>
        </p:sp>
        <p:sp>
          <p:nvSpPr>
            <p:cNvPr id="82121" name="Rectangle 11"/>
            <p:cNvSpPr>
              <a:spLocks noChangeArrowheads="1"/>
            </p:cNvSpPr>
            <p:nvPr/>
          </p:nvSpPr>
          <p:spPr bwMode="auto">
            <a:xfrm>
              <a:off x="1014" y="1634"/>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2</a:t>
              </a:r>
              <a:endParaRPr lang="en-US" altLang="zh-CN">
                <a:ea typeface="华文楷体" panose="02010600040101010101" pitchFamily="2" charset="-122"/>
              </a:endParaRPr>
            </a:p>
          </p:txBody>
        </p:sp>
        <p:sp>
          <p:nvSpPr>
            <p:cNvPr id="82122" name="Rectangle 12"/>
            <p:cNvSpPr>
              <a:spLocks noChangeArrowheads="1"/>
            </p:cNvSpPr>
            <p:nvPr/>
          </p:nvSpPr>
          <p:spPr bwMode="auto">
            <a:xfrm>
              <a:off x="4652" y="1476"/>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10</a:t>
              </a:r>
              <a:endParaRPr lang="en-US" altLang="zh-CN">
                <a:ea typeface="华文楷体" panose="02010600040101010101" pitchFamily="2" charset="-122"/>
              </a:endParaRPr>
            </a:p>
          </p:txBody>
        </p:sp>
        <p:sp>
          <p:nvSpPr>
            <p:cNvPr id="82123" name="Rectangle 13"/>
            <p:cNvSpPr>
              <a:spLocks noChangeArrowheads="1"/>
            </p:cNvSpPr>
            <p:nvPr/>
          </p:nvSpPr>
          <p:spPr bwMode="auto">
            <a:xfrm>
              <a:off x="4149" y="1476"/>
              <a:ext cx="32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4.4</a:t>
              </a:r>
              <a:endParaRPr lang="en-US" altLang="zh-CN">
                <a:ea typeface="华文楷体" panose="02010600040101010101" pitchFamily="2" charset="-122"/>
              </a:endParaRPr>
            </a:p>
          </p:txBody>
        </p:sp>
        <p:sp>
          <p:nvSpPr>
            <p:cNvPr id="82124" name="Rectangle 14"/>
            <p:cNvSpPr>
              <a:spLocks noChangeArrowheads="1"/>
            </p:cNvSpPr>
            <p:nvPr/>
          </p:nvSpPr>
          <p:spPr bwMode="auto">
            <a:xfrm>
              <a:off x="3225" y="1476"/>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    </a:t>
              </a:r>
              <a:endParaRPr lang="en-US" altLang="zh-CN">
                <a:ea typeface="华文楷体" panose="02010600040101010101" pitchFamily="2" charset="-122"/>
              </a:endParaRPr>
            </a:p>
          </p:txBody>
        </p:sp>
        <p:sp>
          <p:nvSpPr>
            <p:cNvPr id="82125" name="Rectangle 15"/>
            <p:cNvSpPr>
              <a:spLocks noChangeArrowheads="1"/>
            </p:cNvSpPr>
            <p:nvPr/>
          </p:nvSpPr>
          <p:spPr bwMode="auto">
            <a:xfrm>
              <a:off x="2492" y="1476"/>
              <a:ext cx="58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HCO</a:t>
              </a:r>
              <a:endParaRPr lang="en-US" altLang="zh-CN">
                <a:ea typeface="华文楷体" panose="02010600040101010101" pitchFamily="2" charset="-122"/>
              </a:endParaRPr>
            </a:p>
          </p:txBody>
        </p:sp>
        <p:sp>
          <p:nvSpPr>
            <p:cNvPr id="82126" name="Rectangle 16"/>
            <p:cNvSpPr>
              <a:spLocks noChangeArrowheads="1"/>
            </p:cNvSpPr>
            <p:nvPr/>
          </p:nvSpPr>
          <p:spPr bwMode="auto">
            <a:xfrm>
              <a:off x="1934" y="1476"/>
              <a:ext cx="19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a:t>
              </a:r>
              <a:endParaRPr lang="en-US" altLang="zh-CN">
                <a:ea typeface="华文楷体" panose="02010600040101010101" pitchFamily="2" charset="-122"/>
              </a:endParaRPr>
            </a:p>
          </p:txBody>
        </p:sp>
        <p:sp>
          <p:nvSpPr>
            <p:cNvPr id="82127" name="Rectangle 17"/>
            <p:cNvSpPr>
              <a:spLocks noChangeArrowheads="1"/>
            </p:cNvSpPr>
            <p:nvPr/>
          </p:nvSpPr>
          <p:spPr bwMode="auto">
            <a:xfrm>
              <a:off x="1873" y="1476"/>
              <a:ext cx="6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 </a:t>
              </a:r>
              <a:endParaRPr lang="en-US" altLang="zh-CN">
                <a:ea typeface="华文楷体" panose="02010600040101010101" pitchFamily="2" charset="-122"/>
              </a:endParaRPr>
            </a:p>
          </p:txBody>
        </p:sp>
        <p:sp>
          <p:nvSpPr>
            <p:cNvPr id="82128" name="Rectangle 18"/>
            <p:cNvSpPr>
              <a:spLocks noChangeArrowheads="1"/>
            </p:cNvSpPr>
            <p:nvPr/>
          </p:nvSpPr>
          <p:spPr bwMode="auto">
            <a:xfrm>
              <a:off x="1562" y="1476"/>
              <a:ext cx="6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 </a:t>
              </a:r>
              <a:endParaRPr lang="en-US" altLang="zh-CN">
                <a:ea typeface="华文楷体" panose="02010600040101010101" pitchFamily="2" charset="-122"/>
              </a:endParaRPr>
            </a:p>
          </p:txBody>
        </p:sp>
        <p:sp>
          <p:nvSpPr>
            <p:cNvPr id="82129" name="Rectangle 19"/>
            <p:cNvSpPr>
              <a:spLocks noChangeArrowheads="1"/>
            </p:cNvSpPr>
            <p:nvPr/>
          </p:nvSpPr>
          <p:spPr bwMode="auto">
            <a:xfrm>
              <a:off x="1099" y="1476"/>
              <a:ext cx="38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CO</a:t>
              </a:r>
              <a:endParaRPr lang="en-US" altLang="zh-CN">
                <a:ea typeface="华文楷体" panose="02010600040101010101" pitchFamily="2" charset="-122"/>
              </a:endParaRPr>
            </a:p>
          </p:txBody>
        </p:sp>
        <p:sp>
          <p:nvSpPr>
            <p:cNvPr id="82130" name="Rectangle 20"/>
            <p:cNvSpPr>
              <a:spLocks noChangeArrowheads="1"/>
            </p:cNvSpPr>
            <p:nvPr/>
          </p:nvSpPr>
          <p:spPr bwMode="auto">
            <a:xfrm>
              <a:off x="808" y="1476"/>
              <a:ext cx="19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a:t>
              </a:r>
              <a:endParaRPr lang="en-US" altLang="zh-CN">
                <a:ea typeface="华文楷体" panose="02010600040101010101" pitchFamily="2" charset="-122"/>
              </a:endParaRPr>
            </a:p>
          </p:txBody>
        </p:sp>
        <p:sp>
          <p:nvSpPr>
            <p:cNvPr id="82131" name="Rectangle 21"/>
            <p:cNvSpPr>
              <a:spLocks noChangeArrowheads="1"/>
            </p:cNvSpPr>
            <p:nvPr/>
          </p:nvSpPr>
          <p:spPr bwMode="auto">
            <a:xfrm>
              <a:off x="4440" y="1469"/>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82132" name="Rectangle 22"/>
            <p:cNvSpPr>
              <a:spLocks noChangeArrowheads="1"/>
            </p:cNvSpPr>
            <p:nvPr/>
          </p:nvSpPr>
          <p:spPr bwMode="auto">
            <a:xfrm>
              <a:off x="3945" y="1447"/>
              <a:ext cx="14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82133" name="Rectangle 23"/>
            <p:cNvSpPr>
              <a:spLocks noChangeArrowheads="1"/>
            </p:cNvSpPr>
            <p:nvPr/>
          </p:nvSpPr>
          <p:spPr bwMode="auto">
            <a:xfrm>
              <a:off x="2299" y="1447"/>
              <a:ext cx="14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82134" name="Rectangle 24"/>
            <p:cNvSpPr>
              <a:spLocks noChangeArrowheads="1"/>
            </p:cNvSpPr>
            <p:nvPr/>
          </p:nvSpPr>
          <p:spPr bwMode="auto">
            <a:xfrm>
              <a:off x="2141" y="1440"/>
              <a:ext cx="8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82135" name="Rectangle 25"/>
            <p:cNvSpPr>
              <a:spLocks noChangeArrowheads="1"/>
            </p:cNvSpPr>
            <p:nvPr/>
          </p:nvSpPr>
          <p:spPr bwMode="auto">
            <a:xfrm>
              <a:off x="3491" y="1476"/>
              <a:ext cx="17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i="1">
                  <a:ea typeface="华文楷体" panose="02010600040101010101" pitchFamily="2" charset="-122"/>
                </a:rPr>
                <a:t>K</a:t>
              </a:r>
              <a:endParaRPr lang="en-US" altLang="zh-CN">
                <a:ea typeface="华文楷体" panose="02010600040101010101" pitchFamily="2" charset="-122"/>
              </a:endParaRPr>
            </a:p>
          </p:txBody>
        </p:sp>
        <p:graphicFrame>
          <p:nvGraphicFramePr>
            <p:cNvPr id="82085" name="Object 165"/>
            <p:cNvGraphicFramePr>
              <a:graphicFrameLocks noChangeAspect="1"/>
            </p:cNvGraphicFramePr>
            <p:nvPr/>
          </p:nvGraphicFramePr>
          <p:xfrm>
            <a:off x="1528" y="1592"/>
            <a:ext cx="410" cy="129"/>
          </p:xfrm>
          <a:graphic>
            <a:graphicData uri="http://schemas.openxmlformats.org/presentationml/2006/ole">
              <mc:AlternateContent xmlns:mc="http://schemas.openxmlformats.org/markup-compatibility/2006">
                <mc:Choice xmlns:v="urn:schemas-microsoft-com:vml" Requires="v">
                  <p:oleObj spid="_x0000_s82385" name="CS ChemDraw Drawing" r:id="rId1" imgW="2438400" imgH="771525" progId="ChemDraw.Document.6.0">
                    <p:embed/>
                  </p:oleObj>
                </mc:Choice>
                <mc:Fallback>
                  <p:oleObj name="CS ChemDraw Drawing" r:id="rId1" imgW="2438400" imgH="771525" progId="ChemDraw.Document.6.0">
                    <p:embed/>
                    <p:pic>
                      <p:nvPicPr>
                        <p:cNvPr id="0" name="Picture 4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 y="1592"/>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86" name="Object 166"/>
            <p:cNvGraphicFramePr>
              <a:graphicFrameLocks noChangeAspect="1"/>
            </p:cNvGraphicFramePr>
            <p:nvPr/>
          </p:nvGraphicFramePr>
          <p:xfrm>
            <a:off x="3669" y="1480"/>
            <a:ext cx="171" cy="168"/>
          </p:xfrm>
          <a:graphic>
            <a:graphicData uri="http://schemas.openxmlformats.org/presentationml/2006/ole">
              <mc:AlternateContent xmlns:mc="http://schemas.openxmlformats.org/markup-compatibility/2006">
                <mc:Choice xmlns:v="urn:schemas-microsoft-com:vml" Requires="v">
                  <p:oleObj spid="_x0000_s82386" name="CS ChemDraw Drawing" r:id="rId3" imgW="271780" imgH="266700" progId="ChemDraw.Document.6.0">
                    <p:embed/>
                  </p:oleObj>
                </mc:Choice>
                <mc:Fallback>
                  <p:oleObj name="CS ChemDraw Drawing" r:id="rId3" imgW="271780" imgH="266700" progId="ChemDraw.Document.6.0">
                    <p:embed/>
                    <p:pic>
                      <p:nvPicPr>
                        <p:cNvPr id="0" name="Picture 4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 y="1480"/>
                          <a:ext cx="171"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19868" name="Group 28"/>
          <p:cNvGrpSpPr/>
          <p:nvPr/>
        </p:nvGrpSpPr>
        <p:grpSpPr bwMode="auto">
          <a:xfrm>
            <a:off x="1366838" y="1989138"/>
            <a:ext cx="6654800" cy="595312"/>
            <a:chOff x="808" y="1868"/>
            <a:chExt cx="4192" cy="375"/>
          </a:xfrm>
        </p:grpSpPr>
        <p:sp>
          <p:nvSpPr>
            <p:cNvPr id="82095" name="Rectangle 29"/>
            <p:cNvSpPr>
              <a:spLocks noChangeArrowheads="1"/>
            </p:cNvSpPr>
            <p:nvPr/>
          </p:nvSpPr>
          <p:spPr bwMode="auto">
            <a:xfrm>
              <a:off x="4848" y="1884"/>
              <a:ext cx="15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11</a:t>
              </a:r>
              <a:endParaRPr lang="en-US" altLang="zh-CN">
                <a:ea typeface="华文楷体" panose="02010600040101010101" pitchFamily="2" charset="-122"/>
              </a:endParaRPr>
            </a:p>
          </p:txBody>
        </p:sp>
        <p:sp>
          <p:nvSpPr>
            <p:cNvPr id="82096" name="Rectangle 30"/>
            <p:cNvSpPr>
              <a:spLocks noChangeArrowheads="1"/>
            </p:cNvSpPr>
            <p:nvPr/>
          </p:nvSpPr>
          <p:spPr bwMode="auto">
            <a:xfrm>
              <a:off x="4808" y="1884"/>
              <a:ext cx="5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82097" name="Rectangle 31"/>
            <p:cNvSpPr>
              <a:spLocks noChangeArrowheads="1"/>
            </p:cNvSpPr>
            <p:nvPr/>
          </p:nvSpPr>
          <p:spPr bwMode="auto">
            <a:xfrm>
              <a:off x="3603" y="2061"/>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2</a:t>
              </a:r>
              <a:endParaRPr lang="en-US" altLang="zh-CN">
                <a:ea typeface="华文楷体" panose="02010600040101010101" pitchFamily="2" charset="-122"/>
              </a:endParaRPr>
            </a:p>
          </p:txBody>
        </p:sp>
        <p:sp>
          <p:nvSpPr>
            <p:cNvPr id="82098" name="Rectangle 32"/>
            <p:cNvSpPr>
              <a:spLocks noChangeArrowheads="1"/>
            </p:cNvSpPr>
            <p:nvPr/>
          </p:nvSpPr>
          <p:spPr bwMode="auto">
            <a:xfrm>
              <a:off x="2843" y="1884"/>
              <a:ext cx="5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82099" name="Rectangle 33"/>
            <p:cNvSpPr>
              <a:spLocks noChangeArrowheads="1"/>
            </p:cNvSpPr>
            <p:nvPr/>
          </p:nvSpPr>
          <p:spPr bwMode="auto">
            <a:xfrm>
              <a:off x="2762" y="1884"/>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2</a:t>
              </a:r>
              <a:endParaRPr lang="en-US" altLang="zh-CN">
                <a:ea typeface="华文楷体" panose="02010600040101010101" pitchFamily="2" charset="-122"/>
              </a:endParaRPr>
            </a:p>
          </p:txBody>
        </p:sp>
        <p:sp>
          <p:nvSpPr>
            <p:cNvPr id="82100" name="Rectangle 34"/>
            <p:cNvSpPr>
              <a:spLocks noChangeArrowheads="1"/>
            </p:cNvSpPr>
            <p:nvPr/>
          </p:nvSpPr>
          <p:spPr bwMode="auto">
            <a:xfrm>
              <a:off x="2758" y="2061"/>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3</a:t>
              </a:r>
              <a:endParaRPr lang="en-US" altLang="zh-CN">
                <a:ea typeface="华文楷体" panose="02010600040101010101" pitchFamily="2" charset="-122"/>
              </a:endParaRPr>
            </a:p>
          </p:txBody>
        </p:sp>
        <p:sp>
          <p:nvSpPr>
            <p:cNvPr id="82101" name="Rectangle 35"/>
            <p:cNvSpPr>
              <a:spLocks noChangeArrowheads="1"/>
            </p:cNvSpPr>
            <p:nvPr/>
          </p:nvSpPr>
          <p:spPr bwMode="auto">
            <a:xfrm>
              <a:off x="1371" y="1884"/>
              <a:ext cx="5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82102" name="Rectangle 36"/>
            <p:cNvSpPr>
              <a:spLocks noChangeArrowheads="1"/>
            </p:cNvSpPr>
            <p:nvPr/>
          </p:nvSpPr>
          <p:spPr bwMode="auto">
            <a:xfrm>
              <a:off x="1369" y="2061"/>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3</a:t>
              </a:r>
              <a:endParaRPr lang="en-US" altLang="zh-CN">
                <a:ea typeface="华文楷体" panose="02010600040101010101" pitchFamily="2" charset="-122"/>
              </a:endParaRPr>
            </a:p>
          </p:txBody>
        </p:sp>
        <p:sp>
          <p:nvSpPr>
            <p:cNvPr id="82103" name="Rectangle 37"/>
            <p:cNvSpPr>
              <a:spLocks noChangeArrowheads="1"/>
            </p:cNvSpPr>
            <p:nvPr/>
          </p:nvSpPr>
          <p:spPr bwMode="auto">
            <a:xfrm>
              <a:off x="4538" y="1904"/>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10</a:t>
              </a:r>
              <a:endParaRPr lang="en-US" altLang="zh-CN">
                <a:ea typeface="华文楷体" panose="02010600040101010101" pitchFamily="2" charset="-122"/>
              </a:endParaRPr>
            </a:p>
          </p:txBody>
        </p:sp>
        <p:sp>
          <p:nvSpPr>
            <p:cNvPr id="82104" name="Rectangle 38"/>
            <p:cNvSpPr>
              <a:spLocks noChangeArrowheads="1"/>
            </p:cNvSpPr>
            <p:nvPr/>
          </p:nvSpPr>
          <p:spPr bwMode="auto">
            <a:xfrm>
              <a:off x="4031" y="1904"/>
              <a:ext cx="32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5.6</a:t>
              </a:r>
              <a:endParaRPr lang="en-US" altLang="zh-CN">
                <a:ea typeface="华文楷体" panose="02010600040101010101" pitchFamily="2" charset="-122"/>
              </a:endParaRPr>
            </a:p>
          </p:txBody>
        </p:sp>
        <p:sp>
          <p:nvSpPr>
            <p:cNvPr id="82105" name="Rectangle 39"/>
            <p:cNvSpPr>
              <a:spLocks noChangeArrowheads="1"/>
            </p:cNvSpPr>
            <p:nvPr/>
          </p:nvSpPr>
          <p:spPr bwMode="auto">
            <a:xfrm>
              <a:off x="2910" y="1904"/>
              <a:ext cx="44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       </a:t>
              </a:r>
              <a:endParaRPr lang="en-US" altLang="zh-CN">
                <a:ea typeface="华文楷体" panose="02010600040101010101" pitchFamily="2" charset="-122"/>
              </a:endParaRPr>
            </a:p>
          </p:txBody>
        </p:sp>
        <p:sp>
          <p:nvSpPr>
            <p:cNvPr id="82106" name="Rectangle 40"/>
            <p:cNvSpPr>
              <a:spLocks noChangeArrowheads="1"/>
            </p:cNvSpPr>
            <p:nvPr/>
          </p:nvSpPr>
          <p:spPr bwMode="auto">
            <a:xfrm>
              <a:off x="2384" y="1904"/>
              <a:ext cx="38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CO</a:t>
              </a:r>
              <a:endParaRPr lang="en-US" altLang="zh-CN">
                <a:ea typeface="华文楷体" panose="02010600040101010101" pitchFamily="2" charset="-122"/>
              </a:endParaRPr>
            </a:p>
          </p:txBody>
        </p:sp>
        <p:sp>
          <p:nvSpPr>
            <p:cNvPr id="82107" name="Rectangle 41"/>
            <p:cNvSpPr>
              <a:spLocks noChangeArrowheads="1"/>
            </p:cNvSpPr>
            <p:nvPr/>
          </p:nvSpPr>
          <p:spPr bwMode="auto">
            <a:xfrm>
              <a:off x="1830" y="1904"/>
              <a:ext cx="19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a:t>
              </a:r>
              <a:endParaRPr lang="en-US" altLang="zh-CN">
                <a:ea typeface="华文楷体" panose="02010600040101010101" pitchFamily="2" charset="-122"/>
              </a:endParaRPr>
            </a:p>
          </p:txBody>
        </p:sp>
        <p:sp>
          <p:nvSpPr>
            <p:cNvPr id="82108" name="Rectangle 42"/>
            <p:cNvSpPr>
              <a:spLocks noChangeArrowheads="1"/>
            </p:cNvSpPr>
            <p:nvPr/>
          </p:nvSpPr>
          <p:spPr bwMode="auto">
            <a:xfrm>
              <a:off x="1769" y="1904"/>
              <a:ext cx="6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 </a:t>
              </a:r>
              <a:endParaRPr lang="en-US" altLang="zh-CN">
                <a:ea typeface="华文楷体" panose="02010600040101010101" pitchFamily="2" charset="-122"/>
              </a:endParaRPr>
            </a:p>
          </p:txBody>
        </p:sp>
        <p:sp>
          <p:nvSpPr>
            <p:cNvPr id="82109" name="Rectangle 43"/>
            <p:cNvSpPr>
              <a:spLocks noChangeArrowheads="1"/>
            </p:cNvSpPr>
            <p:nvPr/>
          </p:nvSpPr>
          <p:spPr bwMode="auto">
            <a:xfrm>
              <a:off x="1458" y="1904"/>
              <a:ext cx="6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 </a:t>
              </a:r>
              <a:endParaRPr lang="en-US" altLang="zh-CN">
                <a:ea typeface="华文楷体" panose="02010600040101010101" pitchFamily="2" charset="-122"/>
              </a:endParaRPr>
            </a:p>
          </p:txBody>
        </p:sp>
        <p:sp>
          <p:nvSpPr>
            <p:cNvPr id="82110" name="Rectangle 44"/>
            <p:cNvSpPr>
              <a:spLocks noChangeArrowheads="1"/>
            </p:cNvSpPr>
            <p:nvPr/>
          </p:nvSpPr>
          <p:spPr bwMode="auto">
            <a:xfrm>
              <a:off x="808" y="1904"/>
              <a:ext cx="58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HCO</a:t>
              </a:r>
              <a:endParaRPr lang="en-US" altLang="zh-CN">
                <a:ea typeface="华文楷体" panose="02010600040101010101" pitchFamily="2" charset="-122"/>
              </a:endParaRPr>
            </a:p>
          </p:txBody>
        </p:sp>
        <p:sp>
          <p:nvSpPr>
            <p:cNvPr id="82111" name="Rectangle 45"/>
            <p:cNvSpPr>
              <a:spLocks noChangeArrowheads="1"/>
            </p:cNvSpPr>
            <p:nvPr/>
          </p:nvSpPr>
          <p:spPr bwMode="auto">
            <a:xfrm>
              <a:off x="4320" y="1901"/>
              <a:ext cx="25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82112" name="Rectangle 46"/>
            <p:cNvSpPr>
              <a:spLocks noChangeArrowheads="1"/>
            </p:cNvSpPr>
            <p:nvPr/>
          </p:nvSpPr>
          <p:spPr bwMode="auto">
            <a:xfrm>
              <a:off x="3827" y="1875"/>
              <a:ext cx="14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82113" name="Rectangle 47"/>
            <p:cNvSpPr>
              <a:spLocks noChangeArrowheads="1"/>
            </p:cNvSpPr>
            <p:nvPr/>
          </p:nvSpPr>
          <p:spPr bwMode="auto">
            <a:xfrm>
              <a:off x="2196" y="1875"/>
              <a:ext cx="14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a:ea typeface="华文楷体" panose="02010600040101010101" pitchFamily="2" charset="-122"/>
                </a:rPr>
                <a:t>+</a:t>
              </a:r>
              <a:endParaRPr lang="en-US" altLang="zh-CN">
                <a:ea typeface="华文楷体" panose="02010600040101010101" pitchFamily="2" charset="-122"/>
              </a:endParaRPr>
            </a:p>
          </p:txBody>
        </p:sp>
        <p:sp>
          <p:nvSpPr>
            <p:cNvPr id="82114" name="Rectangle 48"/>
            <p:cNvSpPr>
              <a:spLocks noChangeArrowheads="1"/>
            </p:cNvSpPr>
            <p:nvPr/>
          </p:nvSpPr>
          <p:spPr bwMode="auto">
            <a:xfrm>
              <a:off x="2037" y="1868"/>
              <a:ext cx="8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1900">
                  <a:ea typeface="华文楷体" panose="02010600040101010101" pitchFamily="2" charset="-122"/>
                </a:rPr>
                <a:t>+</a:t>
              </a:r>
              <a:endParaRPr lang="en-US" altLang="zh-CN">
                <a:ea typeface="华文楷体" panose="02010600040101010101" pitchFamily="2" charset="-122"/>
              </a:endParaRPr>
            </a:p>
          </p:txBody>
        </p:sp>
        <p:sp>
          <p:nvSpPr>
            <p:cNvPr id="82115" name="Rectangle 49"/>
            <p:cNvSpPr>
              <a:spLocks noChangeArrowheads="1"/>
            </p:cNvSpPr>
            <p:nvPr/>
          </p:nvSpPr>
          <p:spPr bwMode="auto">
            <a:xfrm>
              <a:off x="3373" y="1904"/>
              <a:ext cx="17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i="1">
                  <a:ea typeface="华文楷体" panose="02010600040101010101" pitchFamily="2" charset="-122"/>
                </a:rPr>
                <a:t>K</a:t>
              </a:r>
              <a:endParaRPr lang="en-US" altLang="zh-CN">
                <a:ea typeface="华文楷体" panose="02010600040101010101" pitchFamily="2" charset="-122"/>
              </a:endParaRPr>
            </a:p>
          </p:txBody>
        </p:sp>
        <p:graphicFrame>
          <p:nvGraphicFramePr>
            <p:cNvPr id="82087" name="Object 167"/>
            <p:cNvGraphicFramePr>
              <a:graphicFrameLocks noChangeAspect="1"/>
            </p:cNvGraphicFramePr>
            <p:nvPr/>
          </p:nvGraphicFramePr>
          <p:xfrm>
            <a:off x="1440" y="2016"/>
            <a:ext cx="410" cy="129"/>
          </p:xfrm>
          <a:graphic>
            <a:graphicData uri="http://schemas.openxmlformats.org/presentationml/2006/ole">
              <mc:AlternateContent xmlns:mc="http://schemas.openxmlformats.org/markup-compatibility/2006">
                <mc:Choice xmlns:v="urn:schemas-microsoft-com:vml" Requires="v">
                  <p:oleObj spid="_x0000_s82387" name="CS ChemDraw Drawing" r:id="rId5" imgW="650240" imgH="205740" progId="ChemDraw.Document.6.0">
                    <p:embed/>
                  </p:oleObj>
                </mc:Choice>
                <mc:Fallback>
                  <p:oleObj name="CS ChemDraw Drawing" r:id="rId5" imgW="650240" imgH="205740" progId="ChemDraw.Document.6.0">
                    <p:embed/>
                    <p:pic>
                      <p:nvPicPr>
                        <p:cNvPr id="0" name="Picture 4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 y="2016"/>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88" name="Object 168"/>
            <p:cNvGraphicFramePr>
              <a:graphicFrameLocks noChangeAspect="1"/>
            </p:cNvGraphicFramePr>
            <p:nvPr/>
          </p:nvGraphicFramePr>
          <p:xfrm>
            <a:off x="3573" y="1904"/>
            <a:ext cx="171" cy="168"/>
          </p:xfrm>
          <a:graphic>
            <a:graphicData uri="http://schemas.openxmlformats.org/presentationml/2006/ole">
              <mc:AlternateContent xmlns:mc="http://schemas.openxmlformats.org/markup-compatibility/2006">
                <mc:Choice xmlns:v="urn:schemas-microsoft-com:vml" Requires="v">
                  <p:oleObj spid="_x0000_s82388" name="CS ChemDraw Drawing" r:id="rId7" imgW="271780" imgH="266700" progId="ChemDraw.Document.6.0">
                    <p:embed/>
                  </p:oleObj>
                </mc:Choice>
                <mc:Fallback>
                  <p:oleObj name="CS ChemDraw Drawing" r:id="rId7" imgW="271780" imgH="266700" progId="ChemDraw.Document.6.0">
                    <p:embed/>
                    <p:pic>
                      <p:nvPicPr>
                        <p:cNvPr id="0" name="Picture 4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3" y="1904"/>
                          <a:ext cx="171"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6871" name="Rectangle 52"/>
          <p:cNvSpPr>
            <a:spLocks noChangeArrowheads="1"/>
          </p:cNvSpPr>
          <p:nvPr/>
        </p:nvSpPr>
        <p:spPr bwMode="auto">
          <a:xfrm>
            <a:off x="941388" y="2833688"/>
            <a:ext cx="79200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pPr>
            <a:r>
              <a:rPr kumimoji="1" lang="en-US" altLang="zh-CN">
                <a:solidFill>
                  <a:srgbClr val="0000FF"/>
                </a:solidFill>
                <a:ea typeface="华文楷体" panose="02010600040101010101" pitchFamily="2" charset="-122"/>
              </a:rPr>
              <a:t>CO</a:t>
            </a:r>
            <a:r>
              <a:rPr kumimoji="1" lang="en-US" altLang="zh-CN" baseline="-25000">
                <a:solidFill>
                  <a:srgbClr val="0000FF"/>
                </a:solidFill>
                <a:ea typeface="华文楷体" panose="02010600040101010101" pitchFamily="2" charset="-122"/>
              </a:rPr>
              <a:t>2</a:t>
            </a:r>
            <a:r>
              <a:rPr kumimoji="1" lang="zh-CN" altLang="en-US">
                <a:solidFill>
                  <a:srgbClr val="0000FF"/>
                </a:solidFill>
                <a:ea typeface="华文楷体" panose="02010600040101010101" pitchFamily="2" charset="-122"/>
              </a:rPr>
              <a:t>在水中的溶解度不大</a:t>
            </a:r>
            <a:r>
              <a:rPr kumimoji="1" lang="zh-CN" altLang="en-US">
                <a:ea typeface="华文楷体" panose="02010600040101010101" pitchFamily="2" charset="-122"/>
              </a:rPr>
              <a:t>，</a:t>
            </a:r>
            <a:r>
              <a:rPr kumimoji="1" lang="en-US" altLang="zh-CN">
                <a:ea typeface="华文楷体" panose="02010600040101010101" pitchFamily="2" charset="-122"/>
              </a:rPr>
              <a:t>298K</a:t>
            </a:r>
            <a:r>
              <a:rPr kumimoji="1" lang="zh-CN" altLang="en-US">
                <a:ea typeface="华文楷体" panose="02010600040101010101" pitchFamily="2" charset="-122"/>
              </a:rPr>
              <a:t>时，饱和浓度约为</a:t>
            </a:r>
            <a:r>
              <a:rPr kumimoji="1" lang="en-US" altLang="zh-CN">
                <a:ea typeface="华文楷体" panose="02010600040101010101" pitchFamily="2" charset="-122"/>
              </a:rPr>
              <a:t>0.033 mol/L</a:t>
            </a:r>
            <a:r>
              <a:rPr kumimoji="1" lang="zh-CN" altLang="en-US">
                <a:ea typeface="华文楷体" panose="02010600040101010101" pitchFamily="2" charset="-122"/>
              </a:rPr>
              <a:t>；</a:t>
            </a:r>
            <a:r>
              <a:rPr kumimoji="1" lang="en-US" altLang="zh-CN">
                <a:solidFill>
                  <a:srgbClr val="0000FF"/>
                </a:solidFill>
                <a:ea typeface="华文楷体" panose="02010600040101010101" pitchFamily="2" charset="-122"/>
              </a:rPr>
              <a:t>CO</a:t>
            </a:r>
            <a:r>
              <a:rPr kumimoji="1" lang="en-US" altLang="zh-CN" baseline="-25000">
                <a:solidFill>
                  <a:srgbClr val="0000FF"/>
                </a:solidFill>
                <a:ea typeface="华文楷体" panose="02010600040101010101" pitchFamily="2" charset="-122"/>
              </a:rPr>
              <a:t>2</a:t>
            </a:r>
            <a:r>
              <a:rPr kumimoji="1" lang="zh-CN" altLang="en-US">
                <a:solidFill>
                  <a:srgbClr val="0000FF"/>
                </a:solidFill>
                <a:ea typeface="华文楷体" panose="02010600040101010101" pitchFamily="2" charset="-122"/>
              </a:rPr>
              <a:t>溶于水转变成</a:t>
            </a:r>
            <a:r>
              <a:rPr kumimoji="1" lang="en-US" altLang="zh-CN">
                <a:solidFill>
                  <a:srgbClr val="0000FF"/>
                </a:solidFill>
                <a:ea typeface="华文楷体" panose="02010600040101010101" pitchFamily="2" charset="-122"/>
              </a:rPr>
              <a:t>H</a:t>
            </a:r>
            <a:r>
              <a:rPr kumimoji="1" lang="en-US" altLang="zh-CN" baseline="-25000">
                <a:solidFill>
                  <a:srgbClr val="0000FF"/>
                </a:solidFill>
                <a:ea typeface="华文楷体" panose="02010600040101010101" pitchFamily="2" charset="-122"/>
              </a:rPr>
              <a:t>2</a:t>
            </a:r>
            <a:r>
              <a:rPr kumimoji="1" lang="en-US" altLang="zh-CN">
                <a:solidFill>
                  <a:srgbClr val="0000FF"/>
                </a:solidFill>
                <a:ea typeface="华文楷体" panose="02010600040101010101" pitchFamily="2" charset="-122"/>
              </a:rPr>
              <a:t>CO</a:t>
            </a:r>
            <a:r>
              <a:rPr kumimoji="1" lang="en-US" altLang="zh-CN" baseline="-25000">
                <a:solidFill>
                  <a:srgbClr val="0000FF"/>
                </a:solidFill>
                <a:ea typeface="华文楷体" panose="02010600040101010101" pitchFamily="2" charset="-122"/>
              </a:rPr>
              <a:t>3</a:t>
            </a:r>
            <a:r>
              <a:rPr kumimoji="1" lang="zh-CN" altLang="en-US">
                <a:solidFill>
                  <a:srgbClr val="0000FF"/>
                </a:solidFill>
                <a:ea typeface="华文楷体" panose="02010600040101010101" pitchFamily="2" charset="-122"/>
              </a:rPr>
              <a:t>为</a:t>
            </a:r>
            <a:r>
              <a:rPr kumimoji="1" lang="en-US" altLang="zh-CN">
                <a:ea typeface="华文楷体" panose="02010600040101010101" pitchFamily="2" charset="-122"/>
              </a:rPr>
              <a:t>1~4</a:t>
            </a:r>
            <a:r>
              <a:rPr kumimoji="1" lang="zh-CN" altLang="en-US">
                <a:ea typeface="华文楷体" panose="02010600040101010101" pitchFamily="2" charset="-122"/>
              </a:rPr>
              <a:t>％</a:t>
            </a:r>
            <a:r>
              <a:rPr kumimoji="1" lang="en-US" altLang="zh-CN">
                <a:ea typeface="华文楷体" panose="02010600040101010101" pitchFamily="2" charset="-122"/>
              </a:rPr>
              <a:t>,</a:t>
            </a:r>
            <a:r>
              <a:rPr kumimoji="1" lang="zh-CN" altLang="en-US">
                <a:ea typeface="华文楷体" panose="02010600040101010101" pitchFamily="2" charset="-122"/>
              </a:rPr>
              <a:t>大部分以</a:t>
            </a:r>
            <a:r>
              <a:rPr kumimoji="1" lang="zh-CN" altLang="en-US">
                <a:solidFill>
                  <a:srgbClr val="FF0000"/>
                </a:solidFill>
                <a:ea typeface="华文楷体" panose="02010600040101010101" pitchFamily="2" charset="-122"/>
              </a:rPr>
              <a:t>水合分子</a:t>
            </a:r>
            <a:r>
              <a:rPr kumimoji="1" lang="zh-CN" altLang="en-US">
                <a:ea typeface="华文楷体" panose="02010600040101010101" pitchFamily="2" charset="-122"/>
              </a:rPr>
              <a:t>存在。</a:t>
            </a:r>
            <a:endParaRPr kumimoji="1" lang="zh-CN" altLang="en-US">
              <a:ea typeface="华文楷体" panose="02010600040101010101" pitchFamily="2" charset="-122"/>
            </a:endParaRPr>
          </a:p>
          <a:p>
            <a:pPr>
              <a:lnSpc>
                <a:spcPct val="130000"/>
              </a:lnSpc>
            </a:pPr>
            <a:r>
              <a:rPr kumimoji="1" lang="zh-CN" altLang="en-US">
                <a:ea typeface="华文楷体" panose="02010600040101010101" pitchFamily="2" charset="-122"/>
              </a:rPr>
              <a:t>因</a:t>
            </a:r>
            <a:r>
              <a:rPr kumimoji="1" lang="en-US" altLang="zh-CN">
                <a:ea typeface="华文楷体" panose="02010600040101010101" pitchFamily="2" charset="-122"/>
              </a:rPr>
              <a:t>CO</a:t>
            </a:r>
            <a:r>
              <a:rPr kumimoji="1" lang="en-US" altLang="zh-CN" baseline="-25000">
                <a:ea typeface="华文楷体" panose="02010600040101010101" pitchFamily="2" charset="-122"/>
              </a:rPr>
              <a:t>2</a:t>
            </a:r>
            <a:r>
              <a:rPr kumimoji="1" lang="zh-CN" altLang="en-US">
                <a:ea typeface="华文楷体" panose="02010600040101010101" pitchFamily="2" charset="-122"/>
              </a:rPr>
              <a:t>溶于水，</a:t>
            </a:r>
            <a:r>
              <a:rPr kumimoji="1" lang="zh-CN" altLang="en-US">
                <a:solidFill>
                  <a:srgbClr val="0000FF"/>
                </a:solidFill>
                <a:ea typeface="华文楷体" panose="02010600040101010101" pitchFamily="2" charset="-122"/>
              </a:rPr>
              <a:t>蒸馏水的</a:t>
            </a:r>
            <a:r>
              <a:rPr kumimoji="1" lang="en-US" altLang="zh-CN">
                <a:solidFill>
                  <a:srgbClr val="0000FF"/>
                </a:solidFill>
                <a:ea typeface="华文楷体" panose="02010600040101010101" pitchFamily="2" charset="-122"/>
              </a:rPr>
              <a:t>pH</a:t>
            </a:r>
            <a:r>
              <a:rPr kumimoji="1" lang="zh-CN" altLang="en-US">
                <a:solidFill>
                  <a:srgbClr val="0000FF"/>
                </a:solidFill>
                <a:ea typeface="华文楷体" panose="02010600040101010101" pitchFamily="2" charset="-122"/>
              </a:rPr>
              <a:t>值小于 </a:t>
            </a:r>
            <a:r>
              <a:rPr kumimoji="1" lang="en-US" altLang="zh-CN">
                <a:solidFill>
                  <a:srgbClr val="0000FF"/>
                </a:solidFill>
                <a:ea typeface="华文楷体" panose="02010600040101010101" pitchFamily="2" charset="-122"/>
              </a:rPr>
              <a:t>7</a:t>
            </a:r>
            <a:r>
              <a:rPr kumimoji="1" lang="zh-CN" altLang="en-US">
                <a:ea typeface="华文楷体" panose="02010600040101010101" pitchFamily="2" charset="-122"/>
              </a:rPr>
              <a:t>，酸碱滴定时粉红色的酚酞溶液在空气中会褪色。</a:t>
            </a:r>
            <a:endParaRPr kumimoji="1"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9845"/>
                                        </p:tgtEl>
                                        <p:attrNameLst>
                                          <p:attrName>style.visibility</p:attrName>
                                        </p:attrNameLst>
                                      </p:cBhvr>
                                      <p:to>
                                        <p:strVal val="visible"/>
                                      </p:to>
                                    </p:set>
                                    <p:animEffect transition="in" filter="wipe(left)">
                                      <p:cBhvr>
                                        <p:cTn id="7" dur="500"/>
                                        <p:tgtEl>
                                          <p:spTgt spid="4198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9868"/>
                                        </p:tgtEl>
                                        <p:attrNameLst>
                                          <p:attrName>style.visibility</p:attrName>
                                        </p:attrNameLst>
                                      </p:cBhvr>
                                      <p:to>
                                        <p:strVal val="visible"/>
                                      </p:to>
                                    </p:set>
                                    <p:animEffect transition="in" filter="wipe(left)">
                                      <p:cBhvr>
                                        <p:cTn id="12" dur="500"/>
                                        <p:tgtEl>
                                          <p:spTgt spid="41986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871"/>
                                        </p:tgtEl>
                                        <p:attrNameLst>
                                          <p:attrName>style.visibility</p:attrName>
                                        </p:attrNameLst>
                                      </p:cBhvr>
                                      <p:to>
                                        <p:strVal val="visible"/>
                                      </p:to>
                                    </p:set>
                                    <p:anim calcmode="lin" valueType="num">
                                      <p:cBhvr additive="base">
                                        <p:cTn id="17" dur="500" fill="hold"/>
                                        <p:tgtEl>
                                          <p:spTgt spid="36871"/>
                                        </p:tgtEl>
                                        <p:attrNameLst>
                                          <p:attrName>ppt_x</p:attrName>
                                        </p:attrNameLst>
                                      </p:cBhvr>
                                      <p:tavLst>
                                        <p:tav tm="0">
                                          <p:val>
                                            <p:strVal val="#ppt_x"/>
                                          </p:val>
                                        </p:tav>
                                        <p:tav tm="100000">
                                          <p:val>
                                            <p:strVal val="#ppt_x"/>
                                          </p:val>
                                        </p:tav>
                                      </p:tavLst>
                                    </p:anim>
                                    <p:anim calcmode="lin" valueType="num">
                                      <p:cBhvr additive="base">
                                        <p:cTn id="18"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297990" name="Text Box 6"/>
          <p:cNvSpPr txBox="1">
            <a:spLocks noChangeArrowheads="1"/>
          </p:cNvSpPr>
          <p:nvPr/>
        </p:nvSpPr>
        <p:spPr bwMode="auto">
          <a:xfrm>
            <a:off x="2063239" y="260648"/>
            <a:ext cx="6768219" cy="137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buFontTx/>
              <a:buNone/>
            </a:pPr>
            <a:r>
              <a:rPr kumimoji="1" lang="zh-CN" altLang="en-US" dirty="0" smtClean="0">
                <a:solidFill>
                  <a:srgbClr val="000000"/>
                </a:solidFill>
                <a:ea typeface="楷体" panose="02010609060101010101" pitchFamily="49" charset="-122"/>
              </a:rPr>
              <a:t>         </a:t>
            </a:r>
            <a:r>
              <a:rPr kumimoji="1" lang="zh-CN" altLang="en-US" sz="3600" dirty="0" smtClean="0">
                <a:solidFill>
                  <a:srgbClr val="000000"/>
                </a:solidFill>
                <a:ea typeface="楷体" panose="02010609060101010101" pitchFamily="49" charset="-122"/>
              </a:rPr>
              <a:t>从结构上解释稳定性：</a:t>
            </a:r>
            <a:endParaRPr kumimoji="1" lang="zh-CN" altLang="en-US" sz="3600" dirty="0" smtClean="0">
              <a:solidFill>
                <a:srgbClr val="000000"/>
              </a:solidFill>
              <a:ea typeface="楷体" panose="02010609060101010101" pitchFamily="49" charset="-122"/>
            </a:endParaRPr>
          </a:p>
          <a:p>
            <a:pPr>
              <a:lnSpc>
                <a:spcPct val="110000"/>
              </a:lnSpc>
              <a:buFontTx/>
              <a:buNone/>
            </a:pPr>
            <a:r>
              <a:rPr kumimoji="1" lang="zh-CN" altLang="en-US" sz="3600" dirty="0" smtClean="0">
                <a:solidFill>
                  <a:srgbClr val="000000"/>
                </a:solidFill>
                <a:ea typeface="楷体" panose="02010609060101010101" pitchFamily="49" charset="-122"/>
              </a:rPr>
              <a:t>         </a:t>
            </a:r>
            <a:r>
              <a:rPr kumimoji="1" lang="en-US" altLang="zh-CN" sz="3600" dirty="0" smtClean="0">
                <a:solidFill>
                  <a:srgbClr val="000000"/>
                </a:solidFill>
                <a:ea typeface="楷体" panose="02010609060101010101" pitchFamily="49" charset="-122"/>
              </a:rPr>
              <a:t>H</a:t>
            </a:r>
            <a:r>
              <a:rPr kumimoji="1" lang="en-US" altLang="zh-CN" sz="3600" baseline="-25000" dirty="0" smtClean="0">
                <a:solidFill>
                  <a:srgbClr val="000000"/>
                </a:solidFill>
                <a:ea typeface="楷体" panose="02010609060101010101" pitchFamily="49" charset="-122"/>
              </a:rPr>
              <a:t>2</a:t>
            </a:r>
            <a:r>
              <a:rPr kumimoji="1" lang="en-US" altLang="zh-CN" sz="3600" dirty="0" smtClean="0">
                <a:solidFill>
                  <a:srgbClr val="000000"/>
                </a:solidFill>
                <a:ea typeface="楷体" panose="02010609060101010101" pitchFamily="49" charset="-122"/>
              </a:rPr>
              <a:t>CO</a:t>
            </a:r>
            <a:r>
              <a:rPr kumimoji="1" lang="en-US" altLang="zh-CN" sz="3600" baseline="-25000" dirty="0" smtClean="0">
                <a:solidFill>
                  <a:srgbClr val="000000"/>
                </a:solidFill>
                <a:ea typeface="楷体" panose="02010609060101010101" pitchFamily="49" charset="-122"/>
              </a:rPr>
              <a:t>3</a:t>
            </a: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HCO</a:t>
            </a:r>
            <a:r>
              <a:rPr kumimoji="1" lang="en-US" altLang="zh-CN" sz="3600" baseline="-25000" dirty="0" smtClean="0">
                <a:solidFill>
                  <a:srgbClr val="000000"/>
                </a:solidFill>
                <a:ea typeface="楷体" panose="02010609060101010101" pitchFamily="49" charset="-122"/>
              </a:rPr>
              <a:t>3</a:t>
            </a:r>
            <a:r>
              <a:rPr kumimoji="1" lang="en-US" altLang="zh-CN" sz="3600" baseline="30000" dirty="0" smtClean="0">
                <a:solidFill>
                  <a:srgbClr val="000000"/>
                </a:solidFill>
                <a:ea typeface="楷体" panose="02010609060101010101" pitchFamily="49" charset="-122"/>
              </a:rPr>
              <a:t>-</a:t>
            </a: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CO</a:t>
            </a:r>
            <a:r>
              <a:rPr kumimoji="1" lang="en-US" altLang="zh-CN" sz="3600" baseline="-25000" dirty="0" smtClean="0">
                <a:solidFill>
                  <a:srgbClr val="000000"/>
                </a:solidFill>
                <a:ea typeface="楷体" panose="02010609060101010101" pitchFamily="49" charset="-122"/>
              </a:rPr>
              <a:t>3</a:t>
            </a:r>
            <a:r>
              <a:rPr kumimoji="1" lang="en-US" altLang="zh-CN" sz="3600" baseline="30000" dirty="0" smtClean="0">
                <a:solidFill>
                  <a:srgbClr val="000000"/>
                </a:solidFill>
                <a:ea typeface="楷体" panose="02010609060101010101" pitchFamily="49" charset="-122"/>
              </a:rPr>
              <a:t>2-</a:t>
            </a:r>
            <a:endParaRPr kumimoji="1" lang="en-US" altLang="zh-CN" sz="3600" dirty="0" smtClean="0">
              <a:solidFill>
                <a:srgbClr val="000000"/>
              </a:solidFill>
              <a:ea typeface="楷体" panose="02010609060101010101" pitchFamily="49" charset="-122"/>
            </a:endParaRPr>
          </a:p>
        </p:txBody>
      </p:sp>
      <p:pic>
        <p:nvPicPr>
          <p:cNvPr id="65541" name="Picture 9" descr="000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9788" y="616585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4" name="Picture 10" descr="未命名1">
            <a:hlinkClick r:id="rId4" action="ppaction://hlinksldjump"/>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5661025"/>
            <a:ext cx="339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06" name="AutoShape 22"/>
          <p:cNvSpPr>
            <a:spLocks noChangeArrowheads="1"/>
          </p:cNvSpPr>
          <p:nvPr/>
        </p:nvSpPr>
        <p:spPr bwMode="auto">
          <a:xfrm>
            <a:off x="-36512" y="116632"/>
            <a:ext cx="2232248" cy="720080"/>
          </a:xfrm>
          <a:prstGeom prst="cloudCallout">
            <a:avLst>
              <a:gd name="adj1" fmla="val 39810"/>
              <a:gd name="adj2" fmla="val 78255"/>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zh-CN" altLang="en-US" dirty="0" smtClean="0">
                <a:solidFill>
                  <a:srgbClr val="FFFFFF"/>
                </a:solidFill>
                <a:ea typeface="楷体_GB2312" pitchFamily="49" charset="-122"/>
              </a:rPr>
              <a:t>问题</a:t>
            </a:r>
            <a:endParaRPr lang="zh-CN" altLang="en-US" dirty="0" smtClean="0">
              <a:solidFill>
                <a:srgbClr val="FFFFFF"/>
              </a:solidFill>
              <a:ea typeface="楷体_GB2312" pitchFamily="49" charset="-122"/>
            </a:endParaRPr>
          </a:p>
        </p:txBody>
      </p:sp>
      <p:sp>
        <p:nvSpPr>
          <p:cNvPr id="6" name="矩形 5"/>
          <p:cNvSpPr/>
          <p:nvPr/>
        </p:nvSpPr>
        <p:spPr>
          <a:xfrm>
            <a:off x="1068834" y="1825748"/>
            <a:ext cx="7560840" cy="4425827"/>
          </a:xfrm>
          <a:prstGeom prst="rect">
            <a:avLst/>
          </a:prstGeom>
        </p:spPr>
        <p:txBody>
          <a:bodyPr wrap="square">
            <a:spAutoFit/>
          </a:bodyPr>
          <a:lstStyle/>
          <a:p>
            <a:pPr lvl="0">
              <a:lnSpc>
                <a:spcPct val="110000"/>
              </a:lnSpc>
              <a:spcBef>
                <a:spcPct val="50000"/>
              </a:spcBef>
            </a:pPr>
            <a:r>
              <a:rPr kumimoji="1" lang="zh-CN" altLang="en-US" dirty="0">
                <a:solidFill>
                  <a:srgbClr val="080808"/>
                </a:solidFill>
                <a:ea typeface="楷体" panose="02010609060101010101" pitchFamily="49" charset="-122"/>
              </a:rPr>
              <a:t>解</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从</a:t>
            </a:r>
            <a:r>
              <a:rPr kumimoji="1" lang="en-US" altLang="zh-CN" dirty="0">
                <a:solidFill>
                  <a:srgbClr val="080808"/>
                </a:solidFill>
                <a:ea typeface="楷体" panose="02010609060101010101" pitchFamily="49" charset="-122"/>
              </a:rPr>
              <a:t>H</a:t>
            </a:r>
            <a:r>
              <a:rPr kumimoji="1" lang="en-US" altLang="zh-CN" baseline="-25000" dirty="0">
                <a:solidFill>
                  <a:srgbClr val="080808"/>
                </a:solidFill>
                <a:ea typeface="楷体" panose="02010609060101010101" pitchFamily="49" charset="-122"/>
              </a:rPr>
              <a:t>2</a:t>
            </a:r>
            <a:r>
              <a:rPr kumimoji="1" lang="en-US" altLang="zh-CN" dirty="0">
                <a:solidFill>
                  <a:srgbClr val="080808"/>
                </a:solidFill>
                <a:ea typeface="楷体" panose="02010609060101010101" pitchFamily="49" charset="-122"/>
              </a:rPr>
              <a:t>CO</a:t>
            </a:r>
            <a:r>
              <a:rPr kumimoji="1" lang="en-US" altLang="zh-CN" baseline="-25000" dirty="0">
                <a:solidFill>
                  <a:srgbClr val="080808"/>
                </a:solidFill>
                <a:ea typeface="楷体" panose="02010609060101010101" pitchFamily="49" charset="-122"/>
              </a:rPr>
              <a:t>3</a:t>
            </a:r>
            <a:r>
              <a:rPr kumimoji="1" lang="en-US" altLang="zh-CN" dirty="0">
                <a:solidFill>
                  <a:srgbClr val="080808"/>
                </a:solidFill>
                <a:ea typeface="楷体" panose="02010609060101010101" pitchFamily="49" charset="-122"/>
              </a:rPr>
              <a:t>,HCO</a:t>
            </a:r>
            <a:r>
              <a:rPr kumimoji="1" lang="en-US" altLang="zh-CN" baseline="-25000" dirty="0">
                <a:solidFill>
                  <a:srgbClr val="080808"/>
                </a:solidFill>
                <a:ea typeface="楷体" panose="02010609060101010101" pitchFamily="49" charset="-122"/>
              </a:rPr>
              <a:t>3</a:t>
            </a:r>
            <a:r>
              <a:rPr kumimoji="1" lang="en-US" altLang="zh-CN" baseline="30000"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到</a:t>
            </a:r>
            <a:r>
              <a:rPr kumimoji="1" lang="en-US" altLang="zh-CN" dirty="0">
                <a:solidFill>
                  <a:srgbClr val="080808"/>
                </a:solidFill>
                <a:ea typeface="楷体" panose="02010609060101010101" pitchFamily="49" charset="-122"/>
              </a:rPr>
              <a:t>CO</a:t>
            </a:r>
            <a:r>
              <a:rPr kumimoji="1" lang="en-US" altLang="zh-CN" baseline="-25000" dirty="0">
                <a:solidFill>
                  <a:srgbClr val="080808"/>
                </a:solidFill>
                <a:ea typeface="楷体" panose="02010609060101010101" pitchFamily="49" charset="-122"/>
              </a:rPr>
              <a:t>3</a:t>
            </a:r>
            <a:r>
              <a:rPr kumimoji="1" lang="en-US" altLang="zh-CN" baseline="30000" dirty="0">
                <a:solidFill>
                  <a:srgbClr val="080808"/>
                </a:solidFill>
                <a:ea typeface="楷体" panose="02010609060101010101" pitchFamily="49" charset="-122"/>
              </a:rPr>
              <a:t>2-</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虽然中心</a:t>
            </a:r>
            <a:r>
              <a:rPr kumimoji="1" lang="en-US" altLang="zh-CN" dirty="0">
                <a:solidFill>
                  <a:srgbClr val="080808"/>
                </a:solidFill>
                <a:ea typeface="楷体" panose="02010609060101010101" pitchFamily="49" charset="-122"/>
              </a:rPr>
              <a:t>C</a:t>
            </a:r>
            <a:r>
              <a:rPr kumimoji="1" lang="zh-CN" altLang="en-US" dirty="0">
                <a:solidFill>
                  <a:srgbClr val="080808"/>
                </a:solidFill>
                <a:ea typeface="楷体" panose="02010609060101010101" pitchFamily="49" charset="-122"/>
              </a:rPr>
              <a:t>原子均采用</a:t>
            </a:r>
            <a:r>
              <a:rPr kumimoji="1" lang="en-US" altLang="zh-CN" dirty="0">
                <a:solidFill>
                  <a:srgbClr val="080808"/>
                </a:solidFill>
                <a:ea typeface="楷体" panose="02010609060101010101" pitchFamily="49" charset="-122"/>
              </a:rPr>
              <a:t>sp</a:t>
            </a:r>
            <a:r>
              <a:rPr kumimoji="1" lang="en-US" altLang="zh-CN" baseline="30000" dirty="0">
                <a:solidFill>
                  <a:srgbClr val="080808"/>
                </a:solidFill>
                <a:ea typeface="楷体" panose="02010609060101010101" pitchFamily="49" charset="-122"/>
              </a:rPr>
              <a:t>2</a:t>
            </a:r>
            <a:r>
              <a:rPr kumimoji="1" lang="zh-CN" altLang="en-US" dirty="0">
                <a:solidFill>
                  <a:srgbClr val="080808"/>
                </a:solidFill>
                <a:ea typeface="楷体" panose="02010609060101010101" pitchFamily="49" charset="-122"/>
              </a:rPr>
              <a:t>杂化</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但</a:t>
            </a:r>
            <a:r>
              <a:rPr kumimoji="1" lang="en-US" altLang="zh-CN" dirty="0">
                <a:solidFill>
                  <a:srgbClr val="080808"/>
                </a:solidFill>
                <a:ea typeface="楷体" panose="02010609060101010101" pitchFamily="49" charset="-122"/>
              </a:rPr>
              <a:t>H</a:t>
            </a:r>
            <a:r>
              <a:rPr kumimoji="1" lang="en-US" altLang="zh-CN" baseline="-25000" dirty="0">
                <a:solidFill>
                  <a:srgbClr val="080808"/>
                </a:solidFill>
                <a:ea typeface="楷体" panose="02010609060101010101" pitchFamily="49" charset="-122"/>
              </a:rPr>
              <a:t>2</a:t>
            </a:r>
            <a:r>
              <a:rPr kumimoji="1" lang="en-US" altLang="zh-CN" dirty="0">
                <a:solidFill>
                  <a:srgbClr val="080808"/>
                </a:solidFill>
                <a:ea typeface="楷体" panose="02010609060101010101" pitchFamily="49" charset="-122"/>
              </a:rPr>
              <a:t>CO</a:t>
            </a:r>
            <a:r>
              <a:rPr kumimoji="1" lang="en-US" altLang="zh-CN" baseline="-25000" dirty="0">
                <a:solidFill>
                  <a:srgbClr val="080808"/>
                </a:solidFill>
                <a:ea typeface="楷体" panose="02010609060101010101" pitchFamily="49" charset="-122"/>
              </a:rPr>
              <a:t>3</a:t>
            </a:r>
            <a:r>
              <a:rPr kumimoji="1" lang="zh-CN" altLang="en-US" dirty="0">
                <a:solidFill>
                  <a:srgbClr val="080808"/>
                </a:solidFill>
                <a:ea typeface="楷体" panose="02010609060101010101" pitchFamily="49" charset="-122"/>
              </a:rPr>
              <a:t>中</a:t>
            </a:r>
            <a:r>
              <a:rPr kumimoji="1" lang="en-US" altLang="zh-CN" dirty="0">
                <a:solidFill>
                  <a:srgbClr val="080808"/>
                </a:solidFill>
                <a:ea typeface="楷体" panose="02010609060101010101" pitchFamily="49" charset="-122"/>
              </a:rPr>
              <a:t>2</a:t>
            </a:r>
            <a:r>
              <a:rPr kumimoji="1" lang="zh-CN" altLang="en-US" dirty="0">
                <a:solidFill>
                  <a:srgbClr val="080808"/>
                </a:solidFill>
                <a:ea typeface="楷体" panose="02010609060101010101" pitchFamily="49" charset="-122"/>
              </a:rPr>
              <a:t>个</a:t>
            </a:r>
            <a:r>
              <a:rPr kumimoji="1" lang="en-US" altLang="zh-CN" dirty="0">
                <a:solidFill>
                  <a:srgbClr val="080808"/>
                </a:solidFill>
                <a:ea typeface="楷体" panose="02010609060101010101" pitchFamily="49" charset="-122"/>
              </a:rPr>
              <a:t>C-O</a:t>
            </a:r>
            <a:r>
              <a:rPr kumimoji="1" lang="zh-CN" altLang="en-US" dirty="0">
                <a:solidFill>
                  <a:srgbClr val="080808"/>
                </a:solidFill>
                <a:ea typeface="楷体" panose="02010609060101010101" pitchFamily="49" charset="-122"/>
              </a:rPr>
              <a:t>键为单键</a:t>
            </a:r>
            <a:r>
              <a:rPr kumimoji="1" lang="en-US" altLang="zh-CN" dirty="0">
                <a:solidFill>
                  <a:srgbClr val="080808"/>
                </a:solidFill>
                <a:ea typeface="楷体" panose="02010609060101010101" pitchFamily="49" charset="-122"/>
              </a:rPr>
              <a:t>,1</a:t>
            </a:r>
            <a:r>
              <a:rPr kumimoji="1" lang="zh-CN" altLang="en-US" dirty="0">
                <a:solidFill>
                  <a:srgbClr val="080808"/>
                </a:solidFill>
                <a:ea typeface="楷体" panose="02010609060101010101" pitchFamily="49" charset="-122"/>
              </a:rPr>
              <a:t>个为</a:t>
            </a:r>
            <a:r>
              <a:rPr kumimoji="1" lang="en-US" altLang="zh-CN" dirty="0">
                <a:solidFill>
                  <a:srgbClr val="080808"/>
                </a:solidFill>
                <a:ea typeface="楷体" panose="02010609060101010101" pitchFamily="49" charset="-122"/>
              </a:rPr>
              <a:t>C=O</a:t>
            </a:r>
            <a:r>
              <a:rPr kumimoji="1" lang="zh-CN" altLang="en-US" dirty="0">
                <a:solidFill>
                  <a:srgbClr val="080808"/>
                </a:solidFill>
                <a:ea typeface="楷体" panose="02010609060101010101" pitchFamily="49" charset="-122"/>
              </a:rPr>
              <a:t>双键</a:t>
            </a:r>
            <a:r>
              <a:rPr kumimoji="1" lang="en-US" altLang="zh-CN" dirty="0">
                <a:solidFill>
                  <a:srgbClr val="080808"/>
                </a:solidFill>
                <a:ea typeface="楷体" panose="02010609060101010101" pitchFamily="49" charset="-122"/>
              </a:rPr>
              <a:t>,HCO</a:t>
            </a:r>
            <a:r>
              <a:rPr kumimoji="1" lang="en-US" altLang="zh-CN" baseline="-25000" dirty="0">
                <a:solidFill>
                  <a:srgbClr val="080808"/>
                </a:solidFill>
                <a:ea typeface="楷体" panose="02010609060101010101" pitchFamily="49" charset="-122"/>
              </a:rPr>
              <a:t>3</a:t>
            </a:r>
            <a:r>
              <a:rPr kumimoji="1" lang="en-US" altLang="zh-CN" baseline="30000"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中</a:t>
            </a:r>
            <a:r>
              <a:rPr kumimoji="1" lang="en-US" altLang="zh-CN" dirty="0">
                <a:solidFill>
                  <a:srgbClr val="080808"/>
                </a:solidFill>
                <a:ea typeface="楷体" panose="02010609060101010101" pitchFamily="49" charset="-122"/>
              </a:rPr>
              <a:t>1</a:t>
            </a:r>
            <a:r>
              <a:rPr kumimoji="1" lang="zh-CN" altLang="en-US" dirty="0">
                <a:solidFill>
                  <a:srgbClr val="080808"/>
                </a:solidFill>
                <a:ea typeface="楷体" panose="02010609060101010101" pitchFamily="49" charset="-122"/>
              </a:rPr>
              <a:t>个</a:t>
            </a:r>
            <a:r>
              <a:rPr kumimoji="1" lang="en-US" altLang="zh-CN" dirty="0">
                <a:solidFill>
                  <a:srgbClr val="080808"/>
                </a:solidFill>
                <a:ea typeface="楷体" panose="02010609060101010101" pitchFamily="49" charset="-122"/>
              </a:rPr>
              <a:t>C-O</a:t>
            </a:r>
            <a:r>
              <a:rPr kumimoji="1" lang="zh-CN" altLang="en-US" dirty="0">
                <a:solidFill>
                  <a:srgbClr val="080808"/>
                </a:solidFill>
                <a:ea typeface="楷体" panose="02010609060101010101" pitchFamily="49" charset="-122"/>
              </a:rPr>
              <a:t>单键</a:t>
            </a:r>
            <a:r>
              <a:rPr kumimoji="1" lang="en-US" altLang="zh-CN" dirty="0">
                <a:solidFill>
                  <a:srgbClr val="080808"/>
                </a:solidFill>
                <a:ea typeface="楷体" panose="02010609060101010101" pitchFamily="49" charset="-122"/>
              </a:rPr>
              <a:t>,2</a:t>
            </a:r>
            <a:r>
              <a:rPr kumimoji="1" lang="zh-CN" altLang="en-US" dirty="0">
                <a:solidFill>
                  <a:srgbClr val="080808"/>
                </a:solidFill>
                <a:ea typeface="楷体" panose="02010609060101010101" pitchFamily="49" charset="-122"/>
              </a:rPr>
              <a:t>个具有双键成分</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因形成</a:t>
            </a:r>
            <a:r>
              <a:rPr kumimoji="1" lang="en-US" altLang="zh-CN" dirty="0">
                <a:solidFill>
                  <a:srgbClr val="080808"/>
                </a:solidFill>
                <a:ea typeface="楷体" panose="02010609060101010101" pitchFamily="49" charset="-122"/>
              </a:rPr>
              <a:t>π</a:t>
            </a:r>
            <a:r>
              <a:rPr kumimoji="1" lang="en-US" altLang="zh-CN" baseline="-25000" dirty="0">
                <a:solidFill>
                  <a:srgbClr val="080808"/>
                </a:solidFill>
                <a:ea typeface="楷体" panose="02010609060101010101" pitchFamily="49" charset="-122"/>
              </a:rPr>
              <a:t>3</a:t>
            </a:r>
            <a:r>
              <a:rPr kumimoji="1" lang="en-US" altLang="zh-CN" baseline="30000" dirty="0">
                <a:solidFill>
                  <a:srgbClr val="080808"/>
                </a:solidFill>
                <a:ea typeface="楷体" panose="02010609060101010101" pitchFamily="49" charset="-122"/>
              </a:rPr>
              <a:t>4</a:t>
            </a:r>
            <a:r>
              <a:rPr kumimoji="1" lang="zh-CN" altLang="en-US" dirty="0">
                <a:solidFill>
                  <a:srgbClr val="080808"/>
                </a:solidFill>
                <a:ea typeface="楷体" panose="02010609060101010101" pitchFamily="49" charset="-122"/>
              </a:rPr>
              <a:t>的大</a:t>
            </a:r>
            <a:r>
              <a:rPr kumimoji="1" lang="en-US" altLang="zh-CN" dirty="0">
                <a:solidFill>
                  <a:srgbClr val="080808"/>
                </a:solidFill>
                <a:ea typeface="楷体" panose="02010609060101010101" pitchFamily="49" charset="-122"/>
              </a:rPr>
              <a:t>π</a:t>
            </a:r>
            <a:r>
              <a:rPr kumimoji="1" lang="zh-CN" altLang="en-US" dirty="0">
                <a:solidFill>
                  <a:srgbClr val="080808"/>
                </a:solidFill>
                <a:ea typeface="楷体" panose="02010609060101010101" pitchFamily="49" charset="-122"/>
              </a:rPr>
              <a:t>键</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而</a:t>
            </a:r>
            <a:r>
              <a:rPr kumimoji="1" lang="en-US" altLang="zh-CN" dirty="0">
                <a:solidFill>
                  <a:srgbClr val="080808"/>
                </a:solidFill>
                <a:ea typeface="楷体" panose="02010609060101010101" pitchFamily="49" charset="-122"/>
              </a:rPr>
              <a:t>CO</a:t>
            </a:r>
            <a:r>
              <a:rPr kumimoji="1" lang="en-US" altLang="zh-CN" baseline="-25000" dirty="0">
                <a:solidFill>
                  <a:srgbClr val="080808"/>
                </a:solidFill>
                <a:ea typeface="楷体" panose="02010609060101010101" pitchFamily="49" charset="-122"/>
              </a:rPr>
              <a:t>3</a:t>
            </a:r>
            <a:r>
              <a:rPr kumimoji="1" lang="en-US" altLang="zh-CN" baseline="30000" dirty="0">
                <a:solidFill>
                  <a:srgbClr val="080808"/>
                </a:solidFill>
                <a:ea typeface="楷体" panose="02010609060101010101" pitchFamily="49" charset="-122"/>
              </a:rPr>
              <a:t>2-</a:t>
            </a:r>
            <a:r>
              <a:rPr kumimoji="1" lang="zh-CN" altLang="en-US" dirty="0">
                <a:solidFill>
                  <a:srgbClr val="080808"/>
                </a:solidFill>
                <a:ea typeface="楷体" panose="02010609060101010101" pitchFamily="49" charset="-122"/>
              </a:rPr>
              <a:t>中</a:t>
            </a:r>
            <a:r>
              <a:rPr kumimoji="1" lang="en-US" altLang="zh-CN" dirty="0">
                <a:solidFill>
                  <a:srgbClr val="080808"/>
                </a:solidFill>
                <a:ea typeface="楷体" panose="02010609060101010101" pitchFamily="49" charset="-122"/>
              </a:rPr>
              <a:t>3</a:t>
            </a:r>
            <a:r>
              <a:rPr kumimoji="1" lang="zh-CN" altLang="en-US" dirty="0">
                <a:solidFill>
                  <a:srgbClr val="080808"/>
                </a:solidFill>
                <a:ea typeface="楷体" panose="02010609060101010101" pitchFamily="49" charset="-122"/>
              </a:rPr>
              <a:t>个碳氧键键长相等</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均具有双键成分</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因形成</a:t>
            </a:r>
            <a:r>
              <a:rPr kumimoji="1" lang="en-US" altLang="zh-CN" dirty="0">
                <a:solidFill>
                  <a:srgbClr val="080808"/>
                </a:solidFill>
                <a:ea typeface="楷体" panose="02010609060101010101" pitchFamily="49" charset="-122"/>
              </a:rPr>
              <a:t>π</a:t>
            </a:r>
            <a:r>
              <a:rPr kumimoji="1" lang="en-US" altLang="zh-CN" baseline="-25000" dirty="0">
                <a:solidFill>
                  <a:srgbClr val="080808"/>
                </a:solidFill>
                <a:ea typeface="楷体" panose="02010609060101010101" pitchFamily="49" charset="-122"/>
              </a:rPr>
              <a:t>4</a:t>
            </a:r>
            <a:r>
              <a:rPr kumimoji="1" lang="en-US" altLang="zh-CN" baseline="30000" dirty="0">
                <a:solidFill>
                  <a:srgbClr val="080808"/>
                </a:solidFill>
                <a:ea typeface="楷体" panose="02010609060101010101" pitchFamily="49" charset="-122"/>
              </a:rPr>
              <a:t>6</a:t>
            </a:r>
            <a:r>
              <a:rPr kumimoji="1" lang="zh-CN" altLang="en-US" dirty="0">
                <a:solidFill>
                  <a:srgbClr val="080808"/>
                </a:solidFill>
                <a:ea typeface="楷体" panose="02010609060101010101" pitchFamily="49" charset="-122"/>
              </a:rPr>
              <a:t>的大</a:t>
            </a:r>
            <a:r>
              <a:rPr kumimoji="1" lang="en-US" altLang="zh-CN" dirty="0">
                <a:solidFill>
                  <a:srgbClr val="080808"/>
                </a:solidFill>
                <a:ea typeface="楷体" panose="02010609060101010101" pitchFamily="49" charset="-122"/>
              </a:rPr>
              <a:t>π</a:t>
            </a:r>
            <a:r>
              <a:rPr kumimoji="1" lang="zh-CN" altLang="en-US" dirty="0">
                <a:solidFill>
                  <a:srgbClr val="080808"/>
                </a:solidFill>
                <a:ea typeface="楷体" panose="02010609060101010101" pitchFamily="49" charset="-122"/>
              </a:rPr>
              <a:t>键</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所以它们结构的对称性依次增强</a:t>
            </a:r>
            <a:r>
              <a:rPr kumimoji="1" lang="en-US" altLang="zh-CN" dirty="0">
                <a:solidFill>
                  <a:srgbClr val="080808"/>
                </a:solidFill>
                <a:ea typeface="楷体" panose="02010609060101010101" pitchFamily="49" charset="-122"/>
              </a:rPr>
              <a:t>,</a:t>
            </a:r>
            <a:r>
              <a:rPr kumimoji="1" lang="zh-CN" altLang="en-US" dirty="0">
                <a:solidFill>
                  <a:srgbClr val="080808"/>
                </a:solidFill>
                <a:ea typeface="楷体" panose="02010609060101010101" pitchFamily="49" charset="-122"/>
              </a:rPr>
              <a:t>则稳定性也就依次升高</a:t>
            </a:r>
            <a:r>
              <a:rPr kumimoji="1" lang="en-US" altLang="zh-CN" dirty="0">
                <a:solidFill>
                  <a:srgbClr val="080808"/>
                </a:solidFill>
                <a:ea typeface="楷体" panose="02010609060101010101" pitchFamily="49" charset="-122"/>
              </a:rPr>
              <a:t>. </a:t>
            </a:r>
            <a:endParaRPr kumimoji="1" lang="en-US" altLang="zh-CN" dirty="0">
              <a:solidFill>
                <a:srgbClr val="080808"/>
              </a:solidFill>
              <a:ea typeface="楷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blinds(horizontal)">
                                      <p:cBhvr>
                                        <p:cTn id="7" dur="500"/>
                                        <p:tgtEl>
                                          <p:spTgt spid="2980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7994"/>
                                        </p:tgtEl>
                                        <p:attrNameLst>
                                          <p:attrName>style.visibility</p:attrName>
                                        </p:attrNameLst>
                                      </p:cBhvr>
                                      <p:to>
                                        <p:strVal val="visible"/>
                                      </p:to>
                                    </p:set>
                                    <p:animEffect transition="in" filter="wipe(left)">
                                      <p:cBhvr>
                                        <p:cTn id="12" dur="500"/>
                                        <p:tgtEl>
                                          <p:spTgt spid="29799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97990"/>
                                        </p:tgtEl>
                                        <p:attrNameLst>
                                          <p:attrName>style.visibility</p:attrName>
                                        </p:attrNameLst>
                                      </p:cBhvr>
                                      <p:to>
                                        <p:strVal val="visible"/>
                                      </p:to>
                                    </p:set>
                                    <p:animEffect transition="in" filter="wipe(left)">
                                      <p:cBhvr>
                                        <p:cTn id="15" dur="500"/>
                                        <p:tgtEl>
                                          <p:spTgt spid="29799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p:bldP spid="298006" grpId="0" animBg="1"/>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A8343BDF-ED24-404A-B762-6CD7860670E1}"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82947" name="Rectangle 3"/>
          <p:cNvSpPr>
            <a:spLocks noRot="1" noChangeArrowheads="1"/>
          </p:cNvSpPr>
          <p:nvPr/>
        </p:nvSpPr>
        <p:spPr bwMode="auto">
          <a:xfrm>
            <a:off x="938530" y="168275"/>
            <a:ext cx="763460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spcBef>
                <a:spcPct val="20000"/>
              </a:spcBef>
              <a:buClr>
                <a:schemeClr val="tx2"/>
              </a:buClr>
              <a:buSzPct val="70000"/>
              <a:buFont typeface="Wingdings" panose="05000000000000000000" pitchFamily="2" charset="2"/>
              <a:buNone/>
            </a:pPr>
            <a:r>
              <a:rPr lang="en-US" altLang="zh-CN" sz="3600" dirty="0">
                <a:solidFill>
                  <a:srgbClr val="0000FF"/>
                </a:solidFill>
                <a:ea typeface="华文楷体" panose="02010600040101010101" pitchFamily="2" charset="-122"/>
              </a:rPr>
              <a:t>3)  </a:t>
            </a:r>
            <a:r>
              <a:rPr lang="zh-CN" altLang="en-US" sz="3600" dirty="0">
                <a:solidFill>
                  <a:srgbClr val="0000FF"/>
                </a:solidFill>
                <a:ea typeface="华文楷体" panose="02010600040101010101" pitchFamily="2" charset="-122"/>
              </a:rPr>
              <a:t>碳酸盐的主要性质：</a:t>
            </a:r>
            <a:endParaRPr lang="zh-CN" altLang="en-US" sz="3600" dirty="0">
              <a:solidFill>
                <a:srgbClr val="0000FF"/>
              </a:solidFill>
              <a:ea typeface="华文楷体" panose="02010600040101010101" pitchFamily="2" charset="-122"/>
            </a:endParaRPr>
          </a:p>
          <a:p>
            <a:pPr>
              <a:lnSpc>
                <a:spcPct val="130000"/>
              </a:lnSpc>
            </a:pPr>
            <a:r>
              <a:rPr lang="zh-CN" altLang="en-US" sz="3600" dirty="0">
                <a:ea typeface="华文楷体" panose="02010600040101010101" pitchFamily="2" charset="-122"/>
              </a:rPr>
              <a:t> </a:t>
            </a:r>
            <a:r>
              <a:rPr lang="en-US" altLang="zh-CN" sz="3600" dirty="0">
                <a:ea typeface="华文楷体" panose="02010600040101010101" pitchFamily="2" charset="-122"/>
              </a:rPr>
              <a:t>(1) </a:t>
            </a:r>
            <a:r>
              <a:rPr lang="zh-CN" altLang="en-US" sz="3600" dirty="0">
                <a:ea typeface="华文楷体" panose="02010600040101010101" pitchFamily="2" charset="-122"/>
              </a:rPr>
              <a:t>溶解性</a:t>
            </a:r>
            <a:endParaRPr lang="zh-CN" altLang="en-US" sz="3600" dirty="0">
              <a:ea typeface="华文楷体" panose="02010600040101010101" pitchFamily="2" charset="-122"/>
            </a:endParaRPr>
          </a:p>
          <a:p>
            <a:pPr>
              <a:lnSpc>
                <a:spcPct val="150000"/>
              </a:lnSpc>
            </a:pPr>
            <a:r>
              <a:rPr lang="zh-CN" altLang="en-US" sz="3600" dirty="0">
                <a:ea typeface="华文楷体" panose="02010600040101010101" pitchFamily="2" charset="-122"/>
              </a:rPr>
              <a:t>   </a:t>
            </a:r>
            <a:r>
              <a:rPr lang="zh-CN" altLang="en-US" sz="3600" dirty="0">
                <a:solidFill>
                  <a:srgbClr val="FF0000"/>
                </a:solidFill>
                <a:ea typeface="华文楷体" panose="02010600040101010101" pitchFamily="2" charset="-122"/>
              </a:rPr>
              <a:t>碳酸氢盐</a:t>
            </a:r>
            <a:r>
              <a:rPr lang="zh-CN" altLang="en-US" sz="3600" dirty="0">
                <a:ea typeface="华文楷体" panose="02010600040101010101" pitchFamily="2" charset="-122"/>
              </a:rPr>
              <a:t>溶于水；正盐中只有</a:t>
            </a:r>
            <a:r>
              <a:rPr lang="zh-CN" altLang="en-US" sz="3600" dirty="0">
                <a:solidFill>
                  <a:srgbClr val="0000FF"/>
                </a:solidFill>
                <a:ea typeface="华文楷体" panose="02010600040101010101" pitchFamily="2" charset="-122"/>
              </a:rPr>
              <a:t>铵盐和碱金属</a:t>
            </a:r>
            <a:r>
              <a:rPr lang="en-US" altLang="zh-CN" sz="3600" dirty="0">
                <a:solidFill>
                  <a:srgbClr val="0000FF"/>
                </a:solidFill>
                <a:ea typeface="华文楷体" panose="02010600040101010101" pitchFamily="2" charset="-122"/>
              </a:rPr>
              <a:t>(Li</a:t>
            </a:r>
            <a:r>
              <a:rPr lang="zh-CN" altLang="en-US" sz="3600" baseline="30000" dirty="0">
                <a:solidFill>
                  <a:srgbClr val="0000FF"/>
                </a:solidFill>
                <a:ea typeface="华文楷体" panose="02010600040101010101" pitchFamily="2" charset="-122"/>
              </a:rPr>
              <a:t>＋</a:t>
            </a:r>
            <a:r>
              <a:rPr lang="zh-CN" altLang="en-US" sz="3600" dirty="0">
                <a:solidFill>
                  <a:srgbClr val="0000FF"/>
                </a:solidFill>
                <a:ea typeface="华文楷体" panose="02010600040101010101" pitchFamily="2" charset="-122"/>
              </a:rPr>
              <a:t>除外</a:t>
            </a:r>
            <a:r>
              <a:rPr lang="en-US" altLang="zh-CN" sz="3600" dirty="0">
                <a:solidFill>
                  <a:srgbClr val="0000FF"/>
                </a:solidFill>
                <a:ea typeface="华文楷体" panose="02010600040101010101" pitchFamily="2" charset="-122"/>
              </a:rPr>
              <a:t>)</a:t>
            </a:r>
            <a:r>
              <a:rPr lang="zh-CN" altLang="en-US" sz="3600" dirty="0">
                <a:ea typeface="华文楷体" panose="02010600040101010101" pitchFamily="2" charset="-122"/>
              </a:rPr>
              <a:t>的盐溶于水。</a:t>
            </a:r>
            <a:endParaRPr lang="zh-CN" altLang="en-US" sz="3600" dirty="0">
              <a:ea typeface="华文楷体" panose="02010600040101010101" pitchFamily="2" charset="-122"/>
            </a:endParaRPr>
          </a:p>
          <a:p>
            <a:pPr marL="0" lvl="0" indent="0">
              <a:lnSpc>
                <a:spcPct val="150000"/>
              </a:lnSpc>
              <a:spcAft>
                <a:spcPct val="20000"/>
              </a:spcAft>
            </a:pPr>
            <a:r>
              <a:rPr kumimoji="1" lang="zh-CN" altLang="en-US" sz="3600" dirty="0" smtClean="0">
                <a:solidFill>
                  <a:srgbClr val="0000FF"/>
                </a:solidFill>
                <a:ea typeface="楷体" panose="02010609060101010101" pitchFamily="49" charset="-122"/>
              </a:rPr>
              <a:t>  </a:t>
            </a:r>
            <a:r>
              <a:rPr kumimoji="1" lang="zh-CN" altLang="en-US" sz="3600" dirty="0" smtClean="0">
                <a:solidFill>
                  <a:srgbClr val="FF0000"/>
                </a:solidFill>
                <a:ea typeface="楷体" panose="02010609060101010101" pitchFamily="49" charset="-122"/>
              </a:rPr>
              <a:t>反常</a:t>
            </a:r>
            <a:r>
              <a:rPr kumimoji="1" lang="zh-CN" altLang="en-US" sz="3600" dirty="0">
                <a:solidFill>
                  <a:srgbClr val="FF0000"/>
                </a:solidFill>
                <a:ea typeface="楷体" panose="02010609060101010101" pitchFamily="49" charset="-122"/>
              </a:rPr>
              <a:t>现象：</a:t>
            </a:r>
            <a:r>
              <a:rPr kumimoji="1" lang="zh-CN" altLang="en-US" sz="3600" dirty="0">
                <a:solidFill>
                  <a:srgbClr val="080808"/>
                </a:solidFill>
                <a:ea typeface="楷体" panose="02010609060101010101" pitchFamily="49" charset="-122"/>
              </a:rPr>
              <a:t>可溶性碳酸氢盐的溶解度反小于其正盐</a:t>
            </a:r>
            <a:r>
              <a:rPr kumimoji="1" lang="en-US" altLang="zh-CN" sz="3600" dirty="0">
                <a:solidFill>
                  <a:srgbClr val="080808"/>
                </a:solidFill>
                <a:ea typeface="楷体" panose="02010609060101010101" pitchFamily="49" charset="-122"/>
              </a:rPr>
              <a:t>.</a:t>
            </a:r>
            <a:endParaRPr kumimoji="1" lang="en-US" altLang="zh-CN" sz="3600" dirty="0">
              <a:solidFill>
                <a:srgbClr val="080808"/>
              </a:solidFill>
              <a:ea typeface="楷体" panose="02010609060101010101" pitchFamily="49" charset="-122"/>
            </a:endParaRPr>
          </a:p>
          <a:p>
            <a:pPr>
              <a:lnSpc>
                <a:spcPct val="130000"/>
              </a:lnSpc>
            </a:pPr>
            <a:r>
              <a:rPr lang="en-US" altLang="zh-CN" sz="3600" dirty="0" smtClean="0">
                <a:ea typeface="华文楷体" panose="02010600040101010101" pitchFamily="2" charset="-122"/>
              </a:rPr>
              <a:t>   </a:t>
            </a:r>
            <a:r>
              <a:rPr lang="zh-CN" altLang="en-US" sz="3600" dirty="0">
                <a:ea typeface="华文楷体" panose="02010600040101010101" pitchFamily="2" charset="-122"/>
              </a:rPr>
              <a:t>原因：分子间氢键、与溶剂间氢键等影响物质的溶解度。</a:t>
            </a:r>
            <a:endParaRPr lang="zh-CN" altLang="en-US" sz="3600" dirty="0">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5"/>
          <p:cNvSpPr txBox="1">
            <a:spLocks noChangeArrowheads="1"/>
          </p:cNvSpPr>
          <p:nvPr/>
        </p:nvSpPr>
        <p:spPr bwMode="auto">
          <a:xfrm>
            <a:off x="3203575" y="4652963"/>
            <a:ext cx="2879725" cy="5794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t>多聚</a:t>
            </a:r>
            <a:r>
              <a:rPr lang="en-US" altLang="zh-CN"/>
              <a:t>(HCO</a:t>
            </a:r>
            <a:r>
              <a:rPr lang="en-US" altLang="zh-CN" baseline="-25000"/>
              <a:t>3</a:t>
            </a:r>
            <a:r>
              <a:rPr lang="en-US" altLang="zh-CN"/>
              <a:t>)</a:t>
            </a:r>
            <a:r>
              <a:rPr lang="en-US" altLang="zh-CN" baseline="-25000"/>
              <a:t>n</a:t>
            </a:r>
            <a:r>
              <a:rPr lang="en-US" altLang="zh-CN" baseline="30000"/>
              <a:t>n-</a:t>
            </a:r>
            <a:endParaRPr lang="zh-CN" altLang="en-US" baseline="30000"/>
          </a:p>
        </p:txBody>
      </p:sp>
      <p:pic>
        <p:nvPicPr>
          <p:cNvPr id="175106" name="Picture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76375" y="2924175"/>
            <a:ext cx="6911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525" y="476250"/>
            <a:ext cx="43211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8"/>
          <p:cNvSpPr txBox="1">
            <a:spLocks noChangeArrowheads="1"/>
          </p:cNvSpPr>
          <p:nvPr/>
        </p:nvSpPr>
        <p:spPr bwMode="auto">
          <a:xfrm>
            <a:off x="1187450" y="1989138"/>
            <a:ext cx="3600450" cy="5794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a:t>二聚</a:t>
            </a:r>
            <a:r>
              <a:rPr lang="en-US" altLang="zh-CN"/>
              <a:t>(HCO</a:t>
            </a:r>
            <a:r>
              <a:rPr lang="en-US" altLang="zh-CN" baseline="-25000"/>
              <a:t>3</a:t>
            </a:r>
            <a:r>
              <a:rPr lang="en-US" altLang="zh-CN"/>
              <a:t>)</a:t>
            </a:r>
            <a:r>
              <a:rPr lang="en-US" altLang="zh-CN" baseline="-25000"/>
              <a:t>2</a:t>
            </a:r>
            <a:r>
              <a:rPr lang="en-US" altLang="zh-CN" baseline="30000"/>
              <a:t>2-</a:t>
            </a:r>
            <a:r>
              <a:rPr lang="zh-CN" altLang="en-US"/>
              <a:t>离子</a:t>
            </a:r>
            <a:endParaRPr lang="zh-CN" altLang="en-US"/>
          </a:p>
        </p:txBody>
      </p:sp>
      <p:sp>
        <p:nvSpPr>
          <p:cNvPr id="175109" name="Text Box 9"/>
          <p:cNvSpPr txBox="1">
            <a:spLocks noChangeArrowheads="1"/>
          </p:cNvSpPr>
          <p:nvPr/>
        </p:nvSpPr>
        <p:spPr bwMode="auto">
          <a:xfrm>
            <a:off x="5183188" y="404813"/>
            <a:ext cx="3960812" cy="18018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en-US" altLang="zh-CN" sz="2800"/>
              <a:t>C-O</a:t>
            </a:r>
            <a:r>
              <a:rPr lang="zh-CN" altLang="en-US" sz="2800"/>
              <a:t>键长   </a:t>
            </a:r>
            <a:r>
              <a:rPr lang="en-US" altLang="zh-CN" sz="2800"/>
              <a:t>128~138 pm</a:t>
            </a:r>
            <a:endParaRPr lang="en-US" altLang="zh-CN" sz="2800"/>
          </a:p>
          <a:p>
            <a:pPr>
              <a:spcBef>
                <a:spcPct val="50000"/>
              </a:spcBef>
            </a:pPr>
            <a:r>
              <a:rPr lang="en-US" altLang="zh-CN" sz="2800"/>
              <a:t>O-H</a:t>
            </a:r>
            <a:r>
              <a:rPr lang="en-US" altLang="zh-CN" sz="2800" baseline="30000"/>
              <a:t>…</a:t>
            </a:r>
            <a:r>
              <a:rPr lang="en-US" altLang="zh-CN" sz="2800"/>
              <a:t>O      261 pm</a:t>
            </a:r>
            <a:endParaRPr lang="en-US" altLang="zh-CN" sz="2800"/>
          </a:p>
          <a:p>
            <a:pPr>
              <a:spcBef>
                <a:spcPct val="50000"/>
              </a:spcBef>
            </a:pPr>
            <a:r>
              <a:rPr lang="en-US" altLang="zh-CN" sz="2800"/>
              <a:t>O--C—O    120</a:t>
            </a:r>
            <a:r>
              <a:rPr lang="en-US" altLang="zh-CN" sz="2800">
                <a:sym typeface="Symbol" panose="05050102010706020507" pitchFamily="18" charset="2"/>
              </a:rPr>
              <a:t></a:t>
            </a:r>
            <a:endParaRPr lang="en-US" altLang="zh-CN" sz="2800">
              <a:sym typeface="Symbol" panose="05050102010706020507" pitchFamily="18" charset="2"/>
            </a:endParaRPr>
          </a:p>
        </p:txBody>
      </p:sp>
      <p:sp>
        <p:nvSpPr>
          <p:cNvPr id="175111"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929C5073-D879-4D6A-A649-52858845569A}"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Tree>
  </p:cSld>
  <p:clrMapOvr>
    <a:masterClrMapping/>
  </p:clrMapOvr>
  <p:transition>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300036" name="Text Box 4"/>
          <p:cNvSpPr txBox="1">
            <a:spLocks noChangeArrowheads="1"/>
          </p:cNvSpPr>
          <p:nvPr/>
        </p:nvSpPr>
        <p:spPr bwMode="auto">
          <a:xfrm>
            <a:off x="798644" y="2132856"/>
            <a:ext cx="7956550" cy="164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Aft>
                <a:spcPct val="20000"/>
              </a:spcAft>
              <a:buFontTx/>
              <a:buNone/>
            </a:pPr>
            <a:r>
              <a:rPr kumimoji="1" lang="zh-CN" altLang="en-US" sz="3600" b="0" dirty="0" smtClean="0">
                <a:solidFill>
                  <a:srgbClr val="000000"/>
                </a:solidFill>
                <a:ea typeface="楷体" panose="02010609060101010101" pitchFamily="49" charset="-122"/>
              </a:rPr>
              <a:t>为什么</a:t>
            </a:r>
            <a:r>
              <a:rPr kumimoji="1" lang="en-US" altLang="zh-CN" sz="3600" b="0" dirty="0" smtClean="0">
                <a:solidFill>
                  <a:srgbClr val="000000"/>
                </a:solidFill>
                <a:ea typeface="楷体" panose="02010609060101010101" pitchFamily="49" charset="-122"/>
              </a:rPr>
              <a:t>NaHCO</a:t>
            </a:r>
            <a:r>
              <a:rPr kumimoji="1" lang="en-US" altLang="zh-CN" sz="3600" b="0" baseline="-25000" dirty="0" smtClean="0">
                <a:solidFill>
                  <a:srgbClr val="000000"/>
                </a:solidFill>
                <a:ea typeface="楷体" panose="02010609060101010101" pitchFamily="49" charset="-122"/>
              </a:rPr>
              <a:t>3</a:t>
            </a:r>
            <a:r>
              <a:rPr kumimoji="1" lang="zh-CN" altLang="en-US" sz="3600" b="0" dirty="0" smtClean="0">
                <a:solidFill>
                  <a:srgbClr val="000000"/>
                </a:solidFill>
                <a:ea typeface="楷体" panose="02010609060101010101" pitchFamily="49" charset="-122"/>
              </a:rPr>
              <a:t>的溶解度小于</a:t>
            </a:r>
            <a:r>
              <a:rPr kumimoji="1" lang="en-US" altLang="zh-CN" sz="3600" b="0" dirty="0" smtClean="0">
                <a:solidFill>
                  <a:srgbClr val="000000"/>
                </a:solidFill>
                <a:ea typeface="楷体" panose="02010609060101010101" pitchFamily="49" charset="-122"/>
              </a:rPr>
              <a:t>Na</a:t>
            </a:r>
            <a:r>
              <a:rPr kumimoji="1" lang="en-US" altLang="zh-CN" sz="3600" b="0" baseline="-25000" dirty="0" smtClean="0">
                <a:solidFill>
                  <a:srgbClr val="000000"/>
                </a:solidFill>
                <a:ea typeface="楷体" panose="02010609060101010101" pitchFamily="49" charset="-122"/>
              </a:rPr>
              <a:t>2</a:t>
            </a:r>
            <a:r>
              <a:rPr kumimoji="1" lang="en-US" altLang="zh-CN" sz="3600" b="0" dirty="0" smtClean="0">
                <a:solidFill>
                  <a:srgbClr val="000000"/>
                </a:solidFill>
                <a:ea typeface="楷体" panose="02010609060101010101" pitchFamily="49" charset="-122"/>
              </a:rPr>
              <a:t>CO</a:t>
            </a:r>
            <a:r>
              <a:rPr kumimoji="1" lang="en-US" altLang="zh-CN" sz="3600" b="0" baseline="-25000" dirty="0" smtClean="0">
                <a:solidFill>
                  <a:srgbClr val="000000"/>
                </a:solidFill>
                <a:ea typeface="楷体" panose="02010609060101010101" pitchFamily="49" charset="-122"/>
              </a:rPr>
              <a:t>3</a:t>
            </a:r>
            <a:r>
              <a:rPr kumimoji="1" lang="zh-CN" altLang="en-US" sz="3600" b="0" dirty="0" smtClean="0">
                <a:solidFill>
                  <a:srgbClr val="000000"/>
                </a:solidFill>
                <a:ea typeface="楷体" panose="02010609060101010101" pitchFamily="49" charset="-122"/>
              </a:rPr>
              <a:t>，而</a:t>
            </a:r>
            <a:r>
              <a:rPr kumimoji="1" lang="en-US" altLang="zh-CN" sz="3600" b="0" dirty="0" smtClean="0">
                <a:solidFill>
                  <a:srgbClr val="000000"/>
                </a:solidFill>
                <a:ea typeface="楷体" panose="02010609060101010101" pitchFamily="49" charset="-122"/>
              </a:rPr>
              <a:t>Ca(HCO</a:t>
            </a:r>
            <a:r>
              <a:rPr kumimoji="1" lang="en-US" altLang="zh-CN" sz="3600" b="0" baseline="-25000" dirty="0" smtClean="0">
                <a:solidFill>
                  <a:srgbClr val="000000"/>
                </a:solidFill>
                <a:ea typeface="楷体" panose="02010609060101010101" pitchFamily="49" charset="-122"/>
              </a:rPr>
              <a:t>3</a:t>
            </a:r>
            <a:r>
              <a:rPr kumimoji="1" lang="en-US" altLang="zh-CN" sz="3600" b="0" dirty="0" smtClean="0">
                <a:solidFill>
                  <a:srgbClr val="000000"/>
                </a:solidFill>
                <a:ea typeface="楷体" panose="02010609060101010101" pitchFamily="49" charset="-122"/>
              </a:rPr>
              <a:t>)</a:t>
            </a:r>
            <a:r>
              <a:rPr kumimoji="1" lang="en-US" altLang="zh-CN" sz="3600" b="0" baseline="-25000" dirty="0" smtClean="0">
                <a:solidFill>
                  <a:srgbClr val="000000"/>
                </a:solidFill>
                <a:ea typeface="楷体" panose="02010609060101010101" pitchFamily="49" charset="-122"/>
              </a:rPr>
              <a:t>2</a:t>
            </a:r>
            <a:r>
              <a:rPr kumimoji="1" lang="zh-CN" altLang="en-US" sz="3600" b="0" dirty="0" smtClean="0">
                <a:solidFill>
                  <a:srgbClr val="000000"/>
                </a:solidFill>
                <a:ea typeface="楷体" panose="02010609060101010101" pitchFamily="49" charset="-122"/>
              </a:rPr>
              <a:t>的溶解度又大于</a:t>
            </a:r>
            <a:r>
              <a:rPr kumimoji="1" lang="en-US" altLang="zh-CN" sz="3600" b="0" dirty="0" smtClean="0">
                <a:solidFill>
                  <a:srgbClr val="000000"/>
                </a:solidFill>
                <a:ea typeface="楷体" panose="02010609060101010101" pitchFamily="49" charset="-122"/>
              </a:rPr>
              <a:t>CaCO</a:t>
            </a:r>
            <a:r>
              <a:rPr kumimoji="1" lang="en-US" altLang="zh-CN" sz="3600" b="0" baseline="-25000" dirty="0" smtClean="0">
                <a:solidFill>
                  <a:srgbClr val="000000"/>
                </a:solidFill>
                <a:ea typeface="楷体" panose="02010609060101010101" pitchFamily="49" charset="-122"/>
              </a:rPr>
              <a:t>3</a:t>
            </a:r>
            <a:r>
              <a:rPr kumimoji="1" lang="en-US" altLang="zh-CN" sz="3600" b="0" dirty="0" smtClean="0">
                <a:solidFill>
                  <a:srgbClr val="000000"/>
                </a:solidFill>
                <a:ea typeface="楷体" panose="02010609060101010101" pitchFamily="49" charset="-122"/>
              </a:rPr>
              <a:t>?</a:t>
            </a:r>
            <a:endParaRPr kumimoji="1" lang="en-US" altLang="zh-CN" sz="3600" b="0" baseline="-25000" dirty="0" smtClean="0">
              <a:solidFill>
                <a:srgbClr val="000000"/>
              </a:solidFill>
              <a:ea typeface="楷体" panose="02010609060101010101" pitchFamily="49" charset="-122"/>
            </a:endParaRPr>
          </a:p>
        </p:txBody>
      </p:sp>
      <p:pic>
        <p:nvPicPr>
          <p:cNvPr id="300038" name="Picture 6" descr="未命名1">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6021388"/>
            <a:ext cx="339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7" descr="0006">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4250" y="6308725"/>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40" name="AutoShape 8"/>
          <p:cNvSpPr>
            <a:spLocks noChangeArrowheads="1"/>
          </p:cNvSpPr>
          <p:nvPr/>
        </p:nvSpPr>
        <p:spPr bwMode="auto">
          <a:xfrm>
            <a:off x="259200" y="548680"/>
            <a:ext cx="2952328" cy="1152128"/>
          </a:xfrm>
          <a:prstGeom prst="cloudCallout">
            <a:avLst>
              <a:gd name="adj1" fmla="val 34875"/>
              <a:gd name="adj2" fmla="val 85764"/>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zh-CN" altLang="en-US" sz="4400" dirty="0" smtClean="0">
                <a:solidFill>
                  <a:srgbClr val="FFFFFF"/>
                </a:solidFill>
                <a:ea typeface="楷体_GB2312" pitchFamily="49" charset="-122"/>
              </a:rPr>
              <a:t>问题</a:t>
            </a:r>
            <a:endParaRPr lang="zh-CN" altLang="en-US" sz="4400" dirty="0" smtClean="0">
              <a:solidFill>
                <a:srgbClr val="FFFFFF"/>
              </a:solidFill>
              <a:ea typeface="楷体_GB2312"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0040"/>
                                        </p:tgtEl>
                                        <p:attrNameLst>
                                          <p:attrName>style.visibility</p:attrName>
                                        </p:attrNameLst>
                                      </p:cBhvr>
                                      <p:to>
                                        <p:strVal val="visible"/>
                                      </p:to>
                                    </p:set>
                                    <p:animEffect transition="in" filter="blinds(horizontal)">
                                      <p:cBhvr>
                                        <p:cTn id="7" dur="500"/>
                                        <p:tgtEl>
                                          <p:spTgt spid="3000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0036">
                                            <p:txEl>
                                              <p:pRg st="0" end="0"/>
                                            </p:txEl>
                                          </p:spTgt>
                                        </p:tgtEl>
                                        <p:attrNameLst>
                                          <p:attrName>style.visibility</p:attrName>
                                        </p:attrNameLst>
                                      </p:cBhvr>
                                      <p:to>
                                        <p:strVal val="visible"/>
                                      </p:to>
                                    </p:set>
                                    <p:animEffect transition="in" filter="wipe(left)">
                                      <p:cBhvr>
                                        <p:cTn id="12" dur="500"/>
                                        <p:tgtEl>
                                          <p:spTgt spid="300036">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00038"/>
                                        </p:tgtEl>
                                        <p:attrNameLst>
                                          <p:attrName>style.visibility</p:attrName>
                                        </p:attrNameLst>
                                      </p:cBhvr>
                                      <p:to>
                                        <p:strVal val="visible"/>
                                      </p:to>
                                    </p:set>
                                    <p:animEffect transition="in" filter="wipe(left)">
                                      <p:cBhvr>
                                        <p:cTn id="15" dur="500"/>
                                        <p:tgtEl>
                                          <p:spTgt spid="300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611188" y="260350"/>
            <a:ext cx="781208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50000"/>
              </a:spcBef>
              <a:buFontTx/>
              <a:buNone/>
            </a:pPr>
            <a:r>
              <a:rPr kumimoji="1" lang="zh-CN" altLang="en-US" smtClean="0">
                <a:solidFill>
                  <a:srgbClr val="000000"/>
                </a:solidFill>
                <a:ea typeface="楷体" panose="02010609060101010101" pitchFamily="49" charset="-122"/>
              </a:rPr>
              <a:t>解</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因在可溶性的</a:t>
            </a:r>
            <a:r>
              <a:rPr kumimoji="1" lang="en-US" altLang="zh-CN" smtClean="0">
                <a:solidFill>
                  <a:srgbClr val="000000"/>
                </a:solidFill>
                <a:ea typeface="楷体" panose="02010609060101010101" pitchFamily="49" charset="-122"/>
              </a:rPr>
              <a:t>NaHCO</a:t>
            </a:r>
            <a:r>
              <a:rPr kumimoji="1" lang="en-US" altLang="zh-CN" baseline="-25000" smtClean="0">
                <a:solidFill>
                  <a:srgbClr val="000000"/>
                </a:solidFill>
                <a:ea typeface="楷体" panose="02010609060101010101" pitchFamily="49" charset="-122"/>
              </a:rPr>
              <a:t>3</a:t>
            </a:r>
            <a:r>
              <a:rPr kumimoji="1" lang="zh-CN" altLang="en-US" smtClean="0">
                <a:solidFill>
                  <a:srgbClr val="000000"/>
                </a:solidFill>
                <a:ea typeface="楷体" panose="02010609060101010101" pitchFamily="49" charset="-122"/>
              </a:rPr>
              <a:t>溶液中</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存在如下通过氢键结合成的长链 </a:t>
            </a:r>
            <a:endParaRPr kumimoji="1" lang="zh-CN" altLang="en-US" smtClean="0">
              <a:solidFill>
                <a:srgbClr val="000000"/>
              </a:solidFill>
              <a:ea typeface="楷体" panose="02010609060101010101" pitchFamily="49" charset="-122"/>
            </a:endParaRPr>
          </a:p>
        </p:txBody>
      </p:sp>
      <p:pic>
        <p:nvPicPr>
          <p:cNvPr id="68611" name="Picture 3" descr="0014">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2813" y="6237288"/>
            <a:ext cx="34131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988" y="1412875"/>
            <a:ext cx="64801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611188" y="3357563"/>
            <a:ext cx="7812087"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en-US" altLang="zh-CN" smtClean="0">
                <a:solidFill>
                  <a:srgbClr val="000000"/>
                </a:solidFill>
                <a:ea typeface="楷体" panose="02010609060101010101" pitchFamily="49" charset="-122"/>
              </a:rPr>
              <a:t>  </a:t>
            </a:r>
            <a:r>
              <a:rPr kumimoji="1" lang="zh-CN" altLang="en-US" smtClean="0">
                <a:solidFill>
                  <a:srgbClr val="000000"/>
                </a:solidFill>
                <a:ea typeface="楷体" panose="02010609060101010101" pitchFamily="49" charset="-122"/>
              </a:rPr>
              <a:t>此长链的存在导致了</a:t>
            </a:r>
            <a:r>
              <a:rPr kumimoji="1" lang="en-US" altLang="zh-CN" smtClean="0">
                <a:solidFill>
                  <a:srgbClr val="000000"/>
                </a:solidFill>
                <a:ea typeface="楷体" panose="02010609060101010101" pitchFamily="49" charset="-122"/>
              </a:rPr>
              <a:t>NaHCO</a:t>
            </a:r>
            <a:r>
              <a:rPr kumimoji="1" lang="en-US" altLang="zh-CN" baseline="-25000" smtClean="0">
                <a:solidFill>
                  <a:srgbClr val="000000"/>
                </a:solidFill>
                <a:ea typeface="楷体" panose="02010609060101010101" pitchFamily="49" charset="-122"/>
              </a:rPr>
              <a:t>3</a:t>
            </a:r>
            <a:r>
              <a:rPr kumimoji="1" lang="zh-CN" altLang="en-US" smtClean="0">
                <a:solidFill>
                  <a:srgbClr val="000000"/>
                </a:solidFill>
                <a:ea typeface="楷体" panose="02010609060101010101" pitchFamily="49" charset="-122"/>
              </a:rPr>
              <a:t>的溶解度反常的小于</a:t>
            </a:r>
            <a:r>
              <a:rPr kumimoji="1" lang="en-US" altLang="zh-CN" smtClean="0">
                <a:solidFill>
                  <a:srgbClr val="000000"/>
                </a:solidFill>
                <a:ea typeface="楷体" panose="02010609060101010101" pitchFamily="49" charset="-122"/>
              </a:rPr>
              <a:t>Na</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CO</a:t>
            </a:r>
            <a:r>
              <a:rPr kumimoji="1" lang="en-US" altLang="zh-CN" baseline="-25000" smtClean="0">
                <a:solidFill>
                  <a:srgbClr val="000000"/>
                </a:solidFill>
                <a:ea typeface="楷体" panose="02010609060101010101" pitchFamily="49" charset="-122"/>
              </a:rPr>
              <a:t>3</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而</a:t>
            </a:r>
            <a:r>
              <a:rPr kumimoji="1" lang="en-US" altLang="zh-CN" smtClean="0">
                <a:solidFill>
                  <a:srgbClr val="000000"/>
                </a:solidFill>
                <a:ea typeface="楷体" panose="02010609060101010101" pitchFamily="49" charset="-122"/>
              </a:rPr>
              <a:t>CaCO</a:t>
            </a:r>
            <a:r>
              <a:rPr kumimoji="1" lang="en-US" altLang="zh-CN" baseline="-25000" smtClean="0">
                <a:solidFill>
                  <a:srgbClr val="000000"/>
                </a:solidFill>
                <a:ea typeface="楷体" panose="02010609060101010101" pitchFamily="49" charset="-122"/>
              </a:rPr>
              <a:t>3</a:t>
            </a:r>
            <a:r>
              <a:rPr kumimoji="1" lang="zh-CN" altLang="en-US" smtClean="0">
                <a:solidFill>
                  <a:srgbClr val="000000"/>
                </a:solidFill>
                <a:ea typeface="楷体" panose="02010609060101010101" pitchFamily="49" charset="-122"/>
              </a:rPr>
              <a:t>中阴阳离子均带</a:t>
            </a:r>
            <a:r>
              <a:rPr kumimoji="1" lang="en-US" altLang="zh-CN" smtClean="0">
                <a:solidFill>
                  <a:srgbClr val="000000"/>
                </a:solidFill>
                <a:ea typeface="楷体" panose="02010609060101010101" pitchFamily="49" charset="-122"/>
              </a:rPr>
              <a:t>2</a:t>
            </a:r>
            <a:r>
              <a:rPr kumimoji="1" lang="zh-CN" altLang="en-US" smtClean="0">
                <a:solidFill>
                  <a:srgbClr val="000000"/>
                </a:solidFill>
                <a:ea typeface="楷体" panose="02010609060101010101" pitchFamily="49" charset="-122"/>
              </a:rPr>
              <a:t>个单位电荷</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则晶格能大于</a:t>
            </a:r>
            <a:r>
              <a:rPr kumimoji="1" lang="en-US" altLang="zh-CN" smtClean="0">
                <a:solidFill>
                  <a:srgbClr val="000000"/>
                </a:solidFill>
                <a:ea typeface="楷体" panose="02010609060101010101" pitchFamily="49" charset="-122"/>
              </a:rPr>
              <a:t>Ca(HCO</a:t>
            </a:r>
            <a:r>
              <a:rPr kumimoji="1" lang="en-US" altLang="zh-CN" baseline="-25000" smtClean="0">
                <a:solidFill>
                  <a:srgbClr val="000000"/>
                </a:solidFill>
                <a:ea typeface="楷体" panose="02010609060101010101" pitchFamily="49" charset="-122"/>
              </a:rPr>
              <a:t>3</a:t>
            </a:r>
            <a:r>
              <a:rPr kumimoji="1" lang="en-US" altLang="zh-CN" smtClean="0">
                <a:solidFill>
                  <a:srgbClr val="000000"/>
                </a:solidFill>
                <a:ea typeface="楷体" panose="02010609060101010101" pitchFamily="49" charset="-122"/>
              </a:rPr>
              <a:t>)</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阳离子带</a:t>
            </a:r>
            <a:r>
              <a:rPr kumimoji="1" lang="en-US" altLang="zh-CN" smtClean="0">
                <a:solidFill>
                  <a:srgbClr val="000000"/>
                </a:solidFill>
                <a:ea typeface="楷体" panose="02010609060101010101" pitchFamily="49" charset="-122"/>
              </a:rPr>
              <a:t>2</a:t>
            </a:r>
            <a:r>
              <a:rPr kumimoji="1" lang="zh-CN" altLang="en-US" smtClean="0">
                <a:solidFill>
                  <a:srgbClr val="000000"/>
                </a:solidFill>
                <a:ea typeface="楷体" panose="02010609060101010101" pitchFamily="49" charset="-122"/>
              </a:rPr>
              <a:t>个</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而阴离子带</a:t>
            </a:r>
            <a:r>
              <a:rPr kumimoji="1" lang="en-US" altLang="zh-CN" smtClean="0">
                <a:solidFill>
                  <a:srgbClr val="000000"/>
                </a:solidFill>
                <a:ea typeface="楷体" panose="02010609060101010101" pitchFamily="49" charset="-122"/>
              </a:rPr>
              <a:t>1</a:t>
            </a:r>
            <a:r>
              <a:rPr kumimoji="1" lang="zh-CN" altLang="en-US" smtClean="0">
                <a:solidFill>
                  <a:srgbClr val="000000"/>
                </a:solidFill>
                <a:ea typeface="楷体" panose="02010609060101010101" pitchFamily="49" charset="-122"/>
              </a:rPr>
              <a:t>个电荷</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溶解时所需消耗的能量就高</a:t>
            </a:r>
            <a:r>
              <a:rPr kumimoji="1" lang="en-US" altLang="zh-CN" smtClean="0">
                <a:solidFill>
                  <a:srgbClr val="000000"/>
                </a:solidFill>
                <a:ea typeface="楷体" panose="02010609060101010101" pitchFamily="49" charset="-122"/>
              </a:rPr>
              <a:t>,</a:t>
            </a:r>
            <a:r>
              <a:rPr kumimoji="1" lang="zh-CN" altLang="en-US" smtClean="0">
                <a:solidFill>
                  <a:srgbClr val="000000"/>
                </a:solidFill>
                <a:ea typeface="楷体" panose="02010609060101010101" pitchFamily="49" charset="-122"/>
              </a:rPr>
              <a:t>所以溶解度</a:t>
            </a:r>
            <a:r>
              <a:rPr kumimoji="1" lang="en-US" altLang="zh-CN" smtClean="0">
                <a:solidFill>
                  <a:srgbClr val="000000"/>
                </a:solidFill>
                <a:ea typeface="楷体" panose="02010609060101010101" pitchFamily="49" charset="-122"/>
              </a:rPr>
              <a:t>CaCO</a:t>
            </a:r>
            <a:r>
              <a:rPr kumimoji="1" lang="en-US" altLang="zh-CN" baseline="-25000" smtClean="0">
                <a:solidFill>
                  <a:srgbClr val="000000"/>
                </a:solidFill>
                <a:ea typeface="楷体" panose="02010609060101010101" pitchFamily="49" charset="-122"/>
              </a:rPr>
              <a:t>3</a:t>
            </a:r>
            <a:r>
              <a:rPr kumimoji="1" lang="zh-CN" altLang="en-US" smtClean="0">
                <a:solidFill>
                  <a:srgbClr val="000000"/>
                </a:solidFill>
                <a:ea typeface="楷体" panose="02010609060101010101" pitchFamily="49" charset="-122"/>
              </a:rPr>
              <a:t>小于</a:t>
            </a:r>
            <a:r>
              <a:rPr kumimoji="1" lang="en-US" altLang="zh-CN" smtClean="0">
                <a:solidFill>
                  <a:srgbClr val="000000"/>
                </a:solidFill>
                <a:ea typeface="楷体" panose="02010609060101010101" pitchFamily="49" charset="-122"/>
              </a:rPr>
              <a:t>Ca(HCO</a:t>
            </a:r>
            <a:r>
              <a:rPr kumimoji="1" lang="en-US" altLang="zh-CN" baseline="-25000" smtClean="0">
                <a:solidFill>
                  <a:srgbClr val="000000"/>
                </a:solidFill>
                <a:ea typeface="楷体" panose="02010609060101010101" pitchFamily="49" charset="-122"/>
              </a:rPr>
              <a:t>3</a:t>
            </a:r>
            <a:r>
              <a:rPr kumimoji="1" lang="en-US" altLang="zh-CN" smtClean="0">
                <a:solidFill>
                  <a:srgbClr val="000000"/>
                </a:solidFill>
                <a:ea typeface="楷体" panose="02010609060101010101" pitchFamily="49" charset="-122"/>
              </a:rPr>
              <a:t>)</a:t>
            </a:r>
            <a:r>
              <a:rPr kumimoji="1" lang="en-US" altLang="zh-CN" baseline="-25000" smtClean="0">
                <a:solidFill>
                  <a:srgbClr val="000000"/>
                </a:solidFill>
                <a:ea typeface="楷体" panose="02010609060101010101" pitchFamily="49" charset="-122"/>
              </a:rPr>
              <a:t>2</a:t>
            </a:r>
            <a:r>
              <a:rPr kumimoji="1" lang="en-US" altLang="zh-CN" smtClean="0">
                <a:solidFill>
                  <a:srgbClr val="000000"/>
                </a:solidFill>
                <a:ea typeface="楷体" panose="02010609060101010101" pitchFamily="49" charset="-122"/>
              </a:rPr>
              <a:t>. </a:t>
            </a:r>
            <a:endParaRPr kumimoji="1" lang="en-US" altLang="zh-CN" smtClean="0">
              <a:solidFill>
                <a:srgbClr val="000000"/>
              </a:solidFill>
              <a:ea typeface="楷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5A03921-1E70-4BF2-A39E-55A332033B6A}"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grpSp>
        <p:nvGrpSpPr>
          <p:cNvPr id="177154" name="Group 3"/>
          <p:cNvGrpSpPr/>
          <p:nvPr/>
        </p:nvGrpSpPr>
        <p:grpSpPr bwMode="auto">
          <a:xfrm>
            <a:off x="1583797" y="332656"/>
            <a:ext cx="6408738" cy="4176712"/>
            <a:chOff x="3792" y="2496"/>
            <a:chExt cx="1536" cy="1284"/>
          </a:xfrm>
        </p:grpSpPr>
        <p:pic>
          <p:nvPicPr>
            <p:cNvPr id="177156" name="Picture 4" descr="溶洞"/>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792" y="2496"/>
              <a:ext cx="1536"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5"/>
            <p:cNvSpPr txBox="1">
              <a:spLocks noChangeArrowheads="1"/>
            </p:cNvSpPr>
            <p:nvPr/>
          </p:nvSpPr>
          <p:spPr bwMode="auto">
            <a:xfrm>
              <a:off x="4848" y="3456"/>
              <a:ext cx="480" cy="12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2000"/>
                <a:t>溶洞</a:t>
              </a:r>
              <a:endParaRPr lang="zh-CN" altLang="en-US" sz="2000"/>
            </a:p>
          </p:txBody>
        </p:sp>
      </p:grpSp>
      <p:sp>
        <p:nvSpPr>
          <p:cNvPr id="177155" name="Text Box 6"/>
          <p:cNvSpPr txBox="1">
            <a:spLocks noChangeArrowheads="1"/>
          </p:cNvSpPr>
          <p:nvPr/>
        </p:nvSpPr>
        <p:spPr bwMode="auto">
          <a:xfrm>
            <a:off x="1116013" y="4911725"/>
            <a:ext cx="7777162"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0000"/>
              </a:lnSpc>
              <a:spcBef>
                <a:spcPct val="50000"/>
              </a:spcBef>
            </a:pPr>
            <a:r>
              <a:rPr lang="zh-CN" altLang="en-US" sz="2800">
                <a:ea typeface="华文楷体" panose="02010600040101010101" pitchFamily="2" charset="-122"/>
              </a:rPr>
              <a:t>溶洞中各种千奇百怪的钟乳石</a:t>
            </a:r>
            <a:r>
              <a:rPr lang="en-US" altLang="zh-CN" sz="2800">
                <a:ea typeface="华文楷体" panose="02010600040101010101" pitchFamily="2" charset="-122"/>
              </a:rPr>
              <a:t>—— </a:t>
            </a:r>
            <a:r>
              <a:rPr lang="zh-CN" altLang="en-US" sz="2800">
                <a:solidFill>
                  <a:srgbClr val="FF0000"/>
                </a:solidFill>
                <a:ea typeface="华文楷体" panose="02010600040101010101" pitchFamily="2" charset="-122"/>
              </a:rPr>
              <a:t>喀斯特地貌</a:t>
            </a:r>
            <a:endParaRPr lang="zh-CN" altLang="en-US" sz="2800">
              <a:solidFill>
                <a:srgbClr val="FF0000"/>
              </a:solidFill>
              <a:ea typeface="华文楷体" panose="02010600040101010101" pitchFamily="2" charset="-122"/>
            </a:endParaRPr>
          </a:p>
          <a:p>
            <a:pPr>
              <a:lnSpc>
                <a:spcPct val="130000"/>
              </a:lnSpc>
              <a:spcBef>
                <a:spcPct val="50000"/>
              </a:spcBef>
            </a:pPr>
            <a:r>
              <a:rPr lang="en-US" altLang="zh-CN" sz="2800">
                <a:ea typeface="华文楷体" panose="02010600040101010101" pitchFamily="2" charset="-122"/>
              </a:rPr>
              <a:t>CaCO</a:t>
            </a:r>
            <a:r>
              <a:rPr lang="en-US" altLang="zh-CN" sz="2800" baseline="-25000">
                <a:ea typeface="华文楷体" panose="02010600040101010101" pitchFamily="2" charset="-122"/>
              </a:rPr>
              <a:t>3</a:t>
            </a:r>
            <a:r>
              <a:rPr lang="en-US" altLang="zh-CN" sz="2800">
                <a:ea typeface="华文楷体" panose="02010600040101010101" pitchFamily="2" charset="-122"/>
              </a:rPr>
              <a:t> + CO</a:t>
            </a:r>
            <a:r>
              <a:rPr lang="en-US" altLang="zh-CN" sz="2800" baseline="-25000">
                <a:ea typeface="华文楷体" panose="02010600040101010101" pitchFamily="2" charset="-122"/>
              </a:rPr>
              <a:t>2</a:t>
            </a:r>
            <a:r>
              <a:rPr lang="en-US" altLang="zh-CN" sz="2800">
                <a:ea typeface="华文楷体" panose="02010600040101010101" pitchFamily="2" charset="-122"/>
              </a:rPr>
              <a:t> + H</a:t>
            </a:r>
            <a:r>
              <a:rPr lang="en-US" altLang="zh-CN" sz="2800" baseline="-25000">
                <a:ea typeface="华文楷体" panose="02010600040101010101" pitchFamily="2" charset="-122"/>
              </a:rPr>
              <a:t>2</a:t>
            </a:r>
            <a:r>
              <a:rPr lang="en-US" altLang="zh-CN" sz="2800">
                <a:ea typeface="华文楷体" panose="02010600040101010101" pitchFamily="2" charset="-122"/>
              </a:rPr>
              <a:t>O = Ca(HCO</a:t>
            </a:r>
            <a:r>
              <a:rPr lang="en-US" altLang="zh-CN" sz="2800" baseline="-25000">
                <a:ea typeface="华文楷体" panose="02010600040101010101" pitchFamily="2" charset="-122"/>
              </a:rPr>
              <a:t>3</a:t>
            </a:r>
            <a:r>
              <a:rPr lang="en-US" altLang="zh-CN" sz="2800">
                <a:ea typeface="华文楷体" panose="02010600040101010101" pitchFamily="2" charset="-122"/>
              </a:rPr>
              <a:t>)</a:t>
            </a:r>
            <a:r>
              <a:rPr lang="en-US" altLang="zh-CN" sz="2800" baseline="-25000">
                <a:ea typeface="华文楷体" panose="02010600040101010101" pitchFamily="2" charset="-122"/>
              </a:rPr>
              <a:t>2</a:t>
            </a:r>
            <a:endParaRPr lang="en-US" altLang="zh-CN" sz="2800" baseline="-2500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4213" y="116632"/>
            <a:ext cx="4918075" cy="646113"/>
          </a:xfrm>
          <a:prstGeom prst="rect">
            <a:avLst/>
          </a:prstGeom>
          <a:noFill/>
          <a:ln>
            <a:noFill/>
          </a:ln>
          <a:effectLst/>
        </p:spPr>
        <p:txBody>
          <a:bodyPr wrap="none">
            <a:spAutoFit/>
          </a:bodyPr>
          <a:lstStyle/>
          <a:p>
            <a:pPr eaLnBrk="0" hangingPunct="0">
              <a:buFont typeface="宋体" panose="02010600030101010101" pitchFamily="2" charset="-122"/>
              <a:buChar char="★"/>
              <a:defRPr/>
            </a:pPr>
            <a:r>
              <a:rPr kumimoji="1" lang="en-US" altLang="zh-CN" sz="3600" dirty="0">
                <a:solidFill>
                  <a:srgbClr val="0000CC"/>
                </a:solidFill>
                <a:latin typeface="+mn-lt"/>
                <a:ea typeface="+mn-ea"/>
              </a:rPr>
              <a:t> </a:t>
            </a:r>
            <a:r>
              <a:rPr kumimoji="1" lang="zh-CN" altLang="en-US" sz="3600" dirty="0">
                <a:solidFill>
                  <a:srgbClr val="0000CC"/>
                </a:solidFill>
                <a:latin typeface="+mn-lt"/>
                <a:ea typeface="+mn-ea"/>
              </a:rPr>
              <a:t>离子型氢化物的特征</a:t>
            </a:r>
            <a:endParaRPr kumimoji="1" lang="zh-CN" altLang="en-US" sz="3600" dirty="0">
              <a:solidFill>
                <a:srgbClr val="0000CC"/>
              </a:solidFill>
              <a:latin typeface="+mn-lt"/>
              <a:ea typeface="+mn-ea"/>
            </a:endParaRPr>
          </a:p>
        </p:txBody>
      </p:sp>
      <p:sp>
        <p:nvSpPr>
          <p:cNvPr id="24581" name="Text Box 5"/>
          <p:cNvSpPr txBox="1">
            <a:spLocks noChangeArrowheads="1"/>
          </p:cNvSpPr>
          <p:nvPr/>
        </p:nvSpPr>
        <p:spPr bwMode="auto">
          <a:xfrm>
            <a:off x="684213" y="3473450"/>
            <a:ext cx="6048375"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en-US" altLang="zh-CN" sz="2800" dirty="0">
                <a:solidFill>
                  <a:srgbClr val="0000CC"/>
                </a:solidFill>
                <a:ea typeface="华文楷体" panose="02010600040101010101" pitchFamily="2" charset="-122"/>
              </a:rPr>
              <a:t>  </a:t>
            </a:r>
            <a:endParaRPr kumimoji="1" lang="zh-CN" altLang="en-US" sz="2800" baseline="30000" dirty="0">
              <a:solidFill>
                <a:srgbClr val="0000CC"/>
              </a:solidFill>
              <a:ea typeface="华文楷体" panose="02010600040101010101" pitchFamily="2" charset="-122"/>
            </a:endParaRPr>
          </a:p>
        </p:txBody>
      </p:sp>
      <p:sp>
        <p:nvSpPr>
          <p:cNvPr id="24584" name="Rectangle 8"/>
          <p:cNvSpPr>
            <a:spLocks noChangeArrowheads="1"/>
          </p:cNvSpPr>
          <p:nvPr/>
        </p:nvSpPr>
        <p:spPr bwMode="auto">
          <a:xfrm>
            <a:off x="7885113" y="6165850"/>
            <a:ext cx="990600" cy="457200"/>
          </a:xfrm>
          <a:prstGeom prst="rect">
            <a:avLst/>
          </a:prstGeom>
          <a:noFill/>
          <a:ln>
            <a:noFill/>
          </a:ln>
          <a:effectLst/>
        </p:spPr>
        <p:txBody>
          <a:bodyPr/>
          <a:lstStyle/>
          <a:p>
            <a:pPr algn="r">
              <a:defRPr/>
            </a:pPr>
            <a:fld id="{2E794B86-629B-4DB7-94C9-F560DB044E46}" type="slidenum">
              <a:rPr kumimoji="1" lang="en-US" altLang="zh-CN" sz="1600">
                <a:latin typeface="+mn-lt"/>
                <a:ea typeface="+mn-ea"/>
                <a:cs typeface="ˎ̥"/>
              </a:rPr>
            </a:fld>
            <a:r>
              <a:rPr kumimoji="1" lang="en-US" altLang="zh-CN" sz="1600" b="0">
                <a:latin typeface="+mn-lt"/>
                <a:ea typeface="+mn-ea"/>
                <a:cs typeface="ˎ̥"/>
              </a:rPr>
              <a:t> </a:t>
            </a:r>
            <a:endParaRPr kumimoji="1" lang="en-US" altLang="zh-CN" sz="1600" b="0">
              <a:latin typeface="+mn-lt"/>
              <a:ea typeface="+mn-ea"/>
              <a:cs typeface="ˎ̥"/>
            </a:endParaRPr>
          </a:p>
        </p:txBody>
      </p:sp>
      <p:sp>
        <p:nvSpPr>
          <p:cNvPr id="2" name="TextBox 1"/>
          <p:cNvSpPr txBox="1"/>
          <p:nvPr/>
        </p:nvSpPr>
        <p:spPr>
          <a:xfrm>
            <a:off x="827584" y="735618"/>
            <a:ext cx="8208912" cy="3194721"/>
          </a:xfrm>
          <a:prstGeom prst="rect">
            <a:avLst/>
          </a:prstGeom>
          <a:noFill/>
        </p:spPr>
        <p:txBody>
          <a:bodyPr wrap="square" rtlCol="0">
            <a:spAutoFit/>
          </a:bodyPr>
          <a:lstStyle/>
          <a:p>
            <a:pPr lvl="0" algn="just" eaLnBrk="0" hangingPunct="0">
              <a:lnSpc>
                <a:spcPct val="120000"/>
              </a:lnSpc>
            </a:pPr>
            <a:r>
              <a:rPr kumimoji="1" lang="zh-CN" altLang="en-US" sz="2800" dirty="0" smtClean="0">
                <a:solidFill>
                  <a:srgbClr val="080808"/>
                </a:solidFill>
                <a:ea typeface="华文楷体" panose="02010600040101010101" pitchFamily="2" charset="-122"/>
              </a:rPr>
              <a:t>（</a:t>
            </a:r>
            <a:r>
              <a:rPr kumimoji="1" lang="en-US" altLang="zh-CN" sz="2800" dirty="0" smtClean="0">
                <a:solidFill>
                  <a:srgbClr val="080808"/>
                </a:solidFill>
                <a:ea typeface="华文楷体" panose="02010600040101010101" pitchFamily="2" charset="-122"/>
              </a:rPr>
              <a:t>1</a:t>
            </a:r>
            <a:r>
              <a:rPr kumimoji="1" lang="zh-CN" altLang="en-US" sz="2800" dirty="0" smtClean="0">
                <a:solidFill>
                  <a:srgbClr val="080808"/>
                </a:solidFill>
                <a:ea typeface="华文楷体" panose="02010600040101010101" pitchFamily="2" charset="-122"/>
              </a:rPr>
              <a:t>）电负性</a:t>
            </a:r>
            <a:r>
              <a:rPr kumimoji="1" lang="zh-CN" altLang="en-US" sz="2800" dirty="0">
                <a:solidFill>
                  <a:srgbClr val="080808"/>
                </a:solidFill>
                <a:ea typeface="华文楷体" panose="02010600040101010101" pitchFamily="2" charset="-122"/>
              </a:rPr>
              <a:t>非常低的 </a:t>
            </a:r>
            <a:r>
              <a:rPr kumimoji="1" lang="en-US" altLang="zh-CN" sz="2800" i="1" dirty="0">
                <a:solidFill>
                  <a:srgbClr val="080808"/>
                </a:solidFill>
                <a:ea typeface="华文楷体" panose="02010600040101010101" pitchFamily="2" charset="-122"/>
              </a:rPr>
              <a:t>s</a:t>
            </a:r>
            <a:r>
              <a:rPr kumimoji="1" lang="en-US" altLang="zh-CN" sz="2800" dirty="0">
                <a:solidFill>
                  <a:srgbClr val="080808"/>
                </a:solidFill>
                <a:ea typeface="华文楷体" panose="02010600040101010101" pitchFamily="2" charset="-122"/>
              </a:rPr>
              <a:t> </a:t>
            </a:r>
            <a:r>
              <a:rPr kumimoji="1" lang="zh-CN" altLang="en-US" sz="2800" dirty="0">
                <a:solidFill>
                  <a:srgbClr val="080808"/>
                </a:solidFill>
                <a:ea typeface="华文楷体" panose="02010600040101010101" pitchFamily="2" charset="-122"/>
              </a:rPr>
              <a:t>区金属（</a:t>
            </a:r>
            <a:r>
              <a:rPr kumimoji="1" lang="en-US" altLang="zh-CN" sz="2800" dirty="0" err="1">
                <a:solidFill>
                  <a:srgbClr val="080808"/>
                </a:solidFill>
                <a:ea typeface="华文楷体" panose="02010600040101010101" pitchFamily="2" charset="-122"/>
              </a:rPr>
              <a:t>Be,Mg</a:t>
            </a:r>
            <a:r>
              <a:rPr kumimoji="1" lang="zh-CN" altLang="en-US" sz="2800" dirty="0">
                <a:solidFill>
                  <a:srgbClr val="080808"/>
                </a:solidFill>
                <a:ea typeface="华文楷体" panose="02010600040101010101" pitchFamily="2" charset="-122"/>
              </a:rPr>
              <a:t>除外）高温直接生成</a:t>
            </a:r>
            <a:endParaRPr kumimoji="1" lang="en-US" altLang="zh-CN" sz="2800" dirty="0">
              <a:solidFill>
                <a:srgbClr val="080808"/>
              </a:solidFill>
              <a:ea typeface="华文楷体" panose="02010600040101010101" pitchFamily="2" charset="-122"/>
            </a:endParaRPr>
          </a:p>
          <a:p>
            <a:pPr lvl="0" algn="just" eaLnBrk="0" hangingPunct="0">
              <a:lnSpc>
                <a:spcPct val="120000"/>
              </a:lnSpc>
            </a:pPr>
            <a:r>
              <a:rPr kumimoji="1" lang="zh-CN" altLang="en-US" sz="2800" dirty="0" smtClean="0">
                <a:solidFill>
                  <a:srgbClr val="080808"/>
                </a:solidFill>
                <a:ea typeface="华文楷体" panose="02010600040101010101" pitchFamily="2" charset="-122"/>
              </a:rPr>
              <a:t>（</a:t>
            </a:r>
            <a:r>
              <a:rPr kumimoji="1" lang="en-US" altLang="zh-CN" sz="2800" dirty="0" smtClean="0">
                <a:solidFill>
                  <a:srgbClr val="080808"/>
                </a:solidFill>
                <a:ea typeface="华文楷体" panose="02010600040101010101" pitchFamily="2" charset="-122"/>
              </a:rPr>
              <a:t>a</a:t>
            </a:r>
            <a:r>
              <a:rPr kumimoji="1" lang="zh-CN" altLang="en-US" sz="2800" dirty="0" smtClean="0">
                <a:solidFill>
                  <a:srgbClr val="080808"/>
                </a:solidFill>
                <a:ea typeface="华文楷体" panose="02010600040101010101" pitchFamily="2" charset="-122"/>
              </a:rPr>
              <a:t>）高熔</a:t>
            </a:r>
            <a:r>
              <a:rPr kumimoji="1" lang="zh-CN" altLang="en-US" sz="2800" dirty="0">
                <a:solidFill>
                  <a:srgbClr val="080808"/>
                </a:solidFill>
                <a:ea typeface="华文楷体" panose="02010600040101010101" pitchFamily="2" charset="-122"/>
              </a:rPr>
              <a:t>沸点，熔融时可导电，一般稳定性较差</a:t>
            </a:r>
            <a:r>
              <a:rPr kumimoji="1" lang="en-US" altLang="zh-CN" sz="2800" dirty="0">
                <a:solidFill>
                  <a:srgbClr val="080808"/>
                </a:solidFill>
                <a:ea typeface="华文楷体" panose="02010600040101010101" pitchFamily="2" charset="-122"/>
              </a:rPr>
              <a:t>,</a:t>
            </a:r>
            <a:r>
              <a:rPr kumimoji="1" lang="zh-CN" altLang="en-US" sz="2800" dirty="0">
                <a:solidFill>
                  <a:srgbClr val="080808"/>
                </a:solidFill>
                <a:ea typeface="华文楷体" panose="02010600040101010101" pitchFamily="2" charset="-122"/>
              </a:rPr>
              <a:t>在熔融温度以前分解为单质</a:t>
            </a:r>
            <a:r>
              <a:rPr kumimoji="1" lang="en-US" altLang="zh-CN" sz="2800" dirty="0">
                <a:solidFill>
                  <a:srgbClr val="080808"/>
                </a:solidFill>
                <a:ea typeface="华文楷体" panose="02010600040101010101" pitchFamily="2" charset="-122"/>
              </a:rPr>
              <a:t>(</a:t>
            </a:r>
            <a:r>
              <a:rPr kumimoji="1" lang="zh-CN" altLang="en-US" sz="2800" dirty="0">
                <a:solidFill>
                  <a:srgbClr val="080808"/>
                </a:solidFill>
                <a:ea typeface="华文楷体" panose="02010600040101010101" pitchFamily="2" charset="-122"/>
              </a:rPr>
              <a:t>除</a:t>
            </a:r>
            <a:r>
              <a:rPr kumimoji="1" lang="en-US" altLang="zh-CN" sz="2800" dirty="0" err="1">
                <a:solidFill>
                  <a:srgbClr val="080808"/>
                </a:solidFill>
                <a:ea typeface="华文楷体" panose="02010600040101010101" pitchFamily="2" charset="-122"/>
              </a:rPr>
              <a:t>LiH</a:t>
            </a:r>
            <a:r>
              <a:rPr kumimoji="1" lang="zh-CN" altLang="en-US" sz="2800" dirty="0">
                <a:solidFill>
                  <a:srgbClr val="080808"/>
                </a:solidFill>
                <a:ea typeface="华文楷体" panose="02010600040101010101" pitchFamily="2" charset="-122"/>
              </a:rPr>
              <a:t>、</a:t>
            </a:r>
            <a:r>
              <a:rPr kumimoji="1" lang="en-US" altLang="zh-CN" sz="2800" dirty="0">
                <a:solidFill>
                  <a:srgbClr val="080808"/>
                </a:solidFill>
                <a:ea typeface="华文楷体" panose="02010600040101010101" pitchFamily="2" charset="-122"/>
              </a:rPr>
              <a:t>BaH</a:t>
            </a:r>
            <a:r>
              <a:rPr kumimoji="1" lang="en-US" altLang="zh-CN" sz="2800" baseline="-25000" dirty="0">
                <a:solidFill>
                  <a:srgbClr val="080808"/>
                </a:solidFill>
                <a:ea typeface="华文楷体" panose="02010600040101010101" pitchFamily="2" charset="-122"/>
              </a:rPr>
              <a:t>2</a:t>
            </a:r>
            <a:r>
              <a:rPr kumimoji="1" lang="zh-CN" altLang="en-US" sz="2800" dirty="0">
                <a:solidFill>
                  <a:srgbClr val="080808"/>
                </a:solidFill>
                <a:ea typeface="华文楷体" panose="02010600040101010101" pitchFamily="2" charset="-122"/>
              </a:rPr>
              <a:t>外</a:t>
            </a:r>
            <a:r>
              <a:rPr kumimoji="1" lang="en-US" altLang="zh-CN" sz="2800" dirty="0">
                <a:solidFill>
                  <a:srgbClr val="080808"/>
                </a:solidFill>
                <a:ea typeface="华文楷体" panose="02010600040101010101" pitchFamily="2" charset="-122"/>
              </a:rPr>
              <a:t>)</a:t>
            </a:r>
            <a:r>
              <a:rPr kumimoji="1" lang="zh-CN" altLang="en-US" sz="2800" dirty="0">
                <a:solidFill>
                  <a:srgbClr val="080808"/>
                </a:solidFill>
                <a:ea typeface="华文楷体" panose="02010600040101010101" pitchFamily="2" charset="-122"/>
              </a:rPr>
              <a:t>。</a:t>
            </a:r>
            <a:endParaRPr kumimoji="1" lang="en-US" altLang="zh-CN" sz="2800" dirty="0">
              <a:solidFill>
                <a:srgbClr val="080808"/>
              </a:solidFill>
              <a:ea typeface="华文楷体" panose="02010600040101010101" pitchFamily="2" charset="-122"/>
            </a:endParaRPr>
          </a:p>
          <a:p>
            <a:pPr lvl="0" algn="just" eaLnBrk="0" hangingPunct="0">
              <a:lnSpc>
                <a:spcPct val="120000"/>
              </a:lnSpc>
            </a:pPr>
            <a:r>
              <a:rPr kumimoji="1" lang="zh-CN" altLang="en-US" sz="2800" dirty="0" smtClean="0">
                <a:solidFill>
                  <a:srgbClr val="080808"/>
                </a:solidFill>
                <a:ea typeface="华文楷体" panose="02010600040101010101" pitchFamily="2" charset="-122"/>
              </a:rPr>
              <a:t>（</a:t>
            </a:r>
            <a:r>
              <a:rPr kumimoji="1" lang="en-US" altLang="zh-CN" sz="2800" dirty="0" smtClean="0">
                <a:solidFill>
                  <a:srgbClr val="080808"/>
                </a:solidFill>
                <a:ea typeface="华文楷体" panose="02010600040101010101" pitchFamily="2" charset="-122"/>
              </a:rPr>
              <a:t>b</a:t>
            </a:r>
            <a:r>
              <a:rPr kumimoji="1" lang="zh-CN" altLang="en-US" sz="2800" dirty="0" smtClean="0">
                <a:solidFill>
                  <a:srgbClr val="080808"/>
                </a:solidFill>
                <a:ea typeface="华文楷体" panose="02010600040101010101" pitchFamily="2" charset="-122"/>
              </a:rPr>
              <a:t>）</a:t>
            </a:r>
            <a:r>
              <a:rPr kumimoji="1" lang="en-US" altLang="zh-CN" sz="2800" dirty="0" smtClean="0">
                <a:solidFill>
                  <a:srgbClr val="080808"/>
                </a:solidFill>
                <a:ea typeface="华文楷体" panose="02010600040101010101" pitchFamily="2" charset="-122"/>
              </a:rPr>
              <a:t>H</a:t>
            </a:r>
            <a:r>
              <a:rPr kumimoji="1" lang="en-US" altLang="zh-CN" sz="2800" baseline="30000" dirty="0" smtClean="0">
                <a:solidFill>
                  <a:srgbClr val="080808"/>
                </a:solidFill>
                <a:ea typeface="华文楷体" panose="02010600040101010101" pitchFamily="2" charset="-122"/>
              </a:rPr>
              <a:t>-</a:t>
            </a:r>
            <a:r>
              <a:rPr kumimoji="1" lang="zh-CN" altLang="en-US" sz="2800" dirty="0">
                <a:solidFill>
                  <a:srgbClr val="080808"/>
                </a:solidFill>
                <a:ea typeface="华文楷体" panose="02010600040101010101" pitchFamily="2" charset="-122"/>
              </a:rPr>
              <a:t>的半径介于 </a:t>
            </a:r>
            <a:r>
              <a:rPr kumimoji="1" lang="en-US" altLang="zh-CN" sz="2800" dirty="0">
                <a:solidFill>
                  <a:srgbClr val="080808"/>
                </a:solidFill>
                <a:ea typeface="华文楷体" panose="02010600040101010101" pitchFamily="2" charset="-122"/>
              </a:rPr>
              <a:t>F</a:t>
            </a:r>
            <a:r>
              <a:rPr kumimoji="1" lang="en-US" altLang="zh-CN" sz="2800" baseline="30000" dirty="0">
                <a:solidFill>
                  <a:srgbClr val="080808"/>
                </a:solidFill>
                <a:ea typeface="华文楷体" panose="02010600040101010101" pitchFamily="2" charset="-122"/>
              </a:rPr>
              <a:t>-</a:t>
            </a:r>
            <a:r>
              <a:rPr kumimoji="1" lang="zh-CN" altLang="en-US" sz="2800" dirty="0">
                <a:solidFill>
                  <a:srgbClr val="080808"/>
                </a:solidFill>
                <a:ea typeface="华文楷体" panose="02010600040101010101" pitchFamily="2" charset="-122"/>
              </a:rPr>
              <a:t>与 </a:t>
            </a:r>
            <a:r>
              <a:rPr kumimoji="1" lang="en-US" altLang="zh-CN" sz="2800" dirty="0">
                <a:solidFill>
                  <a:srgbClr val="080808"/>
                </a:solidFill>
                <a:ea typeface="华文楷体" panose="02010600040101010101" pitchFamily="2" charset="-122"/>
              </a:rPr>
              <a:t>Cl</a:t>
            </a:r>
            <a:r>
              <a:rPr kumimoji="1" lang="en-US" altLang="zh-CN" sz="2800" baseline="30000" dirty="0">
                <a:solidFill>
                  <a:srgbClr val="080808"/>
                </a:solidFill>
                <a:ea typeface="华文楷体" panose="02010600040101010101" pitchFamily="2" charset="-122"/>
              </a:rPr>
              <a:t>-</a:t>
            </a:r>
            <a:r>
              <a:rPr kumimoji="1" lang="zh-CN" altLang="en-US" sz="2800" dirty="0">
                <a:solidFill>
                  <a:srgbClr val="080808"/>
                </a:solidFill>
                <a:ea typeface="华文楷体" panose="02010600040101010101" pitchFamily="2" charset="-122"/>
              </a:rPr>
              <a:t>间</a:t>
            </a:r>
            <a:r>
              <a:rPr kumimoji="1" lang="en-US" altLang="zh-CN" sz="2800" dirty="0">
                <a:solidFill>
                  <a:srgbClr val="080808"/>
                </a:solidFill>
                <a:ea typeface="华文楷体" panose="02010600040101010101" pitchFamily="2" charset="-122"/>
              </a:rPr>
              <a:t>. </a:t>
            </a:r>
            <a:r>
              <a:rPr kumimoji="1" lang="zh-CN" altLang="en-US" sz="2800" dirty="0">
                <a:solidFill>
                  <a:srgbClr val="080808"/>
                </a:solidFill>
                <a:ea typeface="华文楷体" panose="02010600040101010101" pitchFamily="2" charset="-122"/>
              </a:rPr>
              <a:t>离子晶体类型属于 </a:t>
            </a:r>
            <a:r>
              <a:rPr kumimoji="1" lang="en-US" altLang="zh-CN" sz="2800" dirty="0" err="1">
                <a:solidFill>
                  <a:srgbClr val="080808"/>
                </a:solidFill>
                <a:ea typeface="华文楷体" panose="02010600040101010101" pitchFamily="2" charset="-122"/>
              </a:rPr>
              <a:t>NaCl</a:t>
            </a:r>
            <a:r>
              <a:rPr kumimoji="1" lang="en-US" altLang="zh-CN" sz="2800" dirty="0">
                <a:solidFill>
                  <a:srgbClr val="080808"/>
                </a:solidFill>
                <a:ea typeface="华文楷体" panose="02010600040101010101" pitchFamily="2" charset="-122"/>
              </a:rPr>
              <a:t> </a:t>
            </a:r>
            <a:r>
              <a:rPr kumimoji="1" lang="zh-CN" altLang="en-US" sz="2800" dirty="0">
                <a:solidFill>
                  <a:srgbClr val="080808"/>
                </a:solidFill>
                <a:ea typeface="华文楷体" panose="02010600040101010101" pitchFamily="2" charset="-122"/>
              </a:rPr>
              <a:t>型</a:t>
            </a:r>
            <a:endParaRPr kumimoji="1" lang="zh-CN" altLang="en-US" sz="2800" dirty="0">
              <a:solidFill>
                <a:srgbClr val="080808"/>
              </a:solidFill>
              <a:ea typeface="华文楷体" panose="02010600040101010101" pitchFamily="2" charset="-122"/>
            </a:endParaRPr>
          </a:p>
        </p:txBody>
      </p:sp>
      <p:pic>
        <p:nvPicPr>
          <p:cNvPr id="9" name="图片 17"/>
          <p:cNvPicPr>
            <a:picLocks noChangeAspect="1" noChangeArrowheads="1"/>
          </p:cNvPicPr>
          <p:nvPr/>
        </p:nvPicPr>
        <p:blipFill>
          <a:blip r:embed="rId1" cstate="print">
            <a:extLst>
              <a:ext uri="{28A0092B-C50C-407E-A947-70E740481C1C}">
                <a14:useLocalDpi xmlns:a14="http://schemas.microsoft.com/office/drawing/2010/main" val="0"/>
              </a:ext>
            </a:extLst>
          </a:blip>
          <a:srcRect b="1389"/>
          <a:stretch>
            <a:fillRect/>
          </a:stretch>
        </p:blipFill>
        <p:spPr bwMode="auto">
          <a:xfrm>
            <a:off x="935534" y="3861048"/>
            <a:ext cx="8208466" cy="289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0-#ppt_w/2"/>
                                          </p:val>
                                        </p:tav>
                                        <p:tav tm="100000">
                                          <p:val>
                                            <p:strVal val="#ppt_x"/>
                                          </p:val>
                                        </p:tav>
                                      </p:tavLst>
                                    </p:anim>
                                    <p:anim calcmode="lin" valueType="num">
                                      <p:cBhvr additive="base">
                                        <p:cTn id="8"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4581"/>
                                        </p:tgtEl>
                                        <p:attrNameLst>
                                          <p:attrName>style.visibility</p:attrName>
                                        </p:attrNameLst>
                                      </p:cBhvr>
                                      <p:to>
                                        <p:strVal val="visible"/>
                                      </p:to>
                                    </p:set>
                                    <p:anim calcmode="lin" valueType="num">
                                      <p:cBhvr additive="base">
                                        <p:cTn id="17" dur="500" fill="hold"/>
                                        <p:tgtEl>
                                          <p:spTgt spid="24581"/>
                                        </p:tgtEl>
                                        <p:attrNameLst>
                                          <p:attrName>ppt_x</p:attrName>
                                        </p:attrNameLst>
                                      </p:cBhvr>
                                      <p:tavLst>
                                        <p:tav tm="0">
                                          <p:val>
                                            <p:strVal val="0-#ppt_w/2"/>
                                          </p:val>
                                        </p:tav>
                                        <p:tav tm="100000">
                                          <p:val>
                                            <p:strVal val="#ppt_x"/>
                                          </p:val>
                                        </p:tav>
                                      </p:tavLst>
                                    </p:anim>
                                    <p:anim calcmode="lin" valueType="num">
                                      <p:cBhvr additive="base">
                                        <p:cTn id="18" dur="500" fill="hold"/>
                                        <p:tgtEl>
                                          <p:spTgt spid="2458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81" grpId="0" autoUpdateAnimBg="0"/>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C:\Users\Administrator\Desktop\10大喀斯特地貌图\北京石花洞.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60750" y="2179638"/>
            <a:ext cx="28670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2" name="Picture 3" descr="C:\Users\Administrator\Desktop\10大喀斯特地貌图\广东连州地下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75" y="2112963"/>
            <a:ext cx="2754313"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descr="C:\Users\Administrator\Desktop\10大喀斯特地貌图\贵州安顺龙宫.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0063" y="4084638"/>
            <a:ext cx="24923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5" descr="C:\Users\Administrator\Desktop\10大喀斯特地貌图\贵州织金洞.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638" y="5121275"/>
            <a:ext cx="24542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6" descr="C:\Users\Administrator\Desktop\10大喀斯特地貌图\桂林银子岩.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25" y="5121275"/>
            <a:ext cx="24923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7" descr="C:\Users\Administrator\Desktop\10大喀斯特地貌图\湖北腾龙洞.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8263" y="2135188"/>
            <a:ext cx="2744787"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8" descr="C:\Users\Administrator\Desktop\10大喀斯特地貌图\湖南黄龙洞.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938" y="4065588"/>
            <a:ext cx="23749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9" descr="C:\Users\Administrator\Desktop\10大喀斯特地貌图\辽宁本溪水洞.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4888" y="257175"/>
            <a:ext cx="2605087"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10" descr="C:\Users\Administrator\Desktop\10大喀斯特地貌图\浙江瑶林仙境.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6788" y="236538"/>
            <a:ext cx="24923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11" descr="C:\Users\Administrator\Desktop\10大喀斯特地貌图\重庆芙蓉洞.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8213" y="273050"/>
            <a:ext cx="23844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1" name="TextBox 1"/>
          <p:cNvSpPr txBox="1">
            <a:spLocks noChangeArrowheads="1"/>
          </p:cNvSpPr>
          <p:nvPr/>
        </p:nvSpPr>
        <p:spPr bwMode="auto">
          <a:xfrm>
            <a:off x="6400800" y="3233738"/>
            <a:ext cx="2347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湖北腾龙洞</a:t>
            </a:r>
            <a:endParaRPr lang="zh-CN" altLang="en-US">
              <a:solidFill>
                <a:schemeClr val="tx1"/>
              </a:solidFill>
            </a:endParaRPr>
          </a:p>
        </p:txBody>
      </p:sp>
      <p:sp>
        <p:nvSpPr>
          <p:cNvPr id="128012" name="TextBox 12"/>
          <p:cNvSpPr txBox="1">
            <a:spLocks noChangeArrowheads="1"/>
          </p:cNvSpPr>
          <p:nvPr/>
        </p:nvSpPr>
        <p:spPr bwMode="auto">
          <a:xfrm>
            <a:off x="3673475" y="815975"/>
            <a:ext cx="1450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浙江瑶琳仙境</a:t>
            </a:r>
            <a:endParaRPr lang="zh-CN" altLang="en-US">
              <a:solidFill>
                <a:schemeClr val="tx1"/>
              </a:solidFill>
            </a:endParaRPr>
          </a:p>
        </p:txBody>
      </p:sp>
      <p:sp>
        <p:nvSpPr>
          <p:cNvPr id="128013" name="TextBox 13"/>
          <p:cNvSpPr txBox="1">
            <a:spLocks noChangeArrowheads="1"/>
          </p:cNvSpPr>
          <p:nvPr/>
        </p:nvSpPr>
        <p:spPr bwMode="auto">
          <a:xfrm>
            <a:off x="6237288" y="815975"/>
            <a:ext cx="15398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辽宁本溪水洞</a:t>
            </a:r>
            <a:endParaRPr lang="zh-CN" altLang="en-US">
              <a:solidFill>
                <a:schemeClr val="tx1"/>
              </a:solidFill>
            </a:endParaRPr>
          </a:p>
        </p:txBody>
      </p:sp>
      <p:sp>
        <p:nvSpPr>
          <p:cNvPr id="128014" name="TextBox 16"/>
          <p:cNvSpPr txBox="1">
            <a:spLocks noChangeArrowheads="1"/>
          </p:cNvSpPr>
          <p:nvPr/>
        </p:nvSpPr>
        <p:spPr bwMode="auto">
          <a:xfrm>
            <a:off x="827088" y="3281363"/>
            <a:ext cx="2347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清远地下河</a:t>
            </a:r>
            <a:endParaRPr lang="zh-CN" altLang="en-US">
              <a:solidFill>
                <a:schemeClr val="tx1"/>
              </a:solidFill>
            </a:endParaRPr>
          </a:p>
        </p:txBody>
      </p:sp>
      <p:sp>
        <p:nvSpPr>
          <p:cNvPr id="128015" name="TextBox 17"/>
          <p:cNvSpPr txBox="1">
            <a:spLocks noChangeArrowheads="1"/>
          </p:cNvSpPr>
          <p:nvPr/>
        </p:nvSpPr>
        <p:spPr bwMode="auto">
          <a:xfrm>
            <a:off x="968375" y="1235075"/>
            <a:ext cx="2347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重庆芙蓉洞</a:t>
            </a:r>
            <a:endParaRPr lang="zh-CN" altLang="en-US">
              <a:solidFill>
                <a:schemeClr val="tx1"/>
              </a:solidFill>
            </a:endParaRPr>
          </a:p>
        </p:txBody>
      </p:sp>
      <p:sp>
        <p:nvSpPr>
          <p:cNvPr id="128016" name="TextBox 18"/>
          <p:cNvSpPr txBox="1">
            <a:spLocks noChangeArrowheads="1"/>
          </p:cNvSpPr>
          <p:nvPr/>
        </p:nvSpPr>
        <p:spPr bwMode="auto">
          <a:xfrm>
            <a:off x="6616700" y="5924550"/>
            <a:ext cx="2347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贵州织金洞</a:t>
            </a:r>
            <a:endParaRPr lang="zh-CN" altLang="en-US">
              <a:solidFill>
                <a:schemeClr val="tx1"/>
              </a:solidFill>
            </a:endParaRPr>
          </a:p>
        </p:txBody>
      </p:sp>
      <p:sp>
        <p:nvSpPr>
          <p:cNvPr id="128017" name="TextBox 19"/>
          <p:cNvSpPr txBox="1">
            <a:spLocks noChangeArrowheads="1"/>
          </p:cNvSpPr>
          <p:nvPr/>
        </p:nvSpPr>
        <p:spPr bwMode="auto">
          <a:xfrm>
            <a:off x="2287588" y="6167438"/>
            <a:ext cx="2347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桂林银子岩</a:t>
            </a:r>
            <a:endParaRPr lang="zh-CN" altLang="en-US">
              <a:solidFill>
                <a:schemeClr val="tx1"/>
              </a:solidFill>
            </a:endParaRPr>
          </a:p>
        </p:txBody>
      </p:sp>
      <p:sp>
        <p:nvSpPr>
          <p:cNvPr id="128018" name="TextBox 20"/>
          <p:cNvSpPr txBox="1">
            <a:spLocks noChangeArrowheads="1"/>
          </p:cNvSpPr>
          <p:nvPr/>
        </p:nvSpPr>
        <p:spPr bwMode="auto">
          <a:xfrm>
            <a:off x="4476750" y="4244975"/>
            <a:ext cx="2039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安顺龙宫</a:t>
            </a:r>
            <a:endParaRPr lang="zh-CN" altLang="en-US">
              <a:solidFill>
                <a:schemeClr val="tx1"/>
              </a:solidFill>
            </a:endParaRPr>
          </a:p>
        </p:txBody>
      </p:sp>
      <p:sp>
        <p:nvSpPr>
          <p:cNvPr id="128019" name="TextBox 21"/>
          <p:cNvSpPr txBox="1">
            <a:spLocks noChangeArrowheads="1"/>
          </p:cNvSpPr>
          <p:nvPr/>
        </p:nvSpPr>
        <p:spPr bwMode="auto">
          <a:xfrm>
            <a:off x="728663" y="4429125"/>
            <a:ext cx="2347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湖南黄龙洞</a:t>
            </a:r>
            <a:endParaRPr lang="zh-CN" altLang="en-US">
              <a:solidFill>
                <a:schemeClr val="tx1"/>
              </a:solidFill>
            </a:endParaRPr>
          </a:p>
        </p:txBody>
      </p:sp>
      <p:sp>
        <p:nvSpPr>
          <p:cNvPr id="128020" name="TextBox 22"/>
          <p:cNvSpPr txBox="1">
            <a:spLocks noChangeArrowheads="1"/>
          </p:cNvSpPr>
          <p:nvPr/>
        </p:nvSpPr>
        <p:spPr bwMode="auto">
          <a:xfrm>
            <a:off x="3865563" y="3281363"/>
            <a:ext cx="2347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a:solidFill>
                  <a:schemeClr val="tx1"/>
                </a:solidFill>
              </a:rPr>
              <a:t>北京石花洞</a:t>
            </a:r>
            <a:endParaRPr lang="zh-CN" altLang="en-US">
              <a:solidFill>
                <a:schemeClr val="tx1"/>
              </a:solidFill>
            </a:endParaRPr>
          </a:p>
        </p:txBody>
      </p:sp>
    </p:spTree>
  </p:cSld>
  <p:clrMapOvr>
    <a:masterClrMapping/>
  </p:clrMapOvr>
  <p:transition>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3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C71C2B6F-750B-44E5-A175-ED10A496DCD1}"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86140" name="Rectangle 3"/>
          <p:cNvSpPr>
            <a:spLocks noRot="1" noChangeArrowheads="1"/>
          </p:cNvSpPr>
          <p:nvPr/>
        </p:nvSpPr>
        <p:spPr bwMode="auto">
          <a:xfrm>
            <a:off x="1014413" y="357188"/>
            <a:ext cx="76549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spcBef>
                <a:spcPct val="20000"/>
              </a:spcBef>
              <a:buClr>
                <a:schemeClr val="tx2"/>
              </a:buClr>
              <a:buSzPct val="70000"/>
              <a:buFont typeface="Wingdings" panose="05000000000000000000" pitchFamily="2" charset="2"/>
              <a:buNone/>
            </a:pPr>
            <a:r>
              <a:rPr lang="zh-CN" altLang="en-US" sz="4000">
                <a:solidFill>
                  <a:srgbClr val="0000FF"/>
                </a:solidFill>
                <a:ea typeface="华文楷体" panose="02010600040101010101" pitchFamily="2" charset="-122"/>
              </a:rPr>
              <a:t>碳酸盐的主要性质：</a:t>
            </a:r>
            <a:endParaRPr lang="zh-CN" altLang="en-US" sz="4000">
              <a:solidFill>
                <a:srgbClr val="0000FF"/>
              </a:solidFill>
              <a:ea typeface="华文楷体" panose="02010600040101010101" pitchFamily="2" charset="-122"/>
            </a:endParaRPr>
          </a:p>
          <a:p>
            <a:pPr>
              <a:lnSpc>
                <a:spcPct val="120000"/>
              </a:lnSpc>
            </a:pPr>
            <a:r>
              <a:rPr lang="zh-CN" altLang="en-US" sz="4000">
                <a:ea typeface="华文楷体" panose="02010600040101010101" pitchFamily="2" charset="-122"/>
              </a:rPr>
              <a:t> </a:t>
            </a:r>
            <a:r>
              <a:rPr lang="en-US" altLang="zh-CN" sz="4000">
                <a:ea typeface="华文楷体" panose="02010600040101010101" pitchFamily="2" charset="-122"/>
              </a:rPr>
              <a:t>(2) </a:t>
            </a:r>
            <a:r>
              <a:rPr lang="zh-CN" altLang="en-US" sz="4000">
                <a:ea typeface="华文楷体" panose="02010600040101010101" pitchFamily="2" charset="-122"/>
              </a:rPr>
              <a:t>水解性</a:t>
            </a:r>
            <a:endParaRPr lang="zh-CN" altLang="en-US" sz="4000" baseline="30000">
              <a:solidFill>
                <a:srgbClr val="0000FF"/>
              </a:solidFill>
              <a:ea typeface="华文楷体" panose="02010600040101010101" pitchFamily="2" charset="-122"/>
            </a:endParaRPr>
          </a:p>
        </p:txBody>
      </p:sp>
      <p:sp>
        <p:nvSpPr>
          <p:cNvPr id="422916" name="Text Box 4"/>
          <p:cNvSpPr txBox="1">
            <a:spLocks noChangeArrowheads="1"/>
          </p:cNvSpPr>
          <p:nvPr/>
        </p:nvSpPr>
        <p:spPr bwMode="auto">
          <a:xfrm>
            <a:off x="1438275" y="2125663"/>
            <a:ext cx="6696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3600">
                <a:ea typeface="华文楷体" panose="02010600040101010101" pitchFamily="2" charset="-122"/>
              </a:rPr>
              <a:t>水溶液中碳酸盐发生水解：</a:t>
            </a:r>
            <a:endParaRPr kumimoji="1" lang="zh-CN" altLang="en-US" sz="3600">
              <a:ea typeface="华文楷体" panose="02010600040101010101" pitchFamily="2" charset="-122"/>
            </a:endParaRPr>
          </a:p>
        </p:txBody>
      </p:sp>
      <p:grpSp>
        <p:nvGrpSpPr>
          <p:cNvPr id="422917" name="Group 5"/>
          <p:cNvGrpSpPr/>
          <p:nvPr/>
        </p:nvGrpSpPr>
        <p:grpSpPr bwMode="auto">
          <a:xfrm>
            <a:off x="1644650" y="2847975"/>
            <a:ext cx="6388100" cy="527050"/>
            <a:chOff x="680" y="1409"/>
            <a:chExt cx="4024" cy="332"/>
          </a:xfrm>
        </p:grpSpPr>
        <p:sp>
          <p:nvSpPr>
            <p:cNvPr id="86160" name="Rectangle 6"/>
            <p:cNvSpPr>
              <a:spLocks noChangeArrowheads="1"/>
            </p:cNvSpPr>
            <p:nvPr/>
          </p:nvSpPr>
          <p:spPr bwMode="auto">
            <a:xfrm>
              <a:off x="4584" y="1437"/>
              <a:ext cx="1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  </a:t>
              </a:r>
              <a:endParaRPr lang="en-US" altLang="zh-CN">
                <a:ea typeface="华文楷体" panose="02010600040101010101" pitchFamily="2" charset="-122"/>
              </a:endParaRPr>
            </a:p>
          </p:txBody>
        </p:sp>
        <p:sp>
          <p:nvSpPr>
            <p:cNvPr id="86161" name="Rectangle 7"/>
            <p:cNvSpPr>
              <a:spLocks noChangeArrowheads="1"/>
            </p:cNvSpPr>
            <p:nvPr/>
          </p:nvSpPr>
          <p:spPr bwMode="auto">
            <a:xfrm>
              <a:off x="4513" y="1437"/>
              <a:ext cx="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a:t>
              </a:r>
              <a:endParaRPr lang="en-US" altLang="zh-CN">
                <a:ea typeface="华文楷体" panose="02010600040101010101" pitchFamily="2" charset="-122"/>
              </a:endParaRPr>
            </a:p>
          </p:txBody>
        </p:sp>
        <p:sp>
          <p:nvSpPr>
            <p:cNvPr id="86162" name="Rectangle 8"/>
            <p:cNvSpPr>
              <a:spLocks noChangeArrowheads="1"/>
            </p:cNvSpPr>
            <p:nvPr/>
          </p:nvSpPr>
          <p:spPr bwMode="auto">
            <a:xfrm>
              <a:off x="3719" y="1437"/>
              <a:ext cx="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a:t>
              </a:r>
              <a:endParaRPr lang="en-US" altLang="zh-CN">
                <a:ea typeface="华文楷体" panose="02010600040101010101" pitchFamily="2" charset="-122"/>
              </a:endParaRPr>
            </a:p>
          </p:txBody>
        </p:sp>
        <p:sp>
          <p:nvSpPr>
            <p:cNvPr id="86163" name="Rectangle 9"/>
            <p:cNvSpPr>
              <a:spLocks noChangeArrowheads="1"/>
            </p:cNvSpPr>
            <p:nvPr/>
          </p:nvSpPr>
          <p:spPr bwMode="auto">
            <a:xfrm>
              <a:off x="3546" y="1437"/>
              <a:ext cx="1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   </a:t>
              </a:r>
              <a:endParaRPr lang="en-US" altLang="zh-CN">
                <a:ea typeface="华文楷体" panose="02010600040101010101" pitchFamily="2" charset="-122"/>
              </a:endParaRPr>
            </a:p>
          </p:txBody>
        </p:sp>
        <p:sp>
          <p:nvSpPr>
            <p:cNvPr id="86164" name="Rectangle 10"/>
            <p:cNvSpPr>
              <a:spLocks noChangeArrowheads="1"/>
            </p:cNvSpPr>
            <p:nvPr/>
          </p:nvSpPr>
          <p:spPr bwMode="auto">
            <a:xfrm>
              <a:off x="3050" y="1437"/>
              <a:ext cx="3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OH</a:t>
              </a:r>
              <a:endParaRPr lang="en-US" altLang="zh-CN">
                <a:ea typeface="华文楷体" panose="02010600040101010101" pitchFamily="2" charset="-122"/>
              </a:endParaRPr>
            </a:p>
          </p:txBody>
        </p:sp>
        <p:sp>
          <p:nvSpPr>
            <p:cNvPr id="86165" name="Rectangle 11"/>
            <p:cNvSpPr>
              <a:spLocks noChangeArrowheads="1"/>
            </p:cNvSpPr>
            <p:nvPr/>
          </p:nvSpPr>
          <p:spPr bwMode="auto">
            <a:xfrm>
              <a:off x="2233" y="1437"/>
              <a:ext cx="5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HCO</a:t>
              </a:r>
              <a:endParaRPr lang="en-US" altLang="zh-CN">
                <a:ea typeface="华文楷体" panose="02010600040101010101" pitchFamily="2" charset="-122"/>
              </a:endParaRPr>
            </a:p>
          </p:txBody>
        </p:sp>
        <p:sp>
          <p:nvSpPr>
            <p:cNvPr id="86166" name="Rectangle 12"/>
            <p:cNvSpPr>
              <a:spLocks noChangeArrowheads="1"/>
            </p:cNvSpPr>
            <p:nvPr/>
          </p:nvSpPr>
          <p:spPr bwMode="auto">
            <a:xfrm>
              <a:off x="2177" y="1437"/>
              <a:ext cx="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 </a:t>
              </a:r>
              <a:endParaRPr lang="en-US" altLang="zh-CN">
                <a:ea typeface="华文楷体" panose="02010600040101010101" pitchFamily="2" charset="-122"/>
              </a:endParaRPr>
            </a:p>
          </p:txBody>
        </p:sp>
        <p:sp>
          <p:nvSpPr>
            <p:cNvPr id="86167" name="Rectangle 13"/>
            <p:cNvSpPr>
              <a:spLocks noChangeArrowheads="1"/>
            </p:cNvSpPr>
            <p:nvPr/>
          </p:nvSpPr>
          <p:spPr bwMode="auto">
            <a:xfrm>
              <a:off x="1819" y="1437"/>
              <a:ext cx="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 </a:t>
              </a:r>
              <a:endParaRPr lang="en-US" altLang="zh-CN">
                <a:ea typeface="华文楷体" panose="02010600040101010101" pitchFamily="2" charset="-122"/>
              </a:endParaRPr>
            </a:p>
          </p:txBody>
        </p:sp>
        <p:sp>
          <p:nvSpPr>
            <p:cNvPr id="86168" name="Rectangle 14"/>
            <p:cNvSpPr>
              <a:spLocks noChangeArrowheads="1"/>
            </p:cNvSpPr>
            <p:nvPr/>
          </p:nvSpPr>
          <p:spPr bwMode="auto">
            <a:xfrm>
              <a:off x="1655" y="1437"/>
              <a:ext cx="1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O</a:t>
              </a:r>
              <a:endParaRPr lang="en-US" altLang="zh-CN">
                <a:ea typeface="华文楷体" panose="02010600040101010101" pitchFamily="2" charset="-122"/>
              </a:endParaRPr>
            </a:p>
          </p:txBody>
        </p:sp>
        <p:sp>
          <p:nvSpPr>
            <p:cNvPr id="86169" name="Rectangle 15"/>
            <p:cNvSpPr>
              <a:spLocks noChangeArrowheads="1"/>
            </p:cNvSpPr>
            <p:nvPr/>
          </p:nvSpPr>
          <p:spPr bwMode="auto">
            <a:xfrm>
              <a:off x="1387" y="1437"/>
              <a:ext cx="1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H</a:t>
              </a:r>
              <a:endParaRPr lang="en-US" altLang="zh-CN">
                <a:ea typeface="华文楷体" panose="02010600040101010101" pitchFamily="2" charset="-122"/>
              </a:endParaRPr>
            </a:p>
          </p:txBody>
        </p:sp>
        <p:sp>
          <p:nvSpPr>
            <p:cNvPr id="86170" name="Rectangle 16"/>
            <p:cNvSpPr>
              <a:spLocks noChangeArrowheads="1"/>
            </p:cNvSpPr>
            <p:nvPr/>
          </p:nvSpPr>
          <p:spPr bwMode="auto">
            <a:xfrm>
              <a:off x="680" y="1437"/>
              <a:ext cx="3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CO</a:t>
              </a:r>
              <a:endParaRPr lang="en-US" altLang="zh-CN">
                <a:ea typeface="华文楷体" panose="02010600040101010101" pitchFamily="2" charset="-122"/>
              </a:endParaRPr>
            </a:p>
          </p:txBody>
        </p:sp>
        <p:sp>
          <p:nvSpPr>
            <p:cNvPr id="86171" name="Rectangle 17"/>
            <p:cNvSpPr>
              <a:spLocks noChangeArrowheads="1"/>
            </p:cNvSpPr>
            <p:nvPr/>
          </p:nvSpPr>
          <p:spPr bwMode="auto">
            <a:xfrm>
              <a:off x="3409" y="1418"/>
              <a:ext cx="5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30000">
                  <a:ea typeface="华文楷体" panose="02010600040101010101" pitchFamily="2" charset="-122"/>
                </a:rPr>
                <a:t>-</a:t>
              </a:r>
              <a:endParaRPr lang="en-US" altLang="zh-CN" baseline="30000">
                <a:ea typeface="华文楷体" panose="02010600040101010101" pitchFamily="2" charset="-122"/>
              </a:endParaRPr>
            </a:p>
          </p:txBody>
        </p:sp>
        <p:sp>
          <p:nvSpPr>
            <p:cNvPr id="86172" name="Rectangle 18"/>
            <p:cNvSpPr>
              <a:spLocks noChangeArrowheads="1"/>
            </p:cNvSpPr>
            <p:nvPr/>
          </p:nvSpPr>
          <p:spPr bwMode="auto">
            <a:xfrm>
              <a:off x="2750" y="1418"/>
              <a:ext cx="5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30000">
                  <a:ea typeface="华文楷体" panose="02010600040101010101" pitchFamily="2" charset="-122"/>
                </a:rPr>
                <a:t>-</a:t>
              </a:r>
              <a:endParaRPr lang="en-US" altLang="zh-CN" baseline="30000">
                <a:ea typeface="华文楷体" panose="02010600040101010101" pitchFamily="2" charset="-122"/>
              </a:endParaRPr>
            </a:p>
          </p:txBody>
        </p:sp>
        <p:sp>
          <p:nvSpPr>
            <p:cNvPr id="86173" name="Rectangle 19"/>
            <p:cNvSpPr>
              <a:spLocks noChangeArrowheads="1"/>
            </p:cNvSpPr>
            <p:nvPr/>
          </p:nvSpPr>
          <p:spPr bwMode="auto">
            <a:xfrm>
              <a:off x="2748" y="1540"/>
              <a:ext cx="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25000">
                  <a:solidFill>
                    <a:srgbClr val="000000"/>
                  </a:solidFill>
                  <a:uFillTx/>
                  <a:ea typeface="华文楷体" panose="02010600040101010101" pitchFamily="2" charset="-122"/>
                </a:rPr>
                <a:t>3</a:t>
              </a:r>
              <a:endParaRPr lang="en-US" altLang="zh-CN" baseline="-25000">
                <a:solidFill>
                  <a:srgbClr val="000000"/>
                </a:solidFill>
                <a:uFillTx/>
                <a:ea typeface="华文楷体" panose="02010600040101010101" pitchFamily="2" charset="-122"/>
              </a:endParaRPr>
            </a:p>
          </p:txBody>
        </p:sp>
        <p:sp>
          <p:nvSpPr>
            <p:cNvPr id="86174" name="Rectangle 20"/>
            <p:cNvSpPr>
              <a:spLocks noChangeArrowheads="1"/>
            </p:cNvSpPr>
            <p:nvPr/>
          </p:nvSpPr>
          <p:spPr bwMode="auto">
            <a:xfrm>
              <a:off x="1576" y="1540"/>
              <a:ext cx="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25000">
                  <a:solidFill>
                    <a:srgbClr val="000000"/>
                  </a:solidFill>
                  <a:uFillTx/>
                  <a:ea typeface="华文楷体" panose="02010600040101010101" pitchFamily="2" charset="-122"/>
                </a:rPr>
                <a:t>2</a:t>
              </a:r>
              <a:endParaRPr lang="en-US" altLang="zh-CN" baseline="-25000">
                <a:solidFill>
                  <a:srgbClr val="000000"/>
                </a:solidFill>
                <a:uFillTx/>
                <a:ea typeface="华文楷体" panose="02010600040101010101" pitchFamily="2" charset="-122"/>
              </a:endParaRPr>
            </a:p>
          </p:txBody>
        </p:sp>
        <p:sp>
          <p:nvSpPr>
            <p:cNvPr id="86175" name="Rectangle 21"/>
            <p:cNvSpPr>
              <a:spLocks noChangeArrowheads="1"/>
            </p:cNvSpPr>
            <p:nvPr/>
          </p:nvSpPr>
          <p:spPr bwMode="auto">
            <a:xfrm>
              <a:off x="1101" y="1418"/>
              <a:ext cx="5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30000">
                  <a:ea typeface="华文楷体" panose="02010600040101010101" pitchFamily="2" charset="-122"/>
                </a:rPr>
                <a:t>-</a:t>
              </a:r>
              <a:endParaRPr lang="en-US" altLang="zh-CN" baseline="30000">
                <a:ea typeface="华文楷体" panose="02010600040101010101" pitchFamily="2" charset="-122"/>
              </a:endParaRPr>
            </a:p>
          </p:txBody>
        </p:sp>
        <p:sp>
          <p:nvSpPr>
            <p:cNvPr id="86176" name="Rectangle 22"/>
            <p:cNvSpPr>
              <a:spLocks noChangeArrowheads="1"/>
            </p:cNvSpPr>
            <p:nvPr/>
          </p:nvSpPr>
          <p:spPr bwMode="auto">
            <a:xfrm>
              <a:off x="1027" y="1418"/>
              <a:ext cx="8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30000">
                  <a:ea typeface="华文楷体" panose="02010600040101010101" pitchFamily="2" charset="-122"/>
                </a:rPr>
                <a:t>2</a:t>
              </a:r>
              <a:endParaRPr lang="en-US" altLang="zh-CN" baseline="30000">
                <a:ea typeface="华文楷体" panose="02010600040101010101" pitchFamily="2" charset="-122"/>
              </a:endParaRPr>
            </a:p>
          </p:txBody>
        </p:sp>
        <p:sp>
          <p:nvSpPr>
            <p:cNvPr id="86177" name="Rectangle 23"/>
            <p:cNvSpPr>
              <a:spLocks noChangeArrowheads="1"/>
            </p:cNvSpPr>
            <p:nvPr/>
          </p:nvSpPr>
          <p:spPr bwMode="auto">
            <a:xfrm>
              <a:off x="1023" y="1540"/>
              <a:ext cx="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25000">
                  <a:solidFill>
                    <a:srgbClr val="000000"/>
                  </a:solidFill>
                  <a:uFillTx/>
                  <a:ea typeface="华文楷体" panose="02010600040101010101" pitchFamily="2" charset="-122"/>
                </a:rPr>
                <a:t>3</a:t>
              </a:r>
              <a:endParaRPr lang="en-US" altLang="zh-CN" baseline="-25000">
                <a:solidFill>
                  <a:srgbClr val="000000"/>
                </a:solidFill>
                <a:uFillTx/>
                <a:ea typeface="华文楷体" panose="02010600040101010101" pitchFamily="2" charset="-122"/>
              </a:endParaRPr>
            </a:p>
          </p:txBody>
        </p:sp>
        <p:sp>
          <p:nvSpPr>
            <p:cNvPr id="86178" name="Rectangle 24"/>
            <p:cNvSpPr>
              <a:spLocks noChangeArrowheads="1"/>
            </p:cNvSpPr>
            <p:nvPr/>
          </p:nvSpPr>
          <p:spPr bwMode="auto">
            <a:xfrm>
              <a:off x="3794" y="1444"/>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000">
                  <a:ea typeface="华文楷体" panose="02010600040101010101" pitchFamily="2" charset="-122"/>
                </a:rPr>
                <a:t>强碱性</a:t>
              </a:r>
              <a:endParaRPr lang="zh-CN" altLang="en-US">
                <a:ea typeface="华文楷体" panose="02010600040101010101" pitchFamily="2" charset="-122"/>
              </a:endParaRPr>
            </a:p>
          </p:txBody>
        </p:sp>
        <p:sp>
          <p:nvSpPr>
            <p:cNvPr id="86179" name="Rectangle 25"/>
            <p:cNvSpPr>
              <a:spLocks noChangeArrowheads="1"/>
            </p:cNvSpPr>
            <p:nvPr/>
          </p:nvSpPr>
          <p:spPr bwMode="auto">
            <a:xfrm>
              <a:off x="2878" y="1409"/>
              <a:ext cx="1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a:t>
              </a:r>
              <a:endParaRPr lang="en-US" altLang="zh-CN">
                <a:ea typeface="华文楷体" panose="02010600040101010101" pitchFamily="2" charset="-122"/>
              </a:endParaRPr>
            </a:p>
          </p:txBody>
        </p:sp>
        <p:sp>
          <p:nvSpPr>
            <p:cNvPr id="86180" name="Rectangle 26"/>
            <p:cNvSpPr>
              <a:spLocks noChangeArrowheads="1"/>
            </p:cNvSpPr>
            <p:nvPr/>
          </p:nvSpPr>
          <p:spPr bwMode="auto">
            <a:xfrm>
              <a:off x="1211" y="1409"/>
              <a:ext cx="1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a:t>
              </a:r>
              <a:endParaRPr lang="en-US" altLang="zh-CN">
                <a:ea typeface="华文楷体" panose="02010600040101010101" pitchFamily="2" charset="-122"/>
              </a:endParaRPr>
            </a:p>
          </p:txBody>
        </p:sp>
        <p:graphicFrame>
          <p:nvGraphicFramePr>
            <p:cNvPr id="86137" name="Object 121"/>
            <p:cNvGraphicFramePr>
              <a:graphicFrameLocks noChangeAspect="1"/>
            </p:cNvGraphicFramePr>
            <p:nvPr/>
          </p:nvGraphicFramePr>
          <p:xfrm>
            <a:off x="1846" y="1528"/>
            <a:ext cx="410" cy="129"/>
          </p:xfrm>
          <a:graphic>
            <a:graphicData uri="http://schemas.openxmlformats.org/presentationml/2006/ole">
              <mc:AlternateContent xmlns:mc="http://schemas.openxmlformats.org/markup-compatibility/2006">
                <mc:Choice xmlns:v="urn:schemas-microsoft-com:vml" Requires="v">
                  <p:oleObj spid="_x0000_s86308" name="CS ChemDraw Drawing" r:id="rId1" imgW="2438400" imgH="771525" progId="ChemDraw.Document.6.0">
                    <p:embed/>
                  </p:oleObj>
                </mc:Choice>
                <mc:Fallback>
                  <p:oleObj name="CS ChemDraw Drawing" r:id="rId1" imgW="2438400" imgH="771525" progId="ChemDraw.Document.6.0">
                    <p:embed/>
                    <p:pic>
                      <p:nvPicPr>
                        <p:cNvPr id="0" name="Picture 2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 y="1528"/>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22963" name="Group 51"/>
          <p:cNvGrpSpPr/>
          <p:nvPr/>
        </p:nvGrpSpPr>
        <p:grpSpPr bwMode="auto">
          <a:xfrm>
            <a:off x="1641475" y="3768725"/>
            <a:ext cx="5162550" cy="527050"/>
            <a:chOff x="684" y="2540"/>
            <a:chExt cx="3252" cy="332"/>
          </a:xfrm>
        </p:grpSpPr>
        <p:sp>
          <p:nvSpPr>
            <p:cNvPr id="86145" name="Rectangle 52"/>
            <p:cNvSpPr>
              <a:spLocks noChangeArrowheads="1"/>
            </p:cNvSpPr>
            <p:nvPr/>
          </p:nvSpPr>
          <p:spPr bwMode="auto">
            <a:xfrm>
              <a:off x="3756" y="2568"/>
              <a:ext cx="1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   </a:t>
              </a:r>
              <a:endParaRPr lang="en-US" altLang="zh-CN">
                <a:ea typeface="华文楷体" panose="02010600040101010101" pitchFamily="2" charset="-122"/>
              </a:endParaRPr>
            </a:p>
          </p:txBody>
        </p:sp>
        <p:sp>
          <p:nvSpPr>
            <p:cNvPr id="86146" name="Rectangle 53"/>
            <p:cNvSpPr>
              <a:spLocks noChangeArrowheads="1"/>
            </p:cNvSpPr>
            <p:nvPr/>
          </p:nvSpPr>
          <p:spPr bwMode="auto">
            <a:xfrm>
              <a:off x="3335" y="2568"/>
              <a:ext cx="3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OH</a:t>
              </a:r>
              <a:endParaRPr lang="en-US" altLang="zh-CN">
                <a:ea typeface="华文楷体" panose="02010600040101010101" pitchFamily="2" charset="-122"/>
              </a:endParaRPr>
            </a:p>
          </p:txBody>
        </p:sp>
        <p:sp>
          <p:nvSpPr>
            <p:cNvPr id="86147" name="Rectangle 54"/>
            <p:cNvSpPr>
              <a:spLocks noChangeArrowheads="1"/>
            </p:cNvSpPr>
            <p:nvPr/>
          </p:nvSpPr>
          <p:spPr bwMode="auto">
            <a:xfrm>
              <a:off x="2691" y="2568"/>
              <a:ext cx="3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CO</a:t>
              </a:r>
              <a:endParaRPr lang="en-US" altLang="zh-CN">
                <a:ea typeface="华文楷体" panose="02010600040101010101" pitchFamily="2" charset="-122"/>
              </a:endParaRPr>
            </a:p>
          </p:txBody>
        </p:sp>
        <p:sp>
          <p:nvSpPr>
            <p:cNvPr id="86148" name="Rectangle 55"/>
            <p:cNvSpPr>
              <a:spLocks noChangeArrowheads="1"/>
            </p:cNvSpPr>
            <p:nvPr/>
          </p:nvSpPr>
          <p:spPr bwMode="auto">
            <a:xfrm>
              <a:off x="2424" y="2568"/>
              <a:ext cx="1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H</a:t>
              </a:r>
              <a:endParaRPr lang="en-US" altLang="zh-CN">
                <a:ea typeface="华文楷体" panose="02010600040101010101" pitchFamily="2" charset="-122"/>
              </a:endParaRPr>
            </a:p>
          </p:txBody>
        </p:sp>
        <p:sp>
          <p:nvSpPr>
            <p:cNvPr id="86149" name="Rectangle 56"/>
            <p:cNvSpPr>
              <a:spLocks noChangeArrowheads="1"/>
            </p:cNvSpPr>
            <p:nvPr/>
          </p:nvSpPr>
          <p:spPr bwMode="auto">
            <a:xfrm>
              <a:off x="1772" y="2568"/>
              <a:ext cx="1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O</a:t>
              </a:r>
              <a:endParaRPr lang="en-US" altLang="zh-CN">
                <a:ea typeface="华文楷体" panose="02010600040101010101" pitchFamily="2" charset="-122"/>
              </a:endParaRPr>
            </a:p>
          </p:txBody>
        </p:sp>
        <p:sp>
          <p:nvSpPr>
            <p:cNvPr id="86150" name="Rectangle 57"/>
            <p:cNvSpPr>
              <a:spLocks noChangeArrowheads="1"/>
            </p:cNvSpPr>
            <p:nvPr/>
          </p:nvSpPr>
          <p:spPr bwMode="auto">
            <a:xfrm>
              <a:off x="1505" y="2568"/>
              <a:ext cx="1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H</a:t>
              </a:r>
              <a:endParaRPr lang="en-US" altLang="zh-CN">
                <a:ea typeface="华文楷体" panose="02010600040101010101" pitchFamily="2" charset="-122"/>
              </a:endParaRPr>
            </a:p>
          </p:txBody>
        </p:sp>
        <p:sp>
          <p:nvSpPr>
            <p:cNvPr id="86151" name="Rectangle 58"/>
            <p:cNvSpPr>
              <a:spLocks noChangeArrowheads="1"/>
            </p:cNvSpPr>
            <p:nvPr/>
          </p:nvSpPr>
          <p:spPr bwMode="auto">
            <a:xfrm>
              <a:off x="684" y="2568"/>
              <a:ext cx="5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HCO</a:t>
              </a:r>
              <a:endParaRPr lang="en-US" altLang="zh-CN" baseline="30000">
                <a:ea typeface="华文楷体" panose="02010600040101010101" pitchFamily="2" charset="-122"/>
              </a:endParaRPr>
            </a:p>
          </p:txBody>
        </p:sp>
        <p:sp>
          <p:nvSpPr>
            <p:cNvPr id="86152" name="Rectangle 59"/>
            <p:cNvSpPr>
              <a:spLocks noChangeArrowheads="1"/>
            </p:cNvSpPr>
            <p:nvPr/>
          </p:nvSpPr>
          <p:spPr bwMode="auto">
            <a:xfrm>
              <a:off x="3694" y="2548"/>
              <a:ext cx="5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30000">
                  <a:ea typeface="华文楷体" panose="02010600040101010101" pitchFamily="2" charset="-122"/>
                </a:rPr>
                <a:t>-</a:t>
              </a:r>
              <a:endParaRPr lang="en-US" altLang="zh-CN" baseline="30000">
                <a:ea typeface="华文楷体" panose="02010600040101010101" pitchFamily="2" charset="-122"/>
              </a:endParaRPr>
            </a:p>
          </p:txBody>
        </p:sp>
        <p:sp>
          <p:nvSpPr>
            <p:cNvPr id="86153" name="Rectangle 60"/>
            <p:cNvSpPr>
              <a:spLocks noChangeArrowheads="1"/>
            </p:cNvSpPr>
            <p:nvPr/>
          </p:nvSpPr>
          <p:spPr bwMode="auto">
            <a:xfrm>
              <a:off x="3033" y="2671"/>
              <a:ext cx="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25000">
                  <a:solidFill>
                    <a:srgbClr val="000000"/>
                  </a:solidFill>
                  <a:uFillTx/>
                  <a:ea typeface="华文楷体" panose="02010600040101010101" pitchFamily="2" charset="-122"/>
                </a:rPr>
                <a:t>3</a:t>
              </a:r>
              <a:endParaRPr lang="en-US" altLang="zh-CN" baseline="-25000">
                <a:solidFill>
                  <a:srgbClr val="000000"/>
                </a:solidFill>
                <a:uFillTx/>
                <a:ea typeface="华文楷体" panose="02010600040101010101" pitchFamily="2" charset="-122"/>
              </a:endParaRPr>
            </a:p>
          </p:txBody>
        </p:sp>
        <p:sp>
          <p:nvSpPr>
            <p:cNvPr id="86154" name="Rectangle 61"/>
            <p:cNvSpPr>
              <a:spLocks noChangeArrowheads="1"/>
            </p:cNvSpPr>
            <p:nvPr/>
          </p:nvSpPr>
          <p:spPr bwMode="auto">
            <a:xfrm>
              <a:off x="2613" y="2671"/>
              <a:ext cx="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25000">
                  <a:solidFill>
                    <a:srgbClr val="000000"/>
                  </a:solidFill>
                  <a:uFillTx/>
                  <a:ea typeface="华文楷体" panose="02010600040101010101" pitchFamily="2" charset="-122"/>
                </a:rPr>
                <a:t>2</a:t>
              </a:r>
              <a:endParaRPr lang="en-US" altLang="zh-CN" baseline="-25000">
                <a:solidFill>
                  <a:srgbClr val="000000"/>
                </a:solidFill>
                <a:uFillTx/>
                <a:ea typeface="华文楷体" panose="02010600040101010101" pitchFamily="2" charset="-122"/>
              </a:endParaRPr>
            </a:p>
          </p:txBody>
        </p:sp>
        <p:sp>
          <p:nvSpPr>
            <p:cNvPr id="86155" name="Rectangle 62"/>
            <p:cNvSpPr>
              <a:spLocks noChangeArrowheads="1"/>
            </p:cNvSpPr>
            <p:nvPr/>
          </p:nvSpPr>
          <p:spPr bwMode="auto">
            <a:xfrm>
              <a:off x="1694" y="2671"/>
              <a:ext cx="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25000">
                  <a:solidFill>
                    <a:srgbClr val="000000"/>
                  </a:solidFill>
                  <a:uFillTx/>
                  <a:ea typeface="华文楷体" panose="02010600040101010101" pitchFamily="2" charset="-122"/>
                </a:rPr>
                <a:t>2</a:t>
              </a:r>
              <a:endParaRPr lang="en-US" altLang="zh-CN" baseline="-25000">
                <a:solidFill>
                  <a:srgbClr val="000000"/>
                </a:solidFill>
                <a:uFillTx/>
                <a:ea typeface="华文楷体" panose="02010600040101010101" pitchFamily="2" charset="-122"/>
              </a:endParaRPr>
            </a:p>
          </p:txBody>
        </p:sp>
        <p:sp>
          <p:nvSpPr>
            <p:cNvPr id="86156" name="Rectangle 63"/>
            <p:cNvSpPr>
              <a:spLocks noChangeArrowheads="1"/>
            </p:cNvSpPr>
            <p:nvPr/>
          </p:nvSpPr>
          <p:spPr bwMode="auto">
            <a:xfrm>
              <a:off x="1201" y="2548"/>
              <a:ext cx="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30000">
                  <a:solidFill>
                    <a:srgbClr val="000000"/>
                  </a:solidFill>
                  <a:uFillTx/>
                  <a:ea typeface="华文楷体" panose="02010600040101010101" pitchFamily="2" charset="-122"/>
                </a:rPr>
                <a:t>-</a:t>
              </a:r>
              <a:endParaRPr lang="en-US" altLang="zh-CN" baseline="30000">
                <a:solidFill>
                  <a:srgbClr val="000000"/>
                </a:solidFill>
                <a:uFillTx/>
                <a:ea typeface="华文楷体" panose="02010600040101010101" pitchFamily="2" charset="-122"/>
              </a:endParaRPr>
            </a:p>
          </p:txBody>
        </p:sp>
        <p:sp>
          <p:nvSpPr>
            <p:cNvPr id="86157" name="Rectangle 64"/>
            <p:cNvSpPr>
              <a:spLocks noChangeArrowheads="1"/>
            </p:cNvSpPr>
            <p:nvPr/>
          </p:nvSpPr>
          <p:spPr bwMode="auto">
            <a:xfrm>
              <a:off x="1199" y="2671"/>
              <a:ext cx="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baseline="-25000">
                  <a:solidFill>
                    <a:srgbClr val="000000"/>
                  </a:solidFill>
                  <a:uFillTx/>
                  <a:ea typeface="华文楷体" panose="02010600040101010101" pitchFamily="2" charset="-122"/>
                </a:rPr>
                <a:t>3</a:t>
              </a:r>
              <a:endParaRPr lang="en-US" altLang="zh-CN" baseline="-25000">
                <a:solidFill>
                  <a:srgbClr val="000000"/>
                </a:solidFill>
                <a:uFillTx/>
                <a:ea typeface="华文楷体" panose="02010600040101010101" pitchFamily="2" charset="-122"/>
              </a:endParaRPr>
            </a:p>
          </p:txBody>
        </p:sp>
        <p:sp>
          <p:nvSpPr>
            <p:cNvPr id="86158" name="Rectangle 65"/>
            <p:cNvSpPr>
              <a:spLocks noChangeArrowheads="1"/>
            </p:cNvSpPr>
            <p:nvPr/>
          </p:nvSpPr>
          <p:spPr bwMode="auto">
            <a:xfrm>
              <a:off x="3163" y="2540"/>
              <a:ext cx="1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a:t>
              </a:r>
              <a:endParaRPr lang="en-US" altLang="zh-CN">
                <a:ea typeface="华文楷体" panose="02010600040101010101" pitchFamily="2" charset="-122"/>
              </a:endParaRPr>
            </a:p>
          </p:txBody>
        </p:sp>
        <p:sp>
          <p:nvSpPr>
            <p:cNvPr id="86159" name="Rectangle 66"/>
            <p:cNvSpPr>
              <a:spLocks noChangeArrowheads="1"/>
            </p:cNvSpPr>
            <p:nvPr/>
          </p:nvSpPr>
          <p:spPr bwMode="auto">
            <a:xfrm>
              <a:off x="1329" y="2540"/>
              <a:ext cx="1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3000">
                  <a:ea typeface="华文楷体" panose="02010600040101010101" pitchFamily="2" charset="-122"/>
                </a:rPr>
                <a:t>+</a:t>
              </a:r>
              <a:endParaRPr lang="en-US" altLang="zh-CN">
                <a:ea typeface="华文楷体" panose="02010600040101010101" pitchFamily="2" charset="-122"/>
              </a:endParaRPr>
            </a:p>
          </p:txBody>
        </p:sp>
        <p:graphicFrame>
          <p:nvGraphicFramePr>
            <p:cNvPr id="86138" name="Object 122"/>
            <p:cNvGraphicFramePr>
              <a:graphicFrameLocks noChangeAspect="1"/>
            </p:cNvGraphicFramePr>
            <p:nvPr/>
          </p:nvGraphicFramePr>
          <p:xfrm>
            <a:off x="1968" y="2640"/>
            <a:ext cx="410" cy="129"/>
          </p:xfrm>
          <a:graphic>
            <a:graphicData uri="http://schemas.openxmlformats.org/presentationml/2006/ole">
              <mc:AlternateContent xmlns:mc="http://schemas.openxmlformats.org/markup-compatibility/2006">
                <mc:Choice xmlns:v="urn:schemas-microsoft-com:vml" Requires="v">
                  <p:oleObj spid="_x0000_s86309" name="CS ChemDraw Drawing" r:id="rId3" imgW="650240" imgH="205740" progId="ChemDraw.Document.6.0">
                    <p:embed/>
                  </p:oleObj>
                </mc:Choice>
                <mc:Fallback>
                  <p:oleObj name="CS ChemDraw Drawing" r:id="rId3" imgW="650240" imgH="205740" progId="ChemDraw.Document.6.0">
                    <p:embed/>
                    <p:pic>
                      <p:nvPicPr>
                        <p:cNvPr id="0" name="Picture 2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640"/>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5" name="Text Box 4"/>
          <p:cNvSpPr txBox="1">
            <a:spLocks noChangeArrowheads="1"/>
          </p:cNvSpPr>
          <p:nvPr/>
        </p:nvSpPr>
        <p:spPr bwMode="auto">
          <a:xfrm>
            <a:off x="1257300" y="4859338"/>
            <a:ext cx="7340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kumimoji="1" lang="zh-CN" altLang="en-US" sz="3600">
                <a:ea typeface="华文楷体" panose="02010600040101010101" pitchFamily="2" charset="-122"/>
              </a:rPr>
              <a:t>在水溶液中，金属离子与碳酸根间可能发生多种不同类型的反应！</a:t>
            </a:r>
            <a:endParaRPr kumimoji="1" lang="zh-CN" altLang="en-US" sz="3600">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2916">
                                            <p:txEl>
                                              <p:pRg st="0" end="0"/>
                                            </p:txEl>
                                          </p:spTgt>
                                        </p:tgtEl>
                                        <p:attrNameLst>
                                          <p:attrName>style.visibility</p:attrName>
                                        </p:attrNameLst>
                                      </p:cBhvr>
                                      <p:to>
                                        <p:strVal val="visible"/>
                                      </p:to>
                                    </p:set>
                                    <p:animEffect transition="in" filter="wipe(left)">
                                      <p:cBhvr>
                                        <p:cTn id="7" dur="500"/>
                                        <p:tgtEl>
                                          <p:spTgt spid="4229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500" fill="hold">
                                          <p:stCondLst>
                                            <p:cond delay="0"/>
                                          </p:stCondLst>
                                        </p:cTn>
                                        <p:tgtEl>
                                          <p:spTgt spid="422917"/>
                                        </p:tgtEl>
                                        <p:attrNameLst>
                                          <p:attrName>style.visibility</p:attrName>
                                        </p:attrNameLst>
                                      </p:cBhvr>
                                      <p:to>
                                        <p:strVal val="visible"/>
                                      </p:to>
                                    </p:set>
                                    <p:animEffect transition="in" filter="wipe(left)">
                                      <p:cBhvr>
                                        <p:cTn id="12" dur="500"/>
                                        <p:tgtEl>
                                          <p:spTgt spid="4229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22963"/>
                                        </p:tgtEl>
                                        <p:attrNameLst>
                                          <p:attrName>style.visibility</p:attrName>
                                        </p:attrNameLst>
                                      </p:cBhvr>
                                      <p:to>
                                        <p:strVal val="visible"/>
                                      </p:to>
                                    </p:set>
                                    <p:animEffect transition="in" filter="wipe(left)">
                                      <p:cBhvr>
                                        <p:cTn id="17" dur="500"/>
                                        <p:tgtEl>
                                          <p:spTgt spid="4229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wipe(left)">
                                      <p:cBhvr>
                                        <p:cTn id="2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6" grpId="0" autoUpdateAnimBg="0" build="p"/>
      <p:bldP spid="45" grpId="0" autoUpdateAnimBg="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755650" y="188913"/>
            <a:ext cx="842486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5000"/>
              </a:lnSpc>
            </a:pPr>
            <a:r>
              <a:rPr kumimoji="1" lang="en-US" altLang="zh-CN" sz="4000">
                <a:solidFill>
                  <a:srgbClr val="0000FF"/>
                </a:solidFill>
                <a:ea typeface="华文楷体" panose="02010600040101010101" pitchFamily="2" charset="-122"/>
              </a:rPr>
              <a:t>M</a:t>
            </a:r>
            <a:r>
              <a:rPr kumimoji="1" lang="en-US" altLang="zh-CN" sz="4000" baseline="30000">
                <a:solidFill>
                  <a:srgbClr val="0000FF"/>
                </a:solidFill>
                <a:ea typeface="华文楷体" panose="02010600040101010101" pitchFamily="2" charset="-122"/>
              </a:rPr>
              <a:t>n+</a:t>
            </a:r>
            <a:r>
              <a:rPr kumimoji="1" lang="en-US" altLang="zh-CN" sz="4000">
                <a:solidFill>
                  <a:srgbClr val="0000FF"/>
                </a:solidFill>
                <a:ea typeface="华文楷体" panose="02010600040101010101" pitchFamily="2" charset="-122"/>
              </a:rPr>
              <a:t>(aq) + CO</a:t>
            </a:r>
            <a:r>
              <a:rPr kumimoji="1" lang="en-US" altLang="zh-CN" sz="4000" baseline="-25000">
                <a:solidFill>
                  <a:srgbClr val="0000FF"/>
                </a:solidFill>
                <a:ea typeface="华文楷体" panose="02010600040101010101" pitchFamily="2" charset="-122"/>
              </a:rPr>
              <a:t>3</a:t>
            </a:r>
            <a:r>
              <a:rPr kumimoji="1" lang="en-US" altLang="zh-CN" sz="4000" baseline="30000">
                <a:solidFill>
                  <a:srgbClr val="0000FF"/>
                </a:solidFill>
                <a:ea typeface="华文楷体" panose="02010600040101010101" pitchFamily="2" charset="-122"/>
              </a:rPr>
              <a:t>2-</a:t>
            </a:r>
            <a:r>
              <a:rPr kumimoji="1" lang="en-US" altLang="zh-CN" sz="4000">
                <a:solidFill>
                  <a:srgbClr val="0000FF"/>
                </a:solidFill>
                <a:ea typeface="华文楷体" panose="02010600040101010101" pitchFamily="2" charset="-122"/>
              </a:rPr>
              <a:t> (aq) </a:t>
            </a:r>
            <a:r>
              <a:rPr kumimoji="1" lang="en-US" altLang="zh-CN" sz="4000">
                <a:solidFill>
                  <a:srgbClr val="0000FF"/>
                </a:solidFill>
                <a:ea typeface="华文楷体" panose="02010600040101010101" pitchFamily="2" charset="-122"/>
                <a:sym typeface="Wingdings" panose="05000000000000000000" pitchFamily="2" charset="2"/>
              </a:rPr>
              <a:t></a:t>
            </a:r>
            <a:r>
              <a:rPr kumimoji="1" lang="en-US" altLang="zh-CN" sz="4000">
                <a:solidFill>
                  <a:srgbClr val="0000FF"/>
                </a:solidFill>
                <a:ea typeface="华文楷体" panose="02010600040101010101" pitchFamily="2" charset="-122"/>
              </a:rPr>
              <a:t> </a:t>
            </a:r>
            <a:r>
              <a:rPr kumimoji="1" lang="zh-CN" altLang="en-US" sz="4000">
                <a:solidFill>
                  <a:srgbClr val="0000FF"/>
                </a:solidFill>
                <a:ea typeface="华文楷体" panose="02010600040101010101" pitchFamily="2" charset="-122"/>
              </a:rPr>
              <a:t>？</a:t>
            </a:r>
            <a:endParaRPr kumimoji="1" lang="en-US" altLang="zh-CN" sz="4000">
              <a:solidFill>
                <a:srgbClr val="0000FF"/>
              </a:solidFill>
              <a:ea typeface="华文楷体" panose="02010600040101010101" pitchFamily="2" charset="-122"/>
            </a:endParaRPr>
          </a:p>
          <a:p>
            <a:pPr>
              <a:lnSpc>
                <a:spcPct val="125000"/>
              </a:lnSpc>
            </a:pPr>
            <a:r>
              <a:rPr kumimoji="1" lang="zh-CN" altLang="en-US">
                <a:ea typeface="华文楷体" panose="02010600040101010101" pitchFamily="2" charset="-122"/>
              </a:rPr>
              <a:t>① </a:t>
            </a:r>
            <a:r>
              <a:rPr kumimoji="1" lang="en-US" altLang="zh-CN">
                <a:ea typeface="华文楷体" panose="02010600040101010101" pitchFamily="2" charset="-122"/>
              </a:rPr>
              <a:t>M</a:t>
            </a:r>
            <a:r>
              <a:rPr kumimoji="1" lang="en-US" altLang="zh-CN" baseline="30000">
                <a:ea typeface="华文楷体" panose="02010600040101010101" pitchFamily="2" charset="-122"/>
              </a:rPr>
              <a:t>n+</a:t>
            </a:r>
            <a:r>
              <a:rPr kumimoji="1" lang="zh-CN" altLang="en-US">
                <a:ea typeface="华文楷体" panose="02010600040101010101" pitchFamily="2" charset="-122"/>
              </a:rPr>
              <a:t>不水解，形成</a:t>
            </a:r>
            <a:r>
              <a:rPr kumimoji="1" lang="zh-CN" altLang="en-US">
                <a:solidFill>
                  <a:srgbClr val="0000FF"/>
                </a:solidFill>
                <a:ea typeface="华文楷体" panose="02010600040101010101" pitchFamily="2" charset="-122"/>
              </a:rPr>
              <a:t>碳酸盐   </a:t>
            </a:r>
            <a:r>
              <a:rPr kumimoji="1" lang="en-US" altLang="zh-CN">
                <a:solidFill>
                  <a:srgbClr val="0000FF"/>
                </a:solidFill>
                <a:ea typeface="华文楷体" panose="02010600040101010101" pitchFamily="2" charset="-122"/>
              </a:rPr>
              <a:t>(Ba/CaCO</a:t>
            </a:r>
            <a:r>
              <a:rPr kumimoji="1" lang="en-US" altLang="zh-CN" baseline="-25000">
                <a:solidFill>
                  <a:srgbClr val="0000FF"/>
                </a:solidFill>
                <a:ea typeface="华文楷体" panose="02010600040101010101" pitchFamily="2" charset="-122"/>
              </a:rPr>
              <a:t>3</a:t>
            </a:r>
            <a:r>
              <a:rPr kumimoji="1" lang="en-US" altLang="zh-CN">
                <a:solidFill>
                  <a:srgbClr val="0000FF"/>
                </a:solidFill>
                <a:ea typeface="华文楷体" panose="02010600040101010101" pitchFamily="2" charset="-122"/>
              </a:rPr>
              <a:t>)</a:t>
            </a:r>
            <a:endParaRPr kumimoji="1" lang="zh-CN" altLang="en-US">
              <a:ea typeface="华文楷体" panose="02010600040101010101" pitchFamily="2" charset="-122"/>
            </a:endParaRPr>
          </a:p>
          <a:p>
            <a:pPr>
              <a:lnSpc>
                <a:spcPct val="125000"/>
              </a:lnSpc>
            </a:pPr>
            <a:r>
              <a:rPr kumimoji="1" lang="zh-CN" altLang="en-US">
                <a:ea typeface="华文楷体" panose="02010600040101010101" pitchFamily="2" charset="-122"/>
              </a:rPr>
              <a:t>②  </a:t>
            </a:r>
            <a:r>
              <a:rPr kumimoji="1" lang="en-US" altLang="zh-CN">
                <a:solidFill>
                  <a:srgbClr val="FF0000"/>
                </a:solidFill>
                <a:ea typeface="华文楷体" panose="02010600040101010101" pitchFamily="2" charset="-122"/>
              </a:rPr>
              <a:t>Al</a:t>
            </a:r>
            <a:r>
              <a:rPr kumimoji="1" lang="en-US" altLang="zh-CN" baseline="30000">
                <a:solidFill>
                  <a:srgbClr val="FF0000"/>
                </a:solidFill>
                <a:ea typeface="华文楷体" panose="02010600040101010101" pitchFamily="2" charset="-122"/>
              </a:rPr>
              <a:t>3+</a:t>
            </a:r>
            <a:r>
              <a:rPr kumimoji="1" lang="en-US" altLang="zh-CN">
                <a:solidFill>
                  <a:srgbClr val="FF0000"/>
                </a:solidFill>
                <a:ea typeface="华文楷体" panose="02010600040101010101" pitchFamily="2" charset="-122"/>
              </a:rPr>
              <a:t>/Cr</a:t>
            </a:r>
            <a:r>
              <a:rPr kumimoji="1" lang="en-US" altLang="zh-CN" baseline="30000">
                <a:solidFill>
                  <a:srgbClr val="FF0000"/>
                </a:solidFill>
                <a:ea typeface="华文楷体" panose="02010600040101010101" pitchFamily="2" charset="-122"/>
              </a:rPr>
              <a:t>3+</a:t>
            </a:r>
            <a:r>
              <a:rPr kumimoji="1" lang="en-US" altLang="zh-CN">
                <a:solidFill>
                  <a:srgbClr val="FF0000"/>
                </a:solidFill>
                <a:ea typeface="华文楷体" panose="02010600040101010101" pitchFamily="2" charset="-122"/>
              </a:rPr>
              <a:t>/Fe</a:t>
            </a:r>
            <a:r>
              <a:rPr kumimoji="1" lang="en-US" altLang="zh-CN" baseline="30000">
                <a:solidFill>
                  <a:srgbClr val="FF0000"/>
                </a:solidFill>
                <a:ea typeface="华文楷体" panose="02010600040101010101" pitchFamily="2" charset="-122"/>
              </a:rPr>
              <a:t>3+</a:t>
            </a:r>
            <a:r>
              <a:rPr kumimoji="1" lang="zh-CN" altLang="en-US">
                <a:ea typeface="华文楷体" panose="02010600040101010101" pitchFamily="2" charset="-122"/>
              </a:rPr>
              <a:t>等离子剧烈水解且</a:t>
            </a:r>
            <a:r>
              <a:rPr kumimoji="1" lang="en-US" altLang="zh-CN">
                <a:ea typeface="华文楷体" panose="02010600040101010101" pitchFamily="2" charset="-122"/>
              </a:rPr>
              <a:t>M(OH)</a:t>
            </a:r>
            <a:r>
              <a:rPr kumimoji="1" lang="en-US" altLang="zh-CN" baseline="-25000">
                <a:ea typeface="华文楷体" panose="02010600040101010101" pitchFamily="2" charset="-122"/>
              </a:rPr>
              <a:t>n</a:t>
            </a:r>
            <a:r>
              <a:rPr kumimoji="1" lang="zh-CN" altLang="en-US">
                <a:ea typeface="华文楷体" panose="02010600040101010101" pitchFamily="2" charset="-122"/>
              </a:rPr>
              <a:t>的溶度积很小时，产生</a:t>
            </a:r>
            <a:r>
              <a:rPr kumimoji="1" lang="zh-CN" altLang="en-US">
                <a:solidFill>
                  <a:srgbClr val="0000FF"/>
                </a:solidFill>
                <a:ea typeface="华文楷体" panose="02010600040101010101" pitchFamily="2" charset="-122"/>
              </a:rPr>
              <a:t>氢氧化物沉淀</a:t>
            </a:r>
            <a:endParaRPr kumimoji="1" lang="zh-CN" altLang="en-US">
              <a:ea typeface="华文楷体" panose="02010600040101010101" pitchFamily="2" charset="-122"/>
            </a:endParaRPr>
          </a:p>
          <a:p>
            <a:pPr>
              <a:lnSpc>
                <a:spcPct val="125000"/>
              </a:lnSpc>
            </a:pPr>
            <a:r>
              <a:rPr kumimoji="1" lang="zh-CN" altLang="en-US">
                <a:ea typeface="华文楷体" panose="02010600040101010101" pitchFamily="2" charset="-122"/>
              </a:rPr>
              <a:t>   </a:t>
            </a:r>
            <a:r>
              <a:rPr kumimoji="1" lang="en-US" altLang="zh-CN">
                <a:ea typeface="华文楷体" panose="02010600040101010101" pitchFamily="2" charset="-122"/>
              </a:rPr>
              <a:t>2 M</a:t>
            </a:r>
            <a:r>
              <a:rPr kumimoji="1" lang="en-US" altLang="zh-CN" baseline="30000">
                <a:ea typeface="华文楷体" panose="02010600040101010101" pitchFamily="2" charset="-122"/>
              </a:rPr>
              <a:t>3+</a:t>
            </a:r>
            <a:r>
              <a:rPr kumimoji="1" lang="en-US" altLang="zh-CN">
                <a:ea typeface="华文楷体" panose="02010600040101010101" pitchFamily="2" charset="-122"/>
              </a:rPr>
              <a:t>+3 CO</a:t>
            </a:r>
            <a:r>
              <a:rPr kumimoji="1" lang="en-US" altLang="zh-CN" baseline="-25000">
                <a:ea typeface="华文楷体" panose="02010600040101010101" pitchFamily="2" charset="-122"/>
              </a:rPr>
              <a:t>3</a:t>
            </a:r>
            <a:r>
              <a:rPr kumimoji="1" lang="en-US" altLang="zh-CN" baseline="30000">
                <a:ea typeface="华文楷体" panose="02010600040101010101" pitchFamily="2" charset="-122"/>
              </a:rPr>
              <a:t>2-</a:t>
            </a:r>
            <a:r>
              <a:rPr kumimoji="1" lang="en-US" altLang="zh-CN">
                <a:ea typeface="华文楷体" panose="02010600040101010101" pitchFamily="2" charset="-122"/>
              </a:rPr>
              <a:t>+3H</a:t>
            </a:r>
            <a:r>
              <a:rPr kumimoji="1" lang="en-US" altLang="zh-CN" baseline="-25000">
                <a:ea typeface="华文楷体" panose="02010600040101010101" pitchFamily="2" charset="-122"/>
              </a:rPr>
              <a:t>2</a:t>
            </a:r>
            <a:r>
              <a:rPr kumimoji="1" lang="en-US" altLang="zh-CN">
                <a:ea typeface="华文楷体" panose="02010600040101010101" pitchFamily="2" charset="-122"/>
              </a:rPr>
              <a:t>O</a:t>
            </a:r>
            <a:r>
              <a:rPr kumimoji="1" lang="zh-CN" altLang="en-US">
                <a:ea typeface="华文楷体" panose="02010600040101010101" pitchFamily="2" charset="-122"/>
              </a:rPr>
              <a:t>＝ </a:t>
            </a:r>
            <a:r>
              <a:rPr kumimoji="1" lang="en-US" altLang="zh-CN">
                <a:ea typeface="华文楷体" panose="02010600040101010101" pitchFamily="2" charset="-122"/>
              </a:rPr>
              <a:t>2 M(OH)</a:t>
            </a:r>
            <a:r>
              <a:rPr kumimoji="1" lang="en-US" altLang="zh-CN" baseline="-25000">
                <a:ea typeface="华文楷体" panose="02010600040101010101" pitchFamily="2" charset="-122"/>
              </a:rPr>
              <a:t>3</a:t>
            </a:r>
            <a:r>
              <a:rPr kumimoji="1" lang="en-US" altLang="zh-CN">
                <a:ea typeface="华文楷体" panose="02010600040101010101" pitchFamily="2" charset="-122"/>
              </a:rPr>
              <a:t>↓+3CO</a:t>
            </a:r>
            <a:r>
              <a:rPr kumimoji="1" lang="en-US" altLang="zh-CN" baseline="-25000">
                <a:ea typeface="华文楷体" panose="02010600040101010101" pitchFamily="2" charset="-122"/>
              </a:rPr>
              <a:t>2</a:t>
            </a:r>
            <a:r>
              <a:rPr kumimoji="1" lang="en-US" altLang="zh-CN">
                <a:ea typeface="华文楷体" panose="02010600040101010101" pitchFamily="2" charset="-122"/>
              </a:rPr>
              <a:t>↑</a:t>
            </a:r>
            <a:endParaRPr kumimoji="1" lang="en-US" altLang="zh-CN" sz="2800">
              <a:ea typeface="华文楷体" panose="02010600040101010101" pitchFamily="2" charset="-122"/>
            </a:endParaRPr>
          </a:p>
        </p:txBody>
      </p:sp>
      <p:sp>
        <p:nvSpPr>
          <p:cNvPr id="41987" name="Rectangle 3"/>
          <p:cNvSpPr>
            <a:spLocks noChangeArrowheads="1"/>
          </p:cNvSpPr>
          <p:nvPr/>
        </p:nvSpPr>
        <p:spPr bwMode="auto">
          <a:xfrm>
            <a:off x="755650" y="3756025"/>
            <a:ext cx="8280400" cy="2625725"/>
          </a:xfrm>
          <a:prstGeom prst="rect">
            <a:avLst/>
          </a:prstGeom>
          <a:noFill/>
          <a:ln>
            <a:noFill/>
          </a:ln>
          <a:effectLst/>
        </p:spPr>
        <p:txBody>
          <a:bodyPr>
            <a:spAutoFit/>
          </a:bodyPr>
          <a:lstStyle/>
          <a:p>
            <a:pPr marL="342900" indent="-342900">
              <a:lnSpc>
                <a:spcPct val="130000"/>
              </a:lnSpc>
              <a:buFontTx/>
              <a:buAutoNum type="circleNumDbPlain" startAt="3"/>
              <a:defRPr/>
            </a:pPr>
            <a:r>
              <a:rPr kumimoji="1" lang="zh-CN" altLang="en-US" dirty="0">
                <a:ea typeface="华文楷体" panose="02010600040101010101" pitchFamily="2" charset="-122"/>
              </a:rPr>
              <a:t> </a:t>
            </a:r>
            <a:r>
              <a:rPr kumimoji="1" lang="en-US" altLang="zh-CN" dirty="0">
                <a:solidFill>
                  <a:srgbClr val="FF0000"/>
                </a:solidFill>
                <a:ea typeface="华文楷体" panose="02010600040101010101" pitchFamily="2" charset="-122"/>
              </a:rPr>
              <a:t>Cu</a:t>
            </a:r>
            <a:r>
              <a:rPr kumimoji="1" lang="en-US" altLang="zh-CN" baseline="30000" dirty="0">
                <a:solidFill>
                  <a:srgbClr val="FF0000"/>
                </a:solidFill>
                <a:ea typeface="华文楷体" panose="02010600040101010101" pitchFamily="2" charset="-122"/>
              </a:rPr>
              <a:t>2+</a:t>
            </a:r>
            <a:r>
              <a:rPr kumimoji="1" lang="en-US" altLang="zh-CN" dirty="0">
                <a:solidFill>
                  <a:srgbClr val="FF0000"/>
                </a:solidFill>
                <a:ea typeface="华文楷体" panose="02010600040101010101" pitchFamily="2" charset="-122"/>
              </a:rPr>
              <a:t>/Zn</a:t>
            </a:r>
            <a:r>
              <a:rPr kumimoji="1" lang="en-US" altLang="zh-CN" baseline="30000" dirty="0">
                <a:solidFill>
                  <a:srgbClr val="FF0000"/>
                </a:solidFill>
                <a:ea typeface="华文楷体" panose="02010600040101010101" pitchFamily="2" charset="-122"/>
              </a:rPr>
              <a:t>2+</a:t>
            </a:r>
            <a:r>
              <a:rPr kumimoji="1" lang="en-US" altLang="zh-CN" dirty="0">
                <a:solidFill>
                  <a:srgbClr val="FF0000"/>
                </a:solidFill>
                <a:ea typeface="华文楷体" panose="02010600040101010101" pitchFamily="2" charset="-122"/>
              </a:rPr>
              <a:t>/Pb</a:t>
            </a:r>
            <a:r>
              <a:rPr kumimoji="1" lang="en-US" altLang="zh-CN" baseline="30000" dirty="0">
                <a:solidFill>
                  <a:srgbClr val="FF0000"/>
                </a:solidFill>
                <a:ea typeface="华文楷体" panose="02010600040101010101" pitchFamily="2" charset="-122"/>
              </a:rPr>
              <a:t>2+</a:t>
            </a:r>
            <a:r>
              <a:rPr kumimoji="1" lang="en-US" altLang="zh-CN" dirty="0">
                <a:solidFill>
                  <a:srgbClr val="FF0000"/>
                </a:solidFill>
                <a:ea typeface="华文楷体" panose="02010600040101010101" pitchFamily="2" charset="-122"/>
              </a:rPr>
              <a:t>/Mg</a:t>
            </a:r>
            <a:r>
              <a:rPr kumimoji="1" lang="en-US" altLang="zh-CN" baseline="30000" dirty="0">
                <a:solidFill>
                  <a:srgbClr val="FF0000"/>
                </a:solidFill>
                <a:ea typeface="华文楷体" panose="02010600040101010101" pitchFamily="2" charset="-122"/>
              </a:rPr>
              <a:t>2+</a:t>
            </a:r>
            <a:r>
              <a:rPr kumimoji="1" lang="zh-CN" altLang="en-US" dirty="0">
                <a:ea typeface="华文楷体" panose="02010600040101010101" pitchFamily="2" charset="-122"/>
              </a:rPr>
              <a:t>等金属离子发生部分水解，得到</a:t>
            </a:r>
            <a:r>
              <a:rPr kumimoji="1" lang="zh-CN" altLang="en-US" dirty="0">
                <a:solidFill>
                  <a:srgbClr val="0000FF"/>
                </a:solidFill>
                <a:ea typeface="华文楷体" panose="02010600040101010101" pitchFamily="2" charset="-122"/>
              </a:rPr>
              <a:t>碱式碳酸盐</a:t>
            </a:r>
            <a:endParaRPr kumimoji="1" lang="en-US" altLang="zh-CN" dirty="0">
              <a:ea typeface="华文楷体" panose="02010600040101010101" pitchFamily="2" charset="-122"/>
            </a:endParaRPr>
          </a:p>
          <a:p>
            <a:pPr>
              <a:lnSpc>
                <a:spcPct val="130000"/>
              </a:lnSpc>
              <a:defRPr/>
            </a:pPr>
            <a:r>
              <a:rPr kumimoji="1" lang="en-US" altLang="zh-CN" dirty="0">
                <a:ea typeface="华文楷体" panose="02010600040101010101" pitchFamily="2" charset="-122"/>
              </a:rPr>
              <a:t>  2M</a:t>
            </a:r>
            <a:r>
              <a:rPr kumimoji="1" lang="en-US" altLang="zh-CN" baseline="30000" dirty="0">
                <a:ea typeface="华文楷体" panose="02010600040101010101" pitchFamily="2" charset="-122"/>
              </a:rPr>
              <a:t>2+</a:t>
            </a:r>
            <a:r>
              <a:rPr kumimoji="1" lang="en-US" altLang="zh-CN" dirty="0">
                <a:ea typeface="华文楷体" panose="02010600040101010101" pitchFamily="2" charset="-122"/>
              </a:rPr>
              <a:t>+2CO</a:t>
            </a:r>
            <a:r>
              <a:rPr kumimoji="1" lang="en-US" altLang="zh-CN" baseline="-25000" dirty="0">
                <a:ea typeface="华文楷体" panose="02010600040101010101" pitchFamily="2" charset="-122"/>
              </a:rPr>
              <a:t>3</a:t>
            </a:r>
            <a:r>
              <a:rPr kumimoji="1" lang="en-US" altLang="zh-CN" baseline="30000" dirty="0">
                <a:ea typeface="华文楷体" panose="02010600040101010101" pitchFamily="2" charset="-122"/>
              </a:rPr>
              <a:t>2-</a:t>
            </a:r>
            <a:r>
              <a:rPr kumimoji="1" lang="en-US" altLang="zh-CN" dirty="0">
                <a:ea typeface="华文楷体" panose="02010600040101010101" pitchFamily="2" charset="-122"/>
              </a:rPr>
              <a:t>+H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O</a:t>
            </a:r>
            <a:r>
              <a:rPr kumimoji="1" lang="zh-CN" altLang="en-US" dirty="0">
                <a:ea typeface="华文楷体" panose="02010600040101010101" pitchFamily="2" charset="-122"/>
              </a:rPr>
              <a:t>＝ </a:t>
            </a:r>
            <a:r>
              <a:rPr kumimoji="1" lang="en-US" altLang="zh-CN" dirty="0">
                <a:ea typeface="华文楷体" panose="02010600040101010101" pitchFamily="2" charset="-122"/>
              </a:rPr>
              <a:t>M</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(OH)</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CO</a:t>
            </a:r>
            <a:r>
              <a:rPr kumimoji="1" lang="en-US" altLang="zh-CN" baseline="-25000" dirty="0">
                <a:ea typeface="华文楷体" panose="02010600040101010101" pitchFamily="2" charset="-122"/>
              </a:rPr>
              <a:t>3</a:t>
            </a:r>
            <a:r>
              <a:rPr kumimoji="1" lang="en-US" altLang="zh-CN" dirty="0">
                <a:ea typeface="华文楷体" panose="02010600040101010101" pitchFamily="2" charset="-122"/>
              </a:rPr>
              <a:t>↓+CO</a:t>
            </a:r>
            <a:r>
              <a:rPr kumimoji="1" lang="en-US" altLang="zh-CN" baseline="-25000" dirty="0">
                <a:ea typeface="华文楷体" panose="02010600040101010101" pitchFamily="2" charset="-122"/>
              </a:rPr>
              <a:t>2</a:t>
            </a:r>
            <a:r>
              <a:rPr kumimoji="1" lang="en-US" altLang="zh-CN" dirty="0">
                <a:ea typeface="华文楷体" panose="02010600040101010101" pitchFamily="2" charset="-122"/>
              </a:rPr>
              <a:t>↑</a:t>
            </a:r>
            <a:endParaRPr kumimoji="1" lang="en-US" altLang="zh-CN" dirty="0">
              <a:ea typeface="华文楷体" panose="02010600040101010101" pitchFamily="2" charset="-122"/>
            </a:endParaRPr>
          </a:p>
          <a:p>
            <a:pPr marL="342900" indent="-342900">
              <a:lnSpc>
                <a:spcPct val="130000"/>
              </a:lnSpc>
              <a:defRPr/>
            </a:pPr>
            <a:r>
              <a:rPr kumimoji="1" lang="en-US" altLang="zh-CN" dirty="0">
                <a:ea typeface="华文楷体" panose="02010600040101010101" pitchFamily="2" charset="-122"/>
              </a:rPr>
              <a:t>  </a:t>
            </a:r>
            <a:r>
              <a:rPr kumimoji="1" lang="zh-CN" altLang="en-US" dirty="0">
                <a:ea typeface="华文楷体" panose="02010600040101010101" pitchFamily="2" charset="-122"/>
              </a:rPr>
              <a:t>改用</a:t>
            </a:r>
            <a:r>
              <a:rPr kumimoji="1" lang="en-US" altLang="zh-CN" dirty="0">
                <a:ea typeface="华文楷体" panose="02010600040101010101" pitchFamily="2" charset="-122"/>
              </a:rPr>
              <a:t>NaHCO</a:t>
            </a:r>
            <a:r>
              <a:rPr kumimoji="1" lang="en-US" altLang="zh-CN" baseline="-25000" dirty="0">
                <a:ea typeface="华文楷体" panose="02010600040101010101" pitchFamily="2" charset="-122"/>
              </a:rPr>
              <a:t>3</a:t>
            </a:r>
            <a:r>
              <a:rPr kumimoji="1" lang="zh-CN" altLang="en-US" dirty="0">
                <a:ea typeface="华文楷体" panose="02010600040101010101" pitchFamily="2" charset="-122"/>
              </a:rPr>
              <a:t>，可能形成</a:t>
            </a:r>
            <a:r>
              <a:rPr kumimoji="1" lang="zh-CN" altLang="en-US" dirty="0">
                <a:solidFill>
                  <a:srgbClr val="FF0000"/>
                </a:solidFill>
                <a:ea typeface="华文楷体" panose="02010600040101010101" pitchFamily="2" charset="-122"/>
              </a:rPr>
              <a:t>碳酸盐沉淀。</a:t>
            </a:r>
            <a:endParaRPr kumimoji="1" lang="en-US" altLang="zh-CN" dirty="0">
              <a:solidFill>
                <a:srgbClr val="FF0000"/>
              </a:solidFill>
              <a:ea typeface="华文楷体" panose="02010600040101010101" pitchFamily="2" charset="-122"/>
            </a:endParaRPr>
          </a:p>
        </p:txBody>
      </p:sp>
      <p:sp>
        <p:nvSpPr>
          <p:cNvPr id="131075" name="Rectangle 4"/>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4E188ED9-058B-41B6-88E8-E32518095819}" type="slidenum">
              <a:rPr kumimoji="1" lang="en-US" altLang="zh-CN" sz="1600">
                <a:ea typeface="ˎ̥"/>
                <a:cs typeface="ˎ̥"/>
              </a:rPr>
            </a:fld>
            <a:r>
              <a:rPr kumimoji="1" lang="en-US" altLang="zh-CN" sz="1600">
                <a:ea typeface="华文楷体" panose="02010600040101010101" pitchFamily="2" charset="-122"/>
              </a:rPr>
              <a:t> </a:t>
            </a:r>
            <a:endParaRPr kumimoji="1" lang="en-US" altLang="zh-CN" sz="1600">
              <a:ea typeface="ˎ̥"/>
              <a:cs typeface="ˎ̥"/>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6">
                                            <p:txEl>
                                              <p:pRg st="1" end="1"/>
                                            </p:txEl>
                                          </p:spTgt>
                                        </p:tgtEl>
                                        <p:attrNameLst>
                                          <p:attrName>style.visibility</p:attrName>
                                        </p:attrNameLst>
                                      </p:cBhvr>
                                      <p:to>
                                        <p:strVal val="visible"/>
                                      </p:to>
                                    </p:set>
                                    <p:anim calcmode="lin" valueType="num">
                                      <p:cBhvr additive="base">
                                        <p:cTn id="7" dur="500" fill="hold"/>
                                        <p:tgtEl>
                                          <p:spTgt spid="4198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6">
                                            <p:txEl>
                                              <p:pRg st="0" end="0"/>
                                            </p:txEl>
                                          </p:spTgt>
                                        </p:tgtEl>
                                        <p:attrNameLst>
                                          <p:attrName>style.visibility</p:attrName>
                                        </p:attrNameLst>
                                      </p:cBhvr>
                                      <p:to>
                                        <p:strVal val="visible"/>
                                      </p:to>
                                    </p:set>
                                    <p:anim calcmode="lin" valueType="num">
                                      <p:cBhvr additive="base">
                                        <p:cTn id="13" dur="500" fill="hold"/>
                                        <p:tgtEl>
                                          <p:spTgt spid="4198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986">
                                            <p:txEl>
                                              <p:pRg st="2" end="2"/>
                                            </p:txEl>
                                          </p:spTgt>
                                        </p:tgtEl>
                                        <p:attrNameLst>
                                          <p:attrName>style.visibility</p:attrName>
                                        </p:attrNameLst>
                                      </p:cBhvr>
                                      <p:to>
                                        <p:strVal val="visible"/>
                                      </p:to>
                                    </p:set>
                                    <p:animEffect transition="in" filter="barn(inVertical)">
                                      <p:cBhvr>
                                        <p:cTn id="19" dur="500"/>
                                        <p:tgtEl>
                                          <p:spTgt spid="41986">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1986">
                                            <p:txEl>
                                              <p:pRg st="3" end="3"/>
                                            </p:txEl>
                                          </p:spTgt>
                                        </p:tgtEl>
                                        <p:attrNameLst>
                                          <p:attrName>style.visibility</p:attrName>
                                        </p:attrNameLst>
                                      </p:cBhvr>
                                      <p:to>
                                        <p:strVal val="visible"/>
                                      </p:to>
                                    </p:set>
                                    <p:animEffect transition="in" filter="barn(inVertical)">
                                      <p:cBhvr>
                                        <p:cTn id="22" dur="500"/>
                                        <p:tgtEl>
                                          <p:spTgt spid="419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1987">
                                            <p:txEl>
                                              <p:pRg st="0" end="0"/>
                                            </p:txEl>
                                          </p:spTgt>
                                        </p:tgtEl>
                                        <p:attrNameLst>
                                          <p:attrName>style.visibility</p:attrName>
                                        </p:attrNameLst>
                                      </p:cBhvr>
                                      <p:to>
                                        <p:strVal val="visible"/>
                                      </p:to>
                                    </p:set>
                                    <p:animEffect transition="in" filter="fade">
                                      <p:cBhvr>
                                        <p:cTn id="27" dur="1000"/>
                                        <p:tgtEl>
                                          <p:spTgt spid="41987">
                                            <p:txEl>
                                              <p:pRg st="0" end="0"/>
                                            </p:txEl>
                                          </p:spTgt>
                                        </p:tgtEl>
                                      </p:cBhvr>
                                    </p:animEffect>
                                    <p:anim calcmode="lin" valueType="num">
                                      <p:cBhvr>
                                        <p:cTn id="28" dur="10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19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1987">
                                            <p:txEl>
                                              <p:pRg st="1" end="1"/>
                                            </p:txEl>
                                          </p:spTgt>
                                        </p:tgtEl>
                                        <p:attrNameLst>
                                          <p:attrName>style.visibility</p:attrName>
                                        </p:attrNameLst>
                                      </p:cBhvr>
                                      <p:to>
                                        <p:strVal val="visible"/>
                                      </p:to>
                                    </p:set>
                                    <p:animEffect transition="in" filter="fade">
                                      <p:cBhvr>
                                        <p:cTn id="34" dur="1000"/>
                                        <p:tgtEl>
                                          <p:spTgt spid="41987">
                                            <p:txEl>
                                              <p:pRg st="1" end="1"/>
                                            </p:txEl>
                                          </p:spTgt>
                                        </p:tgtEl>
                                      </p:cBhvr>
                                    </p:animEffect>
                                    <p:anim calcmode="lin" valueType="num">
                                      <p:cBhvr>
                                        <p:cTn id="35" dur="10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1987">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1987">
                                            <p:txEl>
                                              <p:pRg st="2" end="2"/>
                                            </p:txEl>
                                          </p:spTgt>
                                        </p:tgtEl>
                                        <p:attrNameLst>
                                          <p:attrName>style.visibility</p:attrName>
                                        </p:attrNameLst>
                                      </p:cBhvr>
                                      <p:to>
                                        <p:strVal val="visible"/>
                                      </p:to>
                                    </p:set>
                                    <p:animEffect transition="in" filter="fade">
                                      <p:cBhvr>
                                        <p:cTn id="39" dur="1000"/>
                                        <p:tgtEl>
                                          <p:spTgt spid="41987">
                                            <p:txEl>
                                              <p:pRg st="2" end="2"/>
                                            </p:txEl>
                                          </p:spTgt>
                                        </p:tgtEl>
                                      </p:cBhvr>
                                    </p:animEffect>
                                    <p:anim calcmode="lin" valueType="num">
                                      <p:cBhvr>
                                        <p:cTn id="40" dur="10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4198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92" name="Rectangle 2"/>
          <p:cNvSpPr>
            <a:spLocks noChangeArrowheads="1"/>
          </p:cNvSpPr>
          <p:nvPr/>
        </p:nvSpPr>
        <p:spPr bwMode="auto">
          <a:xfrm>
            <a:off x="8388350" y="6237288"/>
            <a:ext cx="48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D95D21B4-D497-42BF-A3A0-A7407E06C684}"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88093" name="Rectangle 3"/>
          <p:cNvSpPr>
            <a:spLocks noChangeArrowheads="1"/>
          </p:cNvSpPr>
          <p:nvPr/>
        </p:nvSpPr>
        <p:spPr bwMode="auto">
          <a:xfrm>
            <a:off x="914400" y="231775"/>
            <a:ext cx="61055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en-US" altLang="zh-CN" sz="3600">
                <a:solidFill>
                  <a:srgbClr val="0000FF"/>
                </a:solidFill>
                <a:ea typeface="华文楷体" panose="02010600040101010101" pitchFamily="2" charset="-122"/>
              </a:rPr>
              <a:t>(3)</a:t>
            </a:r>
            <a:r>
              <a:rPr kumimoji="1" lang="zh-CN" altLang="en-US" sz="3600">
                <a:solidFill>
                  <a:srgbClr val="0000FF"/>
                </a:solidFill>
                <a:ea typeface="华文楷体" panose="02010600040101010101" pitchFamily="2" charset="-122"/>
              </a:rPr>
              <a:t>热稳定性</a:t>
            </a:r>
            <a:r>
              <a:rPr kumimoji="1" lang="en-US" altLang="zh-CN" sz="3600">
                <a:solidFill>
                  <a:srgbClr val="0000FF"/>
                </a:solidFill>
                <a:ea typeface="华文楷体" panose="02010600040101010101" pitchFamily="2" charset="-122"/>
              </a:rPr>
              <a:t>(</a:t>
            </a:r>
            <a:r>
              <a:rPr kumimoji="1" lang="zh-CN" altLang="en-US" sz="3600">
                <a:solidFill>
                  <a:srgbClr val="0000FF"/>
                </a:solidFill>
                <a:ea typeface="华文楷体" panose="02010600040101010101" pitchFamily="2" charset="-122"/>
              </a:rPr>
              <a:t>见第七章</a:t>
            </a:r>
            <a:r>
              <a:rPr kumimoji="1" lang="en-US" altLang="zh-CN" sz="3600">
                <a:solidFill>
                  <a:srgbClr val="0000FF"/>
                </a:solidFill>
                <a:ea typeface="华文楷体" panose="02010600040101010101" pitchFamily="2" charset="-122"/>
              </a:rPr>
              <a:t>)</a:t>
            </a:r>
            <a:endParaRPr kumimoji="1" lang="zh-CN" altLang="en-US" sz="3600">
              <a:solidFill>
                <a:srgbClr val="0000FF"/>
              </a:solidFill>
              <a:ea typeface="华文楷体" panose="02010600040101010101" pitchFamily="2" charset="-122"/>
            </a:endParaRPr>
          </a:p>
        </p:txBody>
      </p:sp>
      <p:sp>
        <p:nvSpPr>
          <p:cNvPr id="424964" name="Text Box 4"/>
          <p:cNvSpPr txBox="1">
            <a:spLocks noChangeArrowheads="1"/>
          </p:cNvSpPr>
          <p:nvPr/>
        </p:nvSpPr>
        <p:spPr bwMode="auto">
          <a:xfrm>
            <a:off x="1547813" y="1163638"/>
            <a:ext cx="57610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75000"/>
              </a:lnSpc>
              <a:spcBef>
                <a:spcPct val="35000"/>
              </a:spcBef>
            </a:pPr>
            <a:r>
              <a:rPr kumimoji="1" lang="zh-CN" altLang="zh-CN">
                <a:ea typeface="华文楷体" panose="02010600040101010101" pitchFamily="2" charset="-122"/>
              </a:rPr>
              <a:t> </a:t>
            </a:r>
            <a:r>
              <a:rPr kumimoji="1" lang="en-US" altLang="zh-CN">
                <a:ea typeface="华文楷体" panose="02010600040101010101" pitchFamily="2" charset="-122"/>
              </a:rPr>
              <a:t>H</a:t>
            </a:r>
            <a:r>
              <a:rPr kumimoji="1" lang="en-US" altLang="zh-CN" baseline="-25000">
                <a:ea typeface="华文楷体" panose="02010600040101010101" pitchFamily="2" charset="-122"/>
              </a:rPr>
              <a:t>2</a:t>
            </a:r>
            <a:r>
              <a:rPr kumimoji="1" lang="en-US" altLang="zh-CN">
                <a:ea typeface="华文楷体" panose="02010600040101010101" pitchFamily="2" charset="-122"/>
              </a:rPr>
              <a:t>CO</a:t>
            </a:r>
            <a:r>
              <a:rPr kumimoji="1" lang="en-US" altLang="zh-CN" baseline="-25000">
                <a:ea typeface="华文楷体" panose="02010600040101010101" pitchFamily="2" charset="-122"/>
              </a:rPr>
              <a:t>3 </a:t>
            </a:r>
            <a:r>
              <a:rPr kumimoji="1" lang="en-US" altLang="zh-CN">
                <a:ea typeface="华文楷体" panose="02010600040101010101" pitchFamily="2" charset="-122"/>
              </a:rPr>
              <a:t>&lt;  M(HCO</a:t>
            </a:r>
            <a:r>
              <a:rPr kumimoji="1" lang="en-US" altLang="zh-CN" baseline="-25000">
                <a:ea typeface="华文楷体" panose="02010600040101010101" pitchFamily="2" charset="-122"/>
              </a:rPr>
              <a:t>3 </a:t>
            </a:r>
            <a:r>
              <a:rPr kumimoji="1" lang="en-US" altLang="zh-CN">
                <a:ea typeface="华文楷体" panose="02010600040101010101" pitchFamily="2" charset="-122"/>
              </a:rPr>
              <a:t>)</a:t>
            </a:r>
            <a:r>
              <a:rPr kumimoji="1" lang="en-US" altLang="zh-CN" baseline="-25000">
                <a:ea typeface="华文楷体" panose="02010600040101010101" pitchFamily="2" charset="-122"/>
              </a:rPr>
              <a:t>n  </a:t>
            </a:r>
            <a:r>
              <a:rPr kumimoji="1" lang="en-US" altLang="zh-CN">
                <a:ea typeface="华文楷体" panose="02010600040101010101" pitchFamily="2" charset="-122"/>
              </a:rPr>
              <a:t>&lt;  M</a:t>
            </a:r>
            <a:r>
              <a:rPr kumimoji="1" lang="en-US" altLang="zh-CN" baseline="-25000">
                <a:ea typeface="华文楷体" panose="02010600040101010101" pitchFamily="2" charset="-122"/>
              </a:rPr>
              <a:t>2</a:t>
            </a:r>
            <a:r>
              <a:rPr kumimoji="1" lang="en-US" altLang="zh-CN">
                <a:ea typeface="华文楷体" panose="02010600040101010101" pitchFamily="2" charset="-122"/>
              </a:rPr>
              <a:t>CO</a:t>
            </a:r>
            <a:r>
              <a:rPr kumimoji="1" lang="en-US" altLang="zh-CN" baseline="-25000">
                <a:ea typeface="华文楷体" panose="02010600040101010101" pitchFamily="2" charset="-122"/>
              </a:rPr>
              <a:t>3</a:t>
            </a:r>
            <a:endParaRPr kumimoji="1" lang="en-US" altLang="zh-CN" baseline="-25000">
              <a:ea typeface="华文楷体" panose="02010600040101010101" pitchFamily="2" charset="-122"/>
            </a:endParaRPr>
          </a:p>
        </p:txBody>
      </p:sp>
      <p:graphicFrame>
        <p:nvGraphicFramePr>
          <p:cNvPr id="424965" name="Object 27"/>
          <p:cNvGraphicFramePr>
            <a:graphicFrameLocks noChangeAspect="1"/>
          </p:cNvGraphicFramePr>
          <p:nvPr/>
        </p:nvGraphicFramePr>
        <p:xfrm>
          <a:off x="1296988" y="1773238"/>
          <a:ext cx="6477000" cy="1935162"/>
        </p:xfrm>
        <a:graphic>
          <a:graphicData uri="http://schemas.openxmlformats.org/presentationml/2006/ole">
            <mc:AlternateContent xmlns:mc="http://schemas.openxmlformats.org/markup-compatibility/2006">
              <mc:Choice xmlns:v="urn:schemas-microsoft-com:vml" Requires="v">
                <p:oleObj spid="_x0000_s88162" name="公式" r:id="rId1" imgW="2463800" imgH="736600" progId="Equation.3">
                  <p:embed/>
                </p:oleObj>
              </mc:Choice>
              <mc:Fallback>
                <p:oleObj name="公式" r:id="rId1" imgW="2463800" imgH="736600" progId="Equation.3">
                  <p:embed/>
                  <p:pic>
                    <p:nvPicPr>
                      <p:cNvPr id="0"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1773238"/>
                        <a:ext cx="6477000" cy="193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4" name="Rectangle 6"/>
          <p:cNvSpPr>
            <a:spLocks noChangeArrowheads="1"/>
          </p:cNvSpPr>
          <p:nvPr/>
        </p:nvSpPr>
        <p:spPr bwMode="auto">
          <a:xfrm>
            <a:off x="971550" y="3925888"/>
            <a:ext cx="7732713"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kumimoji="1" lang="zh-CN" altLang="en-US">
                <a:ea typeface="华文楷体" panose="02010600040101010101" pitchFamily="2" charset="-122"/>
              </a:rPr>
              <a:t>碳酸盐的热稳定性与</a:t>
            </a:r>
            <a:r>
              <a:rPr kumimoji="1" lang="zh-CN" altLang="en-US">
                <a:solidFill>
                  <a:srgbClr val="0000FF"/>
                </a:solidFill>
                <a:ea typeface="华文楷体" panose="02010600040101010101" pitchFamily="2" charset="-122"/>
              </a:rPr>
              <a:t>阳离子对</a:t>
            </a:r>
            <a:r>
              <a:rPr kumimoji="1" lang="en-US" altLang="zh-CN">
                <a:solidFill>
                  <a:srgbClr val="0000FF"/>
                </a:solidFill>
                <a:ea typeface="华文楷体" panose="02010600040101010101" pitchFamily="2" charset="-122"/>
              </a:rPr>
              <a:t>CO</a:t>
            </a:r>
            <a:r>
              <a:rPr kumimoji="1" lang="en-US" altLang="zh-CN" baseline="-25000">
                <a:solidFill>
                  <a:srgbClr val="0000FF"/>
                </a:solidFill>
                <a:ea typeface="华文楷体" panose="02010600040101010101" pitchFamily="2" charset="-122"/>
              </a:rPr>
              <a:t>3</a:t>
            </a:r>
            <a:r>
              <a:rPr kumimoji="1" lang="en-US" altLang="zh-CN" baseline="30000">
                <a:solidFill>
                  <a:srgbClr val="0000FF"/>
                </a:solidFill>
                <a:ea typeface="华文楷体" panose="02010600040101010101" pitchFamily="2" charset="-122"/>
              </a:rPr>
              <a:t>2-</a:t>
            </a:r>
            <a:r>
              <a:rPr kumimoji="1" lang="zh-CN" altLang="en-US">
                <a:solidFill>
                  <a:srgbClr val="0000FF"/>
                </a:solidFill>
                <a:ea typeface="华文楷体" panose="02010600040101010101" pitchFamily="2" charset="-122"/>
              </a:rPr>
              <a:t>离子的极化作用</a:t>
            </a:r>
            <a:r>
              <a:rPr kumimoji="1" lang="zh-CN" altLang="en-US">
                <a:ea typeface="华文楷体" panose="02010600040101010101" pitchFamily="2" charset="-122"/>
              </a:rPr>
              <a:t>有关。阳离子对</a:t>
            </a:r>
            <a:r>
              <a:rPr kumimoji="1" lang="en-US" altLang="zh-CN">
                <a:ea typeface="华文楷体" panose="02010600040101010101" pitchFamily="2" charset="-122"/>
              </a:rPr>
              <a:t>CO</a:t>
            </a:r>
            <a:r>
              <a:rPr kumimoji="1" lang="en-US" altLang="zh-CN" baseline="-25000">
                <a:ea typeface="华文楷体" panose="02010600040101010101" pitchFamily="2" charset="-122"/>
              </a:rPr>
              <a:t>3</a:t>
            </a:r>
            <a:r>
              <a:rPr kumimoji="1" lang="en-US" altLang="zh-CN" baseline="30000">
                <a:ea typeface="华文楷体" panose="02010600040101010101" pitchFamily="2" charset="-122"/>
              </a:rPr>
              <a:t>2-</a:t>
            </a:r>
            <a:r>
              <a:rPr kumimoji="1" lang="zh-CN" altLang="en-US">
                <a:ea typeface="华文楷体" panose="02010600040101010101" pitchFamily="2" charset="-122"/>
              </a:rPr>
              <a:t>离子中</a:t>
            </a:r>
            <a:r>
              <a:rPr kumimoji="1" lang="en-US" altLang="zh-CN">
                <a:ea typeface="华文楷体" panose="02010600040101010101" pitchFamily="2" charset="-122"/>
              </a:rPr>
              <a:t>O</a:t>
            </a:r>
            <a:r>
              <a:rPr kumimoji="1" lang="en-US" altLang="zh-CN" baseline="30000">
                <a:ea typeface="华文楷体" panose="02010600040101010101" pitchFamily="2" charset="-122"/>
              </a:rPr>
              <a:t>2-</a:t>
            </a:r>
            <a:r>
              <a:rPr kumimoji="1" lang="zh-CN" altLang="en-US">
                <a:ea typeface="华文楷体" panose="02010600040101010101" pitchFamily="2" charset="-122"/>
              </a:rPr>
              <a:t>离子有极化作用，使</a:t>
            </a:r>
            <a:r>
              <a:rPr kumimoji="1" lang="en-US" altLang="zh-CN">
                <a:ea typeface="华文楷体" panose="02010600040101010101" pitchFamily="2" charset="-122"/>
              </a:rPr>
              <a:t>CO</a:t>
            </a:r>
            <a:r>
              <a:rPr kumimoji="1" lang="en-US" altLang="zh-CN" baseline="-25000">
                <a:ea typeface="华文楷体" panose="02010600040101010101" pitchFamily="2" charset="-122"/>
              </a:rPr>
              <a:t>3</a:t>
            </a:r>
            <a:r>
              <a:rPr kumimoji="1" lang="en-US" altLang="zh-CN" baseline="30000">
                <a:ea typeface="华文楷体" panose="02010600040101010101" pitchFamily="2" charset="-122"/>
              </a:rPr>
              <a:t>2-</a:t>
            </a:r>
            <a:r>
              <a:rPr kumimoji="1" lang="zh-CN" altLang="en-US">
                <a:ea typeface="华文楷体" panose="02010600040101010101" pitchFamily="2" charset="-122"/>
              </a:rPr>
              <a:t>变形，不稳定而分解；极化作用越强，盐越易分解。</a:t>
            </a:r>
            <a:endParaRPr kumimoji="1" lang="zh-CN" altLang="en-US">
              <a:ea typeface="华文楷体" panose="0201060004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4964">
                                            <p:txEl>
                                              <p:pRg st="0" end="0"/>
                                            </p:txEl>
                                          </p:spTgt>
                                        </p:tgtEl>
                                        <p:attrNameLst>
                                          <p:attrName>style.visibility</p:attrName>
                                        </p:attrNameLst>
                                      </p:cBhvr>
                                      <p:to>
                                        <p:strVal val="visible"/>
                                      </p:to>
                                    </p:set>
                                    <p:animEffect transition="in" filter="wipe(left)">
                                      <p:cBhvr>
                                        <p:cTn id="7" dur="500"/>
                                        <p:tgtEl>
                                          <p:spTgt spid="424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24965"/>
                                        </p:tgtEl>
                                        <p:attrNameLst>
                                          <p:attrName>style.visibility</p:attrName>
                                        </p:attrNameLst>
                                      </p:cBhvr>
                                      <p:to>
                                        <p:strVal val="visible"/>
                                      </p:to>
                                    </p:set>
                                    <p:animEffect transition="in" filter="barn(outVertical)">
                                      <p:cBhvr>
                                        <p:cTn id="12" dur="500"/>
                                        <p:tgtEl>
                                          <p:spTgt spid="4249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4"/>
                                        </p:tgtEl>
                                        <p:attrNameLst>
                                          <p:attrName>style.visibility</p:attrName>
                                        </p:attrNameLst>
                                      </p:cBhvr>
                                      <p:to>
                                        <p:strVal val="visible"/>
                                      </p:to>
                                    </p:set>
                                    <p:animEffect transition="in" filter="fade">
                                      <p:cBhvr>
                                        <p:cTn id="17"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4" grpId="0" autoUpdateAnimBg="0" build="p"/>
      <p:bldP spid="430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681DA885-5554-4DF9-A926-1093D15C758A}"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87394" name="Rectangle 3"/>
          <p:cNvSpPr>
            <a:spLocks noChangeArrowheads="1"/>
          </p:cNvSpPr>
          <p:nvPr/>
        </p:nvSpPr>
        <p:spPr bwMode="auto">
          <a:xfrm>
            <a:off x="614045" y="1124585"/>
            <a:ext cx="8305165" cy="191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35000"/>
              </a:lnSpc>
            </a:pPr>
            <a:r>
              <a:rPr kumimoji="1" lang="en-US" altLang="zh-CN" sz="2800">
                <a:solidFill>
                  <a:srgbClr val="0000FF"/>
                </a:solidFill>
                <a:ea typeface="华文楷体" panose="02010600040101010101" pitchFamily="2" charset="-122"/>
              </a:rPr>
              <a:t>①  </a:t>
            </a:r>
            <a:r>
              <a:rPr kumimoji="1" lang="zh-CN" altLang="en-US">
                <a:solidFill>
                  <a:srgbClr val="0000FF"/>
                </a:solidFill>
                <a:ea typeface="华文楷体" panose="02010600040101010101" pitchFamily="2" charset="-122"/>
              </a:rPr>
              <a:t>同一族金属的碳酸盐稳定性从上到下增加</a:t>
            </a:r>
            <a:endParaRPr kumimoji="1" lang="zh-CN" altLang="en-US">
              <a:solidFill>
                <a:srgbClr val="0000FF"/>
              </a:solidFill>
              <a:ea typeface="华文楷体" panose="02010600040101010101" pitchFamily="2" charset="-122"/>
            </a:endParaRPr>
          </a:p>
          <a:p>
            <a:pPr>
              <a:lnSpc>
                <a:spcPct val="135000"/>
              </a:lnSpc>
            </a:pPr>
            <a:r>
              <a:rPr kumimoji="1" lang="zh-CN" altLang="en-US" sz="2800">
                <a:solidFill>
                  <a:srgbClr val="3333CC"/>
                </a:solidFill>
                <a:ea typeface="华文楷体" panose="02010600040101010101" pitchFamily="2" charset="-122"/>
              </a:rPr>
              <a:t>              </a:t>
            </a:r>
            <a:r>
              <a:rPr kumimoji="1" lang="en-US" altLang="zh-CN" sz="2800">
                <a:ea typeface="华文楷体" panose="02010600040101010101" pitchFamily="2" charset="-122"/>
              </a:rPr>
              <a:t>BeCO</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  MgCO</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  CaCO</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  SrCO</a:t>
            </a:r>
            <a:r>
              <a:rPr kumimoji="1" lang="en-US" altLang="zh-CN" sz="2800" baseline="-25000">
                <a:ea typeface="华文楷体" panose="02010600040101010101" pitchFamily="2" charset="-122"/>
              </a:rPr>
              <a:t>3 </a:t>
            </a:r>
            <a:r>
              <a:rPr kumimoji="1" lang="en-US" altLang="zh-CN" sz="2800">
                <a:ea typeface="华文楷体" panose="02010600040101010101" pitchFamily="2" charset="-122"/>
              </a:rPr>
              <a:t> BaCO</a:t>
            </a:r>
            <a:r>
              <a:rPr kumimoji="1" lang="en-US" altLang="zh-CN" sz="2800" baseline="-25000">
                <a:ea typeface="华文楷体" panose="02010600040101010101" pitchFamily="2" charset="-122"/>
              </a:rPr>
              <a:t>3</a:t>
            </a:r>
            <a:endParaRPr kumimoji="1" lang="en-US" altLang="zh-CN" sz="2800" baseline="-25000">
              <a:ea typeface="华文楷体" panose="02010600040101010101" pitchFamily="2" charset="-122"/>
            </a:endParaRPr>
          </a:p>
          <a:p>
            <a:pPr>
              <a:lnSpc>
                <a:spcPct val="135000"/>
              </a:lnSpc>
            </a:pPr>
            <a:r>
              <a:rPr kumimoji="1" lang="zh-CN" altLang="en-US" sz="2800">
                <a:ea typeface="华文楷体" panose="02010600040101010101" pitchFamily="2" charset="-122"/>
              </a:rPr>
              <a:t>分解</a:t>
            </a:r>
            <a:r>
              <a:rPr kumimoji="1" lang="en-US" altLang="zh-CN" sz="2800">
                <a:ea typeface="华文楷体" panose="02010600040101010101" pitchFamily="2" charset="-122"/>
              </a:rPr>
              <a:t>T/℃  100       540        900       1290      1360</a:t>
            </a:r>
            <a:endParaRPr kumimoji="1" lang="en-US" altLang="zh-CN" sz="2800">
              <a:ea typeface="华文楷体" panose="02010600040101010101" pitchFamily="2" charset="-122"/>
            </a:endParaRPr>
          </a:p>
        </p:txBody>
      </p:sp>
      <p:sp>
        <p:nvSpPr>
          <p:cNvPr id="187395" name="Rectangle 4"/>
          <p:cNvSpPr>
            <a:spLocks noChangeArrowheads="1"/>
          </p:cNvSpPr>
          <p:nvPr/>
        </p:nvSpPr>
        <p:spPr bwMode="auto">
          <a:xfrm>
            <a:off x="614045" y="3133090"/>
            <a:ext cx="9184640" cy="306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kumimoji="1" lang="en-US" altLang="zh-CN" sz="2800">
                <a:solidFill>
                  <a:srgbClr val="0000FF"/>
                </a:solidFill>
                <a:ea typeface="华文楷体" panose="02010600040101010101" pitchFamily="2" charset="-122"/>
              </a:rPr>
              <a:t>②</a:t>
            </a:r>
            <a:r>
              <a:rPr kumimoji="1" lang="zh-CN" altLang="en-US">
                <a:solidFill>
                  <a:srgbClr val="0000FF"/>
                </a:solidFill>
                <a:ea typeface="华文楷体" panose="02010600040101010101" pitchFamily="2" charset="-122"/>
              </a:rPr>
              <a:t>过渡金属碳酸盐稳定性差：极化能力强弱不同</a:t>
            </a:r>
            <a:endParaRPr kumimoji="1" lang="zh-CN" altLang="en-US" sz="2800">
              <a:solidFill>
                <a:srgbClr val="0000FF"/>
              </a:solidFill>
              <a:ea typeface="华文楷体" panose="02010600040101010101" pitchFamily="2" charset="-122"/>
            </a:endParaRPr>
          </a:p>
          <a:p>
            <a:r>
              <a:rPr kumimoji="1" lang="zh-CN" altLang="en-US" sz="2800">
                <a:solidFill>
                  <a:srgbClr val="3333CC"/>
                </a:solidFill>
                <a:ea typeface="华文楷体" panose="02010600040101010101" pitchFamily="2" charset="-122"/>
              </a:rPr>
              <a:t>                     </a:t>
            </a:r>
            <a:endParaRPr kumimoji="1" lang="zh-CN" altLang="en-US" sz="2800">
              <a:solidFill>
                <a:srgbClr val="3333CC"/>
              </a:solidFill>
              <a:ea typeface="华文楷体" panose="02010600040101010101" pitchFamily="2" charset="-122"/>
            </a:endParaRPr>
          </a:p>
          <a:p>
            <a:r>
              <a:rPr kumimoji="1" lang="en-US" altLang="zh-CN" sz="2800">
                <a:solidFill>
                  <a:srgbClr val="3333CC"/>
                </a:solidFill>
                <a:ea typeface="华文楷体" panose="02010600040101010101" pitchFamily="2" charset="-122"/>
              </a:rPr>
              <a:t>                     </a:t>
            </a:r>
            <a:r>
              <a:rPr kumimoji="1" lang="en-US" altLang="zh-CN" sz="2800">
                <a:ea typeface="华文楷体" panose="02010600040101010101" pitchFamily="2" charset="-122"/>
              </a:rPr>
              <a:t>CaCO</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    PbCO</a:t>
            </a:r>
            <a:r>
              <a:rPr kumimoji="1" lang="en-US" altLang="zh-CN" sz="2800" baseline="-25000">
                <a:ea typeface="华文楷体" panose="02010600040101010101" pitchFamily="2" charset="-122"/>
              </a:rPr>
              <a:t>3 </a:t>
            </a:r>
            <a:r>
              <a:rPr kumimoji="1" lang="en-US" altLang="zh-CN" sz="2800">
                <a:ea typeface="华文楷体" panose="02010600040101010101" pitchFamily="2" charset="-122"/>
              </a:rPr>
              <a:t>   ZnCO</a:t>
            </a:r>
            <a:r>
              <a:rPr kumimoji="1" lang="en-US" altLang="zh-CN" sz="2800" baseline="-25000">
                <a:ea typeface="华文楷体" panose="02010600040101010101" pitchFamily="2" charset="-122"/>
              </a:rPr>
              <a:t>3</a:t>
            </a:r>
            <a:r>
              <a:rPr kumimoji="1" lang="en-US" altLang="zh-CN" sz="2800">
                <a:ea typeface="华文楷体" panose="02010600040101010101" pitchFamily="2" charset="-122"/>
              </a:rPr>
              <a:t>    FeCO</a:t>
            </a:r>
            <a:r>
              <a:rPr kumimoji="1" lang="en-US" altLang="zh-CN" sz="2800" baseline="-25000">
                <a:ea typeface="华文楷体" panose="02010600040101010101" pitchFamily="2" charset="-122"/>
              </a:rPr>
              <a:t>3</a:t>
            </a:r>
            <a:endParaRPr kumimoji="1" lang="en-US" altLang="zh-CN" sz="2800" baseline="-25000">
              <a:ea typeface="华文楷体" panose="02010600040101010101" pitchFamily="2" charset="-122"/>
            </a:endParaRPr>
          </a:p>
          <a:p>
            <a:pPr>
              <a:lnSpc>
                <a:spcPct val="125000"/>
              </a:lnSpc>
            </a:pPr>
            <a:r>
              <a:rPr kumimoji="1" lang="zh-CN" altLang="en-US" sz="2800">
                <a:ea typeface="华文楷体" panose="02010600040101010101" pitchFamily="2" charset="-122"/>
              </a:rPr>
              <a:t>分解</a:t>
            </a:r>
            <a:r>
              <a:rPr kumimoji="1" lang="en-US" altLang="zh-CN" sz="2800" i="1">
                <a:ea typeface="华文楷体" panose="02010600040101010101" pitchFamily="2" charset="-122"/>
              </a:rPr>
              <a:t>T</a:t>
            </a:r>
            <a:r>
              <a:rPr kumimoji="1" lang="en-US" altLang="zh-CN" sz="2800">
                <a:ea typeface="华文楷体" panose="02010600040101010101" pitchFamily="2" charset="-122"/>
              </a:rPr>
              <a:t> /℃       900          315         350          282</a:t>
            </a:r>
            <a:endParaRPr kumimoji="1" lang="en-US" altLang="zh-CN" sz="2800">
              <a:ea typeface="华文楷体" panose="02010600040101010101" pitchFamily="2" charset="-122"/>
            </a:endParaRPr>
          </a:p>
          <a:p>
            <a:pPr>
              <a:lnSpc>
                <a:spcPct val="125000"/>
              </a:lnSpc>
            </a:pPr>
            <a:r>
              <a:rPr kumimoji="1" lang="zh-CN" altLang="en-US" sz="2800">
                <a:ea typeface="华文楷体" panose="02010600040101010101" pitchFamily="2" charset="-122"/>
              </a:rPr>
              <a:t>价电子构型      </a:t>
            </a:r>
            <a:r>
              <a:rPr kumimoji="1" lang="en-US" altLang="zh-CN" sz="2800">
                <a:ea typeface="华文楷体" panose="02010600040101010101" pitchFamily="2" charset="-122"/>
              </a:rPr>
              <a:t>8e-     (18+2)e-    18e-        (9-17)e-</a:t>
            </a:r>
            <a:endParaRPr kumimoji="1" lang="en-US" altLang="zh-CN" sz="2800">
              <a:ea typeface="华文楷体" panose="02010600040101010101" pitchFamily="2" charset="-122"/>
            </a:endParaRPr>
          </a:p>
          <a:p>
            <a:pPr>
              <a:lnSpc>
                <a:spcPct val="125000"/>
              </a:lnSpc>
            </a:pPr>
            <a:r>
              <a:rPr kumimoji="1" lang="zh-CN" altLang="en-US" sz="2800">
                <a:ea typeface="华文楷体" panose="02010600040101010101" pitchFamily="2" charset="-122"/>
              </a:rPr>
              <a:t>离子半径</a:t>
            </a:r>
            <a:r>
              <a:rPr kumimoji="1" lang="en-US" altLang="zh-CN" sz="2800">
                <a:ea typeface="华文楷体" panose="02010600040101010101" pitchFamily="2" charset="-122"/>
              </a:rPr>
              <a:t>/pm   99           121         74           76</a:t>
            </a:r>
            <a:endParaRPr kumimoji="1" lang="en-US" altLang="zh-CN" sz="2800">
              <a:ea typeface="华文楷体" panose="02010600040101010101" pitchFamily="2" charset="-122"/>
            </a:endParaRPr>
          </a:p>
        </p:txBody>
      </p:sp>
      <p:sp>
        <p:nvSpPr>
          <p:cNvPr id="187396" name="Text Box 5"/>
          <p:cNvSpPr txBox="1">
            <a:spLocks noChangeArrowheads="1"/>
          </p:cNvSpPr>
          <p:nvPr/>
        </p:nvSpPr>
        <p:spPr bwMode="auto">
          <a:xfrm>
            <a:off x="1098550" y="260350"/>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spcBef>
                <a:spcPct val="50000"/>
              </a:spcBef>
            </a:pPr>
            <a:r>
              <a:rPr lang="zh-CN" altLang="en-US" sz="3600">
                <a:solidFill>
                  <a:srgbClr val="FF0000"/>
                </a:solidFill>
                <a:ea typeface="华文楷体" panose="02010600040101010101" pitchFamily="2" charset="-122"/>
              </a:rPr>
              <a:t>热稳定性规律：</a:t>
            </a:r>
            <a:endParaRPr lang="zh-CN" altLang="en-US" sz="3600">
              <a:solidFill>
                <a:srgbClr val="FF0000"/>
              </a:solidFill>
              <a:ea typeface="华文楷体" panose="02010600040101010101" pitchFamily="2" charset="-122"/>
            </a:endParaRPr>
          </a:p>
        </p:txBody>
      </p:sp>
      <p:pic>
        <p:nvPicPr>
          <p:cNvPr id="187397" name="Picture 6" descr="b16">
            <a:hlinkClick r:id="rId1" action="ppaction://hlinksldjump"/>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310276" name="Text Box 4"/>
          <p:cNvSpPr txBox="1">
            <a:spLocks noChangeArrowheads="1"/>
          </p:cNvSpPr>
          <p:nvPr/>
        </p:nvSpPr>
        <p:spPr bwMode="auto">
          <a:xfrm>
            <a:off x="827584" y="2132856"/>
            <a:ext cx="7993062" cy="209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0000"/>
              </a:lnSpc>
              <a:spcBef>
                <a:spcPct val="10000"/>
              </a:spcBef>
              <a:spcAft>
                <a:spcPct val="10000"/>
              </a:spcAft>
              <a:buFontTx/>
              <a:buNone/>
            </a:pPr>
            <a:r>
              <a:rPr kumimoji="1" lang="zh-CN" altLang="en-US" sz="3600" dirty="0" smtClean="0">
                <a:solidFill>
                  <a:srgbClr val="000000"/>
                </a:solidFill>
                <a:ea typeface="楷体" panose="02010609060101010101" pitchFamily="49" charset="-122"/>
              </a:rPr>
              <a:t>给下列盐的稳定性排序</a:t>
            </a:r>
            <a:r>
              <a:rPr kumimoji="1" lang="en-US" altLang="zh-CN" sz="3600" dirty="0" smtClean="0">
                <a:solidFill>
                  <a:srgbClr val="000000"/>
                </a:solidFill>
                <a:ea typeface="楷体" panose="02010609060101010101" pitchFamily="49" charset="-122"/>
              </a:rPr>
              <a:t>,</a:t>
            </a:r>
            <a:r>
              <a:rPr kumimoji="1" lang="zh-CN" altLang="en-US" sz="3600" dirty="0" smtClean="0">
                <a:solidFill>
                  <a:srgbClr val="000000"/>
                </a:solidFill>
                <a:ea typeface="楷体" panose="02010609060101010101" pitchFamily="49" charset="-122"/>
              </a:rPr>
              <a:t>并说明原因</a:t>
            </a:r>
            <a:r>
              <a:rPr kumimoji="1" lang="en-US" altLang="zh-CN" sz="3600" dirty="0" smtClean="0">
                <a:solidFill>
                  <a:srgbClr val="000000"/>
                </a:solidFill>
                <a:ea typeface="楷体" panose="02010609060101010101" pitchFamily="49" charset="-122"/>
              </a:rPr>
              <a:t>.</a:t>
            </a:r>
            <a:endParaRPr kumimoji="1" lang="en-US" altLang="zh-CN" sz="3600" dirty="0" smtClean="0">
              <a:solidFill>
                <a:srgbClr val="000000"/>
              </a:solidFill>
              <a:ea typeface="楷体" panose="02010609060101010101" pitchFamily="49" charset="-122"/>
            </a:endParaRPr>
          </a:p>
          <a:p>
            <a:pPr>
              <a:lnSpc>
                <a:spcPct val="110000"/>
              </a:lnSpc>
              <a:spcBef>
                <a:spcPct val="10000"/>
              </a:spcBef>
              <a:spcAft>
                <a:spcPct val="10000"/>
              </a:spcAft>
              <a:buFontTx/>
              <a:buNone/>
            </a:pP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1</a:t>
            </a:r>
            <a:r>
              <a:rPr kumimoji="1" lang="zh-CN" altLang="en-US" sz="3600" dirty="0" smtClean="0">
                <a:solidFill>
                  <a:srgbClr val="000000"/>
                </a:solidFill>
                <a:ea typeface="楷体" panose="02010609060101010101" pitchFamily="49" charset="-122"/>
              </a:rPr>
              <a:t>） </a:t>
            </a:r>
            <a:r>
              <a:rPr kumimoji="1" lang="en-US" altLang="zh-CN" sz="3600" dirty="0" smtClean="0">
                <a:solidFill>
                  <a:srgbClr val="000000"/>
                </a:solidFill>
                <a:ea typeface="楷体" panose="02010609060101010101" pitchFamily="49" charset="-122"/>
              </a:rPr>
              <a:t>Na</a:t>
            </a:r>
            <a:r>
              <a:rPr kumimoji="1" lang="en-US" altLang="zh-CN" sz="3600" baseline="-25000" dirty="0" smtClean="0">
                <a:solidFill>
                  <a:srgbClr val="000000"/>
                </a:solidFill>
                <a:ea typeface="楷体" panose="02010609060101010101" pitchFamily="49" charset="-122"/>
              </a:rPr>
              <a:t>2</a:t>
            </a:r>
            <a:r>
              <a:rPr kumimoji="1" lang="en-US" altLang="zh-CN" sz="3600" dirty="0" smtClean="0">
                <a:solidFill>
                  <a:srgbClr val="000000"/>
                </a:solidFill>
                <a:ea typeface="楷体" panose="02010609060101010101" pitchFamily="49" charset="-122"/>
              </a:rPr>
              <a:t>CO</a:t>
            </a:r>
            <a:r>
              <a:rPr kumimoji="1" lang="en-US" altLang="zh-CN" sz="3600" baseline="-25000" dirty="0" smtClean="0">
                <a:solidFill>
                  <a:srgbClr val="000000"/>
                </a:solidFill>
                <a:ea typeface="楷体" panose="02010609060101010101" pitchFamily="49" charset="-122"/>
              </a:rPr>
              <a:t>3</a:t>
            </a: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NaHCO</a:t>
            </a:r>
            <a:r>
              <a:rPr kumimoji="1" lang="en-US" altLang="zh-CN" sz="3600" baseline="-25000" dirty="0" smtClean="0">
                <a:solidFill>
                  <a:srgbClr val="000000"/>
                </a:solidFill>
                <a:ea typeface="楷体" panose="02010609060101010101" pitchFamily="49" charset="-122"/>
              </a:rPr>
              <a:t>3</a:t>
            </a: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H</a:t>
            </a:r>
            <a:r>
              <a:rPr kumimoji="1" lang="en-US" altLang="zh-CN" sz="3600" baseline="-25000" dirty="0" smtClean="0">
                <a:solidFill>
                  <a:srgbClr val="000000"/>
                </a:solidFill>
                <a:ea typeface="楷体" panose="02010609060101010101" pitchFamily="49" charset="-122"/>
              </a:rPr>
              <a:t>2</a:t>
            </a:r>
            <a:r>
              <a:rPr kumimoji="1" lang="en-US" altLang="zh-CN" sz="3600" dirty="0" smtClean="0">
                <a:solidFill>
                  <a:srgbClr val="000000"/>
                </a:solidFill>
                <a:ea typeface="楷体" panose="02010609060101010101" pitchFamily="49" charset="-122"/>
              </a:rPr>
              <a:t>CO</a:t>
            </a:r>
            <a:r>
              <a:rPr kumimoji="1" lang="en-US" altLang="zh-CN" sz="3600" baseline="-25000" dirty="0" smtClean="0">
                <a:solidFill>
                  <a:srgbClr val="000000"/>
                </a:solidFill>
                <a:ea typeface="楷体" panose="02010609060101010101" pitchFamily="49" charset="-122"/>
              </a:rPr>
              <a:t>3</a:t>
            </a:r>
            <a:r>
              <a:rPr kumimoji="1" lang="en-US" altLang="zh-CN" sz="3600" dirty="0" smtClean="0">
                <a:solidFill>
                  <a:srgbClr val="000000"/>
                </a:solidFill>
                <a:ea typeface="楷体" panose="02010609060101010101" pitchFamily="49" charset="-122"/>
              </a:rPr>
              <a:t> </a:t>
            </a:r>
            <a:endParaRPr kumimoji="1" lang="en-US" altLang="zh-CN" sz="3600" dirty="0" smtClean="0">
              <a:solidFill>
                <a:srgbClr val="000000"/>
              </a:solidFill>
              <a:ea typeface="楷体" panose="02010609060101010101" pitchFamily="49" charset="-122"/>
            </a:endParaRPr>
          </a:p>
          <a:p>
            <a:pPr>
              <a:lnSpc>
                <a:spcPct val="110000"/>
              </a:lnSpc>
              <a:spcBef>
                <a:spcPct val="10000"/>
              </a:spcBef>
              <a:spcAft>
                <a:spcPct val="10000"/>
              </a:spcAft>
              <a:buFontTx/>
              <a:buNone/>
            </a:pP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2</a:t>
            </a:r>
            <a:r>
              <a:rPr kumimoji="1" lang="zh-CN" altLang="en-US" sz="3600" dirty="0" smtClean="0">
                <a:solidFill>
                  <a:srgbClr val="000000"/>
                </a:solidFill>
                <a:ea typeface="楷体" panose="02010609060101010101" pitchFamily="49" charset="-122"/>
              </a:rPr>
              <a:t>） </a:t>
            </a:r>
            <a:r>
              <a:rPr kumimoji="1" lang="en-US" altLang="zh-CN" sz="3600" dirty="0" smtClean="0">
                <a:solidFill>
                  <a:srgbClr val="000000"/>
                </a:solidFill>
                <a:ea typeface="楷体" panose="02010609060101010101" pitchFamily="49" charset="-122"/>
              </a:rPr>
              <a:t>K</a:t>
            </a:r>
            <a:r>
              <a:rPr kumimoji="1" lang="en-US" altLang="zh-CN" sz="3600" baseline="-25000" dirty="0" smtClean="0">
                <a:solidFill>
                  <a:srgbClr val="000000"/>
                </a:solidFill>
                <a:ea typeface="楷体" panose="02010609060101010101" pitchFamily="49" charset="-122"/>
              </a:rPr>
              <a:t>2</a:t>
            </a:r>
            <a:r>
              <a:rPr kumimoji="1" lang="en-US" altLang="zh-CN" sz="3600" dirty="0" smtClean="0">
                <a:solidFill>
                  <a:srgbClr val="000000"/>
                </a:solidFill>
                <a:ea typeface="楷体" panose="02010609060101010101" pitchFamily="49" charset="-122"/>
              </a:rPr>
              <a:t>CO</a:t>
            </a:r>
            <a:r>
              <a:rPr kumimoji="1" lang="en-US" altLang="zh-CN" sz="3600" baseline="-25000" dirty="0" smtClean="0">
                <a:solidFill>
                  <a:srgbClr val="000000"/>
                </a:solidFill>
                <a:ea typeface="楷体" panose="02010609060101010101" pitchFamily="49" charset="-122"/>
              </a:rPr>
              <a:t>3</a:t>
            </a: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CaCO</a:t>
            </a:r>
            <a:r>
              <a:rPr kumimoji="1" lang="en-US" altLang="zh-CN" sz="3600" baseline="-25000" dirty="0" smtClean="0">
                <a:solidFill>
                  <a:srgbClr val="000000"/>
                </a:solidFill>
                <a:ea typeface="楷体" panose="02010609060101010101" pitchFamily="49" charset="-122"/>
              </a:rPr>
              <a:t>3</a:t>
            </a:r>
            <a:r>
              <a:rPr kumimoji="1" lang="zh-CN" altLang="en-US" sz="3600" dirty="0" smtClean="0">
                <a:solidFill>
                  <a:srgbClr val="000000"/>
                </a:solidFill>
                <a:ea typeface="楷体" panose="02010609060101010101" pitchFamily="49" charset="-122"/>
              </a:rPr>
              <a:t>，</a:t>
            </a:r>
            <a:r>
              <a:rPr kumimoji="1" lang="en-US" altLang="zh-CN" sz="3600" dirty="0" smtClean="0">
                <a:solidFill>
                  <a:srgbClr val="000000"/>
                </a:solidFill>
                <a:ea typeface="楷体" panose="02010609060101010101" pitchFamily="49" charset="-122"/>
              </a:rPr>
              <a:t>Ag</a:t>
            </a:r>
            <a:r>
              <a:rPr kumimoji="1" lang="en-US" altLang="zh-CN" sz="3600" baseline="-25000" dirty="0" smtClean="0">
                <a:solidFill>
                  <a:srgbClr val="000000"/>
                </a:solidFill>
                <a:ea typeface="楷体" panose="02010609060101010101" pitchFamily="49" charset="-122"/>
              </a:rPr>
              <a:t>2</a:t>
            </a:r>
            <a:r>
              <a:rPr kumimoji="1" lang="en-US" altLang="zh-CN" sz="3600" dirty="0" smtClean="0">
                <a:solidFill>
                  <a:srgbClr val="000000"/>
                </a:solidFill>
                <a:ea typeface="楷体" panose="02010609060101010101" pitchFamily="49" charset="-122"/>
              </a:rPr>
              <a:t>CO</a:t>
            </a:r>
            <a:r>
              <a:rPr kumimoji="1" lang="en-US" altLang="zh-CN" sz="3600" baseline="-25000" dirty="0" smtClean="0">
                <a:solidFill>
                  <a:srgbClr val="000000"/>
                </a:solidFill>
                <a:ea typeface="楷体" panose="02010609060101010101" pitchFamily="49" charset="-122"/>
              </a:rPr>
              <a:t>3</a:t>
            </a:r>
            <a:endParaRPr kumimoji="1" lang="en-US" altLang="zh-CN" sz="3600" baseline="-25000" dirty="0" smtClean="0">
              <a:solidFill>
                <a:srgbClr val="000000"/>
              </a:solidFill>
              <a:ea typeface="楷体" panose="02010609060101010101" pitchFamily="49" charset="-122"/>
            </a:endParaRPr>
          </a:p>
        </p:txBody>
      </p:sp>
      <p:sp>
        <p:nvSpPr>
          <p:cNvPr id="310278" name="AutoShape 6"/>
          <p:cNvSpPr>
            <a:spLocks noChangeArrowheads="1"/>
          </p:cNvSpPr>
          <p:nvPr/>
        </p:nvSpPr>
        <p:spPr bwMode="auto">
          <a:xfrm>
            <a:off x="-180528" y="692696"/>
            <a:ext cx="2664668" cy="1009005"/>
          </a:xfrm>
          <a:prstGeom prst="cloudCallout">
            <a:avLst>
              <a:gd name="adj1" fmla="val 25315"/>
              <a:gd name="adj2" fmla="val 93833"/>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zh-CN" altLang="en-US" sz="3600" dirty="0" smtClean="0">
                <a:solidFill>
                  <a:srgbClr val="FFFFFF"/>
                </a:solidFill>
                <a:ea typeface="楷体_GB2312" pitchFamily="49" charset="-122"/>
              </a:rPr>
              <a:t>问题</a:t>
            </a:r>
            <a:endParaRPr lang="zh-CN" altLang="en-US" sz="3600" dirty="0" smtClean="0">
              <a:solidFill>
                <a:srgbClr val="FFFFFF"/>
              </a:solidFill>
              <a:ea typeface="楷体_GB2312" pitchFamily="49" charset="-122"/>
            </a:endParaRPr>
          </a:p>
        </p:txBody>
      </p:sp>
      <p:pic>
        <p:nvPicPr>
          <p:cNvPr id="75782" name="Picture 7" descr="back0">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9788" y="6453188"/>
            <a:ext cx="4333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0" name="Picture 8" descr="未命名1">
            <a:hlinkClick r:id="rId4" action="ppaction://hlinksldjump"/>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5805488"/>
            <a:ext cx="339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blinds(horizontal)">
                                      <p:cBhvr>
                                        <p:cTn id="7" dur="500"/>
                                        <p:tgtEl>
                                          <p:spTgt spid="3102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0276"/>
                                        </p:tgtEl>
                                        <p:attrNameLst>
                                          <p:attrName>style.visibility</p:attrName>
                                        </p:attrNameLst>
                                      </p:cBhvr>
                                      <p:to>
                                        <p:strVal val="visible"/>
                                      </p:to>
                                    </p:set>
                                    <p:animEffect transition="in" filter="wipe(left)">
                                      <p:cBhvr>
                                        <p:cTn id="12" dur="500"/>
                                        <p:tgtEl>
                                          <p:spTgt spid="310276"/>
                                        </p:tgtEl>
                                      </p:cBhvr>
                                    </p:animEffect>
                                  </p:childTnLst>
                                </p:cTn>
                              </p:par>
                              <p:par>
                                <p:cTn id="13" presetID="22" presetClass="entr" presetSubtype="8" fill="hold" nodeType="withEffect">
                                  <p:stCondLst>
                                    <p:cond delay="0"/>
                                  </p:stCondLst>
                                  <p:childTnLst>
                                    <p:set>
                                      <p:cBhvr>
                                        <p:cTn id="14" dur="1" fill="hold">
                                          <p:stCondLst>
                                            <p:cond delay="0"/>
                                          </p:stCondLst>
                                        </p:cTn>
                                        <p:tgtEl>
                                          <p:spTgt spid="310280"/>
                                        </p:tgtEl>
                                        <p:attrNameLst>
                                          <p:attrName>style.visibility</p:attrName>
                                        </p:attrNameLst>
                                      </p:cBhvr>
                                      <p:to>
                                        <p:strVal val="visible"/>
                                      </p:to>
                                    </p:set>
                                    <p:animEffect transition="in" filter="wipe(left)">
                                      <p:cBhvr>
                                        <p:cTn id="15" dur="500"/>
                                        <p:tgtEl>
                                          <p:spTgt spid="310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6" grpId="0"/>
      <p:bldP spid="31027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440237" y="311122"/>
            <a:ext cx="8207375" cy="614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lnSpc>
                <a:spcPct val="120000"/>
              </a:lnSpc>
              <a:spcAft>
                <a:spcPct val="20000"/>
              </a:spcAft>
              <a:buFontTx/>
              <a:buNone/>
            </a:pPr>
            <a:r>
              <a:rPr kumimoji="1" lang="zh-CN" altLang="en-US" dirty="0" smtClean="0">
                <a:solidFill>
                  <a:srgbClr val="000000"/>
                </a:solidFill>
                <a:ea typeface="楷体" panose="02010609060101010101" pitchFamily="49" charset="-122"/>
              </a:rPr>
              <a:t>解</a:t>
            </a:r>
            <a:r>
              <a:rPr kumimoji="1" lang="en-US" altLang="zh-CN" dirty="0" smtClean="0">
                <a:solidFill>
                  <a:srgbClr val="000000"/>
                </a:solidFill>
                <a:ea typeface="楷体" panose="02010609060101010101" pitchFamily="49" charset="-122"/>
              </a:rPr>
              <a:t>:(1)</a:t>
            </a:r>
            <a:r>
              <a:rPr kumimoji="1" lang="zh-CN" altLang="en-US" dirty="0" smtClean="0">
                <a:solidFill>
                  <a:srgbClr val="000000"/>
                </a:solidFill>
                <a:ea typeface="楷体" panose="02010609060101010101" pitchFamily="49" charset="-122"/>
              </a:rPr>
              <a:t>稳定性</a:t>
            </a:r>
            <a:r>
              <a:rPr kumimoji="1" lang="en-US" altLang="zh-CN" dirty="0" smtClean="0">
                <a:solidFill>
                  <a:srgbClr val="000000"/>
                </a:solidFill>
                <a:ea typeface="楷体" panose="02010609060101010101" pitchFamily="49" charset="-122"/>
              </a:rPr>
              <a:t>:Na</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NaHCO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因</a:t>
            </a:r>
            <a:r>
              <a:rPr kumimoji="1" lang="en-US" altLang="zh-CN" dirty="0" smtClean="0">
                <a:solidFill>
                  <a:srgbClr val="000000"/>
                </a:solidFill>
                <a:ea typeface="楷体" panose="02010609060101010101" pitchFamily="49" charset="-122"/>
              </a:rPr>
              <a:t>H</a:t>
            </a:r>
            <a:r>
              <a:rPr kumimoji="1" lang="en-US" altLang="zh-CN" baseline="30000"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离子半径特别小</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其</a:t>
            </a:r>
            <a:r>
              <a:rPr kumimoji="1" lang="en-US" altLang="zh-CN" dirty="0" smtClean="0">
                <a:solidFill>
                  <a:srgbClr val="000000"/>
                </a:solidFill>
                <a:ea typeface="楷体" panose="02010609060101010101" pitchFamily="49" charset="-122"/>
              </a:rPr>
              <a:t>Z/r</a:t>
            </a:r>
            <a:r>
              <a:rPr kumimoji="1" lang="zh-CN" altLang="en-US" dirty="0" smtClean="0">
                <a:solidFill>
                  <a:srgbClr val="000000"/>
                </a:solidFill>
                <a:ea typeface="楷体" panose="02010609060101010101" pitchFamily="49" charset="-122"/>
              </a:rPr>
              <a:t>值大</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极化作用比</a:t>
            </a:r>
            <a:r>
              <a:rPr kumimoji="1" lang="en-US" altLang="zh-CN" dirty="0" smtClean="0">
                <a:solidFill>
                  <a:srgbClr val="000000"/>
                </a:solidFill>
                <a:ea typeface="楷体" panose="02010609060101010101" pitchFamily="49" charset="-122"/>
              </a:rPr>
              <a:t>Na</a:t>
            </a:r>
            <a:r>
              <a:rPr kumimoji="1" lang="en-US" altLang="zh-CN" baseline="30000"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强</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而极化作用</a:t>
            </a:r>
            <a:r>
              <a:rPr kumimoji="1" lang="en-US" altLang="zh-CN" dirty="0" smtClean="0">
                <a:solidFill>
                  <a:srgbClr val="000000"/>
                </a:solidFill>
                <a:ea typeface="楷体" panose="02010609060101010101" pitchFamily="49" charset="-122"/>
              </a:rPr>
              <a:t>:2Na</a:t>
            </a:r>
            <a:r>
              <a:rPr kumimoji="1" lang="en-US" altLang="zh-CN" baseline="30000"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Na</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+H</a:t>
            </a:r>
            <a:r>
              <a:rPr kumimoji="1" lang="en-US" altLang="zh-CN" baseline="30000"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2H</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极化作用越强</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物质稳定性越差</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所以稳定性</a:t>
            </a:r>
            <a:r>
              <a:rPr kumimoji="1" lang="en-US" altLang="zh-CN" dirty="0" smtClean="0">
                <a:solidFill>
                  <a:srgbClr val="000000"/>
                </a:solidFill>
                <a:ea typeface="楷体" panose="02010609060101010101" pitchFamily="49" charset="-122"/>
              </a:rPr>
              <a:t>Na</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NaHCO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H</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en-US" altLang="zh-CN" dirty="0" smtClean="0">
                <a:solidFill>
                  <a:srgbClr val="000000"/>
                </a:solidFill>
                <a:ea typeface="楷体" panose="02010609060101010101" pitchFamily="49" charset="-122"/>
              </a:rPr>
              <a:t>.</a:t>
            </a:r>
            <a:endParaRPr kumimoji="1" lang="en-US" altLang="zh-CN" dirty="0" smtClean="0">
              <a:solidFill>
                <a:srgbClr val="000000"/>
              </a:solidFill>
              <a:ea typeface="楷体" panose="02010609060101010101" pitchFamily="49" charset="-122"/>
            </a:endParaRPr>
          </a:p>
          <a:p>
            <a:pPr algn="just">
              <a:lnSpc>
                <a:spcPct val="120000"/>
              </a:lnSpc>
              <a:spcAft>
                <a:spcPct val="20000"/>
              </a:spcAft>
              <a:buFontTx/>
              <a:buNone/>
            </a:pPr>
            <a:r>
              <a:rPr kumimoji="1" lang="en-US" altLang="zh-CN"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稳定性</a:t>
            </a:r>
            <a:r>
              <a:rPr kumimoji="1" lang="en-US" altLang="zh-CN" dirty="0" smtClean="0">
                <a:solidFill>
                  <a:srgbClr val="000000"/>
                </a:solidFill>
                <a:ea typeface="楷体" panose="02010609060101010101" pitchFamily="49" charset="-122"/>
              </a:rPr>
              <a:t>:K</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CaCO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Ag</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因</a:t>
            </a:r>
            <a:r>
              <a:rPr kumimoji="1" lang="en-US" altLang="zh-CN" dirty="0" smtClean="0">
                <a:solidFill>
                  <a:srgbClr val="000000"/>
                </a:solidFill>
                <a:ea typeface="楷体" panose="02010609060101010101" pitchFamily="49" charset="-122"/>
              </a:rPr>
              <a:t>K</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,Ca</a:t>
            </a:r>
            <a:r>
              <a:rPr kumimoji="1" lang="en-US" altLang="zh-CN" baseline="30000"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为</a:t>
            </a:r>
            <a:r>
              <a:rPr kumimoji="1" lang="en-US" altLang="zh-CN" dirty="0" smtClean="0">
                <a:solidFill>
                  <a:srgbClr val="000000"/>
                </a:solidFill>
                <a:ea typeface="楷体" panose="02010609060101010101" pitchFamily="49" charset="-122"/>
              </a:rPr>
              <a:t>8e</a:t>
            </a:r>
            <a:r>
              <a:rPr kumimoji="1" lang="zh-CN" altLang="en-US" dirty="0" smtClean="0">
                <a:solidFill>
                  <a:srgbClr val="000000"/>
                </a:solidFill>
                <a:ea typeface="楷体" panose="02010609060101010101" pitchFamily="49" charset="-122"/>
              </a:rPr>
              <a:t>构型</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其极化作用小于</a:t>
            </a:r>
            <a:r>
              <a:rPr kumimoji="1" lang="en-US" altLang="zh-CN" dirty="0" smtClean="0">
                <a:solidFill>
                  <a:srgbClr val="000000"/>
                </a:solidFill>
                <a:ea typeface="楷体" panose="02010609060101010101" pitchFamily="49" charset="-122"/>
              </a:rPr>
              <a:t>18e</a:t>
            </a:r>
            <a:r>
              <a:rPr kumimoji="1" lang="zh-CN" altLang="en-US" dirty="0" smtClean="0">
                <a:solidFill>
                  <a:srgbClr val="000000"/>
                </a:solidFill>
                <a:ea typeface="楷体" panose="02010609060101010101" pitchFamily="49" charset="-122"/>
              </a:rPr>
              <a:t>的</a:t>
            </a:r>
            <a:r>
              <a:rPr kumimoji="1" lang="en-US" altLang="zh-CN" dirty="0" smtClean="0">
                <a:solidFill>
                  <a:srgbClr val="000000"/>
                </a:solidFill>
                <a:ea typeface="楷体" panose="02010609060101010101" pitchFamily="49" charset="-122"/>
              </a:rPr>
              <a:t>Ag</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而</a:t>
            </a:r>
            <a:r>
              <a:rPr kumimoji="1" lang="en-US" altLang="zh-CN" dirty="0" smtClean="0">
                <a:solidFill>
                  <a:srgbClr val="000000"/>
                </a:solidFill>
                <a:ea typeface="楷体" panose="02010609060101010101" pitchFamily="49" charset="-122"/>
              </a:rPr>
              <a:t>Ca</a:t>
            </a:r>
            <a:r>
              <a:rPr kumimoji="1" lang="en-US" altLang="zh-CN" baseline="30000"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的</a:t>
            </a:r>
            <a:r>
              <a:rPr kumimoji="1" lang="en-US" altLang="zh-CN" dirty="0" smtClean="0">
                <a:solidFill>
                  <a:srgbClr val="000000"/>
                </a:solidFill>
                <a:ea typeface="楷体" panose="02010609060101010101" pitchFamily="49" charset="-122"/>
              </a:rPr>
              <a:t>Z/r</a:t>
            </a:r>
            <a:r>
              <a:rPr kumimoji="1" lang="zh-CN" altLang="en-US" dirty="0" smtClean="0">
                <a:solidFill>
                  <a:srgbClr val="000000"/>
                </a:solidFill>
                <a:ea typeface="楷体" panose="02010609060101010101" pitchFamily="49" charset="-122"/>
              </a:rPr>
              <a:t>值大</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所以极化能力比</a:t>
            </a:r>
            <a:r>
              <a:rPr kumimoji="1" lang="en-US" altLang="zh-CN" dirty="0" smtClean="0">
                <a:solidFill>
                  <a:srgbClr val="000000"/>
                </a:solidFill>
                <a:ea typeface="楷体" panose="02010609060101010101" pitchFamily="49" charset="-122"/>
              </a:rPr>
              <a:t>K</a:t>
            </a:r>
            <a:r>
              <a:rPr kumimoji="1" lang="en-US" altLang="zh-CN" baseline="30000"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强</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即极化能力</a:t>
            </a:r>
            <a:r>
              <a:rPr kumimoji="1" lang="en-US" altLang="zh-CN" dirty="0" smtClean="0">
                <a:solidFill>
                  <a:srgbClr val="000000"/>
                </a:solidFill>
                <a:ea typeface="楷体" panose="02010609060101010101" pitchFamily="49" charset="-122"/>
              </a:rPr>
              <a:t>:K</a:t>
            </a:r>
            <a:r>
              <a:rPr kumimoji="1" lang="en-US" altLang="zh-CN" baseline="30000"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Ca</a:t>
            </a:r>
            <a:r>
              <a:rPr kumimoji="1" lang="en-US" altLang="zh-CN" baseline="30000" dirty="0" smtClean="0">
                <a:solidFill>
                  <a:srgbClr val="000000"/>
                </a:solidFill>
                <a:ea typeface="楷体" panose="02010609060101010101" pitchFamily="49" charset="-122"/>
              </a:rPr>
              <a:t>2+</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Ag</a:t>
            </a:r>
            <a:r>
              <a:rPr kumimoji="1" lang="en-US" altLang="zh-CN" baseline="30000"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a:t>
            </a:r>
            <a:r>
              <a:rPr kumimoji="1" lang="zh-CN" altLang="en-US" dirty="0" smtClean="0">
                <a:solidFill>
                  <a:srgbClr val="000000"/>
                </a:solidFill>
                <a:ea typeface="楷体" panose="02010609060101010101" pitchFamily="49" charset="-122"/>
              </a:rPr>
              <a:t>则稳定性</a:t>
            </a:r>
            <a:r>
              <a:rPr kumimoji="1" lang="en-US" altLang="zh-CN" dirty="0" smtClean="0">
                <a:solidFill>
                  <a:srgbClr val="000000"/>
                </a:solidFill>
                <a:ea typeface="楷体" panose="02010609060101010101" pitchFamily="49" charset="-122"/>
              </a:rPr>
              <a:t>:K</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CaCO</a:t>
            </a:r>
            <a:r>
              <a:rPr kumimoji="1" lang="en-US" altLang="zh-CN" baseline="-25000" dirty="0" smtClean="0">
                <a:solidFill>
                  <a:srgbClr val="000000"/>
                </a:solidFill>
                <a:ea typeface="楷体" panose="02010609060101010101" pitchFamily="49" charset="-122"/>
              </a:rPr>
              <a:t>3</a:t>
            </a:r>
            <a:r>
              <a:rPr kumimoji="1" lang="zh-CN" altLang="en-US" dirty="0" smtClean="0">
                <a:solidFill>
                  <a:srgbClr val="000000"/>
                </a:solidFill>
                <a:ea typeface="楷体" panose="02010609060101010101" pitchFamily="49" charset="-122"/>
              </a:rPr>
              <a:t>＞</a:t>
            </a:r>
            <a:r>
              <a:rPr kumimoji="1" lang="en-US" altLang="zh-CN" dirty="0" smtClean="0">
                <a:solidFill>
                  <a:srgbClr val="000000"/>
                </a:solidFill>
                <a:ea typeface="楷体" panose="02010609060101010101" pitchFamily="49" charset="-122"/>
              </a:rPr>
              <a:t>Ag</a:t>
            </a:r>
            <a:r>
              <a:rPr kumimoji="1" lang="en-US" altLang="zh-CN" baseline="-25000" dirty="0" smtClean="0">
                <a:solidFill>
                  <a:srgbClr val="000000"/>
                </a:solidFill>
                <a:ea typeface="楷体" panose="02010609060101010101" pitchFamily="49" charset="-122"/>
              </a:rPr>
              <a:t>2</a:t>
            </a:r>
            <a:r>
              <a:rPr kumimoji="1" lang="en-US" altLang="zh-CN" dirty="0" smtClean="0">
                <a:solidFill>
                  <a:srgbClr val="000000"/>
                </a:solidFill>
                <a:ea typeface="楷体" panose="02010609060101010101" pitchFamily="49" charset="-122"/>
              </a:rPr>
              <a:t>CO</a:t>
            </a:r>
            <a:r>
              <a:rPr kumimoji="1" lang="en-US" altLang="zh-CN" baseline="-25000" dirty="0" smtClean="0">
                <a:solidFill>
                  <a:srgbClr val="000000"/>
                </a:solidFill>
                <a:ea typeface="楷体" panose="02010609060101010101" pitchFamily="49" charset="-122"/>
              </a:rPr>
              <a:t>3</a:t>
            </a:r>
            <a:r>
              <a:rPr kumimoji="1" lang="en-US" altLang="zh-CN" dirty="0" smtClean="0">
                <a:solidFill>
                  <a:srgbClr val="000000"/>
                </a:solidFill>
                <a:ea typeface="楷体" panose="02010609060101010101" pitchFamily="49" charset="-122"/>
              </a:rPr>
              <a:t>. </a:t>
            </a:r>
            <a:endParaRPr kumimoji="1" lang="en-US" altLang="zh-CN" dirty="0" smtClean="0">
              <a:solidFill>
                <a:srgbClr val="000000"/>
              </a:solidFill>
              <a:ea typeface="楷体" panose="02010609060101010101" pitchFamily="49" charset="-122"/>
            </a:endParaRPr>
          </a:p>
        </p:txBody>
      </p:sp>
      <p:pic>
        <p:nvPicPr>
          <p:cNvPr id="76803" name="Picture 3" descr="back0">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9788" y="6453188"/>
            <a:ext cx="431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1298">
                                            <p:txEl>
                                              <p:pRg st="1" end="1"/>
                                            </p:txEl>
                                          </p:spTgt>
                                        </p:tgtEl>
                                        <p:attrNameLst>
                                          <p:attrName>style.visibility</p:attrName>
                                        </p:attrNameLst>
                                      </p:cBhvr>
                                      <p:to>
                                        <p:strVal val="visible"/>
                                      </p:to>
                                    </p:set>
                                    <p:animEffect transition="in" filter="wipe(left)">
                                      <p:cBhvr>
                                        <p:cTn id="7" dur="500"/>
                                        <p:tgtEl>
                                          <p:spTgt spid="311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2C0D7910-CEC7-4036-ACE3-7FAF157B6568}"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427011" name="Rectangle 3"/>
          <p:cNvSpPr>
            <a:spLocks noChangeArrowheads="1"/>
          </p:cNvSpPr>
          <p:nvPr/>
        </p:nvSpPr>
        <p:spPr bwMode="auto">
          <a:xfrm>
            <a:off x="968375" y="1052513"/>
            <a:ext cx="79248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20000"/>
              </a:lnSpc>
            </a:pPr>
            <a:r>
              <a:rPr lang="en-US" altLang="zh-CN" sz="3600">
                <a:ea typeface="华文楷体" panose="02010600040101010101" pitchFamily="2" charset="-122"/>
              </a:rPr>
              <a:t>1. </a:t>
            </a:r>
            <a:r>
              <a:rPr lang="zh-CN" altLang="en-US" sz="3600">
                <a:ea typeface="华文楷体" panose="02010600040101010101" pitchFamily="2" charset="-122"/>
              </a:rPr>
              <a:t>二硫化碳</a:t>
            </a:r>
            <a:r>
              <a:rPr lang="en-US" altLang="zh-CN" sz="3600">
                <a:ea typeface="华文楷体" panose="02010600040101010101" pitchFamily="2" charset="-122"/>
              </a:rPr>
              <a:t>(CS</a:t>
            </a:r>
            <a:r>
              <a:rPr lang="en-US" altLang="zh-CN" sz="3600" baseline="-25000">
                <a:ea typeface="华文楷体" panose="02010600040101010101" pitchFamily="2" charset="-122"/>
              </a:rPr>
              <a:t>2 </a:t>
            </a:r>
            <a:r>
              <a:rPr lang="en-US" altLang="zh-CN" sz="3600">
                <a:ea typeface="华文楷体" panose="02010600040101010101" pitchFamily="2" charset="-122"/>
              </a:rPr>
              <a:t>)</a:t>
            </a:r>
            <a:endParaRPr lang="zh-CN" altLang="en-US" sz="3600">
              <a:ea typeface="华文楷体" panose="02010600040101010101" pitchFamily="2" charset="-122"/>
            </a:endParaRPr>
          </a:p>
          <a:p>
            <a:pPr>
              <a:lnSpc>
                <a:spcPct val="120000"/>
              </a:lnSpc>
            </a:pPr>
            <a:r>
              <a:rPr lang="zh-CN" altLang="en-US" sz="3600">
                <a:ea typeface="华文楷体" panose="02010600040101010101" pitchFamily="2" charset="-122"/>
              </a:rPr>
              <a:t>    直线形分子 </a:t>
            </a:r>
            <a:r>
              <a:rPr lang="en-US" altLang="zh-CN" sz="3600">
                <a:ea typeface="华文楷体" panose="02010600040101010101" pitchFamily="2" charset="-122"/>
              </a:rPr>
              <a:t>(</a:t>
            </a:r>
            <a:r>
              <a:rPr lang="zh-CN" altLang="en-US" sz="3600">
                <a:ea typeface="华文楷体" panose="02010600040101010101" pitchFamily="2" charset="-122"/>
              </a:rPr>
              <a:t>类似于</a:t>
            </a:r>
            <a:r>
              <a:rPr lang="en-US" altLang="zh-CN" sz="3600">
                <a:ea typeface="华文楷体" panose="02010600040101010101" pitchFamily="2" charset="-122"/>
              </a:rPr>
              <a:t>CO</a:t>
            </a:r>
            <a:r>
              <a:rPr lang="en-US" altLang="zh-CN" sz="3600" baseline="-25000">
                <a:ea typeface="华文楷体" panose="02010600040101010101" pitchFamily="2" charset="-122"/>
              </a:rPr>
              <a:t>2</a:t>
            </a:r>
            <a:r>
              <a:rPr lang="en-US" altLang="zh-CN" sz="3600">
                <a:ea typeface="华文楷体" panose="02010600040101010101" pitchFamily="2" charset="-122"/>
              </a:rPr>
              <a:t>)</a:t>
            </a:r>
            <a:r>
              <a:rPr lang="zh-CN" altLang="en-US" sz="3600">
                <a:ea typeface="华文楷体" panose="02010600040101010101" pitchFamily="2" charset="-122"/>
              </a:rPr>
              <a:t>，无色有毒易挥发的液体，易燃，优良的溶剂</a:t>
            </a:r>
            <a:endParaRPr lang="zh-CN" altLang="en-US" sz="3600">
              <a:ea typeface="华文楷体" panose="02010600040101010101" pitchFamily="2" charset="-122"/>
            </a:endParaRPr>
          </a:p>
          <a:p>
            <a:pPr>
              <a:lnSpc>
                <a:spcPct val="120000"/>
              </a:lnSpc>
            </a:pPr>
            <a:r>
              <a:rPr lang="en-US" altLang="zh-CN" sz="3600">
                <a:solidFill>
                  <a:srgbClr val="000000"/>
                </a:solidFill>
                <a:ea typeface="华文楷体" panose="02010600040101010101" pitchFamily="2" charset="-122"/>
              </a:rPr>
              <a:t>2. </a:t>
            </a:r>
            <a:r>
              <a:rPr lang="zh-CN" altLang="en-US" sz="3600">
                <a:solidFill>
                  <a:srgbClr val="000000"/>
                </a:solidFill>
                <a:ea typeface="华文楷体" panose="02010600040101010101" pitchFamily="2" charset="-122"/>
              </a:rPr>
              <a:t>碳的卤化物</a:t>
            </a:r>
            <a:endParaRPr lang="zh-CN" altLang="en-US" sz="3600">
              <a:solidFill>
                <a:srgbClr val="000000"/>
              </a:solidFill>
              <a:ea typeface="华文楷体" panose="02010600040101010101" pitchFamily="2" charset="-122"/>
            </a:endParaRPr>
          </a:p>
        </p:txBody>
      </p:sp>
      <p:grpSp>
        <p:nvGrpSpPr>
          <p:cNvPr id="427012" name="Group 4"/>
          <p:cNvGrpSpPr/>
          <p:nvPr/>
        </p:nvGrpSpPr>
        <p:grpSpPr bwMode="auto">
          <a:xfrm>
            <a:off x="1081088" y="4149725"/>
            <a:ext cx="7091362" cy="990600"/>
            <a:chOff x="816" y="1488"/>
            <a:chExt cx="4467" cy="624"/>
          </a:xfrm>
        </p:grpSpPr>
        <p:pic>
          <p:nvPicPr>
            <p:cNvPr id="135173" name="Picture 5" descr="CF4">
              <a:hlinkClick r:id="rId1" action="ppaction://hlinkfil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 y="1493"/>
              <a:ext cx="675"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6" descr="CCl4">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 y="1488"/>
              <a:ext cx="720"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7" descr="CBr4">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4" y="1503"/>
              <a:ext cx="720"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8" descr="CI4">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0" y="1501"/>
              <a:ext cx="723"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7" name="Text Box 9"/>
            <p:cNvSpPr txBox="1">
              <a:spLocks noChangeArrowheads="1"/>
            </p:cNvSpPr>
            <p:nvPr/>
          </p:nvSpPr>
          <p:spPr bwMode="auto">
            <a:xfrm>
              <a:off x="816" y="1555"/>
              <a:ext cx="41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200">
                  <a:solidFill>
                    <a:srgbClr val="0000FF"/>
                  </a:solidFill>
                  <a:ea typeface="华文楷体" panose="02010600040101010101" pitchFamily="2" charset="-122"/>
                </a:rPr>
                <a:t>CF</a:t>
              </a:r>
              <a:r>
                <a:rPr lang="en-US" altLang="zh-CN" sz="2200" baseline="-25000">
                  <a:solidFill>
                    <a:srgbClr val="0000FF"/>
                  </a:solidFill>
                  <a:ea typeface="华文楷体" panose="02010600040101010101" pitchFamily="2" charset="-122"/>
                </a:rPr>
                <a:t>4</a:t>
              </a:r>
              <a:endParaRPr lang="en-US" altLang="zh-CN" sz="2200" baseline="-25000">
                <a:solidFill>
                  <a:srgbClr val="0000FF"/>
                </a:solidFill>
                <a:ea typeface="华文楷体" panose="02010600040101010101" pitchFamily="2" charset="-122"/>
              </a:endParaRPr>
            </a:p>
          </p:txBody>
        </p:sp>
        <p:sp>
          <p:nvSpPr>
            <p:cNvPr id="135178" name="Text Box 10"/>
            <p:cNvSpPr txBox="1">
              <a:spLocks noChangeArrowheads="1"/>
            </p:cNvSpPr>
            <p:nvPr/>
          </p:nvSpPr>
          <p:spPr bwMode="auto">
            <a:xfrm>
              <a:off x="1872" y="1536"/>
              <a:ext cx="47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200">
                  <a:solidFill>
                    <a:srgbClr val="0000FF"/>
                  </a:solidFill>
                  <a:ea typeface="华文楷体" panose="02010600040101010101" pitchFamily="2" charset="-122"/>
                </a:rPr>
                <a:t>CCl</a:t>
              </a:r>
              <a:r>
                <a:rPr lang="en-US" altLang="zh-CN" sz="2200" baseline="-25000">
                  <a:solidFill>
                    <a:srgbClr val="0000FF"/>
                  </a:solidFill>
                  <a:ea typeface="华文楷体" panose="02010600040101010101" pitchFamily="2" charset="-122"/>
                </a:rPr>
                <a:t>4</a:t>
              </a:r>
              <a:endParaRPr lang="en-US" altLang="zh-CN" sz="2200" baseline="-25000">
                <a:solidFill>
                  <a:srgbClr val="0000FF"/>
                </a:solidFill>
                <a:ea typeface="华文楷体" panose="02010600040101010101" pitchFamily="2" charset="-122"/>
              </a:endParaRPr>
            </a:p>
          </p:txBody>
        </p:sp>
        <p:sp>
          <p:nvSpPr>
            <p:cNvPr id="135179" name="Text Box 11"/>
            <p:cNvSpPr txBox="1">
              <a:spLocks noChangeArrowheads="1"/>
            </p:cNvSpPr>
            <p:nvPr/>
          </p:nvSpPr>
          <p:spPr bwMode="auto">
            <a:xfrm>
              <a:off x="3024" y="1555"/>
              <a:ext cx="49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200">
                  <a:solidFill>
                    <a:srgbClr val="0000FF"/>
                  </a:solidFill>
                  <a:ea typeface="华文楷体" panose="02010600040101010101" pitchFamily="2" charset="-122"/>
                </a:rPr>
                <a:t>CBr</a:t>
              </a:r>
              <a:r>
                <a:rPr lang="en-US" altLang="zh-CN" sz="2200" baseline="-25000">
                  <a:solidFill>
                    <a:srgbClr val="0000FF"/>
                  </a:solidFill>
                  <a:ea typeface="华文楷体" panose="02010600040101010101" pitchFamily="2" charset="-122"/>
                </a:rPr>
                <a:t>4</a:t>
              </a:r>
              <a:endParaRPr lang="en-US" altLang="zh-CN" sz="2200" baseline="-25000">
                <a:solidFill>
                  <a:srgbClr val="0000FF"/>
                </a:solidFill>
                <a:ea typeface="华文楷体" panose="02010600040101010101" pitchFamily="2" charset="-122"/>
              </a:endParaRPr>
            </a:p>
          </p:txBody>
        </p:sp>
        <p:sp>
          <p:nvSpPr>
            <p:cNvPr id="135180" name="Text Box 12"/>
            <p:cNvSpPr txBox="1">
              <a:spLocks noChangeArrowheads="1"/>
            </p:cNvSpPr>
            <p:nvPr/>
          </p:nvSpPr>
          <p:spPr bwMode="auto">
            <a:xfrm>
              <a:off x="4176" y="1555"/>
              <a:ext cx="37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2200">
                  <a:solidFill>
                    <a:srgbClr val="0000FF"/>
                  </a:solidFill>
                  <a:ea typeface="华文楷体" panose="02010600040101010101" pitchFamily="2" charset="-122"/>
                </a:rPr>
                <a:t>CI</a:t>
              </a:r>
              <a:r>
                <a:rPr lang="en-US" altLang="zh-CN" sz="2200" baseline="-25000">
                  <a:solidFill>
                    <a:srgbClr val="0000FF"/>
                  </a:solidFill>
                  <a:ea typeface="华文楷体" panose="02010600040101010101" pitchFamily="2" charset="-122"/>
                </a:rPr>
                <a:t>4</a:t>
              </a:r>
              <a:endParaRPr lang="en-US" altLang="zh-CN" sz="2200" baseline="-25000">
                <a:solidFill>
                  <a:srgbClr val="0000FF"/>
                </a:solidFill>
                <a:ea typeface="华文楷体" panose="02010600040101010101" pitchFamily="2" charset="-122"/>
              </a:endParaRPr>
            </a:p>
          </p:txBody>
        </p:sp>
      </p:grpSp>
      <p:sp>
        <p:nvSpPr>
          <p:cNvPr id="135172" name="Rectangle 2"/>
          <p:cNvSpPr>
            <a:spLocks noChangeArrowheads="1"/>
          </p:cNvSpPr>
          <p:nvPr/>
        </p:nvSpPr>
        <p:spPr bwMode="auto">
          <a:xfrm>
            <a:off x="927100" y="206375"/>
            <a:ext cx="5545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8.3.3 </a:t>
            </a:r>
            <a:r>
              <a:rPr lang="zh-CN" altLang="en-US" sz="4000">
                <a:solidFill>
                  <a:srgbClr val="0000FF"/>
                </a:solidFill>
                <a:ea typeface="华文楷体" panose="02010600040101010101" pitchFamily="2" charset="-122"/>
                <a:cs typeface="Times New Roman" panose="02020603050405020304" pitchFamily="18" charset="0"/>
              </a:rPr>
              <a:t>碳的其它化合物</a:t>
            </a:r>
            <a:endParaRPr lang="zh-CN" altLang="en-US" sz="4000">
              <a:solidFill>
                <a:srgbClr val="0000FF"/>
              </a:solidFill>
              <a:ea typeface="华文楷体" panose="02010600040101010101" pitchFamily="2" charset="-122"/>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27011"/>
                                        </p:tgtEl>
                                        <p:attrNameLst>
                                          <p:attrName>style.visibility</p:attrName>
                                        </p:attrNameLst>
                                      </p:cBhvr>
                                      <p:to>
                                        <p:strVal val="visible"/>
                                      </p:to>
                                    </p:set>
                                    <p:anim to="" calcmode="lin" valueType="num">
                                      <p:cBhvr>
                                        <p:cTn id="7" dur="1" fill="hold"/>
                                        <p:tgtEl>
                                          <p:spTgt spid="4270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499"/>
                                          </p:stCondLst>
                                        </p:cTn>
                                        <p:tgtEl>
                                          <p:spTgt spid="427012"/>
                                        </p:tgtEl>
                                        <p:attrNameLst>
                                          <p:attrName>style.visibility</p:attrName>
                                        </p:attrNameLst>
                                      </p:cBhvr>
                                      <p:to>
                                        <p:strVal val="visible"/>
                                      </p:to>
                                    </p:set>
                                    <p:anim to="" calcmode="lin" valueType="num">
                                      <p:cBhvr>
                                        <p:cTn id="12" dur="1" fill="hold"/>
                                        <p:tgtEl>
                                          <p:spTgt spid="4270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1DB99282-717F-4A47-8A31-79264D961F58}"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36194" name="Text Box 27"/>
          <p:cNvSpPr txBox="1">
            <a:spLocks noChangeArrowheads="1"/>
          </p:cNvSpPr>
          <p:nvPr/>
        </p:nvSpPr>
        <p:spPr bwMode="auto">
          <a:xfrm>
            <a:off x="1343025" y="5307013"/>
            <a:ext cx="7229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dirty="0">
                <a:solidFill>
                  <a:srgbClr val="0000FF"/>
                </a:solidFill>
                <a:ea typeface="华文楷体" panose="02010600040101010101" pitchFamily="2" charset="-122"/>
              </a:rPr>
              <a:t>氟利昂</a:t>
            </a:r>
            <a:r>
              <a:rPr lang="en-US" altLang="zh-CN" sz="3600" dirty="0">
                <a:solidFill>
                  <a:srgbClr val="0000FF"/>
                </a:solidFill>
                <a:ea typeface="华文楷体" panose="02010600040101010101" pitchFamily="2" charset="-122"/>
              </a:rPr>
              <a:t>(</a:t>
            </a:r>
            <a:r>
              <a:rPr lang="en-US" altLang="zh-CN" sz="3600" dirty="0" smtClean="0">
                <a:solidFill>
                  <a:srgbClr val="0000FF"/>
                </a:solidFill>
                <a:ea typeface="华文楷体" panose="02010600040101010101" pitchFamily="2" charset="-122"/>
              </a:rPr>
              <a:t>CFC/HCFC/HFC</a:t>
            </a:r>
            <a:r>
              <a:rPr lang="zh-CN" altLang="en-US" sz="3600" dirty="0">
                <a:solidFill>
                  <a:srgbClr val="0000FF"/>
                </a:solidFill>
                <a:ea typeface="华文楷体" panose="02010600040101010101" pitchFamily="2" charset="-122"/>
              </a:rPr>
              <a:t>等</a:t>
            </a:r>
            <a:r>
              <a:rPr lang="en-US" altLang="zh-CN" sz="3600" dirty="0">
                <a:solidFill>
                  <a:srgbClr val="0000FF"/>
                </a:solidFill>
                <a:ea typeface="华文楷体" panose="02010600040101010101" pitchFamily="2" charset="-122"/>
              </a:rPr>
              <a:t>)：</a:t>
            </a:r>
            <a:r>
              <a:rPr lang="zh-CN" altLang="en-US" sz="3600" dirty="0">
                <a:solidFill>
                  <a:srgbClr val="111111"/>
                </a:solidFill>
                <a:ea typeface="华文楷体" panose="02010600040101010101" pitchFamily="2" charset="-122"/>
              </a:rPr>
              <a:t>制冷剂，破坏臭氧层或温室效应</a:t>
            </a:r>
            <a:endParaRPr lang="zh-CN" altLang="en-US" sz="3600" dirty="0">
              <a:solidFill>
                <a:srgbClr val="111111"/>
              </a:solidFill>
              <a:ea typeface="华文楷体" panose="02010600040101010101" pitchFamily="2" charset="-122"/>
            </a:endParaRPr>
          </a:p>
        </p:txBody>
      </p:sp>
      <p:pic>
        <p:nvPicPr>
          <p:cNvPr id="16" name="Picture 6" descr="CCl4"/>
          <p:cNvPicPr>
            <a:picLocks noChangeAspect="1" noChangeArrowheads="1"/>
          </p:cNvPicPr>
          <p:nvPr/>
        </p:nvPicPr>
        <p:blipFill>
          <a:blip r:embed="rId1" cstate="print">
            <a:extLst>
              <a:ext uri="{28A0092B-C50C-407E-A947-70E740481C1C}">
                <a14:useLocalDpi xmlns:a14="http://schemas.microsoft.com/office/drawing/2010/main" val="0"/>
              </a:ext>
            </a:extLst>
          </a:blip>
          <a:srcRect l="10078" t="14540" r="12811" b="8881"/>
          <a:stretch>
            <a:fillRect/>
          </a:stretch>
        </p:blipFill>
        <p:spPr bwMode="auto">
          <a:xfrm>
            <a:off x="1979613" y="3141663"/>
            <a:ext cx="20161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p:cNvSpPr txBox="1">
            <a:spLocks noChangeArrowheads="1"/>
          </p:cNvSpPr>
          <p:nvPr/>
        </p:nvSpPr>
        <p:spPr bwMode="auto">
          <a:xfrm>
            <a:off x="1017588" y="211138"/>
            <a:ext cx="77311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nSpc>
                <a:spcPct val="110000"/>
              </a:lnSpc>
              <a:spcBef>
                <a:spcPct val="50000"/>
              </a:spcBef>
            </a:pPr>
            <a:r>
              <a:rPr lang="zh-CN" altLang="en-US" sz="3600">
                <a:solidFill>
                  <a:srgbClr val="0000FF"/>
                </a:solidFill>
                <a:ea typeface="华文楷体" panose="02010600040101010101" pitchFamily="2" charset="-122"/>
                <a:cs typeface="Times New Roman" panose="02020603050405020304" pitchFamily="18" charset="0"/>
              </a:rPr>
              <a:t>四氯化碳</a:t>
            </a:r>
            <a:r>
              <a:rPr lang="en-US" altLang="zh-CN" sz="3600">
                <a:solidFill>
                  <a:srgbClr val="0000FF"/>
                </a:solidFill>
                <a:ea typeface="华文楷体" panose="02010600040101010101" pitchFamily="2" charset="-122"/>
                <a:cs typeface="Times New Roman" panose="02020603050405020304" pitchFamily="18" charset="0"/>
              </a:rPr>
              <a:t>(CCl</a:t>
            </a:r>
            <a:r>
              <a:rPr lang="en-US" altLang="zh-CN" sz="3600" baseline="-25000">
                <a:solidFill>
                  <a:srgbClr val="0000FF"/>
                </a:solidFill>
                <a:ea typeface="华文楷体" panose="02010600040101010101" pitchFamily="2" charset="-122"/>
                <a:cs typeface="Times New Roman" panose="02020603050405020304" pitchFamily="18" charset="0"/>
              </a:rPr>
              <a:t>4</a:t>
            </a:r>
            <a:r>
              <a:rPr lang="en-US" altLang="zh-CN" sz="3600">
                <a:solidFill>
                  <a:srgbClr val="0000FF"/>
                </a:solidFill>
                <a:ea typeface="华文楷体" panose="02010600040101010101" pitchFamily="2" charset="-122"/>
                <a:cs typeface="Times New Roman" panose="02020603050405020304" pitchFamily="18" charset="0"/>
              </a:rPr>
              <a:t>)</a:t>
            </a:r>
            <a:r>
              <a:rPr lang="zh-CN" altLang="en-US" sz="3600">
                <a:ea typeface="华文楷体" panose="02010600040101010101" pitchFamily="2" charset="-122"/>
                <a:cs typeface="Times New Roman" panose="02020603050405020304" pitchFamily="18" charset="0"/>
              </a:rPr>
              <a:t>：</a:t>
            </a:r>
            <a:r>
              <a:rPr lang="zh-CN" altLang="en-US" sz="3600">
                <a:solidFill>
                  <a:srgbClr val="0000FF"/>
                </a:solidFill>
                <a:ea typeface="华文楷体" panose="02010600040101010101" pitchFamily="2" charset="-122"/>
                <a:cs typeface="Times New Roman" panose="02020603050405020304" pitchFamily="18" charset="0"/>
              </a:rPr>
              <a:t>非极性分子</a:t>
            </a:r>
            <a:r>
              <a:rPr lang="en-US" altLang="zh-CN" sz="3600">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对称性好</a:t>
            </a:r>
            <a:r>
              <a:rPr lang="en-US" altLang="zh-CN" sz="3600">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稳定性高</a:t>
            </a:r>
            <a:r>
              <a:rPr lang="en-US" altLang="zh-CN" sz="3600">
                <a:ea typeface="华文楷体" panose="02010600040101010101" pitchFamily="2" charset="-122"/>
                <a:cs typeface="Times New Roman" panose="02020603050405020304" pitchFamily="18" charset="0"/>
              </a:rPr>
              <a:t>,</a:t>
            </a:r>
            <a:r>
              <a:rPr lang="zh-CN" altLang="en-US" sz="3600">
                <a:ea typeface="华文楷体" panose="02010600040101010101" pitchFamily="2" charset="-122"/>
                <a:cs typeface="Times New Roman" panose="02020603050405020304" pitchFamily="18" charset="0"/>
              </a:rPr>
              <a:t>不水解</a:t>
            </a:r>
            <a:r>
              <a:rPr lang="en-US" altLang="zh-CN" sz="3600">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不与酸</a:t>
            </a:r>
            <a:r>
              <a:rPr lang="en-US" altLang="zh-CN" sz="3600">
                <a:ea typeface="华文楷体" panose="02010600040101010101" pitchFamily="2" charset="-122"/>
                <a:cs typeface="Times New Roman" panose="02020603050405020304" pitchFamily="18" charset="0"/>
              </a:rPr>
              <a:t>/</a:t>
            </a:r>
            <a:r>
              <a:rPr lang="zh-CN" altLang="en-US" sz="3600">
                <a:ea typeface="华文楷体" panose="02010600040101010101" pitchFamily="2" charset="-122"/>
                <a:cs typeface="Times New Roman" panose="02020603050405020304" pitchFamily="18" charset="0"/>
              </a:rPr>
              <a:t>碱反应</a:t>
            </a:r>
            <a:r>
              <a:rPr lang="pt-BR" altLang="zh-CN" sz="3600">
                <a:ea typeface="华文楷体" panose="02010600040101010101" pitchFamily="2" charset="-122"/>
                <a:cs typeface="Times New Roman" panose="02020603050405020304" pitchFamily="18" charset="0"/>
              </a:rPr>
              <a:t>, </a:t>
            </a:r>
            <a:r>
              <a:rPr lang="zh-CN" altLang="en-US" sz="3600">
                <a:ea typeface="华文楷体" panose="02010600040101010101" pitchFamily="2" charset="-122"/>
                <a:cs typeface="Times New Roman" panose="02020603050405020304" pitchFamily="18" charset="0"/>
              </a:rPr>
              <a:t>对金属铁、铝等有明显的腐蚀作用；</a:t>
            </a:r>
            <a:r>
              <a:rPr lang="zh-CN" altLang="en-US" sz="3600">
                <a:solidFill>
                  <a:srgbClr val="0000FF"/>
                </a:solidFill>
                <a:ea typeface="华文楷体" panose="02010600040101010101" pitchFamily="2" charset="-122"/>
                <a:cs typeface="Times New Roman" panose="02020603050405020304" pitchFamily="18" charset="0"/>
              </a:rPr>
              <a:t>实验室重要的不燃溶剂</a:t>
            </a:r>
            <a:r>
              <a:rPr lang="zh-CN" altLang="en-US" sz="3600">
                <a:ea typeface="华文楷体" panose="02010600040101010101" pitchFamily="2" charset="-122"/>
                <a:cs typeface="Times New Roman" panose="02020603050405020304" pitchFamily="18" charset="0"/>
              </a:rPr>
              <a:t>；作为</a:t>
            </a:r>
            <a:r>
              <a:rPr lang="zh-CN" altLang="en-US" sz="3600">
                <a:solidFill>
                  <a:srgbClr val="0000FF"/>
                </a:solidFill>
                <a:ea typeface="华文楷体" panose="02010600040101010101" pitchFamily="2" charset="-122"/>
                <a:cs typeface="Times New Roman" panose="02020603050405020304" pitchFamily="18" charset="0"/>
              </a:rPr>
              <a:t>灭火剂</a:t>
            </a:r>
            <a:r>
              <a:rPr lang="en-US" altLang="zh-CN" sz="3600">
                <a:ea typeface="华文楷体" panose="02010600040101010101" pitchFamily="2" charset="-122"/>
                <a:cs typeface="Times New Roman" panose="02020603050405020304" pitchFamily="18" charset="0"/>
              </a:rPr>
              <a:t>.</a:t>
            </a:r>
            <a:endParaRPr lang="en-US" altLang="zh-CN" sz="3600">
              <a:ea typeface="华文楷体" panose="02010600040101010101" pitchFamily="2" charset="-122"/>
              <a:cs typeface="Times New Roman" panose="02020603050405020304" pitchFamily="18" charset="0"/>
            </a:endParaRPr>
          </a:p>
        </p:txBody>
      </p:sp>
      <p:sp>
        <p:nvSpPr>
          <p:cNvPr id="136197" name="矩形 1"/>
          <p:cNvSpPr>
            <a:spLocks noChangeArrowheads="1"/>
          </p:cNvSpPr>
          <p:nvPr/>
        </p:nvSpPr>
        <p:spPr bwMode="auto">
          <a:xfrm>
            <a:off x="4883150" y="3213100"/>
            <a:ext cx="38481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zh-CN" altLang="en-US" sz="3600">
                <a:ea typeface="华文楷体" panose="02010600040101010101" pitchFamily="2" charset="-122"/>
              </a:rPr>
              <a:t>其他含卤溶剂</a:t>
            </a:r>
            <a:endParaRPr lang="en-US" altLang="zh-CN" sz="3600">
              <a:ea typeface="华文楷体" panose="02010600040101010101" pitchFamily="2" charset="-122"/>
            </a:endParaRPr>
          </a:p>
          <a:p>
            <a:r>
              <a:rPr lang="en-US" altLang="zh-CN" sz="3600">
                <a:ea typeface="华文楷体" panose="02010600040101010101" pitchFamily="2" charset="-122"/>
              </a:rPr>
              <a:t>CHCl</a:t>
            </a:r>
            <a:r>
              <a:rPr lang="en-US" altLang="zh-CN" sz="3600" baseline="-25000">
                <a:ea typeface="华文楷体" panose="02010600040101010101" pitchFamily="2" charset="-122"/>
              </a:rPr>
              <a:t>3</a:t>
            </a:r>
            <a:r>
              <a:rPr lang="en-US" altLang="zh-CN" sz="3600">
                <a:ea typeface="华文楷体" panose="02010600040101010101" pitchFamily="2" charset="-122"/>
              </a:rPr>
              <a:t>, CH</a:t>
            </a:r>
            <a:r>
              <a:rPr lang="en-US" altLang="zh-CN" sz="3600" baseline="-25000">
                <a:ea typeface="华文楷体" panose="02010600040101010101" pitchFamily="2" charset="-122"/>
              </a:rPr>
              <a:t>2</a:t>
            </a:r>
            <a:r>
              <a:rPr lang="en-US" altLang="zh-CN" sz="3600">
                <a:ea typeface="华文楷体" panose="02010600040101010101" pitchFamily="2" charset="-122"/>
              </a:rPr>
              <a:t>Cl</a:t>
            </a:r>
            <a:r>
              <a:rPr lang="en-US" altLang="zh-CN" sz="3600" baseline="-25000">
                <a:ea typeface="华文楷体" panose="02010600040101010101" pitchFamily="2" charset="-122"/>
              </a:rPr>
              <a:t>2</a:t>
            </a:r>
            <a:r>
              <a:rPr lang="en-US" altLang="zh-CN" sz="3600">
                <a:ea typeface="华文楷体" panose="02010600040101010101" pitchFamily="2" charset="-122"/>
              </a:rPr>
              <a:t>, CHCl</a:t>
            </a:r>
            <a:r>
              <a:rPr lang="en-US" altLang="zh-CN" sz="3600" baseline="-25000">
                <a:ea typeface="华文楷体" panose="02010600040101010101" pitchFamily="2" charset="-122"/>
              </a:rPr>
              <a:t>2</a:t>
            </a:r>
            <a:r>
              <a:rPr lang="en-US" altLang="zh-CN" sz="3600">
                <a:ea typeface="华文楷体" panose="02010600040101010101" pitchFamily="2" charset="-122"/>
              </a:rPr>
              <a:t>CHCl</a:t>
            </a:r>
            <a:r>
              <a:rPr lang="en-US" altLang="zh-CN" sz="3600" baseline="-25000">
                <a:ea typeface="华文楷体" panose="02010600040101010101" pitchFamily="2" charset="-122"/>
              </a:rPr>
              <a:t>2</a:t>
            </a:r>
            <a:r>
              <a:rPr lang="en-US" altLang="zh-CN" sz="3600">
                <a:ea typeface="华文楷体" panose="02010600040101010101" pitchFamily="2" charset="-122"/>
              </a:rPr>
              <a:t>, </a:t>
            </a:r>
            <a:r>
              <a:rPr lang="zh-CN" altLang="en-US" sz="3600">
                <a:ea typeface="华文楷体" panose="02010600040101010101" pitchFamily="2" charset="-122"/>
              </a:rPr>
              <a:t> </a:t>
            </a:r>
            <a:r>
              <a:rPr lang="en-US" altLang="zh-CN" sz="3600">
                <a:ea typeface="华文楷体" panose="02010600040101010101" pitchFamily="2" charset="-122"/>
              </a:rPr>
              <a:t>etc</a:t>
            </a:r>
            <a:endParaRPr lang="zh-CN" altLang="en-US" sz="3600">
              <a:ea typeface="华文楷体" panose="02010600040101010101" pitchFamily="2" charset="-122"/>
            </a:endParaRPr>
          </a:p>
        </p:txBody>
      </p:sp>
      <p:pic>
        <p:nvPicPr>
          <p:cNvPr id="136198" name="Picture 6" descr="b16">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0" y="6273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8243888" y="6092825"/>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pPr algn="r"/>
            <a:fld id="{BF562BF3-4640-4329-BB34-729848D5973B}" type="slidenum">
              <a:rPr kumimoji="1" lang="en-US" altLang="zh-CN" sz="1600">
                <a:ea typeface="ˎ̥"/>
                <a:cs typeface="ˎ̥"/>
              </a:rPr>
            </a:fld>
            <a:r>
              <a:rPr kumimoji="1" lang="en-US" altLang="zh-CN" sz="1600">
                <a:ea typeface="ˎ̥"/>
                <a:cs typeface="ˎ̥"/>
              </a:rPr>
              <a:t> </a:t>
            </a:r>
            <a:endParaRPr kumimoji="1" lang="en-US" altLang="zh-CN" sz="1600">
              <a:ea typeface="ˎ̥"/>
              <a:cs typeface="ˎ̥"/>
            </a:endParaRPr>
          </a:p>
        </p:txBody>
      </p:sp>
      <p:sp>
        <p:nvSpPr>
          <p:cNvPr id="137218" name="Rectangle 7"/>
          <p:cNvSpPr>
            <a:spLocks noChangeArrowheads="1"/>
          </p:cNvSpPr>
          <p:nvPr/>
        </p:nvSpPr>
        <p:spPr bwMode="auto">
          <a:xfrm>
            <a:off x="993775" y="138113"/>
            <a:ext cx="539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000000"/>
                </a:solidFill>
                <a:latin typeface="Times New Roman" panose="02020603050405020304" pitchFamily="18" charset="0"/>
                <a:ea typeface="宋体" panose="02010600030101010101" pitchFamily="2" charset="-122"/>
              </a:defRPr>
            </a:lvl1pPr>
            <a:lvl2pPr marL="742950" indent="-285750">
              <a:defRPr sz="3200" b="1">
                <a:solidFill>
                  <a:srgbClr val="000000"/>
                </a:solidFill>
                <a:latin typeface="Times New Roman" panose="02020603050405020304" pitchFamily="18" charset="0"/>
                <a:ea typeface="宋体" panose="02010600030101010101" pitchFamily="2" charset="-122"/>
              </a:defRPr>
            </a:lvl2pPr>
            <a:lvl3pPr marL="1143000" indent="-228600">
              <a:defRPr sz="3200" b="1">
                <a:solidFill>
                  <a:srgbClr val="000000"/>
                </a:solidFill>
                <a:latin typeface="Times New Roman" panose="02020603050405020304" pitchFamily="18" charset="0"/>
                <a:ea typeface="宋体" panose="02010600030101010101" pitchFamily="2" charset="-122"/>
              </a:defRPr>
            </a:lvl3pPr>
            <a:lvl4pPr marL="1600200" indent="-228600">
              <a:defRPr sz="3200" b="1">
                <a:solidFill>
                  <a:srgbClr val="000000"/>
                </a:solidFill>
                <a:latin typeface="Times New Roman" panose="02020603050405020304" pitchFamily="18" charset="0"/>
                <a:ea typeface="宋体" panose="02010600030101010101" pitchFamily="2" charset="-122"/>
              </a:defRPr>
            </a:lvl4pPr>
            <a:lvl5pPr marL="2057400" indent="-228600">
              <a:defRPr sz="3200" b="1">
                <a:solidFill>
                  <a:srgbClr val="000000"/>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b="1">
                <a:solidFill>
                  <a:srgbClr val="000000"/>
                </a:solidFill>
                <a:latin typeface="Times New Roman" panose="02020603050405020304" pitchFamily="18" charset="0"/>
                <a:ea typeface="宋体" panose="02010600030101010101" pitchFamily="2" charset="-122"/>
              </a:defRPr>
            </a:lvl9pPr>
          </a:lstStyle>
          <a:p>
            <a:r>
              <a:rPr lang="en-US" altLang="zh-CN" sz="4000">
                <a:solidFill>
                  <a:srgbClr val="0000FF"/>
                </a:solidFill>
                <a:ea typeface="华文楷体" panose="02010600040101010101" pitchFamily="2" charset="-122"/>
                <a:cs typeface="Times New Roman" panose="02020603050405020304" pitchFamily="18" charset="0"/>
              </a:rPr>
              <a:t>8.3.4 </a:t>
            </a:r>
            <a:r>
              <a:rPr lang="zh-CN" altLang="en-US" sz="4000">
                <a:solidFill>
                  <a:srgbClr val="0000FF"/>
                </a:solidFill>
                <a:ea typeface="华文楷体" panose="02010600040101010101" pitchFamily="2" charset="-122"/>
                <a:cs typeface="Times New Roman" panose="02020603050405020304" pitchFamily="18" charset="0"/>
              </a:rPr>
              <a:t>硅单质的化学性质</a:t>
            </a:r>
            <a:endParaRPr lang="zh-CN" altLang="en-US" sz="4000">
              <a:solidFill>
                <a:srgbClr val="0000FF"/>
              </a:solidFill>
              <a:ea typeface="华文楷体" panose="02010600040101010101" pitchFamily="2" charset="-122"/>
              <a:cs typeface="Times New Roman" panose="02020603050405020304" pitchFamily="18" charset="0"/>
            </a:endParaRPr>
          </a:p>
        </p:txBody>
      </p:sp>
      <p:sp>
        <p:nvSpPr>
          <p:cNvPr id="6" name="Rectangle 3"/>
          <p:cNvSpPr>
            <a:spLocks noChangeArrowheads="1"/>
          </p:cNvSpPr>
          <p:nvPr/>
        </p:nvSpPr>
        <p:spPr bwMode="auto">
          <a:xfrm>
            <a:off x="971550" y="1025525"/>
            <a:ext cx="7993063" cy="4745038"/>
          </a:xfrm>
          <a:prstGeom prst="rect">
            <a:avLst/>
          </a:prstGeom>
          <a:noFill/>
          <a:ln>
            <a:noFill/>
          </a:ln>
          <a:effectLst/>
        </p:spPr>
        <p:txBody>
          <a:bodyPr>
            <a:spAutoFit/>
          </a:bodyPr>
          <a:lstStyle/>
          <a:p>
            <a:pPr>
              <a:lnSpc>
                <a:spcPct val="120000"/>
              </a:lnSpc>
              <a:defRPr/>
            </a:pPr>
            <a:r>
              <a:rPr kumimoji="1" lang="zh-CN" altLang="en-US" sz="3600" dirty="0">
                <a:ea typeface="华文楷体" panose="02010600040101010101" pitchFamily="2" charset="-122"/>
              </a:rPr>
              <a:t>无定形硅活泼</a:t>
            </a:r>
            <a:endParaRPr kumimoji="1" lang="en-US" altLang="zh-CN" sz="3600" dirty="0">
              <a:ea typeface="华文楷体" panose="02010600040101010101" pitchFamily="2" charset="-122"/>
            </a:endParaRPr>
          </a:p>
          <a:p>
            <a:pPr marL="742950" indent="-742950">
              <a:lnSpc>
                <a:spcPct val="120000"/>
              </a:lnSpc>
              <a:buFontTx/>
              <a:buAutoNum type="arabicParenBoth"/>
              <a:defRPr/>
            </a:pPr>
            <a:r>
              <a:rPr kumimoji="1" lang="zh-CN" altLang="en-US" sz="3600" dirty="0">
                <a:ea typeface="华文楷体" panose="02010600040101010101" pitchFamily="2" charset="-122"/>
              </a:rPr>
              <a:t>与非金属作用：</a:t>
            </a:r>
            <a:endParaRPr kumimoji="1" lang="en-US" altLang="zh-CN" sz="3600" dirty="0">
              <a:ea typeface="华文楷体" panose="02010600040101010101" pitchFamily="2" charset="-122"/>
            </a:endParaRPr>
          </a:p>
          <a:p>
            <a:pPr>
              <a:lnSpc>
                <a:spcPct val="120000"/>
              </a:lnSpc>
              <a:defRPr/>
            </a:pPr>
            <a:r>
              <a:rPr kumimoji="1" lang="en-US" altLang="zh-CN" sz="3600" dirty="0">
                <a:ea typeface="华文楷体" panose="02010600040101010101" pitchFamily="2" charset="-122"/>
              </a:rPr>
              <a:t>    Si</a:t>
            </a:r>
            <a:r>
              <a:rPr kumimoji="1" lang="zh-CN" altLang="en-US" sz="3600" dirty="0">
                <a:ea typeface="华文楷体" panose="02010600040101010101" pitchFamily="2" charset="-122"/>
              </a:rPr>
              <a:t>在</a:t>
            </a:r>
            <a:r>
              <a:rPr kumimoji="1" lang="zh-CN" altLang="en-US" sz="3600" dirty="0">
                <a:solidFill>
                  <a:srgbClr val="FF0000"/>
                </a:solidFill>
                <a:ea typeface="华文楷体" panose="02010600040101010101" pitchFamily="2" charset="-122"/>
              </a:rPr>
              <a:t>常温</a:t>
            </a:r>
            <a:r>
              <a:rPr kumimoji="1" lang="zh-CN" altLang="en-US" sz="3600" dirty="0">
                <a:ea typeface="华文楷体" panose="02010600040101010101" pitchFamily="2" charset="-122"/>
              </a:rPr>
              <a:t>下只与</a:t>
            </a:r>
            <a:r>
              <a:rPr kumimoji="1" lang="en-US" altLang="zh-CN" sz="3600" dirty="0">
                <a:solidFill>
                  <a:srgbClr val="FF0000"/>
                </a:solidFill>
                <a:ea typeface="华文楷体" panose="02010600040101010101" pitchFamily="2" charset="-122"/>
              </a:rPr>
              <a:t>F</a:t>
            </a:r>
            <a:r>
              <a:rPr kumimoji="1" lang="en-US" altLang="zh-CN" sz="3600" baseline="-25000" dirty="0">
                <a:solidFill>
                  <a:srgbClr val="FF0000"/>
                </a:solidFill>
                <a:ea typeface="华文楷体" panose="02010600040101010101" pitchFamily="2" charset="-122"/>
              </a:rPr>
              <a:t>2</a:t>
            </a:r>
            <a:r>
              <a:rPr kumimoji="1" lang="zh-CN" altLang="en-US" sz="3600" dirty="0">
                <a:ea typeface="华文楷体" panose="02010600040101010101" pitchFamily="2" charset="-122"/>
              </a:rPr>
              <a:t>反应，生成</a:t>
            </a:r>
            <a:r>
              <a:rPr kumimoji="1" lang="en-US" altLang="zh-CN" sz="3600" dirty="0">
                <a:solidFill>
                  <a:srgbClr val="0000CC"/>
                </a:solidFill>
                <a:ea typeface="华文楷体" panose="02010600040101010101" pitchFamily="2" charset="-122"/>
              </a:rPr>
              <a:t>SiF</a:t>
            </a:r>
            <a:r>
              <a:rPr kumimoji="1" lang="en-US" altLang="zh-CN" sz="3600" baseline="-25000" dirty="0">
                <a:solidFill>
                  <a:srgbClr val="0000CC"/>
                </a:solidFill>
                <a:ea typeface="华文楷体" panose="02010600040101010101" pitchFamily="2" charset="-122"/>
              </a:rPr>
              <a:t>4</a:t>
            </a:r>
            <a:r>
              <a:rPr kumimoji="1" lang="en-US" altLang="zh-CN" sz="3600" dirty="0">
                <a:ea typeface="华文楷体" panose="02010600040101010101" pitchFamily="2" charset="-122"/>
              </a:rPr>
              <a:t> </a:t>
            </a:r>
            <a:endParaRPr kumimoji="1" lang="en-US" altLang="zh-CN" sz="3600" dirty="0">
              <a:ea typeface="华文楷体" panose="02010600040101010101" pitchFamily="2" charset="-122"/>
            </a:endParaRPr>
          </a:p>
          <a:p>
            <a:pPr>
              <a:lnSpc>
                <a:spcPct val="120000"/>
              </a:lnSpc>
              <a:defRPr/>
            </a:pPr>
            <a:r>
              <a:rPr kumimoji="1" lang="en-US" altLang="zh-CN" sz="3600" dirty="0">
                <a:ea typeface="华文楷体" panose="02010600040101010101" pitchFamily="2" charset="-122"/>
              </a:rPr>
              <a:t>   </a:t>
            </a:r>
            <a:r>
              <a:rPr kumimoji="1" lang="zh-CN" altLang="en-US" sz="3600" dirty="0">
                <a:ea typeface="华文楷体" panose="02010600040101010101" pitchFamily="2" charset="-122"/>
              </a:rPr>
              <a:t>在</a:t>
            </a:r>
            <a:r>
              <a:rPr kumimoji="1" lang="zh-CN" altLang="en-US" sz="3600" dirty="0">
                <a:solidFill>
                  <a:srgbClr val="FF0000"/>
                </a:solidFill>
                <a:ea typeface="华文楷体" panose="02010600040101010101" pitchFamily="2" charset="-122"/>
              </a:rPr>
              <a:t>高温</a:t>
            </a:r>
            <a:r>
              <a:rPr kumimoji="1" lang="zh-CN" altLang="en-US" sz="3600" dirty="0">
                <a:ea typeface="华文楷体" panose="02010600040101010101" pitchFamily="2" charset="-122"/>
              </a:rPr>
              <a:t>下，与</a:t>
            </a:r>
            <a:r>
              <a:rPr kumimoji="1" lang="en-US" altLang="zh-CN" sz="3600" dirty="0">
                <a:solidFill>
                  <a:srgbClr val="FF0000"/>
                </a:solidFill>
                <a:ea typeface="华文楷体" panose="02010600040101010101" pitchFamily="2" charset="-122"/>
              </a:rPr>
              <a:t>Cl</a:t>
            </a:r>
            <a:r>
              <a:rPr kumimoji="1" lang="en-US" altLang="zh-CN" sz="3600" baseline="-25000" dirty="0">
                <a:solidFill>
                  <a:srgbClr val="FF0000"/>
                </a:solidFill>
                <a:ea typeface="华文楷体" panose="02010600040101010101" pitchFamily="2" charset="-122"/>
              </a:rPr>
              <a:t>2</a:t>
            </a:r>
            <a:r>
              <a:rPr kumimoji="1" lang="zh-CN" altLang="en-US" sz="3600" dirty="0">
                <a:ea typeface="华文楷体" panose="02010600040101010101" pitchFamily="2" charset="-122"/>
              </a:rPr>
              <a:t>反应生成</a:t>
            </a:r>
            <a:r>
              <a:rPr kumimoji="1" lang="en-US" altLang="zh-CN" sz="3600" dirty="0">
                <a:solidFill>
                  <a:srgbClr val="0000FF"/>
                </a:solidFill>
                <a:ea typeface="华文楷体" panose="02010600040101010101" pitchFamily="2" charset="-122"/>
              </a:rPr>
              <a:t>SiCl</a:t>
            </a:r>
            <a:r>
              <a:rPr kumimoji="1" lang="en-US" altLang="zh-CN" sz="3600" baseline="-25000" dirty="0">
                <a:solidFill>
                  <a:srgbClr val="0000FF"/>
                </a:solidFill>
                <a:ea typeface="华文楷体" panose="02010600040101010101" pitchFamily="2" charset="-122"/>
              </a:rPr>
              <a:t>4</a:t>
            </a:r>
            <a:endParaRPr kumimoji="1" lang="en-US" altLang="zh-CN" sz="3600" dirty="0">
              <a:ea typeface="华文楷体" panose="02010600040101010101" pitchFamily="2" charset="-122"/>
            </a:endParaRPr>
          </a:p>
          <a:p>
            <a:pPr>
              <a:lnSpc>
                <a:spcPct val="120000"/>
              </a:lnSpc>
              <a:defRPr/>
            </a:pPr>
            <a:r>
              <a:rPr kumimoji="1" lang="en-US" altLang="zh-CN" sz="3600" dirty="0">
                <a:ea typeface="华文楷体" panose="02010600040101010101" pitchFamily="2" charset="-122"/>
              </a:rPr>
              <a:t>                        </a:t>
            </a:r>
            <a:r>
              <a:rPr kumimoji="1" lang="zh-CN" altLang="en-US" sz="3600" dirty="0">
                <a:ea typeface="华文楷体" panose="02010600040101010101" pitchFamily="2" charset="-122"/>
              </a:rPr>
              <a:t>与</a:t>
            </a:r>
            <a:r>
              <a:rPr kumimoji="1" lang="en-US" altLang="zh-CN" sz="3600" dirty="0">
                <a:solidFill>
                  <a:srgbClr val="FF0000"/>
                </a:solidFill>
                <a:ea typeface="华文楷体" panose="02010600040101010101" pitchFamily="2" charset="-122"/>
              </a:rPr>
              <a:t>O</a:t>
            </a:r>
            <a:r>
              <a:rPr kumimoji="1" lang="en-US" altLang="zh-CN" sz="3600" baseline="-25000" dirty="0">
                <a:solidFill>
                  <a:srgbClr val="FF0000"/>
                </a:solidFill>
                <a:ea typeface="华文楷体" panose="02010600040101010101" pitchFamily="2" charset="-122"/>
              </a:rPr>
              <a:t>2</a:t>
            </a:r>
            <a:r>
              <a:rPr kumimoji="1" lang="zh-CN" altLang="en-US" sz="3600" dirty="0">
                <a:ea typeface="华文楷体" panose="02010600040101010101" pitchFamily="2" charset="-122"/>
              </a:rPr>
              <a:t>反应生成</a:t>
            </a:r>
            <a:r>
              <a:rPr kumimoji="1" lang="en-US" altLang="zh-CN" sz="3600" dirty="0">
                <a:solidFill>
                  <a:srgbClr val="0000FF"/>
                </a:solidFill>
                <a:ea typeface="华文楷体" panose="02010600040101010101" pitchFamily="2" charset="-122"/>
              </a:rPr>
              <a:t>SiO</a:t>
            </a:r>
            <a:r>
              <a:rPr kumimoji="1" lang="en-US" altLang="zh-CN" sz="3600" baseline="-25000" dirty="0">
                <a:solidFill>
                  <a:srgbClr val="0000FF"/>
                </a:solidFill>
                <a:ea typeface="华文楷体" panose="02010600040101010101" pitchFamily="2" charset="-122"/>
              </a:rPr>
              <a:t>2</a:t>
            </a:r>
            <a:endParaRPr kumimoji="1" lang="en-US" altLang="zh-CN" sz="3600" dirty="0">
              <a:ea typeface="华文楷体" panose="02010600040101010101" pitchFamily="2" charset="-122"/>
            </a:endParaRPr>
          </a:p>
          <a:p>
            <a:pPr>
              <a:lnSpc>
                <a:spcPct val="120000"/>
              </a:lnSpc>
              <a:defRPr/>
            </a:pPr>
            <a:r>
              <a:rPr kumimoji="1" lang="en-US" altLang="zh-CN" sz="3600" dirty="0">
                <a:ea typeface="华文楷体" panose="02010600040101010101" pitchFamily="2" charset="-122"/>
              </a:rPr>
              <a:t>                        </a:t>
            </a:r>
            <a:r>
              <a:rPr kumimoji="1" lang="zh-CN" altLang="en-US" sz="3600" dirty="0">
                <a:ea typeface="华文楷体" panose="02010600040101010101" pitchFamily="2" charset="-122"/>
              </a:rPr>
              <a:t>与</a:t>
            </a:r>
            <a:r>
              <a:rPr kumimoji="1" lang="en-US" altLang="zh-CN" sz="3600" dirty="0">
                <a:solidFill>
                  <a:srgbClr val="FF0000"/>
                </a:solidFill>
                <a:ea typeface="华文楷体" panose="02010600040101010101" pitchFamily="2" charset="-122"/>
              </a:rPr>
              <a:t>N</a:t>
            </a:r>
            <a:r>
              <a:rPr kumimoji="1" lang="en-US" altLang="zh-CN" sz="3600" baseline="-25000" dirty="0">
                <a:solidFill>
                  <a:srgbClr val="FF0000"/>
                </a:solidFill>
                <a:ea typeface="华文楷体" panose="02010600040101010101" pitchFamily="2" charset="-122"/>
              </a:rPr>
              <a:t>2</a:t>
            </a:r>
            <a:r>
              <a:rPr kumimoji="1" lang="zh-CN" altLang="en-US" sz="3600" dirty="0">
                <a:ea typeface="华文楷体" panose="02010600040101010101" pitchFamily="2" charset="-122"/>
              </a:rPr>
              <a:t>反应得到</a:t>
            </a:r>
            <a:r>
              <a:rPr kumimoji="1" lang="en-US" altLang="zh-CN" sz="3600" dirty="0">
                <a:solidFill>
                  <a:srgbClr val="0000FF"/>
                </a:solidFill>
                <a:ea typeface="华文楷体" panose="02010600040101010101" pitchFamily="2" charset="-122"/>
              </a:rPr>
              <a:t>Si</a:t>
            </a:r>
            <a:r>
              <a:rPr kumimoji="1" lang="en-US" altLang="zh-CN" sz="3600" baseline="-25000" dirty="0">
                <a:solidFill>
                  <a:srgbClr val="0000FF"/>
                </a:solidFill>
                <a:ea typeface="华文楷体" panose="02010600040101010101" pitchFamily="2" charset="-122"/>
              </a:rPr>
              <a:t>3</a:t>
            </a:r>
            <a:r>
              <a:rPr kumimoji="1" lang="en-US" altLang="zh-CN" sz="3600" dirty="0">
                <a:solidFill>
                  <a:srgbClr val="0000FF"/>
                </a:solidFill>
                <a:ea typeface="华文楷体" panose="02010600040101010101" pitchFamily="2" charset="-122"/>
              </a:rPr>
              <a:t>N</a:t>
            </a:r>
            <a:r>
              <a:rPr kumimoji="1" lang="en-US" altLang="zh-CN" sz="3600" baseline="-25000" dirty="0">
                <a:solidFill>
                  <a:srgbClr val="0000FF"/>
                </a:solidFill>
                <a:ea typeface="华文楷体" panose="02010600040101010101" pitchFamily="2" charset="-122"/>
              </a:rPr>
              <a:t>4</a:t>
            </a:r>
            <a:endParaRPr kumimoji="1" lang="en-US" altLang="zh-CN" sz="3600" dirty="0">
              <a:ea typeface="华文楷体" panose="02010600040101010101" pitchFamily="2" charset="-122"/>
            </a:endParaRPr>
          </a:p>
          <a:p>
            <a:pPr>
              <a:lnSpc>
                <a:spcPct val="120000"/>
              </a:lnSpc>
              <a:defRPr/>
            </a:pPr>
            <a:r>
              <a:rPr kumimoji="1" lang="en-US" altLang="zh-CN" sz="3600" dirty="0">
                <a:ea typeface="华文楷体" panose="02010600040101010101" pitchFamily="2" charset="-122"/>
              </a:rPr>
              <a:t>                        </a:t>
            </a:r>
            <a:r>
              <a:rPr kumimoji="1" lang="zh-CN" altLang="en-US" sz="3600" dirty="0">
                <a:ea typeface="华文楷体" panose="02010600040101010101" pitchFamily="2" charset="-122"/>
              </a:rPr>
              <a:t>与</a:t>
            </a:r>
            <a:r>
              <a:rPr kumimoji="1" lang="zh-CN" altLang="en-US" sz="3600" dirty="0">
                <a:solidFill>
                  <a:srgbClr val="FF0000"/>
                </a:solidFill>
                <a:ea typeface="华文楷体" panose="02010600040101010101" pitchFamily="2" charset="-122"/>
              </a:rPr>
              <a:t>碳</a:t>
            </a:r>
            <a:r>
              <a:rPr kumimoji="1" lang="zh-CN" altLang="en-US" sz="3600" dirty="0">
                <a:ea typeface="华文楷体" panose="02010600040101010101" pitchFamily="2" charset="-122"/>
              </a:rPr>
              <a:t>生成</a:t>
            </a:r>
            <a:r>
              <a:rPr kumimoji="1" lang="en-US" altLang="zh-CN" sz="3600" dirty="0" err="1">
                <a:solidFill>
                  <a:srgbClr val="0000FF"/>
                </a:solidFill>
                <a:ea typeface="华文楷体" panose="02010600040101010101" pitchFamily="2" charset="-122"/>
              </a:rPr>
              <a:t>SiC</a:t>
            </a:r>
            <a:endParaRPr kumimoji="1" lang="zh-CN" altLang="en-US" sz="3600" dirty="0">
              <a:ea typeface="华文楷体" panose="02010600040101010101" pitchFamily="2" charset="-122"/>
            </a:endParaRPr>
          </a:p>
        </p:txBody>
      </p:sp>
    </p:spTree>
  </p:cSld>
  <p:clrMapOvr>
    <a:masterClrMapping/>
  </p:clrMapOvr>
  <p:transition>
    <p:wipe/>
  </p:transition>
  <p:timing>
    <p:tnLst>
      <p:par>
        <p:cTn id="1" dur="indefinite" restart="never" nodeType="tmRoot"/>
      </p:par>
    </p:tnLst>
  </p:timing>
</p:sld>
</file>

<file path=ppt/tags/tag1.xml><?xml version="1.0" encoding="utf-8"?>
<p:tagLst xmlns:p="http://schemas.openxmlformats.org/presentationml/2006/main">
  <p:tag name="KSO_WM_DOC_GUID" val="{ee12c2bb-12c1-4139-87d8-bb7157ff5044}"/>
</p:tagLst>
</file>

<file path=ppt/theme/theme1.xml><?xml version="1.0" encoding="utf-8"?>
<a:theme xmlns:a="http://schemas.openxmlformats.org/drawingml/2006/main" name="1">
  <a:themeElements>
    <a:clrScheme na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2">
      <a:majorFont>
        <a:latin typeface="Times New Roman"/>
        <a:ea typeface="华文楷体"/>
        <a:cs typeface=""/>
      </a:majorFont>
      <a:minorFont>
        <a:latin typeface="Times New Roman"/>
        <a:ea typeface="华文楷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自定义 2">
      <a:majorFont>
        <a:latin typeface="Times New Roman"/>
        <a:ea typeface="华文楷体"/>
        <a:cs typeface=""/>
      </a:majorFont>
      <a:minorFont>
        <a:latin typeface="Times New Roman"/>
        <a:ea typeface="华文楷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200" b="1" i="0" u="none" strike="noStrike" cap="none" normalizeH="0" baseline="0" smtClean="0">
            <a:ln>
              <a:noFill/>
            </a:ln>
            <a:solidFill>
              <a:srgbClr val="0000FF"/>
            </a:solidFill>
            <a:effectLst/>
            <a:latin typeface="Times New Roman" panose="02020603050405020304" pitchFamily="18" charset="0"/>
            <a:ea typeface="楷体_GB2312" pitchFamily="49" charset="-122"/>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自定义 2">
      <a:majorFont>
        <a:latin typeface="Times New Roman"/>
        <a:ea typeface="华文楷体"/>
        <a:cs typeface=""/>
      </a:majorFont>
      <a:minorFont>
        <a:latin typeface="Times New Roman"/>
        <a:ea typeface="华文楷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Balance</Template>
  <TotalTime>0</TotalTime>
  <Words>51619</Words>
  <Application>WPS 演示</Application>
  <PresentationFormat>全屏显示(4:3)</PresentationFormat>
  <Paragraphs>4851</Paragraphs>
  <Slides>347</Slides>
  <Notes>17</Notes>
  <HiddenSlides>0</HiddenSlides>
  <MMClips>0</MMClips>
  <ScaleCrop>false</ScaleCrop>
  <HeadingPairs>
    <vt:vector size="8" baseType="variant">
      <vt:variant>
        <vt:lpstr>已用的字体</vt:lpstr>
      </vt:variant>
      <vt:variant>
        <vt:i4>21</vt:i4>
      </vt:variant>
      <vt:variant>
        <vt:lpstr>主题</vt:lpstr>
      </vt:variant>
      <vt:variant>
        <vt:i4>14</vt:i4>
      </vt:variant>
      <vt:variant>
        <vt:lpstr>嵌入 OLE 服务器</vt:lpstr>
      </vt:variant>
      <vt:variant>
        <vt:i4>239</vt:i4>
      </vt:variant>
      <vt:variant>
        <vt:lpstr>幻灯片标题</vt:lpstr>
      </vt:variant>
      <vt:variant>
        <vt:i4>347</vt:i4>
      </vt:variant>
    </vt:vector>
  </HeadingPairs>
  <TitlesOfParts>
    <vt:vector size="621" baseType="lpstr">
      <vt:lpstr>Arial</vt:lpstr>
      <vt:lpstr>宋体</vt:lpstr>
      <vt:lpstr>Wingdings</vt:lpstr>
      <vt:lpstr>Times New Roman</vt:lpstr>
      <vt:lpstr>华文楷体</vt:lpstr>
      <vt:lpstr>楷体_GB2312</vt:lpstr>
      <vt:lpstr>ˎ̥</vt:lpstr>
      <vt:lpstr>Segoe Print</vt:lpstr>
      <vt:lpstr>Times New Roman</vt:lpstr>
      <vt:lpstr>楷体</vt:lpstr>
      <vt:lpstr>微软雅黑</vt:lpstr>
      <vt:lpstr>Arial Unicode MS</vt:lpstr>
      <vt:lpstr>Tahoma</vt:lpstr>
      <vt:lpstr>Monotype Sorts</vt:lpstr>
      <vt:lpstr>Wingdings</vt:lpstr>
      <vt:lpstr>黑体</vt:lpstr>
      <vt:lpstr>Symbol</vt:lpstr>
      <vt:lpstr>Webdings</vt:lpstr>
      <vt:lpstr>新宋体</vt:lpstr>
      <vt:lpstr>Symbol</vt:lpstr>
      <vt:lpstr>华文行楷</vt:lpstr>
      <vt:lpstr>1</vt:lpstr>
      <vt:lpstr>Balance</vt:lpstr>
      <vt:lpstr>1_Default Design</vt:lpstr>
      <vt:lpstr>2_Default Design</vt:lpstr>
      <vt:lpstr>3_Default Design</vt:lpstr>
      <vt:lpstr>4_Default Design</vt:lpstr>
      <vt:lpstr>5_Default Design</vt:lpstr>
      <vt:lpstr>6_Default Design</vt:lpstr>
      <vt:lpstr>1_Balance</vt:lpstr>
      <vt:lpstr>7_Default Design</vt:lpstr>
      <vt:lpstr>8_Default Design</vt:lpstr>
      <vt:lpstr>9_Default Design</vt:lpstr>
      <vt:lpstr>11_Default Design</vt:lpstr>
      <vt:lpstr>默认设计模板</vt:lpstr>
      <vt:lpstr>Word.Document.8</vt:lpstr>
      <vt:lpstr>Word.Document.8</vt:lpstr>
      <vt:lpstr>ChemDraw.Document.6.0</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ChemDraw.Document.6.0</vt:lpstr>
      <vt:lpstr>Equation.3</vt:lpstr>
      <vt:lpstr>Equation.3</vt:lpstr>
      <vt:lpstr>ChemDraw.Document.6.0</vt:lpstr>
      <vt:lpstr>Equation.3</vt:lpstr>
      <vt:lpstr>Equation.3</vt:lpstr>
      <vt:lpstr>Equation.3</vt:lpstr>
      <vt:lpstr>Equation.3</vt:lpstr>
      <vt:lpstr>Equation.3</vt:lpstr>
      <vt:lpstr>ChemDraw.Document.6.0</vt:lpstr>
      <vt:lpstr>ChemDraw.Document.6.0</vt:lpstr>
      <vt:lpstr>Equation.3</vt:lpstr>
      <vt:lpstr>Equation.3</vt:lpstr>
      <vt:lpstr>Equation.3</vt:lpstr>
      <vt:lpstr>Equation.3</vt:lpstr>
      <vt:lpstr>Equation.3</vt:lpstr>
      <vt:lpstr>Equation.3</vt:lpstr>
      <vt:lpstr>Equation.3</vt:lpstr>
      <vt:lpstr>Equation.3</vt:lpstr>
      <vt:lpstr>Equation.3</vt:lpstr>
      <vt:lpstr>Equation.3</vt:lpstr>
      <vt:lpstr>ChemDraw.Document.6.0</vt:lpstr>
      <vt:lpstr>Equation.3</vt:lpstr>
      <vt:lpstr>ChemDraw.Document.6.0</vt:lpstr>
      <vt:lpstr>Equation.3</vt:lpstr>
      <vt:lpstr>Equation.3</vt:lpstr>
      <vt:lpstr>ChemDraw.Document.6.0</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ChemDraw.Document.6.0</vt:lpstr>
      <vt:lpstr>ChemDraw.Document.6.0</vt:lpstr>
      <vt:lpstr>Equation.3</vt:lpstr>
      <vt:lpstr>Equation.3</vt:lpstr>
      <vt:lpstr>Equation.3</vt:lpstr>
      <vt:lpstr>Equation.3</vt:lpstr>
      <vt:lpstr>Equation.3</vt:lpstr>
      <vt:lpstr>Equation.3</vt:lpstr>
      <vt:lpstr>Equation.3</vt:lpstr>
      <vt:lpstr>Equation.3</vt:lpstr>
      <vt:lpstr>Equation.3</vt:lpstr>
      <vt:lpstr>Equation.3</vt:lpstr>
      <vt:lpstr>ChemDraw.Document.6.0</vt:lpstr>
      <vt:lpstr>Equation.3</vt:lpstr>
      <vt:lpstr>Equation.3</vt:lpstr>
      <vt:lpstr>Equation.3</vt:lpstr>
      <vt:lpstr>Equation.3</vt:lpstr>
      <vt:lpstr>ChemDraw.Document.6.0</vt:lpstr>
      <vt:lpstr>Equation.3</vt:lpstr>
      <vt:lpstr>Equation.3</vt:lpstr>
      <vt:lpstr>Equation.3</vt:lpstr>
      <vt:lpstr>Equation.3</vt:lpstr>
      <vt:lpstr>Equation.3</vt:lpstr>
      <vt:lpstr>Equation.3</vt:lpstr>
      <vt:lpstr>Equation.3</vt:lpstr>
      <vt:lpstr>ChemDraw.Document.6.0</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ChemDraw.Document.6.0</vt:lpstr>
      <vt:lpstr>ChemDraw.Document.6.0</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ChemDraw.Document.6.0</vt:lpstr>
      <vt:lpstr>Equation.3</vt:lpstr>
      <vt:lpstr>Equation.3</vt:lpstr>
      <vt:lpstr>ChemDraw.Document.6.0</vt:lpstr>
      <vt:lpstr>Equation.3</vt:lpstr>
      <vt:lpstr>Equation.3</vt:lpstr>
      <vt:lpstr>Equation.3</vt:lpstr>
      <vt:lpstr>ChemDraw.Document.6.0</vt:lpstr>
      <vt:lpstr>ChemDraw.Document.6.0</vt:lpstr>
      <vt:lpstr>ChemDraw.Document.6.0</vt:lpstr>
      <vt:lpstr>Equation.3</vt:lpstr>
      <vt:lpstr>ChemDraw.Document.6.0</vt:lpstr>
      <vt:lpstr>ChemDraw.Document.6.0</vt:lpstr>
      <vt:lpstr>ChemDraw.Document.6.0</vt:lpstr>
      <vt:lpstr>Equation.3</vt:lpstr>
      <vt:lpstr>Equation.3</vt:lpstr>
      <vt:lpstr>Equation.3</vt:lpstr>
      <vt:lpstr>Equation.3</vt:lpstr>
      <vt:lpstr>Equation.3</vt:lpstr>
      <vt:lpstr>Equation.3</vt:lpstr>
      <vt:lpstr>ChemDraw.Document.6.0</vt:lpstr>
      <vt:lpstr>ChemDraw.Document.6.0</vt:lpstr>
      <vt:lpstr>ChemDraw.Document.6.0</vt:lpstr>
      <vt:lpstr>ChemDraw.Document.6.0</vt:lpstr>
      <vt:lpstr>ChemDraw.Document.6.0</vt:lpstr>
      <vt:lpstr>Equation.3</vt:lpstr>
      <vt:lpstr>ChemDraw.Document.6.0</vt:lpstr>
      <vt:lpstr>Equation.3</vt:lpstr>
      <vt:lpstr>Equation.3</vt:lpstr>
      <vt:lpstr>Equation.3</vt:lpstr>
      <vt:lpstr>ChemDraw.Document.6.0</vt:lpstr>
      <vt:lpstr>Equation.3</vt:lpstr>
      <vt:lpstr>Equation.3</vt:lpstr>
      <vt:lpstr>ChemDraw.Document.6.0</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PowerPoint 演示文稿</vt:lpstr>
      <vt:lpstr>8.1 氢 (Hydrogen)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现代的工业产氢方法[5]</vt:lpstr>
      <vt:lpstr>PowerPoint 演示文稿</vt:lpstr>
      <vt:lpstr>PowerPoint 演示文稿</vt:lpstr>
      <vt:lpstr>PowerPoint 演示文稿</vt:lpstr>
      <vt:lpstr>8.2 硼 (Boron) </vt:lpstr>
      <vt:lpstr>8.2.1 硼的成键特征和单质硼的结构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8.5 磷和砷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8.7 硫(Sulfur)、硒和碲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8.9 稀有气体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DAVIDSOFT LTD.CO.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第七章 元素通论</dc:title>
  <dc:creator>Chem</dc:creator>
  <cp:lastModifiedBy>Administrator</cp:lastModifiedBy>
  <cp:revision>725</cp:revision>
  <dcterms:created xsi:type="dcterms:W3CDTF">1998-09-13T10:55:00Z</dcterms:created>
  <dcterms:modified xsi:type="dcterms:W3CDTF">2019-04-11T04:01:24Z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2052-11.1.0.8567</vt:lpwstr>
  </property>
</Properties>
</file>