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2"/>
  </p:notesMasterIdLst>
  <p:handoutMasterIdLst>
    <p:handoutMasterId r:id="rId13"/>
  </p:handoutMasterIdLst>
  <p:sldIdLst>
    <p:sldId id="295" r:id="rId2"/>
    <p:sldId id="369" r:id="rId3"/>
    <p:sldId id="294" r:id="rId4"/>
    <p:sldId id="296" r:id="rId5"/>
    <p:sldId id="365" r:id="rId6"/>
    <p:sldId id="366" r:id="rId7"/>
    <p:sldId id="372" r:id="rId8"/>
    <p:sldId id="368" r:id="rId9"/>
    <p:sldId id="370" r:id="rId10"/>
    <p:sldId id="371" r:id="rId1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DEEE12"/>
    <a:srgbClr val="00FF00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14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指针变量与字符数组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196752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指针变量与字符数组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5828" y="4609703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58112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指针变量与字符数组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二、问题</a:t>
            </a:r>
            <a:r>
              <a:rPr lang="zh-CN" altLang="en-US" sz="2600" b="1" dirty="0">
                <a:solidFill>
                  <a:srgbClr val="FF0000"/>
                </a:solidFill>
              </a:rPr>
              <a:t>引导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三、基本思想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四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、归纳总结</a:t>
            </a: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了解字符数组的存储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了解字符指针变量与字符串数组的区别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二、问题引导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001000" cy="530860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CN" altLang="en-US" sz="2600" dirty="0" smtClean="0">
                <a:solidFill>
                  <a:srgbClr val="FF0000"/>
                </a:solidFill>
              </a:rPr>
              <a:t>问题：前面学过各种数组都可以找到其元素地址，再通过指针去操作它，那字符数组也是一样么？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endParaRPr lang="en-US" altLang="zh-CN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536444" y="373524"/>
            <a:ext cx="7886700" cy="1325563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三、基本思想</a:t>
            </a:r>
            <a:endParaRPr lang="zh-CN" altLang="en-US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69913" y="2890916"/>
            <a:ext cx="7921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 err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str</a:t>
            </a:r>
            <a:endParaRPr lang="en-US" altLang="zh-CN" sz="28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332037" y="2986521"/>
            <a:ext cx="815975" cy="3572644"/>
            <a:chOff x="960" y="1276"/>
            <a:chExt cx="514" cy="2608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960" y="3558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960" y="3232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960" y="2906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960" y="2580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60" y="2254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960" y="1928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960" y="1602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960" y="1276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960" y="1276"/>
              <a:ext cx="51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960" y="1602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960" y="1928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960" y="2254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960" y="2580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960" y="2906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960" y="3232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960" y="3558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960" y="3884"/>
              <a:ext cx="51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960" y="1276"/>
              <a:ext cx="0" cy="26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1474" y="1276"/>
              <a:ext cx="0" cy="26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900237" y="1774056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ea typeface="楷体_GB2312" pitchFamily="49" charset="-122"/>
              </a:rPr>
              <a:t>字符数组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668597" y="3121218"/>
            <a:ext cx="792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 err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str</a:t>
            </a:r>
            <a:endParaRPr lang="en-US" altLang="zh-CN" sz="28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5384652" y="1844692"/>
            <a:ext cx="2736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ea typeface="楷体_GB2312" pitchFamily="49" charset="-122"/>
              </a:rPr>
              <a:t>字符指针变量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6484572" y="3102478"/>
            <a:ext cx="1054403" cy="588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50000"/>
              </a:spcBef>
            </a:pP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971675" y="1339081"/>
            <a:ext cx="7128717" cy="433387"/>
          </a:xfrm>
          <a:prstGeom prst="rect">
            <a:avLst/>
          </a:prstGeom>
          <a:solidFill>
            <a:srgbClr val="FFD8B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 smtClean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字符数组和字符指针的</a:t>
            </a:r>
            <a:r>
              <a:rPr lang="zh-CN" altLang="en-US" sz="2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定义：无初始化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684337" y="2348731"/>
            <a:ext cx="233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char </a:t>
            </a:r>
            <a:r>
              <a:rPr lang="en-US" altLang="zh-CN" sz="2800" b="1" dirty="0" err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str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[8];</a:t>
            </a: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5990514" y="2391083"/>
            <a:ext cx="1978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char *</a:t>
            </a:r>
            <a:r>
              <a:rPr lang="en-US" altLang="zh-CN" sz="2800" b="1" dirty="0" err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str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;</a:t>
            </a: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2192246" y="3380864"/>
            <a:ext cx="1847850" cy="32938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zh-CN" altLang="en-US" sz="2600" b="1" dirty="0">
                <a:latin typeface="楷体_GB2312" pitchFamily="49" charset="-122"/>
                <a:ea typeface="楷体_GB2312" pitchFamily="49" charset="-122"/>
              </a:rPr>
              <a:t>定义一个字符型一维数组，分配</a:t>
            </a:r>
            <a:r>
              <a:rPr lang="en-US" altLang="zh-CN" sz="2600" b="1" dirty="0"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2600" b="1" dirty="0">
                <a:latin typeface="楷体_GB2312" pitchFamily="49" charset="-122"/>
                <a:ea typeface="楷体_GB2312" pitchFamily="49" charset="-122"/>
              </a:rPr>
              <a:t>个连续的字符型存储单元，其首地址为数组名</a:t>
            </a:r>
            <a:r>
              <a:rPr lang="en-US" altLang="zh-CN" sz="2600" b="1" dirty="0" err="1">
                <a:latin typeface="楷体_GB2312" pitchFamily="49" charset="-122"/>
                <a:ea typeface="楷体_GB2312" pitchFamily="49" charset="-122"/>
              </a:rPr>
              <a:t>str</a:t>
            </a:r>
            <a:r>
              <a:rPr lang="zh-CN" altLang="en-US" sz="26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5384652" y="3834973"/>
            <a:ext cx="3708153" cy="2093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zh-CN" altLang="en-US" sz="2600" b="1" dirty="0">
                <a:latin typeface="楷体_GB2312" pitchFamily="49" charset="-122"/>
                <a:ea typeface="楷体_GB2312" pitchFamily="49" charset="-122"/>
              </a:rPr>
              <a:t>定义一个字符型指针变量，分配一个指针型存储单元，但未分配字符型存储单元，指针变量</a:t>
            </a:r>
            <a:r>
              <a:rPr lang="en-US" altLang="zh-CN" sz="2600" b="1" dirty="0" err="1">
                <a:latin typeface="楷体_GB2312" pitchFamily="49" charset="-122"/>
                <a:ea typeface="楷体_GB2312" pitchFamily="49" charset="-122"/>
              </a:rPr>
              <a:t>str</a:t>
            </a:r>
            <a:r>
              <a:rPr lang="zh-CN" altLang="en-US" sz="2600" b="1" dirty="0">
                <a:latin typeface="楷体_GB2312" pitchFamily="49" charset="-122"/>
                <a:ea typeface="楷体_GB2312" pitchFamily="49" charset="-122"/>
              </a:rPr>
              <a:t>无明确指向</a:t>
            </a:r>
            <a:r>
              <a:rPr lang="zh-CN" altLang="en-US" sz="26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70411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27" grpId="0" build="p" autoUpdateAnimBg="0"/>
      <p:bldP spid="29" grpId="0" animBg="1" autoUpdateAnimBg="0"/>
      <p:bldP spid="33" grpId="0" animBg="1" autoUpdateAnimBg="0"/>
      <p:bldP spid="3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三、基本思想</a:t>
            </a:r>
            <a:endParaRPr lang="zh-CN" altLang="en-US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50349" y="2883497"/>
            <a:ext cx="7921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 err="1">
                <a:latin typeface="楷体_GB2312" pitchFamily="49" charset="-122"/>
                <a:ea typeface="楷体_GB2312" pitchFamily="49" charset="-122"/>
              </a:rPr>
              <a:t>str</a:t>
            </a: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521706" y="2953866"/>
            <a:ext cx="815975" cy="3852862"/>
            <a:chOff x="960" y="1118"/>
            <a:chExt cx="514" cy="2608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960" y="3400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49" charset="-122"/>
                  <a:ea typeface="楷体_GB2312" pitchFamily="49" charset="-122"/>
                </a:rPr>
                <a:t>\0</a:t>
              </a: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60" y="3074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49" charset="-122"/>
                  <a:ea typeface="楷体_GB2312" pitchFamily="49" charset="-122"/>
                </a:rPr>
                <a:t>t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960" y="2748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49" charset="-122"/>
                  <a:ea typeface="楷体_GB2312" pitchFamily="49" charset="-122"/>
                </a:rPr>
                <a:t>n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960" y="2422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49" charset="-122"/>
                  <a:ea typeface="楷体_GB2312" pitchFamily="49" charset="-122"/>
                </a:rPr>
                <a:t>e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960" y="2096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49" charset="-122"/>
                  <a:ea typeface="楷体_GB2312" pitchFamily="49" charset="-122"/>
                </a:rPr>
                <a:t>d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960" y="1770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49" charset="-122"/>
                  <a:ea typeface="楷体_GB2312" pitchFamily="49" charset="-122"/>
                </a:rPr>
                <a:t>u</a:t>
              </a: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960" y="1444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49" charset="-122"/>
                  <a:ea typeface="楷体_GB2312" pitchFamily="49" charset="-122"/>
                </a:rPr>
                <a:t>t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960" y="1118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49" charset="-122"/>
                  <a:ea typeface="楷体_GB2312" pitchFamily="49" charset="-122"/>
                </a:rPr>
                <a:t>s</a:t>
              </a: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960" y="1118"/>
              <a:ext cx="51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960" y="1444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960" y="1770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960" y="2096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960" y="2422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960" y="2748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960" y="3074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960" y="3400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960" y="3726"/>
              <a:ext cx="51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960" y="1118"/>
              <a:ext cx="0" cy="26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1474" y="1118"/>
              <a:ext cx="0" cy="26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899740" y="1844998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ea typeface="楷体_GB2312" pitchFamily="49" charset="-122"/>
              </a:rPr>
              <a:t>字符数组</a:t>
            </a: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4103485" y="2978525"/>
            <a:ext cx="792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 err="1">
                <a:latin typeface="楷体_GB2312" pitchFamily="49" charset="-122"/>
                <a:ea typeface="楷体_GB2312" pitchFamily="49" charset="-122"/>
              </a:rPr>
              <a:t>str</a:t>
            </a: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4782765" y="1832297"/>
            <a:ext cx="273685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ea typeface="楷体_GB2312" pitchFamily="49" charset="-122"/>
              </a:rPr>
              <a:t>字符指针变量</a:t>
            </a: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4947247" y="2953866"/>
            <a:ext cx="1452563" cy="5889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50000"/>
              </a:spcBef>
            </a:pP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1260103" y="1338585"/>
            <a:ext cx="6624637" cy="431800"/>
          </a:xfrm>
          <a:prstGeom prst="rect">
            <a:avLst/>
          </a:prstGeom>
          <a:solidFill>
            <a:srgbClr val="FFD8B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 smtClean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字符数组与字符指针的</a:t>
            </a:r>
            <a:r>
              <a:rPr lang="zh-CN" altLang="en-US" sz="2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定义：有初始化</a:t>
            </a: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-95623" y="2419673"/>
            <a:ext cx="3948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char </a:t>
            </a:r>
            <a:r>
              <a:rPr lang="en-US" altLang="zh-CN" sz="2800" b="1" dirty="0" err="1">
                <a:latin typeface="楷体_GB2312" pitchFamily="49" charset="-122"/>
                <a:ea typeface="楷体_GB2312" pitchFamily="49" charset="-122"/>
              </a:rPr>
              <a:t>str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[]=</a:t>
            </a:r>
            <a:r>
              <a:rPr lang="en-US" altLang="zh-CN" sz="2800" b="1" dirty="0"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student</a:t>
            </a:r>
            <a:r>
              <a:rPr lang="en-US" altLang="zh-CN" sz="2800" b="1" dirty="0">
                <a:latin typeface="Arial" panose="020B0604020202020204" pitchFamily="34" charset="0"/>
                <a:ea typeface="楷体_GB2312" pitchFamily="49" charset="-122"/>
              </a:rPr>
              <a:t>”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;</a:t>
            </a: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4116015" y="2419673"/>
            <a:ext cx="3768725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char *</a:t>
            </a:r>
            <a:r>
              <a:rPr lang="en-US" altLang="zh-CN" sz="2800" b="1" dirty="0" err="1">
                <a:latin typeface="楷体_GB2312" pitchFamily="49" charset="-122"/>
                <a:ea typeface="楷体_GB2312" pitchFamily="49" charset="-122"/>
              </a:rPr>
              <a:t>str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sz="2800" b="1" dirty="0"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student</a:t>
            </a:r>
            <a:r>
              <a:rPr lang="en-US" altLang="zh-CN" sz="2800" b="1" dirty="0">
                <a:latin typeface="Arial" panose="020B0604020202020204" pitchFamily="34" charset="0"/>
                <a:ea typeface="楷体_GB2312" pitchFamily="49" charset="-122"/>
              </a:rPr>
              <a:t>”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;</a:t>
            </a:r>
          </a:p>
        </p:txBody>
      </p:sp>
      <p:grpSp>
        <p:nvGrpSpPr>
          <p:cNvPr id="32" name="Group 49"/>
          <p:cNvGrpSpPr>
            <a:grpSpLocks/>
          </p:cNvGrpSpPr>
          <p:nvPr/>
        </p:nvGrpSpPr>
        <p:grpSpPr bwMode="auto">
          <a:xfrm>
            <a:off x="7273553" y="2978525"/>
            <a:ext cx="815975" cy="3852862"/>
            <a:chOff x="4543" y="1118"/>
            <a:chExt cx="514" cy="2608"/>
          </a:xfrm>
        </p:grpSpPr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4543" y="3400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49" charset="-122"/>
                  <a:ea typeface="楷体_GB2312" pitchFamily="49" charset="-122"/>
                </a:rPr>
                <a:t>\0</a:t>
              </a: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543" y="3074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49" charset="-122"/>
                  <a:ea typeface="楷体_GB2312" pitchFamily="49" charset="-122"/>
                </a:rPr>
                <a:t>t</a:t>
              </a: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4543" y="2748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49" charset="-122"/>
                  <a:ea typeface="楷体_GB2312" pitchFamily="49" charset="-122"/>
                </a:rPr>
                <a:t>n</a:t>
              </a: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4543" y="2422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49" charset="-122"/>
                  <a:ea typeface="楷体_GB2312" pitchFamily="49" charset="-122"/>
                </a:rPr>
                <a:t>e</a:t>
              </a: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543" y="2096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49" charset="-122"/>
                  <a:ea typeface="楷体_GB2312" pitchFamily="49" charset="-122"/>
                </a:rPr>
                <a:t>d</a:t>
              </a: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543" y="1770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49" charset="-122"/>
                  <a:ea typeface="楷体_GB2312" pitchFamily="49" charset="-122"/>
                </a:rPr>
                <a:t>u</a:t>
              </a: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543" y="1444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49" charset="-122"/>
                  <a:ea typeface="楷体_GB2312" pitchFamily="49" charset="-122"/>
                </a:rPr>
                <a:t>t</a:t>
              </a: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4543" y="1118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49" charset="-122"/>
                  <a:ea typeface="楷体_GB2312" pitchFamily="49" charset="-122"/>
                </a:rPr>
                <a:t>s</a:t>
              </a:r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4543" y="1118"/>
              <a:ext cx="51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4543" y="1444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4543" y="1770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4543" y="2096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>
              <a:off x="4543" y="2422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Line 43"/>
            <p:cNvSpPr>
              <a:spLocks noChangeShapeType="1"/>
            </p:cNvSpPr>
            <p:nvPr/>
          </p:nvSpPr>
          <p:spPr bwMode="auto">
            <a:xfrm>
              <a:off x="4543" y="2748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4543" y="3074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>
              <a:off x="4543" y="3400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4543" y="3726"/>
              <a:ext cx="51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>
              <a:off x="4543" y="1118"/>
              <a:ext cx="0" cy="26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5057" y="1118"/>
              <a:ext cx="0" cy="26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6409953" y="3257079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" name="Rectangle 51"/>
          <p:cNvSpPr>
            <a:spLocks noChangeArrowheads="1"/>
          </p:cNvSpPr>
          <p:nvPr/>
        </p:nvSpPr>
        <p:spPr bwMode="auto">
          <a:xfrm>
            <a:off x="3171453" y="3643635"/>
            <a:ext cx="3849687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zh-CN" altLang="en-US" sz="2600" b="1" dirty="0">
                <a:latin typeface="楷体_GB2312" pitchFamily="49" charset="-122"/>
                <a:ea typeface="楷体_GB2312" pitchFamily="49" charset="-122"/>
              </a:rPr>
              <a:t>定义一个字符型指针变量，分配一个指针型存储单元</a:t>
            </a:r>
            <a:r>
              <a:rPr lang="zh-CN" altLang="en-US" sz="26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2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另分配</a:t>
            </a:r>
            <a:r>
              <a:rPr lang="en-US" altLang="zh-CN" sz="2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2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个连续的字符型存储单元存放</a:t>
            </a:r>
            <a:r>
              <a:rPr lang="zh-CN" altLang="en-US" sz="2600" b="1" dirty="0">
                <a:solidFill>
                  <a:srgbClr val="0000FF"/>
                </a:solidFill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en-US" altLang="zh-CN" sz="2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student</a:t>
            </a:r>
            <a:r>
              <a:rPr lang="en-US" altLang="zh-CN" sz="2600" b="1" dirty="0">
                <a:solidFill>
                  <a:schemeClr val="tx2"/>
                </a:solidFill>
                <a:latin typeface="Arial" panose="020B0604020202020204" pitchFamily="34" charset="0"/>
                <a:ea typeface="楷体_GB2312" pitchFamily="49" charset="-122"/>
              </a:rPr>
              <a:t>”</a:t>
            </a:r>
            <a:r>
              <a:rPr lang="zh-CN" altLang="en-US" sz="26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2600" b="1" dirty="0">
                <a:latin typeface="楷体_GB2312" pitchFamily="49" charset="-122"/>
                <a:ea typeface="楷体_GB2312" pitchFamily="49" charset="-122"/>
              </a:rPr>
              <a:t>其首地址存放在指针变量</a:t>
            </a:r>
            <a:r>
              <a:rPr lang="en-US" altLang="zh-CN" sz="2600" b="1" dirty="0" err="1">
                <a:latin typeface="楷体_GB2312" pitchFamily="49" charset="-122"/>
                <a:ea typeface="楷体_GB2312" pitchFamily="49" charset="-122"/>
              </a:rPr>
              <a:t>str</a:t>
            </a:r>
            <a:r>
              <a:rPr lang="zh-CN" altLang="en-US" sz="2600" b="1" dirty="0">
                <a:latin typeface="楷体_GB2312" pitchFamily="49" charset="-122"/>
                <a:ea typeface="楷体_GB2312" pitchFamily="49" charset="-122"/>
              </a:rPr>
              <a:t>中。</a:t>
            </a:r>
          </a:p>
        </p:txBody>
      </p:sp>
    </p:spTree>
    <p:extLst>
      <p:ext uri="{BB962C8B-B14F-4D97-AF65-F5344CB8AC3E}">
        <p14:creationId xmlns:p14="http://schemas.microsoft.com/office/powerpoint/2010/main" val="120914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26" grpId="0" build="p" autoUpdateAnimBg="0"/>
      <p:bldP spid="28" grpId="0" animBg="1" autoUpdateAnimBg="0"/>
      <p:bldP spid="52" grpId="0" animBg="1"/>
      <p:bldP spid="5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680253" y="332656"/>
            <a:ext cx="7886700" cy="1325563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三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、基本思路</a:t>
            </a:r>
            <a:endParaRPr lang="zh-CN" altLang="en-US" dirty="0" smtClean="0"/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186418" y="1611388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ea typeface="楷体_GB2312" pitchFamily="1" charset="-122"/>
              </a:rPr>
              <a:t>字符数组</a:t>
            </a: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4722372" y="3185008"/>
            <a:ext cx="792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 err="1">
                <a:latin typeface="楷体_GB2312" pitchFamily="1" charset="-122"/>
                <a:ea typeface="楷体_GB2312" pitchFamily="1" charset="-122"/>
              </a:rPr>
              <a:t>str</a:t>
            </a:r>
            <a:endParaRPr lang="en-US" altLang="zh-CN" sz="28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5861167" y="1599406"/>
            <a:ext cx="273685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ea typeface="楷体_GB2312" pitchFamily="1" charset="-122"/>
              </a:rPr>
              <a:t>字符指针变量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460284" y="3185008"/>
            <a:ext cx="1452563" cy="5889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50000"/>
              </a:spcBef>
            </a:pPr>
            <a:endParaRPr lang="zh-CN" altLang="zh-CN">
              <a:latin typeface="Arial" panose="020B0604020202020204" pitchFamily="34" charset="0"/>
            </a:endParaRPr>
          </a:p>
        </p:txBody>
      </p:sp>
      <p:grpSp>
        <p:nvGrpSpPr>
          <p:cNvPr id="37" name="Group 25"/>
          <p:cNvGrpSpPr>
            <a:grpSpLocks/>
          </p:cNvGrpSpPr>
          <p:nvPr/>
        </p:nvGrpSpPr>
        <p:grpSpPr bwMode="auto">
          <a:xfrm>
            <a:off x="7783073" y="3225139"/>
            <a:ext cx="815975" cy="3633567"/>
            <a:chOff x="4861" y="1276"/>
            <a:chExt cx="514" cy="2608"/>
          </a:xfrm>
        </p:grpSpPr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4861" y="3558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1" charset="-122"/>
                  <a:ea typeface="楷体_GB2312" pitchFamily="1" charset="-122"/>
                </a:rPr>
                <a:t>\0</a:t>
              </a:r>
            </a:p>
          </p:txBody>
        </p:sp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4861" y="3232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1" charset="-122"/>
                  <a:ea typeface="楷体_GB2312" pitchFamily="1" charset="-122"/>
                </a:rPr>
                <a:t>r</a:t>
              </a:r>
            </a:p>
          </p:txBody>
        </p:sp>
        <p:sp>
          <p:nvSpPr>
            <p:cNvPr id="40" name="Rectangle 8"/>
            <p:cNvSpPr>
              <a:spLocks noChangeArrowheads="1"/>
            </p:cNvSpPr>
            <p:nvPr/>
          </p:nvSpPr>
          <p:spPr bwMode="auto">
            <a:xfrm>
              <a:off x="4861" y="2906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1" charset="-122"/>
                  <a:ea typeface="楷体_GB2312" pitchFamily="1" charset="-122"/>
                </a:rPr>
                <a:t>e</a:t>
              </a:r>
            </a:p>
          </p:txBody>
        </p:sp>
        <p:sp>
          <p:nvSpPr>
            <p:cNvPr id="41" name="Rectangle 9"/>
            <p:cNvSpPr>
              <a:spLocks noChangeArrowheads="1"/>
            </p:cNvSpPr>
            <p:nvPr/>
          </p:nvSpPr>
          <p:spPr bwMode="auto">
            <a:xfrm>
              <a:off x="4861" y="2580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1" charset="-122"/>
                  <a:ea typeface="楷体_GB2312" pitchFamily="1" charset="-122"/>
                </a:rPr>
                <a:t>h</a:t>
              </a:r>
            </a:p>
          </p:txBody>
        </p:sp>
        <p:sp>
          <p:nvSpPr>
            <p:cNvPr id="42" name="Rectangle 10"/>
            <p:cNvSpPr>
              <a:spLocks noChangeArrowheads="1"/>
            </p:cNvSpPr>
            <p:nvPr/>
          </p:nvSpPr>
          <p:spPr bwMode="auto">
            <a:xfrm>
              <a:off x="4861" y="2254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1" charset="-122"/>
                  <a:ea typeface="楷体_GB2312" pitchFamily="1" charset="-122"/>
                </a:rPr>
                <a:t>c</a:t>
              </a:r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auto">
            <a:xfrm>
              <a:off x="4861" y="1928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1" charset="-122"/>
                  <a:ea typeface="楷体_GB2312" pitchFamily="1" charset="-122"/>
                </a:rPr>
                <a:t>a</a:t>
              </a:r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auto">
            <a:xfrm>
              <a:off x="4861" y="1602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1" charset="-122"/>
                  <a:ea typeface="楷体_GB2312" pitchFamily="1" charset="-122"/>
                </a:rPr>
                <a:t>e</a:t>
              </a:r>
            </a:p>
          </p:txBody>
        </p:sp>
        <p:sp>
          <p:nvSpPr>
            <p:cNvPr id="45" name="Rectangle 13"/>
            <p:cNvSpPr>
              <a:spLocks noChangeArrowheads="1"/>
            </p:cNvSpPr>
            <p:nvPr/>
          </p:nvSpPr>
          <p:spPr bwMode="auto">
            <a:xfrm>
              <a:off x="4861" y="1276"/>
              <a:ext cx="5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latin typeface="楷体_GB2312" pitchFamily="1" charset="-122"/>
                  <a:ea typeface="楷体_GB2312" pitchFamily="1" charset="-122"/>
                </a:rPr>
                <a:t>t</a:t>
              </a:r>
            </a:p>
          </p:txBody>
        </p:sp>
        <p:sp>
          <p:nvSpPr>
            <p:cNvPr id="46" name="Line 14"/>
            <p:cNvSpPr>
              <a:spLocks noChangeShapeType="1"/>
            </p:cNvSpPr>
            <p:nvPr/>
          </p:nvSpPr>
          <p:spPr bwMode="auto">
            <a:xfrm>
              <a:off x="4861" y="1276"/>
              <a:ext cx="51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Line 15"/>
            <p:cNvSpPr>
              <a:spLocks noChangeShapeType="1"/>
            </p:cNvSpPr>
            <p:nvPr/>
          </p:nvSpPr>
          <p:spPr bwMode="auto">
            <a:xfrm>
              <a:off x="4861" y="1602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16"/>
            <p:cNvSpPr>
              <a:spLocks noChangeShapeType="1"/>
            </p:cNvSpPr>
            <p:nvPr/>
          </p:nvSpPr>
          <p:spPr bwMode="auto">
            <a:xfrm>
              <a:off x="4861" y="1928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4861" y="2254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>
              <a:off x="4861" y="2580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Line 19"/>
            <p:cNvSpPr>
              <a:spLocks noChangeShapeType="1"/>
            </p:cNvSpPr>
            <p:nvPr/>
          </p:nvSpPr>
          <p:spPr bwMode="auto">
            <a:xfrm>
              <a:off x="4861" y="2906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>
              <a:off x="4861" y="3232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4861" y="3558"/>
              <a:ext cx="5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>
              <a:off x="4861" y="3884"/>
              <a:ext cx="51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>
              <a:off x="4861" y="1276"/>
              <a:ext cx="0" cy="26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>
              <a:off x="5375" y="1276"/>
              <a:ext cx="0" cy="26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919473" y="3429000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1635682" y="1224359"/>
            <a:ext cx="6392702" cy="476250"/>
          </a:xfrm>
          <a:prstGeom prst="rect">
            <a:avLst/>
          </a:prstGeom>
          <a:solidFill>
            <a:srgbClr val="FFD8B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 smtClean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字符数组和字符指针的</a:t>
            </a:r>
            <a:r>
              <a:rPr lang="zh-CN" altLang="en-US" sz="2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整体赋值</a:t>
            </a:r>
          </a:p>
        </p:txBody>
      </p:sp>
      <p:sp>
        <p:nvSpPr>
          <p:cNvPr id="59" name="Rectangle 28"/>
          <p:cNvSpPr>
            <a:spLocks noChangeArrowheads="1"/>
          </p:cNvSpPr>
          <p:nvPr/>
        </p:nvSpPr>
        <p:spPr bwMode="auto">
          <a:xfrm>
            <a:off x="-35489" y="2130500"/>
            <a:ext cx="41751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char </a:t>
            </a:r>
            <a:r>
              <a:rPr lang="en-US" altLang="zh-CN" sz="2800" b="1" dirty="0" err="1">
                <a:latin typeface="楷体_GB2312" pitchFamily="1" charset="-122"/>
                <a:ea typeface="楷体_GB2312" pitchFamily="1" charset="-122"/>
              </a:rPr>
              <a:t>str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[8];</a:t>
            </a:r>
          </a:p>
          <a:p>
            <a:pPr algn="l"/>
            <a:r>
              <a:rPr lang="en-US" altLang="zh-CN" sz="2800" b="1" dirty="0" err="1">
                <a:latin typeface="楷体_GB2312" pitchFamily="1" charset="-122"/>
                <a:ea typeface="楷体_GB2312" pitchFamily="1" charset="-122"/>
              </a:rPr>
              <a:t>str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=</a:t>
            </a:r>
            <a:r>
              <a:rPr lang="en-US" altLang="zh-CN" sz="2800" b="1" dirty="0">
                <a:latin typeface="Arial" panose="020B0604020202020204" pitchFamily="34" charset="0"/>
                <a:ea typeface="楷体_GB2312" pitchFamily="1" charset="-122"/>
              </a:rPr>
              <a:t>“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teacher</a:t>
            </a:r>
            <a:r>
              <a:rPr lang="en-US" altLang="zh-CN" sz="2800" b="1" dirty="0">
                <a:latin typeface="Arial" panose="020B0604020202020204" pitchFamily="34" charset="0"/>
                <a:ea typeface="楷体_GB2312" pitchFamily="1" charset="-122"/>
              </a:rPr>
              <a:t>”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;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不合法！</a:t>
            </a:r>
          </a:p>
          <a:p>
            <a:pPr algn="l"/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不允许对数组名赋值，因为数组名是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常量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。</a:t>
            </a:r>
          </a:p>
        </p:txBody>
      </p:sp>
      <p:sp>
        <p:nvSpPr>
          <p:cNvPr id="60" name="Rectangle 29"/>
          <p:cNvSpPr>
            <a:spLocks noChangeArrowheads="1"/>
          </p:cNvSpPr>
          <p:nvPr/>
        </p:nvSpPr>
        <p:spPr bwMode="auto">
          <a:xfrm>
            <a:off x="6318110" y="2081523"/>
            <a:ext cx="2825890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char *</a:t>
            </a:r>
            <a:r>
              <a:rPr lang="en-US" altLang="zh-CN" sz="2800" b="1" dirty="0" err="1">
                <a:latin typeface="楷体_GB2312" pitchFamily="1" charset="-122"/>
                <a:ea typeface="楷体_GB2312" pitchFamily="1" charset="-122"/>
              </a:rPr>
              <a:t>str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;</a:t>
            </a:r>
          </a:p>
          <a:p>
            <a:r>
              <a:rPr lang="en-US" altLang="zh-CN" sz="2800" b="1" dirty="0" err="1">
                <a:latin typeface="楷体_GB2312" pitchFamily="1" charset="-122"/>
                <a:ea typeface="楷体_GB2312" pitchFamily="1" charset="-122"/>
              </a:rPr>
              <a:t>str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=</a:t>
            </a:r>
            <a:r>
              <a:rPr lang="en-US" altLang="zh-CN" sz="2800" b="1" dirty="0">
                <a:latin typeface="Arial" panose="020B0604020202020204" pitchFamily="34" charset="0"/>
                <a:ea typeface="楷体_GB2312" pitchFamily="1" charset="-122"/>
              </a:rPr>
              <a:t>“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teacher</a:t>
            </a:r>
            <a:r>
              <a:rPr lang="en-US" altLang="zh-CN" sz="2800" b="1" dirty="0">
                <a:latin typeface="Arial" panose="020B0604020202020204" pitchFamily="34" charset="0"/>
                <a:ea typeface="楷体_GB2312" pitchFamily="1" charset="-122"/>
              </a:rPr>
              <a:t>”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5301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 autoUpdateAnimBg="0"/>
      <p:bldP spid="36" grpId="0" animBg="1" autoUpdateAnimBg="0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680253" y="332656"/>
            <a:ext cx="7886700" cy="1325563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三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、基本思路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2200" y="1379338"/>
            <a:ext cx="7886700" cy="568863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CN" altLang="zh-CN" sz="2800" dirty="0"/>
              <a:t>字符数组和字符（串）指针</a:t>
            </a:r>
            <a:r>
              <a:rPr lang="zh-CN" altLang="en-US" sz="2800" dirty="0"/>
              <a:t>的</a:t>
            </a:r>
            <a:r>
              <a:rPr lang="zh-CN" altLang="zh-CN" sz="2800" dirty="0"/>
              <a:t>区别</a:t>
            </a:r>
            <a:endParaRPr lang="en-US" altLang="zh-CN" sz="2800" dirty="0"/>
          </a:p>
          <a:p>
            <a:pPr marL="620713" lvl="1" indent="-182563">
              <a:defRPr/>
            </a:pPr>
            <a:r>
              <a:rPr lang="zh-CN" altLang="en-US" sz="2800" dirty="0">
                <a:solidFill>
                  <a:srgbClr val="FF0000"/>
                </a:solidFill>
              </a:rPr>
              <a:t> 存储上的区别：</a:t>
            </a:r>
            <a:r>
              <a:rPr lang="zh-CN" altLang="en-US" sz="2800" dirty="0"/>
              <a:t>字符数组元素存放一个字符</a:t>
            </a:r>
            <a:r>
              <a:rPr lang="en-US" altLang="zh-CN" sz="2800" dirty="0"/>
              <a:t>, </a:t>
            </a:r>
          </a:p>
          <a:p>
            <a:pPr marL="182563" indent="-182563">
              <a:buFont typeface="Wingdings" panose="05000000000000000000" pitchFamily="2" charset="2"/>
              <a:buNone/>
              <a:defRPr/>
            </a:pPr>
            <a:r>
              <a:rPr lang="en-US" altLang="zh-CN" sz="2800" dirty="0"/>
              <a:t>    </a:t>
            </a:r>
            <a:r>
              <a:rPr lang="zh-CN" altLang="en-US" sz="2800" dirty="0"/>
              <a:t>字符指针存放是</a:t>
            </a:r>
            <a:r>
              <a:rPr lang="zh-CN" altLang="en-US" sz="2800" dirty="0" smtClean="0"/>
              <a:t>地址</a:t>
            </a:r>
          </a:p>
          <a:p>
            <a:pPr marL="620713" lvl="1" indent="-182563">
              <a:defRPr/>
            </a:pPr>
            <a:r>
              <a:rPr lang="zh-CN" altLang="en-US" sz="2800" dirty="0" smtClean="0">
                <a:solidFill>
                  <a:srgbClr val="FF0000"/>
                </a:solidFill>
              </a:rPr>
              <a:t>赋值</a:t>
            </a:r>
            <a:r>
              <a:rPr lang="zh-CN" altLang="en-US" sz="2800" dirty="0">
                <a:solidFill>
                  <a:srgbClr val="FF0000"/>
                </a:solidFill>
              </a:rPr>
              <a:t>上的区别</a:t>
            </a:r>
            <a:r>
              <a:rPr lang="zh-CN" altLang="en-US" sz="2800" dirty="0"/>
              <a:t>：对字符数组只能对各个元素赋值</a:t>
            </a:r>
            <a:r>
              <a:rPr lang="en-US" altLang="zh-CN" sz="2800" dirty="0"/>
              <a:t>(</a:t>
            </a:r>
            <a:r>
              <a:rPr lang="zh-CN" altLang="en-US" sz="2800" dirty="0"/>
              <a:t>字符数组定义例外</a:t>
            </a:r>
            <a:r>
              <a:rPr lang="en-US" altLang="zh-CN" sz="2800" dirty="0"/>
              <a:t>)</a:t>
            </a:r>
            <a:r>
              <a:rPr lang="zh-CN" altLang="en-US" sz="2800" dirty="0"/>
              <a:t>。可以将一个常量字符串赋值给字符指针，含义是将</a:t>
            </a:r>
            <a:r>
              <a:rPr lang="zh-CN" altLang="en-US" sz="2800" dirty="0">
                <a:solidFill>
                  <a:srgbClr val="0000FF"/>
                </a:solidFill>
              </a:rPr>
              <a:t>常量串首地址赋值给字符指针</a:t>
            </a:r>
            <a:r>
              <a:rPr lang="zh-CN" altLang="en-US" sz="2800" dirty="0" smtClean="0">
                <a:solidFill>
                  <a:srgbClr val="0000FF"/>
                </a:solidFill>
              </a:rPr>
              <a:t>。</a:t>
            </a:r>
            <a:endParaRPr lang="en-US" altLang="zh-CN" sz="2800" dirty="0" smtClean="0">
              <a:solidFill>
                <a:srgbClr val="0000FF"/>
              </a:solidFill>
            </a:endParaRPr>
          </a:p>
          <a:p>
            <a:pPr marL="620713" lvl="1" indent="-182563">
              <a:defRPr/>
            </a:pPr>
            <a:r>
              <a:rPr lang="zh-CN" altLang="en-US" sz="2800" dirty="0" smtClean="0">
                <a:solidFill>
                  <a:srgbClr val="FF0000"/>
                </a:solidFill>
              </a:rPr>
              <a:t>定义上的区别 ：</a:t>
            </a:r>
            <a:r>
              <a:rPr lang="zh-CN" altLang="en-US" sz="2800" dirty="0" smtClean="0"/>
              <a:t>定义数组后，编译系统分配具体的内存单元。定义指针变量，编译系统只分配一个存储单元，以存放地址值</a:t>
            </a:r>
            <a:r>
              <a:rPr lang="en-US" altLang="zh-CN" sz="2800" dirty="0" smtClean="0"/>
              <a:t>,</a:t>
            </a:r>
            <a:r>
              <a:rPr lang="zh-CN" altLang="en-US" sz="2800" dirty="0" smtClean="0"/>
              <a:t>这个值是随机的，所以</a:t>
            </a:r>
            <a:r>
              <a:rPr lang="zh-CN" altLang="en-US" sz="2800" dirty="0" smtClean="0">
                <a:solidFill>
                  <a:srgbClr val="FF0000"/>
                </a:solidFill>
              </a:rPr>
              <a:t>字符指针必须初始化才能使用。 </a:t>
            </a:r>
          </a:p>
          <a:p>
            <a:pPr marL="620713" lvl="1" indent="-182563">
              <a:defRPr/>
            </a:pPr>
            <a:endParaRPr lang="zh-CN" alt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85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四</a:t>
            </a:r>
            <a:r>
              <a:rPr lang="zh-CN" altLang="en-US" b="1" dirty="0" smtClean="0">
                <a:solidFill>
                  <a:srgbClr val="FF0000"/>
                </a:solidFill>
              </a:rPr>
              <a:t>、小结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3528" y="1916832"/>
            <a:ext cx="8712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200" dirty="0" smtClean="0">
                <a:solidFill>
                  <a:srgbClr val="FF0000"/>
                </a:solidFill>
              </a:rPr>
              <a:t>字符数组和字符指针的定义和存储</a:t>
            </a:r>
            <a:endParaRPr lang="en-US" altLang="zh-CN" sz="3200" dirty="0" smtClean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200" dirty="0" smtClean="0">
                <a:solidFill>
                  <a:srgbClr val="0000FF"/>
                </a:solidFill>
              </a:rPr>
              <a:t>字符数组和字符指针的初始化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200" dirty="0" smtClean="0">
                <a:solidFill>
                  <a:srgbClr val="0000FF"/>
                </a:solidFill>
              </a:rPr>
              <a:t>字符数组和字符指针在存储、定义和赋值上的区别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pPr algn="l"/>
            <a:endParaRPr lang="en-US" altLang="zh-CN" sz="3200" dirty="0" smtClean="0"/>
          </a:p>
          <a:p>
            <a:pPr algn="l"/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350000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3398</TotalTime>
  <Words>461</Words>
  <Application>Microsoft Office PowerPoint</Application>
  <PresentationFormat>全屏显示(4:3)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黑体</vt:lpstr>
      <vt:lpstr>华文行楷</vt:lpstr>
      <vt:lpstr>华文楷体</vt:lpstr>
      <vt:lpstr>华文新魏</vt:lpstr>
      <vt:lpstr>楷体_GB2312</vt:lpstr>
      <vt:lpstr>宋体</vt:lpstr>
      <vt:lpstr>Arial</vt:lpstr>
      <vt:lpstr>Calibri</vt:lpstr>
      <vt:lpstr>Calibri Light</vt:lpstr>
      <vt:lpstr>Verdana</vt:lpstr>
      <vt:lpstr>Wingdings</vt:lpstr>
      <vt:lpstr>Office 主题</vt:lpstr>
      <vt:lpstr>PowerPoint 演示文稿</vt:lpstr>
      <vt:lpstr>《指针变量与字符数组》提纲</vt:lpstr>
      <vt:lpstr>一、教学目标</vt:lpstr>
      <vt:lpstr>二、问题引导</vt:lpstr>
      <vt:lpstr>三、基本思想</vt:lpstr>
      <vt:lpstr>三、基本思想</vt:lpstr>
      <vt:lpstr>三、基本思路</vt:lpstr>
      <vt:lpstr>三、基本思路</vt:lpstr>
      <vt:lpstr>四、小结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周才东</cp:lastModifiedBy>
  <cp:revision>203</cp:revision>
  <dcterms:created xsi:type="dcterms:W3CDTF">2004-11-26T05:12:32Z</dcterms:created>
  <dcterms:modified xsi:type="dcterms:W3CDTF">2016-12-12T11:29:26Z</dcterms:modified>
</cp:coreProperties>
</file>