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2" r:id="rId1"/>
  </p:sldMasterIdLst>
  <p:notesMasterIdLst>
    <p:notesMasterId r:id="rId12"/>
  </p:notesMasterIdLst>
  <p:handoutMasterIdLst>
    <p:handoutMasterId r:id="rId13"/>
  </p:handoutMasterIdLst>
  <p:sldIdLst>
    <p:sldId id="295" r:id="rId2"/>
    <p:sldId id="369" r:id="rId3"/>
    <p:sldId id="294" r:id="rId4"/>
    <p:sldId id="296" r:id="rId5"/>
    <p:sldId id="365" r:id="rId6"/>
    <p:sldId id="366" r:id="rId7"/>
    <p:sldId id="372" r:id="rId8"/>
    <p:sldId id="368" r:id="rId9"/>
    <p:sldId id="370" r:id="rId10"/>
    <p:sldId id="371" r:id="rId11"/>
  </p:sldIdLst>
  <p:sldSz cx="9144000" cy="6858000" type="screen4x3"/>
  <p:notesSz cx="6858000" cy="9144000"/>
  <p:defaultTextStyle>
    <a:defPPr>
      <a:defRPr lang="zh-CN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Verdana" panose="020B060403050404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  <a:srgbClr val="DEEE12"/>
    <a:srgbClr val="00FF00"/>
    <a:srgbClr val="0000CC"/>
    <a:srgbClr val="000000"/>
    <a:srgbClr val="FFFF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47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0" d="100"/>
        <a:sy n="15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2148" y="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04150F96-6B00-42F6-9C63-E6D241ABDF4A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481331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55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latin typeface="Arial" charset="0"/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panose="020B0604020202020204" pitchFamily="34" charset="0"/>
              </a:defRPr>
            </a:lvl1pPr>
          </a:lstStyle>
          <a:p>
            <a:fld id="{EAD1E824-6650-4D57-9198-3CBE312EC4F5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4699646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73CBB-EBE9-419F-BDAC-02D037E8664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29695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48A677-8195-4C54-BF77-20E0251C1ACC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19783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22367619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 smtClean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dirty="0" smtClean="0"/>
              <a:t>单击此处编辑母版文本样式</a:t>
            </a:r>
          </a:p>
          <a:p>
            <a:pPr lvl="1"/>
            <a:r>
              <a:rPr lang="zh-CN" altLang="en-US" dirty="0" smtClean="0"/>
              <a:t>第二级</a:t>
            </a:r>
          </a:p>
          <a:p>
            <a:pPr lvl="2"/>
            <a:r>
              <a:rPr lang="zh-CN" altLang="en-US" dirty="0" smtClean="0"/>
              <a:t>第三级</a:t>
            </a:r>
          </a:p>
          <a:p>
            <a:pPr lvl="3"/>
            <a:r>
              <a:rPr lang="zh-CN" altLang="en-US" dirty="0" smtClean="0"/>
              <a:t>第四级</a:t>
            </a:r>
          </a:p>
          <a:p>
            <a:pPr lvl="4"/>
            <a:r>
              <a:rPr lang="zh-CN" altLang="en-US" dirty="0" smtClean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E8369C-F7E5-4F62-973B-CA52AB4980D0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76765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486220-C61B-4741-9AD1-D0CD4ECB1DA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81138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2062B-0F3E-4BDD-B129-4A06062AE834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3479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7124A0-FCA0-4924-93EC-48B4CD37589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381336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F0FDA3-458C-460F-8967-38FD757E3E9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81066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B385FF-4FA9-4C93-8100-F6627A8D7A1A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090407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5D5C01-1B19-4A41-B69A-D394B80E5A6E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24781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altLang="zh-CN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817B4-4EA4-453E-8141-D3D548A43426}" type="slidenum">
              <a:rPr lang="en-US" altLang="zh-CN" smtClean="0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76100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gi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zh-CN" altLang="en-US" dirty="0" smtClean="0"/>
              <a:t>华南师范大学 软件学院</a:t>
            </a:r>
            <a:endParaRPr lang="en-US" altLang="zh-CN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7BEFB8-EB80-470D-B4FD-A927594FF60D}" type="slidenum">
              <a:rPr lang="en-US" altLang="zh-CN" smtClean="0"/>
              <a:pPr/>
              <a:t>‹#›</a:t>
            </a:fld>
            <a:endParaRPr lang="en-US" altLang="zh-CN"/>
          </a:p>
        </p:txBody>
      </p:sp>
      <p:pic>
        <p:nvPicPr>
          <p:cNvPr id="7" name="Picture 9" descr="GIF-395"/>
          <p:cNvPicPr>
            <a:picLocks noChangeAspect="1" noChangeArrowheads="1" noCrop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07950" y="404813"/>
            <a:ext cx="9036050" cy="125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10"/>
          <p:cNvSpPr>
            <a:spLocks noChangeArrowheads="1"/>
          </p:cNvSpPr>
          <p:nvPr userDrawn="1"/>
        </p:nvSpPr>
        <p:spPr bwMode="auto">
          <a:xfrm>
            <a:off x="6948264" y="26988"/>
            <a:ext cx="2232249" cy="377825"/>
          </a:xfrm>
          <a:prstGeom prst="rect">
            <a:avLst/>
          </a:prstGeom>
          <a:gradFill rotWithShape="0">
            <a:gsLst>
              <a:gs pos="0">
                <a:srgbClr val="99CCFF"/>
              </a:gs>
              <a:gs pos="100000">
                <a:srgbClr val="FF00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prstShdw prst="shdw17" dist="17961" dir="2700000">
              <a:srgbClr val="99CCFF">
                <a:gamma/>
                <a:shade val="60000"/>
                <a:invGamma/>
              </a:srgbClr>
            </a:prstShdw>
          </a:effectLst>
        </p:spPr>
        <p:txBody>
          <a:bodyPr anchor="ctr" anchorCtr="1"/>
          <a:lstStyle/>
          <a:p>
            <a:pPr>
              <a:spcBef>
                <a:spcPct val="20000"/>
              </a:spcBef>
              <a:defRPr/>
            </a:pPr>
            <a:r>
              <a:rPr kumimoji="1" lang="en-US" altLang="zh-CN" sz="2000" b="0" dirty="0">
                <a:latin typeface="华文楷体" pitchFamily="2" charset="-122"/>
                <a:ea typeface="华文楷体" pitchFamily="2" charset="-122"/>
              </a:rPr>
              <a:t>C</a:t>
            </a:r>
            <a:r>
              <a:rPr kumimoji="1" lang="zh-CN" altLang="en-US" sz="2000" b="0" dirty="0">
                <a:latin typeface="华文楷体" pitchFamily="2" charset="-122"/>
                <a:ea typeface="华文楷体" pitchFamily="2" charset="-122"/>
              </a:rPr>
              <a:t>语言</a:t>
            </a:r>
            <a:r>
              <a:rPr kumimoji="1" lang="zh-CN" altLang="en-US" sz="2000" b="0" dirty="0" smtClean="0">
                <a:latin typeface="华文楷体" pitchFamily="2" charset="-122"/>
                <a:ea typeface="华文楷体" pitchFamily="2" charset="-122"/>
              </a:rPr>
              <a:t>程序设计</a:t>
            </a:r>
            <a:endParaRPr kumimoji="1" lang="zh-CN" altLang="en-US" sz="2000" b="0" dirty="0">
              <a:latin typeface="华文楷体" pitchFamily="2" charset="-122"/>
              <a:ea typeface="华文楷体" pitchFamily="2" charset="-122"/>
            </a:endParaRPr>
          </a:p>
        </p:txBody>
      </p:sp>
      <p:sp>
        <p:nvSpPr>
          <p:cNvPr id="9" name="WordArt 11"/>
          <p:cNvSpPr>
            <a:spLocks noChangeArrowheads="1" noChangeShapeType="1" noTextEdit="1"/>
          </p:cNvSpPr>
          <p:nvPr userDrawn="1"/>
        </p:nvSpPr>
        <p:spPr bwMode="auto">
          <a:xfrm>
            <a:off x="179388" y="0"/>
            <a:ext cx="3343275" cy="3714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2700" cap="sq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华文新魏"/>
                <a:ea typeface="华文新魏"/>
              </a:rPr>
              <a:t>指针变量与字符数组</a:t>
            </a:r>
            <a:endParaRPr lang="zh-CN" altLang="en-US" sz="3600" kern="10" dirty="0">
              <a:ln w="12700" cap="sq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10" name="Line 12"/>
          <p:cNvSpPr>
            <a:spLocks noChangeShapeType="1"/>
          </p:cNvSpPr>
          <p:nvPr userDrawn="1"/>
        </p:nvSpPr>
        <p:spPr bwMode="auto">
          <a:xfrm flipV="1">
            <a:off x="611188" y="1268413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13692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3" r:id="rId1"/>
    <p:sldLayoutId id="2147483784" r:id="rId2"/>
    <p:sldLayoutId id="2147483785" r:id="rId3"/>
    <p:sldLayoutId id="2147483786" r:id="rId4"/>
    <p:sldLayoutId id="2147483787" r:id="rId5"/>
    <p:sldLayoutId id="2147483788" r:id="rId6"/>
    <p:sldLayoutId id="2147483789" r:id="rId7"/>
    <p:sldLayoutId id="2147483790" r:id="rId8"/>
    <p:sldLayoutId id="2147483791" r:id="rId9"/>
    <p:sldLayoutId id="2147483792" r:id="rId10"/>
    <p:sldLayoutId id="2147483793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8" name="WordArt 4"/>
          <p:cNvSpPr>
            <a:spLocks noChangeArrowheads="1" noChangeShapeType="1" noTextEdit="1"/>
          </p:cNvSpPr>
          <p:nvPr/>
        </p:nvSpPr>
        <p:spPr bwMode="auto">
          <a:xfrm>
            <a:off x="2051720" y="1196752"/>
            <a:ext cx="5257254" cy="180027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>
              <a:defRPr/>
            </a:pPr>
            <a:r>
              <a:rPr lang="zh-CN" altLang="en-US" sz="3600" kern="10" dirty="0" smtClean="0">
                <a:ln w="19050" cap="sq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华文新魏"/>
                <a:ea typeface="华文新魏"/>
              </a:rPr>
              <a:t>指针变量与字符数组</a:t>
            </a:r>
            <a:endParaRPr lang="zh-CN" altLang="en-US" sz="3600" kern="10" dirty="0">
              <a:ln w="19050" cap="sq">
                <a:solidFill>
                  <a:srgbClr val="99CCFF"/>
                </a:solidFill>
                <a:round/>
                <a:headEnd/>
                <a:tailEnd/>
              </a:ln>
              <a:solidFill>
                <a:srgbClr val="0000FF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1345828" y="4609703"/>
            <a:ext cx="265747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软件学院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3923928" y="4581128"/>
            <a:ext cx="40322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defPPr>
              <a:defRPr lang="zh-CN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+mn-cs"/>
              </a:defRPr>
            </a:lvl9pPr>
          </a:lstStyle>
          <a:p>
            <a:pPr algn="ctr">
              <a:spcBef>
                <a:spcPct val="20000"/>
              </a:spcBef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zh-CN" altLang="en-US" sz="360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华文行楷" pitchFamily="2" charset="-122"/>
                <a:ea typeface="华文行楷" pitchFamily="2" charset="-122"/>
              </a:rPr>
              <a:t>曾碧卿  教授</a:t>
            </a:r>
          </a:p>
        </p:txBody>
      </p:sp>
      <p:pic>
        <p:nvPicPr>
          <p:cNvPr id="7" name="Picture 5" descr="欢迎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5459920"/>
            <a:ext cx="1871985" cy="12615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1331640" y="1844824"/>
            <a:ext cx="5832475" cy="19389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1pPr>
            <a:lvl2pPr marL="742950" indent="-28575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2pPr>
            <a:lvl3pPr marL="11430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3pPr>
            <a:lvl4pPr marL="16002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4pPr>
            <a:lvl5pPr marL="2057400" indent="-228600"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rgbClr val="FFFFFF"/>
                </a:solidFill>
                <a:latin typeface="Arial" panose="020B0604020202020204" pitchFamily="34" charset="0"/>
                <a:ea typeface="仿宋_GB231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12000" b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谢 谢 </a:t>
            </a:r>
            <a:r>
              <a:rPr kumimoji="1" lang="zh-CN" altLang="en-US" sz="9600" b="1" i="1" dirty="0">
                <a:solidFill>
                  <a:srgbClr val="FF3300"/>
                </a:solidFill>
                <a:effectLst/>
                <a:latin typeface="楷体_GB2312" pitchFamily="49" charset="-122"/>
                <a:ea typeface="楷体_GB2312" pitchFamily="49" charset="-122"/>
              </a:rPr>
              <a:t>！</a:t>
            </a:r>
            <a:endParaRPr kumimoji="1" lang="en-US" altLang="zh-CN" sz="9600" b="1" i="1" dirty="0">
              <a:solidFill>
                <a:srgbClr val="FF3300"/>
              </a:solidFill>
              <a:effectLst/>
              <a:latin typeface="楷体_GB2312" pitchFamily="49" charset="-122"/>
              <a:ea typeface="楷体_GB2312" pitchFamily="49" charset="-122"/>
            </a:endParaRPr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1848" y="4293096"/>
            <a:ext cx="3143250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37073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《</a:t>
            </a:r>
            <a:r>
              <a:rPr lang="zh-CN" altLang="en-US" b="1" dirty="0" smtClean="0">
                <a:solidFill>
                  <a:srgbClr val="0000FF"/>
                </a:solidFill>
                <a:latin typeface="黑体" panose="02010609060101010101" pitchFamily="49" charset="-122"/>
              </a:rPr>
              <a:t>指针变量与字符数组</a:t>
            </a:r>
            <a:r>
              <a:rPr lang="en-US" altLang="zh-CN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》</a:t>
            </a:r>
            <a:r>
              <a:rPr lang="zh-CN" altLang="en-US" b="1" dirty="0">
                <a:solidFill>
                  <a:srgbClr val="FF0000"/>
                </a:solidFill>
                <a:latin typeface="黑体" panose="02010609060101010101" pitchFamily="49" charset="-122"/>
              </a:rPr>
              <a:t>提纲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308602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一、教学</a:t>
            </a:r>
            <a:r>
              <a:rPr lang="zh-CN" altLang="en-US" sz="2600" b="1" dirty="0">
                <a:solidFill>
                  <a:srgbClr val="0000FF"/>
                </a:solidFill>
              </a:rPr>
              <a:t>目标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FF0000"/>
                </a:solidFill>
              </a:rPr>
              <a:t>二、问题</a:t>
            </a:r>
            <a:r>
              <a:rPr lang="zh-CN" altLang="en-US" sz="2600" b="1" dirty="0">
                <a:solidFill>
                  <a:srgbClr val="FF0000"/>
                </a:solidFill>
              </a:rPr>
              <a:t>引导</a:t>
            </a:r>
            <a:endParaRPr lang="en-US" altLang="zh-CN" sz="26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三、基本思想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>
                <a:solidFill>
                  <a:srgbClr val="FF0000"/>
                </a:solidFill>
              </a:rPr>
              <a:t>四</a:t>
            </a:r>
            <a:r>
              <a:rPr lang="zh-CN" altLang="en-US" sz="2600" b="1" dirty="0" smtClean="0">
                <a:solidFill>
                  <a:srgbClr val="FF0000"/>
                </a:solidFill>
              </a:rPr>
              <a:t>、归纳总结</a:t>
            </a: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0039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  <a:latin typeface="黑体" panose="02010609060101010101" pitchFamily="49" charset="-122"/>
              </a:rPr>
              <a:t>一、教学目标</a:t>
            </a:r>
          </a:p>
        </p:txBody>
      </p:sp>
      <p:sp>
        <p:nvSpPr>
          <p:cNvPr id="66563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4"/>
            <a:ext cx="7993063" cy="5184477"/>
          </a:xfrm>
        </p:spPr>
        <p:txBody>
          <a:bodyPr>
            <a:normAutofit/>
          </a:bodyPr>
          <a:lstStyle/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了解字符数组的存储</a:t>
            </a:r>
            <a:endParaRPr lang="en-US" altLang="zh-CN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zh-CN" altLang="en-US" sz="2600" b="1" dirty="0" smtClean="0">
                <a:solidFill>
                  <a:srgbClr val="0000FF"/>
                </a:solidFill>
              </a:rPr>
              <a:t>了解字符指针变量与字符串数组的区别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Ø"/>
            </a:pPr>
            <a:endParaRPr lang="zh-CN" altLang="en-US" sz="2600" b="1" dirty="0" smtClean="0">
              <a:solidFill>
                <a:srgbClr val="0000FF"/>
              </a:solidFill>
            </a:endParaRPr>
          </a:p>
          <a:p>
            <a:pPr eaLnBrk="1" hangingPunct="1">
              <a:lnSpc>
                <a:spcPct val="90000"/>
              </a:lnSpc>
            </a:pPr>
            <a:endParaRPr lang="en-US" altLang="zh-CN" sz="2600" b="1" dirty="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65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65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b="1" dirty="0" smtClean="0">
                <a:solidFill>
                  <a:srgbClr val="FF0000"/>
                </a:solidFill>
              </a:rPr>
              <a:t>二、问题引导</a:t>
            </a:r>
            <a:endParaRPr lang="zh-CN" altLang="zh-CN" b="1" dirty="0" smtClean="0">
              <a:solidFill>
                <a:srgbClr val="FF0000"/>
              </a:solidFill>
            </a:endParaRP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539750" y="1412875"/>
            <a:ext cx="8001000" cy="5308601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zh-CN" altLang="en-US" sz="2600" dirty="0" smtClean="0">
                <a:solidFill>
                  <a:srgbClr val="FF0000"/>
                </a:solidFill>
              </a:rPr>
              <a:t>问题：前面学过各种数组都可以找到其元素地址，再通过指针去操作它，那字符数组也是一样么？</a:t>
            </a:r>
            <a:endParaRPr lang="en-US" altLang="zh-CN" sz="2600" dirty="0" smtClean="0">
              <a:solidFill>
                <a:srgbClr val="FF0000"/>
              </a:solidFill>
            </a:endParaRPr>
          </a:p>
          <a:p>
            <a:pPr>
              <a:lnSpc>
                <a:spcPct val="110000"/>
              </a:lnSpc>
            </a:pPr>
            <a:endParaRPr lang="en-US" altLang="zh-CN" sz="28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>
          <a:xfrm>
            <a:off x="536444" y="373524"/>
            <a:ext cx="7886700" cy="1325563"/>
          </a:xfrm>
        </p:spPr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三、基本思想</a:t>
            </a:r>
            <a:endParaRPr lang="zh-CN" altLang="en-US" dirty="0" smtClean="0"/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569913" y="2890916"/>
            <a:ext cx="7921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800" b="1" dirty="0" err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str</a:t>
            </a:r>
            <a:endParaRPr lang="en-US" altLang="zh-CN" sz="28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grpSp>
        <p:nvGrpSpPr>
          <p:cNvPr id="6" name="Group 22"/>
          <p:cNvGrpSpPr>
            <a:grpSpLocks/>
          </p:cNvGrpSpPr>
          <p:nvPr/>
        </p:nvGrpSpPr>
        <p:grpSpPr bwMode="auto">
          <a:xfrm>
            <a:off x="1332037" y="2986521"/>
            <a:ext cx="815975" cy="3572644"/>
            <a:chOff x="960" y="1276"/>
            <a:chExt cx="514" cy="2608"/>
          </a:xfrm>
        </p:grpSpPr>
        <p:sp>
          <p:nvSpPr>
            <p:cNvPr id="7" name="Rectangle 3"/>
            <p:cNvSpPr>
              <a:spLocks noChangeArrowheads="1"/>
            </p:cNvSpPr>
            <p:nvPr/>
          </p:nvSpPr>
          <p:spPr bwMode="auto">
            <a:xfrm>
              <a:off x="960" y="3558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>
                <a:spcBef>
                  <a:spcPct val="20000"/>
                </a:spcBef>
              </a:pPr>
              <a:endParaRPr lang="zh-CN" altLang="zh-CN">
                <a:latin typeface="Arial" panose="020B0604020202020204" pitchFamily="34" charset="0"/>
              </a:endParaRPr>
            </a:p>
          </p:txBody>
        </p:sp>
        <p:sp>
          <p:nvSpPr>
            <p:cNvPr id="8" name="Rectangle 4"/>
            <p:cNvSpPr>
              <a:spLocks noChangeArrowheads="1"/>
            </p:cNvSpPr>
            <p:nvPr/>
          </p:nvSpPr>
          <p:spPr bwMode="auto">
            <a:xfrm>
              <a:off x="960" y="3232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>
                <a:spcBef>
                  <a:spcPct val="20000"/>
                </a:spcBef>
              </a:pPr>
              <a:endParaRPr lang="zh-CN" altLang="zh-CN">
                <a:latin typeface="Arial" panose="020B0604020202020204" pitchFamily="34" charset="0"/>
              </a:endParaRPr>
            </a:p>
          </p:txBody>
        </p:sp>
        <p:sp>
          <p:nvSpPr>
            <p:cNvPr id="9" name="Rectangle 5"/>
            <p:cNvSpPr>
              <a:spLocks noChangeArrowheads="1"/>
            </p:cNvSpPr>
            <p:nvPr/>
          </p:nvSpPr>
          <p:spPr bwMode="auto">
            <a:xfrm>
              <a:off x="960" y="2906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>
                <a:spcBef>
                  <a:spcPct val="20000"/>
                </a:spcBef>
              </a:pPr>
              <a:endParaRPr lang="zh-CN" altLang="zh-CN">
                <a:latin typeface="Arial" panose="020B0604020202020204" pitchFamily="34" charset="0"/>
              </a:endParaRPr>
            </a:p>
          </p:txBody>
        </p:sp>
        <p:sp>
          <p:nvSpPr>
            <p:cNvPr id="10" name="Rectangle 6"/>
            <p:cNvSpPr>
              <a:spLocks noChangeArrowheads="1"/>
            </p:cNvSpPr>
            <p:nvPr/>
          </p:nvSpPr>
          <p:spPr bwMode="auto">
            <a:xfrm>
              <a:off x="960" y="2580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>
                <a:spcBef>
                  <a:spcPct val="20000"/>
                </a:spcBef>
              </a:pPr>
              <a:endParaRPr lang="zh-CN" altLang="zh-CN">
                <a:latin typeface="Arial" panose="020B0604020202020204" pitchFamily="34" charset="0"/>
              </a:endParaRPr>
            </a:p>
          </p:txBody>
        </p:sp>
        <p:sp>
          <p:nvSpPr>
            <p:cNvPr id="11" name="Rectangle 7"/>
            <p:cNvSpPr>
              <a:spLocks noChangeArrowheads="1"/>
            </p:cNvSpPr>
            <p:nvPr/>
          </p:nvSpPr>
          <p:spPr bwMode="auto">
            <a:xfrm>
              <a:off x="960" y="2254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>
                <a:spcBef>
                  <a:spcPct val="20000"/>
                </a:spcBef>
              </a:pPr>
              <a:endParaRPr lang="zh-CN" altLang="zh-CN">
                <a:latin typeface="Arial" panose="020B0604020202020204" pitchFamily="34" charset="0"/>
              </a:endParaRPr>
            </a:p>
          </p:txBody>
        </p:sp>
        <p:sp>
          <p:nvSpPr>
            <p:cNvPr id="12" name="Rectangle 8"/>
            <p:cNvSpPr>
              <a:spLocks noChangeArrowheads="1"/>
            </p:cNvSpPr>
            <p:nvPr/>
          </p:nvSpPr>
          <p:spPr bwMode="auto">
            <a:xfrm>
              <a:off x="960" y="1928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>
                <a:spcBef>
                  <a:spcPct val="20000"/>
                </a:spcBef>
              </a:pPr>
              <a:endParaRPr lang="zh-CN" altLang="zh-CN">
                <a:latin typeface="Arial" panose="020B0604020202020204" pitchFamily="34" charset="0"/>
              </a:endParaRPr>
            </a:p>
          </p:txBody>
        </p:sp>
        <p:sp>
          <p:nvSpPr>
            <p:cNvPr id="13" name="Rectangle 9"/>
            <p:cNvSpPr>
              <a:spLocks noChangeArrowheads="1"/>
            </p:cNvSpPr>
            <p:nvPr/>
          </p:nvSpPr>
          <p:spPr bwMode="auto">
            <a:xfrm>
              <a:off x="960" y="1602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>
                <a:spcBef>
                  <a:spcPct val="20000"/>
                </a:spcBef>
              </a:pPr>
              <a:endParaRPr lang="zh-CN" altLang="zh-CN">
                <a:latin typeface="Arial" panose="020B0604020202020204" pitchFamily="34" charset="0"/>
              </a:endParaRPr>
            </a:p>
          </p:txBody>
        </p:sp>
        <p:sp>
          <p:nvSpPr>
            <p:cNvPr id="14" name="Rectangle 10"/>
            <p:cNvSpPr>
              <a:spLocks noChangeArrowheads="1"/>
            </p:cNvSpPr>
            <p:nvPr/>
          </p:nvSpPr>
          <p:spPr bwMode="auto">
            <a:xfrm>
              <a:off x="960" y="1276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>
                <a:spcBef>
                  <a:spcPct val="20000"/>
                </a:spcBef>
              </a:pPr>
              <a:endParaRPr lang="zh-CN" altLang="zh-CN">
                <a:latin typeface="Arial" panose="020B0604020202020204" pitchFamily="34" charset="0"/>
              </a:endParaRPr>
            </a:p>
          </p:txBody>
        </p:sp>
        <p:sp>
          <p:nvSpPr>
            <p:cNvPr id="15" name="Line 11"/>
            <p:cNvSpPr>
              <a:spLocks noChangeShapeType="1"/>
            </p:cNvSpPr>
            <p:nvPr/>
          </p:nvSpPr>
          <p:spPr bwMode="auto">
            <a:xfrm>
              <a:off x="960" y="1276"/>
              <a:ext cx="51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Line 12"/>
            <p:cNvSpPr>
              <a:spLocks noChangeShapeType="1"/>
            </p:cNvSpPr>
            <p:nvPr/>
          </p:nvSpPr>
          <p:spPr bwMode="auto">
            <a:xfrm>
              <a:off x="960" y="1602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Line 13"/>
            <p:cNvSpPr>
              <a:spLocks noChangeShapeType="1"/>
            </p:cNvSpPr>
            <p:nvPr/>
          </p:nvSpPr>
          <p:spPr bwMode="auto">
            <a:xfrm>
              <a:off x="960" y="1928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" name="Line 14"/>
            <p:cNvSpPr>
              <a:spLocks noChangeShapeType="1"/>
            </p:cNvSpPr>
            <p:nvPr/>
          </p:nvSpPr>
          <p:spPr bwMode="auto">
            <a:xfrm>
              <a:off x="960" y="2254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" name="Line 15"/>
            <p:cNvSpPr>
              <a:spLocks noChangeShapeType="1"/>
            </p:cNvSpPr>
            <p:nvPr/>
          </p:nvSpPr>
          <p:spPr bwMode="auto">
            <a:xfrm>
              <a:off x="960" y="2580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" name="Line 16"/>
            <p:cNvSpPr>
              <a:spLocks noChangeShapeType="1"/>
            </p:cNvSpPr>
            <p:nvPr/>
          </p:nvSpPr>
          <p:spPr bwMode="auto">
            <a:xfrm>
              <a:off x="960" y="2906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" name="Line 17"/>
            <p:cNvSpPr>
              <a:spLocks noChangeShapeType="1"/>
            </p:cNvSpPr>
            <p:nvPr/>
          </p:nvSpPr>
          <p:spPr bwMode="auto">
            <a:xfrm>
              <a:off x="960" y="3232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" name="Line 18"/>
            <p:cNvSpPr>
              <a:spLocks noChangeShapeType="1"/>
            </p:cNvSpPr>
            <p:nvPr/>
          </p:nvSpPr>
          <p:spPr bwMode="auto">
            <a:xfrm>
              <a:off x="960" y="3558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" name="Line 19"/>
            <p:cNvSpPr>
              <a:spLocks noChangeShapeType="1"/>
            </p:cNvSpPr>
            <p:nvPr/>
          </p:nvSpPr>
          <p:spPr bwMode="auto">
            <a:xfrm>
              <a:off x="960" y="3884"/>
              <a:ext cx="51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" name="Line 20"/>
            <p:cNvSpPr>
              <a:spLocks noChangeShapeType="1"/>
            </p:cNvSpPr>
            <p:nvPr/>
          </p:nvSpPr>
          <p:spPr bwMode="auto">
            <a:xfrm>
              <a:off x="960" y="1276"/>
              <a:ext cx="0" cy="26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5" name="Line 21"/>
            <p:cNvSpPr>
              <a:spLocks noChangeShapeType="1"/>
            </p:cNvSpPr>
            <p:nvPr/>
          </p:nvSpPr>
          <p:spPr bwMode="auto">
            <a:xfrm>
              <a:off x="1474" y="1276"/>
              <a:ext cx="0" cy="26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6" name="Rectangle 23"/>
          <p:cNvSpPr>
            <a:spLocks noChangeArrowheads="1"/>
          </p:cNvSpPr>
          <p:nvPr/>
        </p:nvSpPr>
        <p:spPr bwMode="auto">
          <a:xfrm>
            <a:off x="900237" y="1774056"/>
            <a:ext cx="19431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FF"/>
                </a:solidFill>
                <a:ea typeface="楷体_GB2312" pitchFamily="49" charset="-122"/>
              </a:rPr>
              <a:t>字符数组</a:t>
            </a:r>
          </a:p>
        </p:txBody>
      </p:sp>
      <p:sp>
        <p:nvSpPr>
          <p:cNvPr id="27" name="Rectangle 24"/>
          <p:cNvSpPr>
            <a:spLocks noChangeArrowheads="1"/>
          </p:cNvSpPr>
          <p:nvPr/>
        </p:nvSpPr>
        <p:spPr bwMode="auto">
          <a:xfrm>
            <a:off x="5668597" y="3121218"/>
            <a:ext cx="7921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800" b="1" dirty="0" err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str</a:t>
            </a:r>
            <a:endParaRPr lang="en-US" altLang="zh-CN" sz="2800" b="1" dirty="0">
              <a:solidFill>
                <a:srgbClr val="0000FF"/>
              </a:solidFill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8" name="Rectangle 25"/>
          <p:cNvSpPr>
            <a:spLocks noChangeArrowheads="1"/>
          </p:cNvSpPr>
          <p:nvPr/>
        </p:nvSpPr>
        <p:spPr bwMode="auto">
          <a:xfrm>
            <a:off x="5384652" y="1844692"/>
            <a:ext cx="27368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FF"/>
                </a:solidFill>
                <a:ea typeface="楷体_GB2312" pitchFamily="49" charset="-122"/>
              </a:rPr>
              <a:t>字符指针变量</a:t>
            </a:r>
          </a:p>
        </p:txBody>
      </p:sp>
      <p:sp>
        <p:nvSpPr>
          <p:cNvPr id="29" name="Rectangle 26"/>
          <p:cNvSpPr>
            <a:spLocks noChangeArrowheads="1"/>
          </p:cNvSpPr>
          <p:nvPr/>
        </p:nvSpPr>
        <p:spPr bwMode="auto">
          <a:xfrm>
            <a:off x="6484572" y="3102478"/>
            <a:ext cx="1054403" cy="58896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>
              <a:spcBef>
                <a:spcPct val="50000"/>
              </a:spcBef>
            </a:pPr>
            <a:endParaRPr lang="zh-CN" altLang="zh-CN">
              <a:latin typeface="Arial" panose="020B0604020202020204" pitchFamily="34" charset="0"/>
            </a:endParaRPr>
          </a:p>
        </p:txBody>
      </p:sp>
      <p:sp>
        <p:nvSpPr>
          <p:cNvPr id="30" name="Rectangle 27"/>
          <p:cNvSpPr>
            <a:spLocks noChangeArrowheads="1"/>
          </p:cNvSpPr>
          <p:nvPr/>
        </p:nvSpPr>
        <p:spPr bwMode="auto">
          <a:xfrm>
            <a:off x="971675" y="1339081"/>
            <a:ext cx="7128717" cy="433387"/>
          </a:xfrm>
          <a:prstGeom prst="rect">
            <a:avLst/>
          </a:prstGeom>
          <a:solidFill>
            <a:srgbClr val="FFD8B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3429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2286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2800" b="1" dirty="0" smtClean="0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字符数组和字符指针的</a:t>
            </a:r>
            <a:r>
              <a:rPr lang="zh-CN" altLang="en-US" sz="2800" b="1" dirty="0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定义：无初始化</a:t>
            </a:r>
          </a:p>
        </p:txBody>
      </p:sp>
      <p:sp>
        <p:nvSpPr>
          <p:cNvPr id="31" name="Rectangle 28"/>
          <p:cNvSpPr>
            <a:spLocks noChangeArrowheads="1"/>
          </p:cNvSpPr>
          <p:nvPr/>
        </p:nvSpPr>
        <p:spPr bwMode="auto">
          <a:xfrm>
            <a:off x="684337" y="2348731"/>
            <a:ext cx="2336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char </a:t>
            </a:r>
            <a:r>
              <a:rPr lang="en-US" altLang="zh-CN" sz="2800" b="1" dirty="0" err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str</a:t>
            </a:r>
            <a:r>
              <a:rPr lang="en-US" altLang="zh-CN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[8];</a:t>
            </a:r>
          </a:p>
        </p:txBody>
      </p:sp>
      <p:sp>
        <p:nvSpPr>
          <p:cNvPr id="32" name="Rectangle 29"/>
          <p:cNvSpPr>
            <a:spLocks noChangeArrowheads="1"/>
          </p:cNvSpPr>
          <p:nvPr/>
        </p:nvSpPr>
        <p:spPr bwMode="auto">
          <a:xfrm>
            <a:off x="5990514" y="2391083"/>
            <a:ext cx="19780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char *</a:t>
            </a:r>
            <a:r>
              <a:rPr lang="en-US" altLang="zh-CN" sz="2800" b="1" dirty="0" err="1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str</a:t>
            </a:r>
            <a:r>
              <a:rPr lang="en-US" altLang="zh-CN" sz="28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;</a:t>
            </a:r>
          </a:p>
        </p:txBody>
      </p:sp>
      <p:sp>
        <p:nvSpPr>
          <p:cNvPr id="33" name="Rectangle 30"/>
          <p:cNvSpPr>
            <a:spLocks noChangeArrowheads="1"/>
          </p:cNvSpPr>
          <p:nvPr/>
        </p:nvSpPr>
        <p:spPr bwMode="auto">
          <a:xfrm>
            <a:off x="2192246" y="3380864"/>
            <a:ext cx="1847850" cy="329385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r>
              <a:rPr lang="zh-CN" altLang="en-US" sz="2600" b="1" dirty="0">
                <a:latin typeface="楷体_GB2312" pitchFamily="49" charset="-122"/>
                <a:ea typeface="楷体_GB2312" pitchFamily="49" charset="-122"/>
              </a:rPr>
              <a:t>定义一个字符型一维数组，分配</a:t>
            </a:r>
            <a:r>
              <a:rPr lang="en-US" altLang="zh-CN" sz="2600" b="1" dirty="0">
                <a:latin typeface="楷体_GB2312" pitchFamily="49" charset="-122"/>
                <a:ea typeface="楷体_GB2312" pitchFamily="49" charset="-122"/>
              </a:rPr>
              <a:t>8</a:t>
            </a:r>
            <a:r>
              <a:rPr lang="zh-CN" altLang="en-US" sz="2600" b="1" dirty="0">
                <a:latin typeface="楷体_GB2312" pitchFamily="49" charset="-122"/>
                <a:ea typeface="楷体_GB2312" pitchFamily="49" charset="-122"/>
              </a:rPr>
              <a:t>个连续的字符型存储单元，其首地址为数组名</a:t>
            </a:r>
            <a:r>
              <a:rPr lang="en-US" altLang="zh-CN" sz="2600" b="1" dirty="0" err="1">
                <a:latin typeface="楷体_GB2312" pitchFamily="49" charset="-122"/>
                <a:ea typeface="楷体_GB2312" pitchFamily="49" charset="-122"/>
              </a:rPr>
              <a:t>str</a:t>
            </a:r>
            <a:r>
              <a:rPr lang="zh-CN" altLang="en-US" sz="2600" b="1" dirty="0">
                <a:latin typeface="楷体_GB2312" pitchFamily="49" charset="-122"/>
                <a:ea typeface="楷体_GB2312" pitchFamily="49" charset="-122"/>
              </a:rPr>
              <a:t>。</a:t>
            </a:r>
          </a:p>
        </p:txBody>
      </p:sp>
      <p:sp>
        <p:nvSpPr>
          <p:cNvPr id="34" name="Rectangle 31"/>
          <p:cNvSpPr>
            <a:spLocks noChangeArrowheads="1"/>
          </p:cNvSpPr>
          <p:nvPr/>
        </p:nvSpPr>
        <p:spPr bwMode="auto">
          <a:xfrm>
            <a:off x="5384652" y="3834973"/>
            <a:ext cx="3708153" cy="209352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r>
              <a:rPr lang="zh-CN" altLang="en-US" sz="2600" b="1" dirty="0">
                <a:latin typeface="楷体_GB2312" pitchFamily="49" charset="-122"/>
                <a:ea typeface="楷体_GB2312" pitchFamily="49" charset="-122"/>
              </a:rPr>
              <a:t>定义一个字符型指针变量，分配一个指针型存储单元，但未分配字符型存储单元，指针变量</a:t>
            </a:r>
            <a:r>
              <a:rPr lang="en-US" altLang="zh-CN" sz="2600" b="1" dirty="0" err="1">
                <a:latin typeface="楷体_GB2312" pitchFamily="49" charset="-122"/>
                <a:ea typeface="楷体_GB2312" pitchFamily="49" charset="-122"/>
              </a:rPr>
              <a:t>str</a:t>
            </a:r>
            <a:r>
              <a:rPr lang="zh-CN" altLang="en-US" sz="2600" b="1" dirty="0">
                <a:latin typeface="楷体_GB2312" pitchFamily="49" charset="-122"/>
                <a:ea typeface="楷体_GB2312" pitchFamily="49" charset="-122"/>
              </a:rPr>
              <a:t>无明确指向</a:t>
            </a:r>
            <a:r>
              <a:rPr lang="zh-CN" altLang="en-US" sz="2600" b="1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3704118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  <p:bldP spid="27" grpId="0" build="p" autoUpdateAnimBg="0"/>
      <p:bldP spid="29" grpId="0" animBg="1" autoUpdateAnimBg="0"/>
      <p:bldP spid="33" grpId="0" animBg="1" autoUpdateAnimBg="0"/>
      <p:bldP spid="34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3600" b="1" dirty="0" smtClean="0">
                <a:solidFill>
                  <a:srgbClr val="FF0000"/>
                </a:solidFill>
              </a:rPr>
              <a:t>三、基本思想</a:t>
            </a:r>
            <a:endParaRPr lang="zh-CN" altLang="en-US" dirty="0" smtClean="0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750349" y="2883497"/>
            <a:ext cx="7921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800" b="1" dirty="0" err="1">
                <a:latin typeface="楷体_GB2312" pitchFamily="49" charset="-122"/>
                <a:ea typeface="楷体_GB2312" pitchFamily="49" charset="-122"/>
              </a:rPr>
              <a:t>str</a:t>
            </a:r>
            <a:endParaRPr lang="en-US" altLang="zh-CN" sz="2800" b="1" dirty="0">
              <a:latin typeface="楷体_GB2312" pitchFamily="49" charset="-122"/>
              <a:ea typeface="楷体_GB2312" pitchFamily="49" charset="-122"/>
            </a:endParaRPr>
          </a:p>
        </p:txBody>
      </p:sp>
      <p:grpSp>
        <p:nvGrpSpPr>
          <p:cNvPr id="5" name="Group 22"/>
          <p:cNvGrpSpPr>
            <a:grpSpLocks/>
          </p:cNvGrpSpPr>
          <p:nvPr/>
        </p:nvGrpSpPr>
        <p:grpSpPr bwMode="auto">
          <a:xfrm>
            <a:off x="1521706" y="2953866"/>
            <a:ext cx="815975" cy="3852862"/>
            <a:chOff x="960" y="1118"/>
            <a:chExt cx="514" cy="2608"/>
          </a:xfrm>
        </p:grpSpPr>
        <p:sp>
          <p:nvSpPr>
            <p:cNvPr id="6" name="Rectangle 3"/>
            <p:cNvSpPr>
              <a:spLocks noChangeArrowheads="1"/>
            </p:cNvSpPr>
            <p:nvPr/>
          </p:nvSpPr>
          <p:spPr bwMode="auto">
            <a:xfrm>
              <a:off x="960" y="3400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49" charset="-122"/>
                  <a:ea typeface="楷体_GB2312" pitchFamily="49" charset="-122"/>
                </a:rPr>
                <a:t>\0</a:t>
              </a: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960" y="3074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49" charset="-122"/>
                  <a:ea typeface="楷体_GB2312" pitchFamily="49" charset="-122"/>
                </a:rPr>
                <a:t>t</a:t>
              </a:r>
            </a:p>
          </p:txBody>
        </p:sp>
        <p:sp>
          <p:nvSpPr>
            <p:cNvPr id="8" name="Rectangle 5"/>
            <p:cNvSpPr>
              <a:spLocks noChangeArrowheads="1"/>
            </p:cNvSpPr>
            <p:nvPr/>
          </p:nvSpPr>
          <p:spPr bwMode="auto">
            <a:xfrm>
              <a:off x="960" y="2748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49" charset="-122"/>
                  <a:ea typeface="楷体_GB2312" pitchFamily="49" charset="-122"/>
                </a:rPr>
                <a:t>n</a:t>
              </a:r>
            </a:p>
          </p:txBody>
        </p:sp>
        <p:sp>
          <p:nvSpPr>
            <p:cNvPr id="9" name="Rectangle 6"/>
            <p:cNvSpPr>
              <a:spLocks noChangeArrowheads="1"/>
            </p:cNvSpPr>
            <p:nvPr/>
          </p:nvSpPr>
          <p:spPr bwMode="auto">
            <a:xfrm>
              <a:off x="960" y="2422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49" charset="-122"/>
                  <a:ea typeface="楷体_GB2312" pitchFamily="49" charset="-122"/>
                </a:rPr>
                <a:t>e</a:t>
              </a:r>
            </a:p>
          </p:txBody>
        </p:sp>
        <p:sp>
          <p:nvSpPr>
            <p:cNvPr id="10" name="Rectangle 7"/>
            <p:cNvSpPr>
              <a:spLocks noChangeArrowheads="1"/>
            </p:cNvSpPr>
            <p:nvPr/>
          </p:nvSpPr>
          <p:spPr bwMode="auto">
            <a:xfrm>
              <a:off x="960" y="2096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49" charset="-122"/>
                  <a:ea typeface="楷体_GB2312" pitchFamily="49" charset="-122"/>
                </a:rPr>
                <a:t>d</a:t>
              </a:r>
            </a:p>
          </p:txBody>
        </p:sp>
        <p:sp>
          <p:nvSpPr>
            <p:cNvPr id="11" name="Rectangle 8"/>
            <p:cNvSpPr>
              <a:spLocks noChangeArrowheads="1"/>
            </p:cNvSpPr>
            <p:nvPr/>
          </p:nvSpPr>
          <p:spPr bwMode="auto">
            <a:xfrm>
              <a:off x="960" y="1770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49" charset="-122"/>
                  <a:ea typeface="楷体_GB2312" pitchFamily="49" charset="-122"/>
                </a:rPr>
                <a:t>u</a:t>
              </a:r>
            </a:p>
          </p:txBody>
        </p:sp>
        <p:sp>
          <p:nvSpPr>
            <p:cNvPr id="12" name="Rectangle 9"/>
            <p:cNvSpPr>
              <a:spLocks noChangeArrowheads="1"/>
            </p:cNvSpPr>
            <p:nvPr/>
          </p:nvSpPr>
          <p:spPr bwMode="auto">
            <a:xfrm>
              <a:off x="960" y="1444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49" charset="-122"/>
                  <a:ea typeface="楷体_GB2312" pitchFamily="49" charset="-122"/>
                </a:rPr>
                <a:t>t</a:t>
              </a:r>
            </a:p>
          </p:txBody>
        </p:sp>
        <p:sp>
          <p:nvSpPr>
            <p:cNvPr id="13" name="Rectangle 10"/>
            <p:cNvSpPr>
              <a:spLocks noChangeArrowheads="1"/>
            </p:cNvSpPr>
            <p:nvPr/>
          </p:nvSpPr>
          <p:spPr bwMode="auto">
            <a:xfrm>
              <a:off x="960" y="1118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49" charset="-122"/>
                  <a:ea typeface="楷体_GB2312" pitchFamily="49" charset="-122"/>
                </a:rPr>
                <a:t>s</a:t>
              </a:r>
            </a:p>
          </p:txBody>
        </p:sp>
        <p:sp>
          <p:nvSpPr>
            <p:cNvPr id="14" name="Line 11"/>
            <p:cNvSpPr>
              <a:spLocks noChangeShapeType="1"/>
            </p:cNvSpPr>
            <p:nvPr/>
          </p:nvSpPr>
          <p:spPr bwMode="auto">
            <a:xfrm>
              <a:off x="960" y="1118"/>
              <a:ext cx="51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5" name="Line 12"/>
            <p:cNvSpPr>
              <a:spLocks noChangeShapeType="1"/>
            </p:cNvSpPr>
            <p:nvPr/>
          </p:nvSpPr>
          <p:spPr bwMode="auto">
            <a:xfrm>
              <a:off x="960" y="1444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6" name="Line 13"/>
            <p:cNvSpPr>
              <a:spLocks noChangeShapeType="1"/>
            </p:cNvSpPr>
            <p:nvPr/>
          </p:nvSpPr>
          <p:spPr bwMode="auto">
            <a:xfrm>
              <a:off x="960" y="1770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7" name="Line 14"/>
            <p:cNvSpPr>
              <a:spLocks noChangeShapeType="1"/>
            </p:cNvSpPr>
            <p:nvPr/>
          </p:nvSpPr>
          <p:spPr bwMode="auto">
            <a:xfrm>
              <a:off x="960" y="2096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8" name="Line 15"/>
            <p:cNvSpPr>
              <a:spLocks noChangeShapeType="1"/>
            </p:cNvSpPr>
            <p:nvPr/>
          </p:nvSpPr>
          <p:spPr bwMode="auto">
            <a:xfrm>
              <a:off x="960" y="2422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19" name="Line 16"/>
            <p:cNvSpPr>
              <a:spLocks noChangeShapeType="1"/>
            </p:cNvSpPr>
            <p:nvPr/>
          </p:nvSpPr>
          <p:spPr bwMode="auto">
            <a:xfrm>
              <a:off x="960" y="2748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0" name="Line 17"/>
            <p:cNvSpPr>
              <a:spLocks noChangeShapeType="1"/>
            </p:cNvSpPr>
            <p:nvPr/>
          </p:nvSpPr>
          <p:spPr bwMode="auto">
            <a:xfrm>
              <a:off x="960" y="3074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1" name="Line 18"/>
            <p:cNvSpPr>
              <a:spLocks noChangeShapeType="1"/>
            </p:cNvSpPr>
            <p:nvPr/>
          </p:nvSpPr>
          <p:spPr bwMode="auto">
            <a:xfrm>
              <a:off x="960" y="3400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2" name="Line 19"/>
            <p:cNvSpPr>
              <a:spLocks noChangeShapeType="1"/>
            </p:cNvSpPr>
            <p:nvPr/>
          </p:nvSpPr>
          <p:spPr bwMode="auto">
            <a:xfrm>
              <a:off x="960" y="3726"/>
              <a:ext cx="51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3" name="Line 20"/>
            <p:cNvSpPr>
              <a:spLocks noChangeShapeType="1"/>
            </p:cNvSpPr>
            <p:nvPr/>
          </p:nvSpPr>
          <p:spPr bwMode="auto">
            <a:xfrm>
              <a:off x="960" y="1118"/>
              <a:ext cx="0" cy="26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24" name="Line 21"/>
            <p:cNvSpPr>
              <a:spLocks noChangeShapeType="1"/>
            </p:cNvSpPr>
            <p:nvPr/>
          </p:nvSpPr>
          <p:spPr bwMode="auto">
            <a:xfrm>
              <a:off x="1474" y="1118"/>
              <a:ext cx="0" cy="26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25" name="Rectangle 23"/>
          <p:cNvSpPr>
            <a:spLocks noChangeArrowheads="1"/>
          </p:cNvSpPr>
          <p:nvPr/>
        </p:nvSpPr>
        <p:spPr bwMode="auto">
          <a:xfrm>
            <a:off x="899740" y="1844998"/>
            <a:ext cx="19431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FF"/>
                </a:solidFill>
                <a:ea typeface="楷体_GB2312" pitchFamily="49" charset="-122"/>
              </a:rPr>
              <a:t>字符数组</a:t>
            </a:r>
          </a:p>
        </p:txBody>
      </p: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4103485" y="2978525"/>
            <a:ext cx="7921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800" b="1" dirty="0" err="1">
                <a:latin typeface="楷体_GB2312" pitchFamily="49" charset="-122"/>
                <a:ea typeface="楷体_GB2312" pitchFamily="49" charset="-122"/>
              </a:rPr>
              <a:t>str</a:t>
            </a:r>
            <a:endParaRPr lang="en-US" altLang="zh-CN" sz="2800" b="1" dirty="0">
              <a:latin typeface="楷体_GB2312" pitchFamily="49" charset="-122"/>
              <a:ea typeface="楷体_GB2312" pitchFamily="49" charset="-122"/>
            </a:endParaRPr>
          </a:p>
        </p:txBody>
      </p:sp>
      <p:sp>
        <p:nvSpPr>
          <p:cNvPr id="27" name="Rectangle 25"/>
          <p:cNvSpPr>
            <a:spLocks noChangeArrowheads="1"/>
          </p:cNvSpPr>
          <p:nvPr/>
        </p:nvSpPr>
        <p:spPr bwMode="auto">
          <a:xfrm>
            <a:off x="4782765" y="1832297"/>
            <a:ext cx="2736850" cy="519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0000FF"/>
                </a:solidFill>
                <a:ea typeface="楷体_GB2312" pitchFamily="49" charset="-122"/>
              </a:rPr>
              <a:t>字符指针变量</a:t>
            </a:r>
          </a:p>
        </p:txBody>
      </p:sp>
      <p:sp>
        <p:nvSpPr>
          <p:cNvPr id="28" name="Rectangle 26"/>
          <p:cNvSpPr>
            <a:spLocks noChangeArrowheads="1"/>
          </p:cNvSpPr>
          <p:nvPr/>
        </p:nvSpPr>
        <p:spPr bwMode="auto">
          <a:xfrm>
            <a:off x="4947247" y="2953866"/>
            <a:ext cx="1452563" cy="58896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>
              <a:spcBef>
                <a:spcPct val="50000"/>
              </a:spcBef>
            </a:pPr>
            <a:endParaRPr lang="zh-CN" altLang="zh-CN">
              <a:latin typeface="Arial" panose="020B0604020202020204" pitchFamily="34" charset="0"/>
            </a:endParaRPr>
          </a:p>
        </p:txBody>
      </p:sp>
      <p:sp>
        <p:nvSpPr>
          <p:cNvPr id="29" name="Rectangle 27"/>
          <p:cNvSpPr>
            <a:spLocks noChangeArrowheads="1"/>
          </p:cNvSpPr>
          <p:nvPr/>
        </p:nvSpPr>
        <p:spPr bwMode="auto">
          <a:xfrm>
            <a:off x="1260103" y="1338585"/>
            <a:ext cx="6624637" cy="431800"/>
          </a:xfrm>
          <a:prstGeom prst="rect">
            <a:avLst/>
          </a:prstGeom>
          <a:solidFill>
            <a:srgbClr val="FFD8B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3429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2286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2800" b="1" dirty="0" smtClean="0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字符数组与字符指针的</a:t>
            </a:r>
            <a:r>
              <a:rPr lang="zh-CN" altLang="en-US" sz="2800" b="1" dirty="0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定义：有初始化</a:t>
            </a:r>
          </a:p>
        </p:txBody>
      </p:sp>
      <p:sp>
        <p:nvSpPr>
          <p:cNvPr id="30" name="Rectangle 28"/>
          <p:cNvSpPr>
            <a:spLocks noChangeArrowheads="1"/>
          </p:cNvSpPr>
          <p:nvPr/>
        </p:nvSpPr>
        <p:spPr bwMode="auto">
          <a:xfrm>
            <a:off x="-95623" y="2419673"/>
            <a:ext cx="394811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char </a:t>
            </a:r>
            <a:r>
              <a:rPr lang="en-US" altLang="zh-CN" sz="2800" b="1" dirty="0" err="1">
                <a:latin typeface="楷体_GB2312" pitchFamily="49" charset="-122"/>
                <a:ea typeface="楷体_GB2312" pitchFamily="49" charset="-122"/>
              </a:rPr>
              <a:t>str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[]=</a:t>
            </a:r>
            <a:r>
              <a:rPr lang="en-US" altLang="zh-CN" sz="2800" b="1" dirty="0">
                <a:latin typeface="Arial" panose="020B0604020202020204" pitchFamily="34" charset="0"/>
                <a:ea typeface="楷体_GB2312" pitchFamily="49" charset="-122"/>
              </a:rPr>
              <a:t>“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student</a:t>
            </a:r>
            <a:r>
              <a:rPr lang="en-US" altLang="zh-CN" sz="2800" b="1" dirty="0">
                <a:latin typeface="Arial" panose="020B0604020202020204" pitchFamily="34" charset="0"/>
                <a:ea typeface="楷体_GB2312" pitchFamily="49" charset="-122"/>
              </a:rPr>
              <a:t>”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;</a:t>
            </a:r>
          </a:p>
        </p:txBody>
      </p:sp>
      <p:sp>
        <p:nvSpPr>
          <p:cNvPr id="31" name="Rectangle 29"/>
          <p:cNvSpPr>
            <a:spLocks noChangeArrowheads="1"/>
          </p:cNvSpPr>
          <p:nvPr/>
        </p:nvSpPr>
        <p:spPr bwMode="auto">
          <a:xfrm>
            <a:off x="4116015" y="2419673"/>
            <a:ext cx="3768725" cy="519112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char *</a:t>
            </a:r>
            <a:r>
              <a:rPr lang="en-US" altLang="zh-CN" sz="2800" b="1" dirty="0" err="1">
                <a:latin typeface="楷体_GB2312" pitchFamily="49" charset="-122"/>
                <a:ea typeface="楷体_GB2312" pitchFamily="49" charset="-122"/>
              </a:rPr>
              <a:t>str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=</a:t>
            </a:r>
            <a:r>
              <a:rPr lang="en-US" altLang="zh-CN" sz="2800" b="1" dirty="0">
                <a:latin typeface="Arial" panose="020B0604020202020204" pitchFamily="34" charset="0"/>
                <a:ea typeface="楷体_GB2312" pitchFamily="49" charset="-122"/>
              </a:rPr>
              <a:t>“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student</a:t>
            </a:r>
            <a:r>
              <a:rPr lang="en-US" altLang="zh-CN" sz="2800" b="1" dirty="0">
                <a:latin typeface="Arial" panose="020B0604020202020204" pitchFamily="34" charset="0"/>
                <a:ea typeface="楷体_GB2312" pitchFamily="49" charset="-122"/>
              </a:rPr>
              <a:t>”</a:t>
            </a:r>
            <a:r>
              <a:rPr lang="en-US" altLang="zh-CN" sz="2800" b="1" dirty="0">
                <a:latin typeface="楷体_GB2312" pitchFamily="49" charset="-122"/>
                <a:ea typeface="楷体_GB2312" pitchFamily="49" charset="-122"/>
              </a:rPr>
              <a:t>;</a:t>
            </a:r>
          </a:p>
        </p:txBody>
      </p:sp>
      <p:grpSp>
        <p:nvGrpSpPr>
          <p:cNvPr id="32" name="Group 49"/>
          <p:cNvGrpSpPr>
            <a:grpSpLocks/>
          </p:cNvGrpSpPr>
          <p:nvPr/>
        </p:nvGrpSpPr>
        <p:grpSpPr bwMode="auto">
          <a:xfrm>
            <a:off x="7273553" y="2978525"/>
            <a:ext cx="815975" cy="3852862"/>
            <a:chOff x="4543" y="1118"/>
            <a:chExt cx="514" cy="2608"/>
          </a:xfrm>
        </p:grpSpPr>
        <p:sp>
          <p:nvSpPr>
            <p:cNvPr id="33" name="Rectangle 30"/>
            <p:cNvSpPr>
              <a:spLocks noChangeArrowheads="1"/>
            </p:cNvSpPr>
            <p:nvPr/>
          </p:nvSpPr>
          <p:spPr bwMode="auto">
            <a:xfrm>
              <a:off x="4543" y="3400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49" charset="-122"/>
                  <a:ea typeface="楷体_GB2312" pitchFamily="49" charset="-122"/>
                </a:rPr>
                <a:t>\0</a:t>
              </a:r>
            </a:p>
          </p:txBody>
        </p:sp>
        <p:sp>
          <p:nvSpPr>
            <p:cNvPr id="34" name="Rectangle 31"/>
            <p:cNvSpPr>
              <a:spLocks noChangeArrowheads="1"/>
            </p:cNvSpPr>
            <p:nvPr/>
          </p:nvSpPr>
          <p:spPr bwMode="auto">
            <a:xfrm>
              <a:off x="4543" y="3074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49" charset="-122"/>
                  <a:ea typeface="楷体_GB2312" pitchFamily="49" charset="-122"/>
                </a:rPr>
                <a:t>t</a:t>
              </a:r>
            </a:p>
          </p:txBody>
        </p:sp>
        <p:sp>
          <p:nvSpPr>
            <p:cNvPr id="35" name="Rectangle 32"/>
            <p:cNvSpPr>
              <a:spLocks noChangeArrowheads="1"/>
            </p:cNvSpPr>
            <p:nvPr/>
          </p:nvSpPr>
          <p:spPr bwMode="auto">
            <a:xfrm>
              <a:off x="4543" y="2748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49" charset="-122"/>
                  <a:ea typeface="楷体_GB2312" pitchFamily="49" charset="-122"/>
                </a:rPr>
                <a:t>n</a:t>
              </a:r>
            </a:p>
          </p:txBody>
        </p:sp>
        <p:sp>
          <p:nvSpPr>
            <p:cNvPr id="36" name="Rectangle 33"/>
            <p:cNvSpPr>
              <a:spLocks noChangeArrowheads="1"/>
            </p:cNvSpPr>
            <p:nvPr/>
          </p:nvSpPr>
          <p:spPr bwMode="auto">
            <a:xfrm>
              <a:off x="4543" y="2422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49" charset="-122"/>
                  <a:ea typeface="楷体_GB2312" pitchFamily="49" charset="-122"/>
                </a:rPr>
                <a:t>e</a:t>
              </a:r>
            </a:p>
          </p:txBody>
        </p:sp>
        <p:sp>
          <p:nvSpPr>
            <p:cNvPr id="37" name="Rectangle 34"/>
            <p:cNvSpPr>
              <a:spLocks noChangeArrowheads="1"/>
            </p:cNvSpPr>
            <p:nvPr/>
          </p:nvSpPr>
          <p:spPr bwMode="auto">
            <a:xfrm>
              <a:off x="4543" y="2096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49" charset="-122"/>
                  <a:ea typeface="楷体_GB2312" pitchFamily="49" charset="-122"/>
                </a:rPr>
                <a:t>d</a:t>
              </a:r>
            </a:p>
          </p:txBody>
        </p:sp>
        <p:sp>
          <p:nvSpPr>
            <p:cNvPr id="38" name="Rectangle 35"/>
            <p:cNvSpPr>
              <a:spLocks noChangeArrowheads="1"/>
            </p:cNvSpPr>
            <p:nvPr/>
          </p:nvSpPr>
          <p:spPr bwMode="auto">
            <a:xfrm>
              <a:off x="4543" y="1770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49" charset="-122"/>
                  <a:ea typeface="楷体_GB2312" pitchFamily="49" charset="-122"/>
                </a:rPr>
                <a:t>u</a:t>
              </a:r>
            </a:p>
          </p:txBody>
        </p:sp>
        <p:sp>
          <p:nvSpPr>
            <p:cNvPr id="39" name="Rectangle 36"/>
            <p:cNvSpPr>
              <a:spLocks noChangeArrowheads="1"/>
            </p:cNvSpPr>
            <p:nvPr/>
          </p:nvSpPr>
          <p:spPr bwMode="auto">
            <a:xfrm>
              <a:off x="4543" y="1444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49" charset="-122"/>
                  <a:ea typeface="楷体_GB2312" pitchFamily="49" charset="-122"/>
                </a:rPr>
                <a:t>t</a:t>
              </a:r>
            </a:p>
          </p:txBody>
        </p:sp>
        <p:sp>
          <p:nvSpPr>
            <p:cNvPr id="40" name="Rectangle 37"/>
            <p:cNvSpPr>
              <a:spLocks noChangeArrowheads="1"/>
            </p:cNvSpPr>
            <p:nvPr/>
          </p:nvSpPr>
          <p:spPr bwMode="auto">
            <a:xfrm>
              <a:off x="4543" y="1118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49" charset="-122"/>
                  <a:ea typeface="楷体_GB2312" pitchFamily="49" charset="-122"/>
                </a:rPr>
                <a:t>s</a:t>
              </a:r>
            </a:p>
          </p:txBody>
        </p:sp>
        <p:sp>
          <p:nvSpPr>
            <p:cNvPr id="41" name="Line 38"/>
            <p:cNvSpPr>
              <a:spLocks noChangeShapeType="1"/>
            </p:cNvSpPr>
            <p:nvPr/>
          </p:nvSpPr>
          <p:spPr bwMode="auto">
            <a:xfrm>
              <a:off x="4543" y="1118"/>
              <a:ext cx="51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2" name="Line 39"/>
            <p:cNvSpPr>
              <a:spLocks noChangeShapeType="1"/>
            </p:cNvSpPr>
            <p:nvPr/>
          </p:nvSpPr>
          <p:spPr bwMode="auto">
            <a:xfrm>
              <a:off x="4543" y="1444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3" name="Line 40"/>
            <p:cNvSpPr>
              <a:spLocks noChangeShapeType="1"/>
            </p:cNvSpPr>
            <p:nvPr/>
          </p:nvSpPr>
          <p:spPr bwMode="auto">
            <a:xfrm>
              <a:off x="4543" y="1770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4" name="Line 41"/>
            <p:cNvSpPr>
              <a:spLocks noChangeShapeType="1"/>
            </p:cNvSpPr>
            <p:nvPr/>
          </p:nvSpPr>
          <p:spPr bwMode="auto">
            <a:xfrm>
              <a:off x="4543" y="2096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5" name="Line 42"/>
            <p:cNvSpPr>
              <a:spLocks noChangeShapeType="1"/>
            </p:cNvSpPr>
            <p:nvPr/>
          </p:nvSpPr>
          <p:spPr bwMode="auto">
            <a:xfrm>
              <a:off x="4543" y="2422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6" name="Line 43"/>
            <p:cNvSpPr>
              <a:spLocks noChangeShapeType="1"/>
            </p:cNvSpPr>
            <p:nvPr/>
          </p:nvSpPr>
          <p:spPr bwMode="auto">
            <a:xfrm>
              <a:off x="4543" y="2748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7" name="Line 44"/>
            <p:cNvSpPr>
              <a:spLocks noChangeShapeType="1"/>
            </p:cNvSpPr>
            <p:nvPr/>
          </p:nvSpPr>
          <p:spPr bwMode="auto">
            <a:xfrm>
              <a:off x="4543" y="3074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8" name="Line 45"/>
            <p:cNvSpPr>
              <a:spLocks noChangeShapeType="1"/>
            </p:cNvSpPr>
            <p:nvPr/>
          </p:nvSpPr>
          <p:spPr bwMode="auto">
            <a:xfrm>
              <a:off x="4543" y="3400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9" name="Line 46"/>
            <p:cNvSpPr>
              <a:spLocks noChangeShapeType="1"/>
            </p:cNvSpPr>
            <p:nvPr/>
          </p:nvSpPr>
          <p:spPr bwMode="auto">
            <a:xfrm>
              <a:off x="4543" y="3726"/>
              <a:ext cx="51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0" name="Line 47"/>
            <p:cNvSpPr>
              <a:spLocks noChangeShapeType="1"/>
            </p:cNvSpPr>
            <p:nvPr/>
          </p:nvSpPr>
          <p:spPr bwMode="auto">
            <a:xfrm>
              <a:off x="4543" y="1118"/>
              <a:ext cx="0" cy="26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" name="Line 48"/>
            <p:cNvSpPr>
              <a:spLocks noChangeShapeType="1"/>
            </p:cNvSpPr>
            <p:nvPr/>
          </p:nvSpPr>
          <p:spPr bwMode="auto">
            <a:xfrm>
              <a:off x="5057" y="1118"/>
              <a:ext cx="0" cy="26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52" name="Line 50"/>
          <p:cNvSpPr>
            <a:spLocks noChangeShapeType="1"/>
          </p:cNvSpPr>
          <p:nvPr/>
        </p:nvSpPr>
        <p:spPr bwMode="auto">
          <a:xfrm>
            <a:off x="6409953" y="3257079"/>
            <a:ext cx="863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3" name="Rectangle 51"/>
          <p:cNvSpPr>
            <a:spLocks noChangeArrowheads="1"/>
          </p:cNvSpPr>
          <p:nvPr/>
        </p:nvSpPr>
        <p:spPr bwMode="auto">
          <a:xfrm>
            <a:off x="3171453" y="3643635"/>
            <a:ext cx="3849687" cy="247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r>
              <a:rPr lang="zh-CN" altLang="en-US" sz="2600" b="1" dirty="0">
                <a:latin typeface="楷体_GB2312" pitchFamily="49" charset="-122"/>
                <a:ea typeface="楷体_GB2312" pitchFamily="49" charset="-122"/>
              </a:rPr>
              <a:t>定义一个字符型指针变量，分配一个指针型存储单元</a:t>
            </a:r>
            <a:r>
              <a:rPr lang="zh-CN" altLang="en-US" sz="2600" b="1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，</a:t>
            </a:r>
            <a:r>
              <a:rPr lang="zh-CN" altLang="en-US" sz="2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另分配</a:t>
            </a:r>
            <a:r>
              <a:rPr lang="en-US" altLang="zh-CN" sz="2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8</a:t>
            </a:r>
            <a:r>
              <a:rPr lang="zh-CN" altLang="en-US" sz="2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个连续的字符型存储单元存放</a:t>
            </a:r>
            <a:r>
              <a:rPr lang="zh-CN" altLang="en-US" sz="2600" b="1" dirty="0">
                <a:solidFill>
                  <a:srgbClr val="0000FF"/>
                </a:solidFill>
                <a:latin typeface="Arial" panose="020B0604020202020204" pitchFamily="34" charset="0"/>
                <a:ea typeface="楷体_GB2312" pitchFamily="49" charset="-122"/>
              </a:rPr>
              <a:t>“</a:t>
            </a:r>
            <a:r>
              <a:rPr lang="en-US" altLang="zh-CN" sz="2600" b="1" dirty="0">
                <a:solidFill>
                  <a:srgbClr val="0000FF"/>
                </a:solidFill>
                <a:latin typeface="楷体_GB2312" pitchFamily="49" charset="-122"/>
                <a:ea typeface="楷体_GB2312" pitchFamily="49" charset="-122"/>
              </a:rPr>
              <a:t>student</a:t>
            </a:r>
            <a:r>
              <a:rPr lang="en-US" altLang="zh-CN" sz="2600" b="1" dirty="0">
                <a:solidFill>
                  <a:schemeClr val="tx2"/>
                </a:solidFill>
                <a:latin typeface="Arial" panose="020B0604020202020204" pitchFamily="34" charset="0"/>
                <a:ea typeface="楷体_GB2312" pitchFamily="49" charset="-122"/>
              </a:rPr>
              <a:t>”</a:t>
            </a:r>
            <a:r>
              <a:rPr lang="zh-CN" altLang="en-US" sz="2600" b="1" dirty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，</a:t>
            </a:r>
            <a:r>
              <a:rPr lang="zh-CN" altLang="en-US" sz="2600" b="1" dirty="0">
                <a:latin typeface="楷体_GB2312" pitchFamily="49" charset="-122"/>
                <a:ea typeface="楷体_GB2312" pitchFamily="49" charset="-122"/>
              </a:rPr>
              <a:t>其首地址存放在指针变量</a:t>
            </a:r>
            <a:r>
              <a:rPr lang="en-US" altLang="zh-CN" sz="2600" b="1" dirty="0" err="1">
                <a:latin typeface="楷体_GB2312" pitchFamily="49" charset="-122"/>
                <a:ea typeface="楷体_GB2312" pitchFamily="49" charset="-122"/>
              </a:rPr>
              <a:t>str</a:t>
            </a:r>
            <a:r>
              <a:rPr lang="zh-CN" altLang="en-US" sz="2600" b="1" dirty="0">
                <a:latin typeface="楷体_GB2312" pitchFamily="49" charset="-122"/>
                <a:ea typeface="楷体_GB2312" pitchFamily="49" charset="-122"/>
              </a:rPr>
              <a:t>中。</a:t>
            </a:r>
          </a:p>
        </p:txBody>
      </p:sp>
    </p:spTree>
    <p:extLst>
      <p:ext uri="{BB962C8B-B14F-4D97-AF65-F5344CB8AC3E}">
        <p14:creationId xmlns:p14="http://schemas.microsoft.com/office/powerpoint/2010/main" val="1209147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utoUpdateAnimBg="0"/>
      <p:bldP spid="26" grpId="0" build="p" autoUpdateAnimBg="0"/>
      <p:bldP spid="28" grpId="0" animBg="1" autoUpdateAnimBg="0"/>
      <p:bldP spid="52" grpId="0" animBg="1"/>
      <p:bldP spid="53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>
          <a:xfrm>
            <a:off x="680253" y="332656"/>
            <a:ext cx="7886700" cy="1325563"/>
          </a:xfrm>
        </p:spPr>
        <p:txBody>
          <a:bodyPr/>
          <a:lstStyle/>
          <a:p>
            <a:r>
              <a:rPr lang="zh-CN" altLang="en-US" sz="3600" b="1" dirty="0">
                <a:solidFill>
                  <a:srgbClr val="FF0000"/>
                </a:solidFill>
              </a:rPr>
              <a:t>三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、基本思路</a:t>
            </a:r>
            <a:endParaRPr lang="zh-CN" altLang="en-US" dirty="0" smtClean="0"/>
          </a:p>
        </p:txBody>
      </p:sp>
      <p:sp>
        <p:nvSpPr>
          <p:cNvPr id="33" name="Rectangle 2"/>
          <p:cNvSpPr>
            <a:spLocks noChangeArrowheads="1"/>
          </p:cNvSpPr>
          <p:nvPr/>
        </p:nvSpPr>
        <p:spPr bwMode="auto">
          <a:xfrm>
            <a:off x="186418" y="1611388"/>
            <a:ext cx="19431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ea typeface="楷体_GB2312" pitchFamily="1" charset="-122"/>
              </a:rPr>
              <a:t>字符数组</a:t>
            </a:r>
          </a:p>
        </p:txBody>
      </p: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4722372" y="3185008"/>
            <a:ext cx="7921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zh-CN" sz="2800" b="1" dirty="0" err="1">
                <a:latin typeface="楷体_GB2312" pitchFamily="1" charset="-122"/>
                <a:ea typeface="楷体_GB2312" pitchFamily="1" charset="-122"/>
              </a:rPr>
              <a:t>str</a:t>
            </a:r>
            <a:endParaRPr lang="en-US" altLang="zh-CN" sz="2800" b="1" dirty="0">
              <a:latin typeface="楷体_GB2312" pitchFamily="1" charset="-122"/>
              <a:ea typeface="楷体_GB2312" pitchFamily="1" charset="-122"/>
            </a:endParaRPr>
          </a:p>
        </p:txBody>
      </p:sp>
      <p:sp>
        <p:nvSpPr>
          <p:cNvPr id="35" name="Rectangle 4"/>
          <p:cNvSpPr>
            <a:spLocks noChangeArrowheads="1"/>
          </p:cNvSpPr>
          <p:nvPr/>
        </p:nvSpPr>
        <p:spPr bwMode="auto">
          <a:xfrm>
            <a:off x="5861167" y="1599406"/>
            <a:ext cx="2736850" cy="519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ea typeface="楷体_GB2312" pitchFamily="1" charset="-122"/>
              </a:rPr>
              <a:t>字符指针变量</a:t>
            </a:r>
          </a:p>
        </p:txBody>
      </p:sp>
      <p:sp>
        <p:nvSpPr>
          <p:cNvPr id="36" name="Rectangle 5"/>
          <p:cNvSpPr>
            <a:spLocks noChangeArrowheads="1"/>
          </p:cNvSpPr>
          <p:nvPr/>
        </p:nvSpPr>
        <p:spPr bwMode="auto">
          <a:xfrm>
            <a:off x="5460284" y="3185008"/>
            <a:ext cx="1452563" cy="588963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>
              <a:spcBef>
                <a:spcPct val="50000"/>
              </a:spcBef>
            </a:pPr>
            <a:endParaRPr lang="zh-CN" altLang="zh-CN">
              <a:latin typeface="Arial" panose="020B0604020202020204" pitchFamily="34" charset="0"/>
            </a:endParaRPr>
          </a:p>
        </p:txBody>
      </p:sp>
      <p:grpSp>
        <p:nvGrpSpPr>
          <p:cNvPr id="37" name="Group 25"/>
          <p:cNvGrpSpPr>
            <a:grpSpLocks/>
          </p:cNvGrpSpPr>
          <p:nvPr/>
        </p:nvGrpSpPr>
        <p:grpSpPr bwMode="auto">
          <a:xfrm>
            <a:off x="7783073" y="3225139"/>
            <a:ext cx="815975" cy="3633567"/>
            <a:chOff x="4861" y="1276"/>
            <a:chExt cx="514" cy="2608"/>
          </a:xfrm>
        </p:grpSpPr>
        <p:sp>
          <p:nvSpPr>
            <p:cNvPr id="38" name="Rectangle 6"/>
            <p:cNvSpPr>
              <a:spLocks noChangeArrowheads="1"/>
            </p:cNvSpPr>
            <p:nvPr/>
          </p:nvSpPr>
          <p:spPr bwMode="auto">
            <a:xfrm>
              <a:off x="4861" y="3558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1" charset="-122"/>
                  <a:ea typeface="楷体_GB2312" pitchFamily="1" charset="-122"/>
                </a:rPr>
                <a:t>\0</a:t>
              </a:r>
            </a:p>
          </p:txBody>
        </p:sp>
        <p:sp>
          <p:nvSpPr>
            <p:cNvPr id="39" name="Rectangle 7"/>
            <p:cNvSpPr>
              <a:spLocks noChangeArrowheads="1"/>
            </p:cNvSpPr>
            <p:nvPr/>
          </p:nvSpPr>
          <p:spPr bwMode="auto">
            <a:xfrm>
              <a:off x="4861" y="3232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1" charset="-122"/>
                  <a:ea typeface="楷体_GB2312" pitchFamily="1" charset="-122"/>
                </a:rPr>
                <a:t>r</a:t>
              </a:r>
            </a:p>
          </p:txBody>
        </p:sp>
        <p:sp>
          <p:nvSpPr>
            <p:cNvPr id="40" name="Rectangle 8"/>
            <p:cNvSpPr>
              <a:spLocks noChangeArrowheads="1"/>
            </p:cNvSpPr>
            <p:nvPr/>
          </p:nvSpPr>
          <p:spPr bwMode="auto">
            <a:xfrm>
              <a:off x="4861" y="2906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1" charset="-122"/>
                  <a:ea typeface="楷体_GB2312" pitchFamily="1" charset="-122"/>
                </a:rPr>
                <a:t>e</a:t>
              </a:r>
            </a:p>
          </p:txBody>
        </p:sp>
        <p:sp>
          <p:nvSpPr>
            <p:cNvPr id="41" name="Rectangle 9"/>
            <p:cNvSpPr>
              <a:spLocks noChangeArrowheads="1"/>
            </p:cNvSpPr>
            <p:nvPr/>
          </p:nvSpPr>
          <p:spPr bwMode="auto">
            <a:xfrm>
              <a:off x="4861" y="2580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1" charset="-122"/>
                  <a:ea typeface="楷体_GB2312" pitchFamily="1" charset="-122"/>
                </a:rPr>
                <a:t>h</a:t>
              </a:r>
            </a:p>
          </p:txBody>
        </p:sp>
        <p:sp>
          <p:nvSpPr>
            <p:cNvPr id="42" name="Rectangle 10"/>
            <p:cNvSpPr>
              <a:spLocks noChangeArrowheads="1"/>
            </p:cNvSpPr>
            <p:nvPr/>
          </p:nvSpPr>
          <p:spPr bwMode="auto">
            <a:xfrm>
              <a:off x="4861" y="2254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1" charset="-122"/>
                  <a:ea typeface="楷体_GB2312" pitchFamily="1" charset="-122"/>
                </a:rPr>
                <a:t>c</a:t>
              </a:r>
            </a:p>
          </p:txBody>
        </p:sp>
        <p:sp>
          <p:nvSpPr>
            <p:cNvPr id="43" name="Rectangle 11"/>
            <p:cNvSpPr>
              <a:spLocks noChangeArrowheads="1"/>
            </p:cNvSpPr>
            <p:nvPr/>
          </p:nvSpPr>
          <p:spPr bwMode="auto">
            <a:xfrm>
              <a:off x="4861" y="1928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1" charset="-122"/>
                  <a:ea typeface="楷体_GB2312" pitchFamily="1" charset="-122"/>
                </a:rPr>
                <a:t>a</a:t>
              </a:r>
            </a:p>
          </p:txBody>
        </p:sp>
        <p:sp>
          <p:nvSpPr>
            <p:cNvPr id="44" name="Rectangle 12"/>
            <p:cNvSpPr>
              <a:spLocks noChangeArrowheads="1"/>
            </p:cNvSpPr>
            <p:nvPr/>
          </p:nvSpPr>
          <p:spPr bwMode="auto">
            <a:xfrm>
              <a:off x="4861" y="1602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1" charset="-122"/>
                  <a:ea typeface="楷体_GB2312" pitchFamily="1" charset="-122"/>
                </a:rPr>
                <a:t>e</a:t>
              </a:r>
            </a:p>
          </p:txBody>
        </p:sp>
        <p:sp>
          <p:nvSpPr>
            <p:cNvPr id="45" name="Rectangle 13"/>
            <p:cNvSpPr>
              <a:spLocks noChangeArrowheads="1"/>
            </p:cNvSpPr>
            <p:nvPr/>
          </p:nvSpPr>
          <p:spPr bwMode="auto">
            <a:xfrm>
              <a:off x="4861" y="1276"/>
              <a:ext cx="514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92075" tIns="46038" rIns="92075" bIns="46038"/>
            <a:lstStyle/>
            <a:p>
              <a:pPr algn="ctr">
                <a:spcBef>
                  <a:spcPct val="20000"/>
                </a:spcBef>
              </a:pPr>
              <a:r>
                <a:rPr lang="en-US" altLang="zh-CN" sz="2800" dirty="0">
                  <a:latin typeface="楷体_GB2312" pitchFamily="1" charset="-122"/>
                  <a:ea typeface="楷体_GB2312" pitchFamily="1" charset="-122"/>
                </a:rPr>
                <a:t>t</a:t>
              </a:r>
            </a:p>
          </p:txBody>
        </p:sp>
        <p:sp>
          <p:nvSpPr>
            <p:cNvPr id="46" name="Line 14"/>
            <p:cNvSpPr>
              <a:spLocks noChangeShapeType="1"/>
            </p:cNvSpPr>
            <p:nvPr/>
          </p:nvSpPr>
          <p:spPr bwMode="auto">
            <a:xfrm>
              <a:off x="4861" y="1276"/>
              <a:ext cx="51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7" name="Line 15"/>
            <p:cNvSpPr>
              <a:spLocks noChangeShapeType="1"/>
            </p:cNvSpPr>
            <p:nvPr/>
          </p:nvSpPr>
          <p:spPr bwMode="auto">
            <a:xfrm>
              <a:off x="4861" y="1602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8" name="Line 16"/>
            <p:cNvSpPr>
              <a:spLocks noChangeShapeType="1"/>
            </p:cNvSpPr>
            <p:nvPr/>
          </p:nvSpPr>
          <p:spPr bwMode="auto">
            <a:xfrm>
              <a:off x="4861" y="1928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49" name="Line 17"/>
            <p:cNvSpPr>
              <a:spLocks noChangeShapeType="1"/>
            </p:cNvSpPr>
            <p:nvPr/>
          </p:nvSpPr>
          <p:spPr bwMode="auto">
            <a:xfrm>
              <a:off x="4861" y="2254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0" name="Line 18"/>
            <p:cNvSpPr>
              <a:spLocks noChangeShapeType="1"/>
            </p:cNvSpPr>
            <p:nvPr/>
          </p:nvSpPr>
          <p:spPr bwMode="auto">
            <a:xfrm>
              <a:off x="4861" y="2580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1" name="Line 19"/>
            <p:cNvSpPr>
              <a:spLocks noChangeShapeType="1"/>
            </p:cNvSpPr>
            <p:nvPr/>
          </p:nvSpPr>
          <p:spPr bwMode="auto">
            <a:xfrm>
              <a:off x="4861" y="2906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2" name="Line 20"/>
            <p:cNvSpPr>
              <a:spLocks noChangeShapeType="1"/>
            </p:cNvSpPr>
            <p:nvPr/>
          </p:nvSpPr>
          <p:spPr bwMode="auto">
            <a:xfrm>
              <a:off x="4861" y="3232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3" name="Line 21"/>
            <p:cNvSpPr>
              <a:spLocks noChangeShapeType="1"/>
            </p:cNvSpPr>
            <p:nvPr/>
          </p:nvSpPr>
          <p:spPr bwMode="auto">
            <a:xfrm>
              <a:off x="4861" y="3558"/>
              <a:ext cx="51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4" name="Line 22"/>
            <p:cNvSpPr>
              <a:spLocks noChangeShapeType="1"/>
            </p:cNvSpPr>
            <p:nvPr/>
          </p:nvSpPr>
          <p:spPr bwMode="auto">
            <a:xfrm>
              <a:off x="4861" y="3884"/>
              <a:ext cx="51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5" name="Line 23"/>
            <p:cNvSpPr>
              <a:spLocks noChangeShapeType="1"/>
            </p:cNvSpPr>
            <p:nvPr/>
          </p:nvSpPr>
          <p:spPr bwMode="auto">
            <a:xfrm>
              <a:off x="4861" y="1276"/>
              <a:ext cx="0" cy="26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  <p:sp>
          <p:nvSpPr>
            <p:cNvPr id="56" name="Line 24"/>
            <p:cNvSpPr>
              <a:spLocks noChangeShapeType="1"/>
            </p:cNvSpPr>
            <p:nvPr/>
          </p:nvSpPr>
          <p:spPr bwMode="auto">
            <a:xfrm>
              <a:off x="5375" y="1276"/>
              <a:ext cx="0" cy="2608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zh-CN" altLang="en-US"/>
            </a:p>
          </p:txBody>
        </p:sp>
      </p:grpSp>
      <p:sp>
        <p:nvSpPr>
          <p:cNvPr id="57" name="Line 26"/>
          <p:cNvSpPr>
            <a:spLocks noChangeShapeType="1"/>
          </p:cNvSpPr>
          <p:nvPr/>
        </p:nvSpPr>
        <p:spPr bwMode="auto">
          <a:xfrm>
            <a:off x="6919473" y="3429000"/>
            <a:ext cx="863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zh-CN" altLang="en-US"/>
          </a:p>
        </p:txBody>
      </p:sp>
      <p:sp>
        <p:nvSpPr>
          <p:cNvPr id="58" name="Rectangle 27"/>
          <p:cNvSpPr>
            <a:spLocks noChangeArrowheads="1"/>
          </p:cNvSpPr>
          <p:nvPr/>
        </p:nvSpPr>
        <p:spPr bwMode="auto">
          <a:xfrm>
            <a:off x="1635682" y="1224359"/>
            <a:ext cx="6392702" cy="476250"/>
          </a:xfrm>
          <a:prstGeom prst="rect">
            <a:avLst/>
          </a:prstGeom>
          <a:solidFill>
            <a:srgbClr val="FFD8B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 anchorCtr="1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1143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3429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4572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9144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1371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18288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22860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/>
            <a:r>
              <a:rPr lang="zh-CN" altLang="en-US" sz="2800" b="1" dirty="0" smtClean="0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字符数组和字符指针的</a:t>
            </a:r>
            <a:r>
              <a:rPr lang="zh-CN" altLang="en-US" sz="2800" b="1" dirty="0">
                <a:solidFill>
                  <a:srgbClr val="000066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整体赋值</a:t>
            </a:r>
          </a:p>
        </p:txBody>
      </p:sp>
      <p:sp>
        <p:nvSpPr>
          <p:cNvPr id="59" name="Rectangle 28"/>
          <p:cNvSpPr>
            <a:spLocks noChangeArrowheads="1"/>
          </p:cNvSpPr>
          <p:nvPr/>
        </p:nvSpPr>
        <p:spPr bwMode="auto">
          <a:xfrm>
            <a:off x="-35489" y="2130500"/>
            <a:ext cx="4175125" cy="1800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>
            <a:spAutoFit/>
          </a:bodyPr>
          <a:lstStyle/>
          <a:p>
            <a:pPr algn="l"/>
            <a:r>
              <a:rPr lang="en-US" altLang="zh-CN" sz="2800" b="1" dirty="0">
                <a:latin typeface="楷体_GB2312" pitchFamily="1" charset="-122"/>
                <a:ea typeface="楷体_GB2312" pitchFamily="1" charset="-122"/>
              </a:rPr>
              <a:t>char </a:t>
            </a:r>
            <a:r>
              <a:rPr lang="en-US" altLang="zh-CN" sz="2800" b="1" dirty="0" err="1">
                <a:latin typeface="楷体_GB2312" pitchFamily="1" charset="-122"/>
                <a:ea typeface="楷体_GB2312" pitchFamily="1" charset="-122"/>
              </a:rPr>
              <a:t>str</a:t>
            </a:r>
            <a:r>
              <a:rPr lang="en-US" altLang="zh-CN" sz="2800" b="1" dirty="0">
                <a:latin typeface="楷体_GB2312" pitchFamily="1" charset="-122"/>
                <a:ea typeface="楷体_GB2312" pitchFamily="1" charset="-122"/>
              </a:rPr>
              <a:t>[8];</a:t>
            </a:r>
          </a:p>
          <a:p>
            <a:pPr algn="l"/>
            <a:r>
              <a:rPr lang="en-US" altLang="zh-CN" sz="2800" b="1" dirty="0" err="1">
                <a:latin typeface="楷体_GB2312" pitchFamily="1" charset="-122"/>
                <a:ea typeface="楷体_GB2312" pitchFamily="1" charset="-122"/>
              </a:rPr>
              <a:t>str</a:t>
            </a:r>
            <a:r>
              <a:rPr lang="en-US" altLang="zh-CN" sz="2800" b="1" dirty="0">
                <a:latin typeface="楷体_GB2312" pitchFamily="1" charset="-122"/>
                <a:ea typeface="楷体_GB2312" pitchFamily="1" charset="-122"/>
              </a:rPr>
              <a:t>=</a:t>
            </a:r>
            <a:r>
              <a:rPr lang="en-US" altLang="zh-CN" sz="2800" b="1" dirty="0">
                <a:latin typeface="Arial" panose="020B0604020202020204" pitchFamily="34" charset="0"/>
                <a:ea typeface="楷体_GB2312" pitchFamily="1" charset="-122"/>
              </a:rPr>
              <a:t>“</a:t>
            </a:r>
            <a:r>
              <a:rPr lang="en-US" altLang="zh-CN" sz="2800" b="1" dirty="0">
                <a:latin typeface="楷体_GB2312" pitchFamily="1" charset="-122"/>
                <a:ea typeface="楷体_GB2312" pitchFamily="1" charset="-122"/>
              </a:rPr>
              <a:t>teacher</a:t>
            </a:r>
            <a:r>
              <a:rPr lang="en-US" altLang="zh-CN" sz="2800" b="1" dirty="0">
                <a:latin typeface="Arial" panose="020B0604020202020204" pitchFamily="34" charset="0"/>
                <a:ea typeface="楷体_GB2312" pitchFamily="1" charset="-122"/>
              </a:rPr>
              <a:t>”</a:t>
            </a:r>
            <a:r>
              <a:rPr lang="en-US" altLang="zh-CN" sz="2800" b="1" dirty="0">
                <a:latin typeface="楷体_GB2312" pitchFamily="1" charset="-122"/>
                <a:ea typeface="楷体_GB2312" pitchFamily="1" charset="-122"/>
              </a:rPr>
              <a:t>;</a:t>
            </a:r>
            <a:r>
              <a:rPr lang="zh-CN" altLang="en-US" sz="2800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不合法！</a:t>
            </a:r>
          </a:p>
          <a:p>
            <a:pPr algn="l"/>
            <a:r>
              <a:rPr lang="zh-CN" altLang="en-US" sz="2800" b="1" dirty="0">
                <a:latin typeface="楷体_GB2312" pitchFamily="1" charset="-122"/>
                <a:ea typeface="楷体_GB2312" pitchFamily="1" charset="-122"/>
              </a:rPr>
              <a:t>不允许对数组名赋值，因为数组名是</a:t>
            </a:r>
            <a:r>
              <a:rPr lang="zh-CN" altLang="en-US" sz="2800" b="1" dirty="0">
                <a:solidFill>
                  <a:srgbClr val="FF0000"/>
                </a:solidFill>
                <a:latin typeface="楷体_GB2312" pitchFamily="1" charset="-122"/>
                <a:ea typeface="楷体_GB2312" pitchFamily="1" charset="-122"/>
              </a:rPr>
              <a:t>常量</a:t>
            </a:r>
            <a:r>
              <a:rPr lang="zh-CN" altLang="en-US" sz="2800" b="1" dirty="0">
                <a:latin typeface="楷体_GB2312" pitchFamily="1" charset="-122"/>
                <a:ea typeface="楷体_GB2312" pitchFamily="1" charset="-122"/>
              </a:rPr>
              <a:t>。</a:t>
            </a:r>
          </a:p>
        </p:txBody>
      </p:sp>
      <p:sp>
        <p:nvSpPr>
          <p:cNvPr id="60" name="Rectangle 29"/>
          <p:cNvSpPr>
            <a:spLocks noChangeArrowheads="1"/>
          </p:cNvSpPr>
          <p:nvPr/>
        </p:nvSpPr>
        <p:spPr bwMode="auto">
          <a:xfrm>
            <a:off x="6318110" y="2081523"/>
            <a:ext cx="2825890" cy="9461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2075" tIns="46038" rIns="92075" bIns="46038">
            <a:spAutoFit/>
          </a:bodyPr>
          <a:lstStyle/>
          <a:p>
            <a:r>
              <a:rPr lang="en-US" altLang="zh-CN" sz="2800" b="1" dirty="0">
                <a:latin typeface="楷体_GB2312" pitchFamily="1" charset="-122"/>
                <a:ea typeface="楷体_GB2312" pitchFamily="1" charset="-122"/>
              </a:rPr>
              <a:t>char *</a:t>
            </a:r>
            <a:r>
              <a:rPr lang="en-US" altLang="zh-CN" sz="2800" b="1" dirty="0" err="1">
                <a:latin typeface="楷体_GB2312" pitchFamily="1" charset="-122"/>
                <a:ea typeface="楷体_GB2312" pitchFamily="1" charset="-122"/>
              </a:rPr>
              <a:t>str</a:t>
            </a:r>
            <a:r>
              <a:rPr lang="en-US" altLang="zh-CN" sz="2800" b="1" dirty="0">
                <a:latin typeface="楷体_GB2312" pitchFamily="1" charset="-122"/>
                <a:ea typeface="楷体_GB2312" pitchFamily="1" charset="-122"/>
              </a:rPr>
              <a:t>;</a:t>
            </a:r>
          </a:p>
          <a:p>
            <a:r>
              <a:rPr lang="en-US" altLang="zh-CN" sz="2800" b="1" dirty="0" err="1">
                <a:latin typeface="楷体_GB2312" pitchFamily="1" charset="-122"/>
                <a:ea typeface="楷体_GB2312" pitchFamily="1" charset="-122"/>
              </a:rPr>
              <a:t>str</a:t>
            </a:r>
            <a:r>
              <a:rPr lang="en-US" altLang="zh-CN" sz="2800" b="1" dirty="0">
                <a:latin typeface="楷体_GB2312" pitchFamily="1" charset="-122"/>
                <a:ea typeface="楷体_GB2312" pitchFamily="1" charset="-122"/>
              </a:rPr>
              <a:t>=</a:t>
            </a:r>
            <a:r>
              <a:rPr lang="en-US" altLang="zh-CN" sz="2800" b="1" dirty="0">
                <a:latin typeface="Arial" panose="020B0604020202020204" pitchFamily="34" charset="0"/>
                <a:ea typeface="楷体_GB2312" pitchFamily="1" charset="-122"/>
              </a:rPr>
              <a:t>“</a:t>
            </a:r>
            <a:r>
              <a:rPr lang="en-US" altLang="zh-CN" sz="2800" b="1" dirty="0">
                <a:latin typeface="楷体_GB2312" pitchFamily="1" charset="-122"/>
                <a:ea typeface="楷体_GB2312" pitchFamily="1" charset="-122"/>
              </a:rPr>
              <a:t>teacher</a:t>
            </a:r>
            <a:r>
              <a:rPr lang="en-US" altLang="zh-CN" sz="2800" b="1" dirty="0">
                <a:latin typeface="Arial" panose="020B0604020202020204" pitchFamily="34" charset="0"/>
                <a:ea typeface="楷体_GB2312" pitchFamily="1" charset="-122"/>
              </a:rPr>
              <a:t>”</a:t>
            </a:r>
            <a:r>
              <a:rPr lang="en-US" altLang="zh-CN" sz="2800" b="1" dirty="0">
                <a:latin typeface="楷体_GB2312" pitchFamily="1" charset="-122"/>
                <a:ea typeface="楷体_GB2312" pitchFamily="1" charset="-122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053016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build="p" autoUpdateAnimBg="0"/>
      <p:bldP spid="36" grpId="0" animBg="1" autoUpdateAnimBg="0"/>
      <p:bldP spid="5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>
          <a:xfrm>
            <a:off x="680253" y="332656"/>
            <a:ext cx="7886700" cy="1325563"/>
          </a:xfrm>
        </p:spPr>
        <p:txBody>
          <a:bodyPr/>
          <a:lstStyle/>
          <a:p>
            <a:r>
              <a:rPr lang="zh-CN" altLang="en-US" sz="3600" b="1" dirty="0">
                <a:solidFill>
                  <a:srgbClr val="FF0000"/>
                </a:solidFill>
              </a:rPr>
              <a:t>三</a:t>
            </a:r>
            <a:r>
              <a:rPr lang="zh-CN" altLang="en-US" sz="3600" b="1" dirty="0" smtClean="0">
                <a:solidFill>
                  <a:srgbClr val="FF0000"/>
                </a:solidFill>
              </a:rPr>
              <a:t>、基本思路</a:t>
            </a:r>
            <a:endParaRPr lang="zh-CN" altLang="en-US" dirty="0" smtClean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2200" y="1379338"/>
            <a:ext cx="7886700" cy="5688632"/>
          </a:xfrm>
        </p:spPr>
        <p:txBody>
          <a:bodyPr rtlCol="0">
            <a:normAutofit/>
          </a:bodyPr>
          <a:lstStyle/>
          <a:p>
            <a:pPr>
              <a:defRPr/>
            </a:pPr>
            <a:r>
              <a:rPr lang="zh-CN" altLang="zh-CN" sz="2800" dirty="0"/>
              <a:t>字符数组和字符（串）指针</a:t>
            </a:r>
            <a:r>
              <a:rPr lang="zh-CN" altLang="en-US" sz="2800" dirty="0"/>
              <a:t>的</a:t>
            </a:r>
            <a:r>
              <a:rPr lang="zh-CN" altLang="zh-CN" sz="2800" dirty="0"/>
              <a:t>区别</a:t>
            </a:r>
            <a:endParaRPr lang="en-US" altLang="zh-CN" sz="2800" dirty="0"/>
          </a:p>
          <a:p>
            <a:pPr marL="620713" lvl="1" indent="-182563">
              <a:defRPr/>
            </a:pPr>
            <a:r>
              <a:rPr lang="zh-CN" altLang="en-US" sz="2800" dirty="0">
                <a:solidFill>
                  <a:srgbClr val="FF0000"/>
                </a:solidFill>
              </a:rPr>
              <a:t> 存储上的区别：</a:t>
            </a:r>
            <a:r>
              <a:rPr lang="zh-CN" altLang="en-US" sz="2800" dirty="0"/>
              <a:t>字符数组元素存放一个字符</a:t>
            </a:r>
            <a:r>
              <a:rPr lang="en-US" altLang="zh-CN" sz="2800" dirty="0"/>
              <a:t>, </a:t>
            </a:r>
          </a:p>
          <a:p>
            <a:pPr marL="182563" indent="-182563">
              <a:buFont typeface="Wingdings" panose="05000000000000000000" pitchFamily="2" charset="2"/>
              <a:buNone/>
              <a:defRPr/>
            </a:pPr>
            <a:r>
              <a:rPr lang="en-US" altLang="zh-CN" sz="2800" dirty="0"/>
              <a:t>    </a:t>
            </a:r>
            <a:r>
              <a:rPr lang="zh-CN" altLang="en-US" sz="2800" dirty="0"/>
              <a:t>字符指针存放是</a:t>
            </a:r>
            <a:r>
              <a:rPr lang="zh-CN" altLang="en-US" sz="2800" dirty="0" smtClean="0"/>
              <a:t>地址</a:t>
            </a:r>
          </a:p>
          <a:p>
            <a:pPr marL="620713" lvl="1" indent="-182563">
              <a:defRPr/>
            </a:pPr>
            <a:r>
              <a:rPr lang="zh-CN" altLang="en-US" sz="2800" dirty="0" smtClean="0">
                <a:solidFill>
                  <a:srgbClr val="FF0000"/>
                </a:solidFill>
              </a:rPr>
              <a:t>赋值</a:t>
            </a:r>
            <a:r>
              <a:rPr lang="zh-CN" altLang="en-US" sz="2800" dirty="0">
                <a:solidFill>
                  <a:srgbClr val="FF0000"/>
                </a:solidFill>
              </a:rPr>
              <a:t>上的区别</a:t>
            </a:r>
            <a:r>
              <a:rPr lang="zh-CN" altLang="en-US" sz="2800" dirty="0"/>
              <a:t>：对字符数组只能对各个元素赋值</a:t>
            </a:r>
            <a:r>
              <a:rPr lang="en-US" altLang="zh-CN" sz="2800" dirty="0"/>
              <a:t>(</a:t>
            </a:r>
            <a:r>
              <a:rPr lang="zh-CN" altLang="en-US" sz="2800" dirty="0"/>
              <a:t>字符数组定义例外</a:t>
            </a:r>
            <a:r>
              <a:rPr lang="en-US" altLang="zh-CN" sz="2800" dirty="0"/>
              <a:t>)</a:t>
            </a:r>
            <a:r>
              <a:rPr lang="zh-CN" altLang="en-US" sz="2800" dirty="0"/>
              <a:t>。可以将一个常量字符串赋值给字符指针，含义是将</a:t>
            </a:r>
            <a:r>
              <a:rPr lang="zh-CN" altLang="en-US" sz="2800" dirty="0">
                <a:solidFill>
                  <a:srgbClr val="0000FF"/>
                </a:solidFill>
              </a:rPr>
              <a:t>常量串首地址赋值给字符指针</a:t>
            </a:r>
            <a:r>
              <a:rPr lang="zh-CN" altLang="en-US" sz="2800" dirty="0" smtClean="0">
                <a:solidFill>
                  <a:srgbClr val="0000FF"/>
                </a:solidFill>
              </a:rPr>
              <a:t>。</a:t>
            </a:r>
            <a:endParaRPr lang="en-US" altLang="zh-CN" sz="2800" dirty="0" smtClean="0">
              <a:solidFill>
                <a:srgbClr val="0000FF"/>
              </a:solidFill>
            </a:endParaRPr>
          </a:p>
          <a:p>
            <a:pPr marL="620713" lvl="1" indent="-182563">
              <a:defRPr/>
            </a:pPr>
            <a:r>
              <a:rPr lang="zh-CN" altLang="en-US" sz="2800" dirty="0" smtClean="0">
                <a:solidFill>
                  <a:srgbClr val="FF0000"/>
                </a:solidFill>
              </a:rPr>
              <a:t>定义上的区别 ：</a:t>
            </a:r>
            <a:r>
              <a:rPr lang="zh-CN" altLang="en-US" sz="2800" dirty="0" smtClean="0"/>
              <a:t>定义数组后，编译系统分配具体的内存单元。定义指针变量，编译系统只分配一个存储单元，以存放地址值</a:t>
            </a:r>
            <a:r>
              <a:rPr lang="en-US" altLang="zh-CN" sz="2800" dirty="0" smtClean="0"/>
              <a:t>,</a:t>
            </a:r>
            <a:r>
              <a:rPr lang="zh-CN" altLang="en-US" sz="2800" dirty="0" smtClean="0"/>
              <a:t>这个值是随机的，所以</a:t>
            </a:r>
            <a:r>
              <a:rPr lang="zh-CN" altLang="en-US" sz="2800" dirty="0" smtClean="0">
                <a:solidFill>
                  <a:srgbClr val="FF0000"/>
                </a:solidFill>
              </a:rPr>
              <a:t>字符指针必须初始化才能使用。 </a:t>
            </a:r>
          </a:p>
          <a:p>
            <a:pPr marL="620713" lvl="1" indent="-182563">
              <a:defRPr/>
            </a:pPr>
            <a:endParaRPr lang="zh-CN" altLang="en-US" sz="28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1851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>
                <a:solidFill>
                  <a:srgbClr val="FF0000"/>
                </a:solidFill>
              </a:rPr>
              <a:t>四</a:t>
            </a:r>
            <a:r>
              <a:rPr lang="zh-CN" altLang="en-US" b="1" dirty="0" smtClean="0">
                <a:solidFill>
                  <a:srgbClr val="FF0000"/>
                </a:solidFill>
              </a:rPr>
              <a:t>、小结</a:t>
            </a:r>
          </a:p>
        </p:txBody>
      </p:sp>
      <p:sp>
        <p:nvSpPr>
          <p:cNvPr id="2" name="文本框 1"/>
          <p:cNvSpPr txBox="1"/>
          <p:nvPr/>
        </p:nvSpPr>
        <p:spPr>
          <a:xfrm>
            <a:off x="323528" y="1916832"/>
            <a:ext cx="8712968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zh-CN" altLang="en-US" sz="3200" dirty="0" smtClean="0">
                <a:solidFill>
                  <a:srgbClr val="FF0000"/>
                </a:solidFill>
              </a:rPr>
              <a:t>字符数组和字符指针的定义和存储</a:t>
            </a:r>
            <a:endParaRPr lang="en-US" altLang="zh-CN" sz="3200" dirty="0" smtClean="0"/>
          </a:p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zh-CN" altLang="en-US" sz="3200" dirty="0" smtClean="0">
                <a:solidFill>
                  <a:srgbClr val="0000FF"/>
                </a:solidFill>
              </a:rPr>
              <a:t>字符数组和字符指针的初始化</a:t>
            </a:r>
            <a:endParaRPr lang="en-US" altLang="zh-CN" sz="3200" dirty="0" smtClean="0">
              <a:solidFill>
                <a:srgbClr val="0000FF"/>
              </a:solidFill>
            </a:endParaRPr>
          </a:p>
          <a:p>
            <a:pPr marL="457200" indent="-457200" algn="l">
              <a:buFont typeface="Wingdings" panose="05000000000000000000" pitchFamily="2" charset="2"/>
              <a:buChar char="u"/>
            </a:pPr>
            <a:r>
              <a:rPr lang="zh-CN" altLang="en-US" sz="3200" dirty="0" smtClean="0">
                <a:solidFill>
                  <a:srgbClr val="0000FF"/>
                </a:solidFill>
              </a:rPr>
              <a:t>字符数组和字符指针在存储、定义和赋值上的区别</a:t>
            </a:r>
            <a:endParaRPr lang="en-US" altLang="zh-CN" sz="3200" dirty="0" smtClean="0">
              <a:solidFill>
                <a:srgbClr val="FF0000"/>
              </a:solidFill>
            </a:endParaRPr>
          </a:p>
          <a:p>
            <a:pPr algn="l"/>
            <a:endParaRPr lang="en-US" altLang="zh-CN" sz="3200" dirty="0" smtClean="0"/>
          </a:p>
          <a:p>
            <a:pPr algn="l"/>
            <a:endParaRPr lang="en-US" altLang="zh-CN" sz="3200" dirty="0" smtClean="0"/>
          </a:p>
        </p:txBody>
      </p:sp>
    </p:spTree>
    <p:extLst>
      <p:ext uri="{BB962C8B-B14F-4D97-AF65-F5344CB8AC3E}">
        <p14:creationId xmlns:p14="http://schemas.microsoft.com/office/powerpoint/2010/main" val="35000040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3398</TotalTime>
  <Words>461</Words>
  <Application>Microsoft Office PowerPoint</Application>
  <PresentationFormat>全屏显示(4:3)</PresentationFormat>
  <Paragraphs>77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10</vt:i4>
      </vt:variant>
    </vt:vector>
  </HeadingPairs>
  <TitlesOfParts>
    <vt:vector size="22" baseType="lpstr">
      <vt:lpstr>黑体</vt:lpstr>
      <vt:lpstr>华文行楷</vt:lpstr>
      <vt:lpstr>华文楷体</vt:lpstr>
      <vt:lpstr>华文新魏</vt:lpstr>
      <vt:lpstr>楷体_GB2312</vt:lpstr>
      <vt:lpstr>宋体</vt:lpstr>
      <vt:lpstr>Arial</vt:lpstr>
      <vt:lpstr>Calibri</vt:lpstr>
      <vt:lpstr>Calibri Light</vt:lpstr>
      <vt:lpstr>Verdana</vt:lpstr>
      <vt:lpstr>Wingdings</vt:lpstr>
      <vt:lpstr>Office 主题</vt:lpstr>
      <vt:lpstr>PowerPoint 演示文稿</vt:lpstr>
      <vt:lpstr>《指针变量与字符数组》提纲</vt:lpstr>
      <vt:lpstr>一、教学目标</vt:lpstr>
      <vt:lpstr>二、问题引导</vt:lpstr>
      <vt:lpstr>三、基本思想</vt:lpstr>
      <vt:lpstr>三、基本思想</vt:lpstr>
      <vt:lpstr>三、基本思路</vt:lpstr>
      <vt:lpstr>三、基本思路</vt:lpstr>
      <vt:lpstr>四、小结</vt:lpstr>
      <vt:lpstr>PowerPoint 演示文稿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华南师范大学 曾碧卿(软件学院)</dc:creator>
  <cp:lastModifiedBy>周才东</cp:lastModifiedBy>
  <cp:revision>203</cp:revision>
  <dcterms:created xsi:type="dcterms:W3CDTF">2004-11-26T05:12:32Z</dcterms:created>
  <dcterms:modified xsi:type="dcterms:W3CDTF">2016-12-12T11:29:26Z</dcterms:modified>
</cp:coreProperties>
</file>