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21"/>
  </p:notesMasterIdLst>
  <p:handoutMasterIdLst>
    <p:handoutMasterId r:id="rId22"/>
  </p:handoutMasterIdLst>
  <p:sldIdLst>
    <p:sldId id="295" r:id="rId2"/>
    <p:sldId id="369" r:id="rId3"/>
    <p:sldId id="294" r:id="rId4"/>
    <p:sldId id="377" r:id="rId5"/>
    <p:sldId id="376" r:id="rId6"/>
    <p:sldId id="378" r:id="rId7"/>
    <p:sldId id="379" r:id="rId8"/>
    <p:sldId id="380" r:id="rId9"/>
    <p:sldId id="381" r:id="rId10"/>
    <p:sldId id="382" r:id="rId11"/>
    <p:sldId id="383" r:id="rId12"/>
    <p:sldId id="384" r:id="rId13"/>
    <p:sldId id="387" r:id="rId14"/>
    <p:sldId id="385" r:id="rId15"/>
    <p:sldId id="386" r:id="rId16"/>
    <p:sldId id="389" r:id="rId17"/>
    <p:sldId id="388" r:id="rId18"/>
    <p:sldId id="370" r:id="rId19"/>
    <p:sldId id="371" r:id="rId20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条件语句的嵌套运用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916758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条件语句的嵌套运用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4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348038" y="1411981"/>
            <a:ext cx="5545137" cy="5113363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void main()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{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double x;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y;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("enter x:");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lf",&amp;x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chemeClr val="hlink"/>
                </a:solidFill>
              </a:rPr>
              <a:t>y=-1;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if(x!=0)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	if(x&gt;0) y=1;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else y=0;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("x=%</a:t>
            </a:r>
            <a:r>
              <a:rPr lang="en-US" altLang="zh-CN" sz="2800" dirty="0" err="1" smtClean="0"/>
              <a:t>f,y</a:t>
            </a:r>
            <a:r>
              <a:rPr lang="en-US" altLang="zh-CN" sz="2800" dirty="0" smtClean="0"/>
              <a:t>=%d\n",</a:t>
            </a:r>
            <a:r>
              <a:rPr lang="en-US" altLang="zh-CN" sz="2800" dirty="0" err="1" smtClean="0"/>
              <a:t>x,y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}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-100013" y="2517750"/>
            <a:ext cx="3529013" cy="2592217"/>
            <a:chOff x="1191" y="1525"/>
            <a:chExt cx="3141" cy="1761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91" y="2232"/>
              <a:ext cx="81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y=</a:t>
              </a:r>
            </a:p>
          </p:txBody>
        </p:sp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837" y="1661"/>
              <a:ext cx="317" cy="1542"/>
            </a:xfrm>
            <a:prstGeom prst="leftBrace">
              <a:avLst>
                <a:gd name="adj1" fmla="val 4053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 sz="280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245" y="1525"/>
              <a:ext cx="208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 -1      x&lt;0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335" y="225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0       x=0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335" y="293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1       x&gt;0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6083696" y="3716833"/>
            <a:ext cx="1944688" cy="576263"/>
          </a:xfrm>
          <a:prstGeom prst="wedgeRectCallout">
            <a:avLst>
              <a:gd name="adj1" fmla="val -55958"/>
              <a:gd name="adj2" fmla="val 91597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3000" b="1" dirty="0">
                <a:ea typeface="黑体" pitchFamily="2" charset="-122"/>
              </a:rPr>
              <a:t>不正确</a:t>
            </a:r>
          </a:p>
        </p:txBody>
      </p:sp>
    </p:spTree>
    <p:extLst>
      <p:ext uri="{BB962C8B-B14F-4D97-AF65-F5344CB8AC3E}">
        <p14:creationId xmlns:p14="http://schemas.microsoft.com/office/powerpoint/2010/main" val="29995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5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419351" y="1524719"/>
            <a:ext cx="5545137" cy="5000625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void main()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{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double x;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y;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("enter x:");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lf",&amp;x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chemeClr val="hlink"/>
                </a:solidFill>
              </a:rPr>
              <a:t>y=0;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if(x&gt;=0)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	if(x&gt;0) y=1;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>
                <a:solidFill>
                  <a:schemeClr val="hlink"/>
                </a:solidFill>
              </a:rPr>
              <a:t>	else y=-1;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("x=%</a:t>
            </a:r>
            <a:r>
              <a:rPr lang="en-US" altLang="zh-CN" sz="2800" dirty="0" err="1" smtClean="0"/>
              <a:t>f,y</a:t>
            </a:r>
            <a:r>
              <a:rPr lang="en-US" altLang="zh-CN" sz="2800" dirty="0" smtClean="0"/>
              <a:t>=%d\n",</a:t>
            </a:r>
            <a:r>
              <a:rPr lang="en-US" altLang="zh-CN" sz="2800" dirty="0" err="1" smtClean="0"/>
              <a:t>x,y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}</a:t>
            </a: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-28700" y="2948459"/>
            <a:ext cx="3529013" cy="2592217"/>
            <a:chOff x="1191" y="1525"/>
            <a:chExt cx="3141" cy="1761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191" y="2232"/>
              <a:ext cx="81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y=</a:t>
              </a:r>
            </a:p>
          </p:txBody>
        </p:sp>
        <p:sp>
          <p:nvSpPr>
            <p:cNvPr id="8" name="AutoShape 6"/>
            <p:cNvSpPr>
              <a:spLocks/>
            </p:cNvSpPr>
            <p:nvPr/>
          </p:nvSpPr>
          <p:spPr bwMode="auto">
            <a:xfrm>
              <a:off x="1837" y="1661"/>
              <a:ext cx="317" cy="1542"/>
            </a:xfrm>
            <a:prstGeom prst="leftBrace">
              <a:avLst>
                <a:gd name="adj1" fmla="val 4053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 sz="2800"/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245" y="1525"/>
              <a:ext cx="208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 -1      x&lt;0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35" y="225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 dirty="0"/>
                <a:t>0       x=0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335" y="293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1       x&gt;0</a:t>
              </a:r>
            </a:p>
          </p:txBody>
        </p:sp>
      </p:grp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083696" y="3716833"/>
            <a:ext cx="1944688" cy="576263"/>
          </a:xfrm>
          <a:prstGeom prst="wedgeRectCallout">
            <a:avLst>
              <a:gd name="adj1" fmla="val -55958"/>
              <a:gd name="adj2" fmla="val 91597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3000" b="1" dirty="0">
                <a:ea typeface="黑体" pitchFamily="2" charset="-122"/>
              </a:rPr>
              <a:t>不正确</a:t>
            </a:r>
          </a:p>
        </p:txBody>
      </p:sp>
    </p:spTree>
    <p:extLst>
      <p:ext uri="{BB962C8B-B14F-4D97-AF65-F5344CB8AC3E}">
        <p14:creationId xmlns:p14="http://schemas.microsoft.com/office/powerpoint/2010/main" val="12277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四、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447626"/>
            <a:ext cx="7869237" cy="1943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 smtClean="0"/>
              <a:t>条件运算符“</a:t>
            </a:r>
            <a:r>
              <a:rPr lang="en-US" altLang="zh-CN" sz="3200" dirty="0" smtClean="0">
                <a:solidFill>
                  <a:srgbClr val="FF3300"/>
                </a:solidFill>
              </a:rPr>
              <a:t>? :</a:t>
            </a:r>
            <a:r>
              <a:rPr lang="en-US" altLang="zh-CN" sz="3200" dirty="0" smtClean="0"/>
              <a:t>”</a:t>
            </a:r>
          </a:p>
          <a:p>
            <a:r>
              <a:rPr lang="zh-CN" altLang="en-US" sz="3200" dirty="0" smtClean="0"/>
              <a:t>条件表达式</a:t>
            </a:r>
          </a:p>
          <a:p>
            <a:pPr lvl="1">
              <a:buFont typeface="Wingdings" pitchFamily="2" charset="2"/>
              <a:buNone/>
            </a:pPr>
            <a:r>
              <a:rPr lang="zh-CN" altLang="en-US" sz="3200" dirty="0" smtClean="0"/>
              <a:t>          </a:t>
            </a:r>
            <a:r>
              <a:rPr lang="zh-CN" altLang="en-US" sz="3200" dirty="0" smtClean="0">
                <a:solidFill>
                  <a:schemeClr val="hlink"/>
                </a:solidFill>
              </a:rPr>
              <a:t>表达式</a:t>
            </a:r>
            <a:r>
              <a:rPr lang="en-US" altLang="zh-CN" sz="3200" dirty="0" smtClean="0">
                <a:solidFill>
                  <a:schemeClr val="hlink"/>
                </a:solidFill>
              </a:rPr>
              <a:t>1 </a:t>
            </a:r>
            <a:r>
              <a:rPr lang="en-US" altLang="zh-CN" sz="3200" dirty="0" smtClean="0">
                <a:solidFill>
                  <a:srgbClr val="FF3300"/>
                </a:solidFill>
              </a:rPr>
              <a:t>? </a:t>
            </a:r>
            <a:r>
              <a:rPr lang="zh-CN" altLang="en-US" sz="3200" dirty="0" smtClean="0">
                <a:solidFill>
                  <a:schemeClr val="hlink"/>
                </a:solidFill>
              </a:rPr>
              <a:t>表达式</a:t>
            </a:r>
            <a:r>
              <a:rPr lang="en-US" altLang="zh-CN" sz="3200" dirty="0" smtClean="0">
                <a:solidFill>
                  <a:schemeClr val="hlink"/>
                </a:solidFill>
              </a:rPr>
              <a:t>2 </a:t>
            </a:r>
            <a:r>
              <a:rPr lang="en-US" altLang="zh-CN" sz="3200" dirty="0" smtClean="0">
                <a:solidFill>
                  <a:srgbClr val="FF3300"/>
                </a:solidFill>
              </a:rPr>
              <a:t>: </a:t>
            </a:r>
            <a:r>
              <a:rPr lang="zh-CN" altLang="en-US" sz="3200" dirty="0" smtClean="0">
                <a:solidFill>
                  <a:schemeClr val="hlink"/>
                </a:solidFill>
              </a:rPr>
              <a:t>表达式</a:t>
            </a:r>
            <a:r>
              <a:rPr lang="en-US" altLang="zh-CN" sz="3200" dirty="0" smtClean="0">
                <a:solidFill>
                  <a:schemeClr val="hlink"/>
                </a:solidFill>
              </a:rPr>
              <a:t>3</a:t>
            </a:r>
            <a:endParaRPr lang="en-US" altLang="zh-CN" sz="3200" dirty="0" smtClean="0">
              <a:solidFill>
                <a:schemeClr val="hlink"/>
              </a:solidFill>
            </a:endParaRP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908175" y="3276426"/>
            <a:ext cx="5616575" cy="3536950"/>
            <a:chOff x="1020" y="1837"/>
            <a:chExt cx="3538" cy="2228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2154" y="2144"/>
              <a:ext cx="1270" cy="499"/>
            </a:xfrm>
            <a:prstGeom prst="flowChartDecision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zh-CN" altLang="en-US" sz="2600" b="1" dirty="0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lang="en-US" altLang="zh-CN" sz="2600" b="1" dirty="0">
                  <a:latin typeface="黑体" pitchFamily="2" charset="-122"/>
                  <a:ea typeface="黑体" pitchFamily="2" charset="-122"/>
                </a:rPr>
                <a:t>1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020" y="2840"/>
              <a:ext cx="1134" cy="545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zh-CN" altLang="en-US" sz="2600" b="1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lang="en-US" altLang="zh-CN" sz="2600" b="1">
                  <a:latin typeface="黑体" pitchFamily="2" charset="-122"/>
                  <a:ea typeface="黑体" pitchFamily="2" charset="-122"/>
                </a:rPr>
                <a:t>2</a:t>
              </a:r>
            </a:p>
            <a:p>
              <a:r>
                <a:rPr lang="zh-CN" altLang="en-US" sz="2600" b="1">
                  <a:latin typeface="黑体" pitchFamily="2" charset="-122"/>
                  <a:ea typeface="黑体" pitchFamily="2" charset="-122"/>
                </a:rPr>
                <a:t>的值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424" y="2824"/>
              <a:ext cx="1134" cy="561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zh-CN" altLang="en-US" sz="2600" b="1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lang="en-US" altLang="zh-CN" sz="2600" b="1">
                  <a:latin typeface="黑体" pitchFamily="2" charset="-122"/>
                  <a:ea typeface="黑体" pitchFamily="2" charset="-122"/>
                </a:rPr>
                <a:t>3</a:t>
              </a:r>
            </a:p>
            <a:p>
              <a:r>
                <a:rPr lang="zh-CN" altLang="en-US" sz="2600" b="1">
                  <a:latin typeface="黑体" pitchFamily="2" charset="-122"/>
                  <a:ea typeface="黑体" pitchFamily="2" charset="-122"/>
                </a:rPr>
                <a:t>的值</a:t>
              </a: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789" y="1837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>
              <a:off x="1610" y="2395"/>
              <a:ext cx="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610" y="238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H="1">
              <a:off x="3424" y="2387"/>
              <a:ext cx="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969" y="2387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1565" y="3385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014" y="3385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1565" y="3657"/>
              <a:ext cx="24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2835" y="3657"/>
              <a:ext cx="0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971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四、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条件运算符与条件表达式（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13</a:t>
            </a:fld>
            <a:endParaRPr lang="en-US" altLang="zh-CN" b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2349500"/>
            <a:ext cx="4176712" cy="79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zh-CN" sz="3600" dirty="0" smtClean="0"/>
              <a:t>max=a&gt;b </a:t>
            </a:r>
            <a:r>
              <a:rPr lang="en-US" altLang="zh-CN" sz="3600" dirty="0" smtClean="0">
                <a:solidFill>
                  <a:schemeClr val="hlink"/>
                </a:solidFill>
              </a:rPr>
              <a:t>?</a:t>
            </a:r>
            <a:r>
              <a:rPr lang="en-US" altLang="zh-CN" sz="3600" dirty="0" smtClean="0"/>
              <a:t> a </a:t>
            </a:r>
            <a:r>
              <a:rPr lang="en-US" altLang="zh-CN" sz="3600" dirty="0" smtClean="0">
                <a:solidFill>
                  <a:schemeClr val="hlink"/>
                </a:solidFill>
              </a:rPr>
              <a:t>:</a:t>
            </a:r>
            <a:r>
              <a:rPr lang="en-US" altLang="zh-CN" sz="3600" dirty="0" smtClean="0"/>
              <a:t> b;</a:t>
            </a:r>
            <a:endParaRPr lang="en-US" altLang="zh-CN" sz="36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795963" y="1916113"/>
            <a:ext cx="2736850" cy="2636837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zh-CN" sz="3600" b="1"/>
              <a:t>if(a&gt;b)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600" b="1"/>
              <a:t>    max=a;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600" b="1"/>
              <a:t>else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600" b="1"/>
              <a:t>    max=b;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4572000" y="2565400"/>
            <a:ext cx="792163" cy="287338"/>
          </a:xfrm>
          <a:prstGeom prst="leftRightArrow">
            <a:avLst>
              <a:gd name="adj1" fmla="val 50000"/>
              <a:gd name="adj2" fmla="val 55138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7" name="Picture 6" descr="j029323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292600"/>
            <a:ext cx="1800225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839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四、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条件运算符与条件表达式（</a:t>
            </a:r>
            <a:r>
              <a:rPr lang="en-US" altLang="zh-CN" b="1" dirty="0" smtClean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320502"/>
            <a:ext cx="7632700" cy="5276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ct val="20000"/>
              </a:spcAft>
            </a:pPr>
            <a:r>
              <a:rPr lang="zh-CN" altLang="en-US" sz="3200" dirty="0" smtClean="0"/>
              <a:t>条件运算符优先级高于赋值运算符，但低于算术运算符、关系运算符、逻辑运算符</a:t>
            </a:r>
          </a:p>
          <a:p>
            <a:pPr algn="just">
              <a:spcAft>
                <a:spcPct val="20000"/>
              </a:spcAft>
              <a:buFont typeface="Wingdings" pitchFamily="2" charset="2"/>
              <a:buNone/>
            </a:pPr>
            <a:r>
              <a:rPr lang="en-US" altLang="zh-CN" sz="4000" dirty="0" smtClean="0"/>
              <a:t>a&gt;b </a:t>
            </a:r>
            <a:r>
              <a:rPr lang="en-US" altLang="zh-CN" sz="4000" dirty="0" smtClean="0">
                <a:solidFill>
                  <a:schemeClr val="hlink"/>
                </a:solidFill>
              </a:rPr>
              <a:t>?</a:t>
            </a:r>
            <a:r>
              <a:rPr lang="en-US" altLang="zh-CN" sz="4000" dirty="0" smtClean="0"/>
              <a:t> a </a:t>
            </a:r>
            <a:r>
              <a:rPr lang="en-US" altLang="zh-CN" sz="4000" dirty="0" smtClean="0">
                <a:solidFill>
                  <a:schemeClr val="hlink"/>
                </a:solidFill>
              </a:rPr>
              <a:t>:</a:t>
            </a:r>
            <a:r>
              <a:rPr lang="en-US" altLang="zh-CN" sz="4000" dirty="0" smtClean="0"/>
              <a:t> b</a:t>
            </a:r>
          </a:p>
          <a:p>
            <a:pPr algn="just">
              <a:spcAft>
                <a:spcPct val="20000"/>
              </a:spcAft>
              <a:buFont typeface="Wingdings" pitchFamily="2" charset="2"/>
              <a:buNone/>
            </a:pPr>
            <a:r>
              <a:rPr lang="en-US" altLang="zh-CN" sz="4000" dirty="0" smtClean="0"/>
              <a:t>a&gt;b </a:t>
            </a:r>
            <a:r>
              <a:rPr lang="en-US" altLang="zh-CN" sz="4000" dirty="0" smtClean="0">
                <a:solidFill>
                  <a:schemeClr val="hlink"/>
                </a:solidFill>
              </a:rPr>
              <a:t>?</a:t>
            </a:r>
            <a:r>
              <a:rPr lang="en-US" altLang="zh-CN" sz="4000" dirty="0" smtClean="0"/>
              <a:t> a </a:t>
            </a:r>
            <a:r>
              <a:rPr lang="en-US" altLang="zh-CN" sz="4000" dirty="0" smtClean="0">
                <a:solidFill>
                  <a:schemeClr val="hlink"/>
                </a:solidFill>
              </a:rPr>
              <a:t>:</a:t>
            </a:r>
            <a:r>
              <a:rPr lang="en-US" altLang="zh-CN" sz="4000" dirty="0" smtClean="0"/>
              <a:t> b+1</a:t>
            </a:r>
          </a:p>
          <a:p>
            <a:pPr algn="just">
              <a:spcAft>
                <a:spcPct val="20000"/>
              </a:spcAft>
              <a:buFont typeface="Wingdings" pitchFamily="2" charset="2"/>
              <a:buNone/>
            </a:pPr>
            <a:r>
              <a:rPr lang="en-US" altLang="zh-CN" sz="4000" dirty="0" smtClean="0"/>
              <a:t>b=!a </a:t>
            </a:r>
            <a:r>
              <a:rPr lang="en-US" altLang="zh-CN" sz="4000" dirty="0" smtClean="0">
                <a:solidFill>
                  <a:schemeClr val="hlink"/>
                </a:solidFill>
              </a:rPr>
              <a:t>?</a:t>
            </a:r>
            <a:r>
              <a:rPr lang="en-US" altLang="zh-CN" sz="4000" dirty="0" smtClean="0"/>
              <a:t> 0 </a:t>
            </a:r>
            <a:r>
              <a:rPr lang="en-US" altLang="zh-CN" sz="4000" dirty="0" smtClean="0">
                <a:solidFill>
                  <a:schemeClr val="hlink"/>
                </a:solidFill>
              </a:rPr>
              <a:t>: </a:t>
            </a:r>
            <a:r>
              <a:rPr lang="en-US" altLang="zh-CN" sz="4000" dirty="0" smtClean="0"/>
              <a:t>a</a:t>
            </a:r>
          </a:p>
          <a:p>
            <a:pPr algn="just">
              <a:spcAft>
                <a:spcPct val="20000"/>
              </a:spcAft>
              <a:buFont typeface="Wingdings" pitchFamily="2" charset="2"/>
              <a:buNone/>
            </a:pPr>
            <a:r>
              <a:rPr lang="en-US" altLang="zh-CN" sz="4000" dirty="0" smtClean="0"/>
              <a:t>a&amp;&amp;b </a:t>
            </a:r>
            <a:r>
              <a:rPr lang="en-US" altLang="zh-CN" sz="4000" dirty="0" smtClean="0">
                <a:solidFill>
                  <a:schemeClr val="hlink"/>
                </a:solidFill>
              </a:rPr>
              <a:t>?</a:t>
            </a:r>
            <a:r>
              <a:rPr lang="en-US" altLang="zh-CN" sz="4000" dirty="0" smtClean="0"/>
              <a:t> </a:t>
            </a:r>
            <a:r>
              <a:rPr lang="en-US" altLang="zh-CN" sz="4000" dirty="0" err="1" smtClean="0"/>
              <a:t>a+b</a:t>
            </a:r>
            <a:r>
              <a:rPr lang="en-US" altLang="zh-CN" sz="4000" dirty="0" smtClean="0"/>
              <a:t> </a:t>
            </a:r>
            <a:r>
              <a:rPr lang="en-US" altLang="zh-CN" sz="4000" dirty="0" smtClean="0">
                <a:solidFill>
                  <a:schemeClr val="hlink"/>
                </a:solidFill>
              </a:rPr>
              <a:t>:</a:t>
            </a:r>
            <a:r>
              <a:rPr lang="en-US" altLang="zh-CN" sz="4000" dirty="0" smtClean="0"/>
              <a:t> a-b</a:t>
            </a:r>
            <a:endParaRPr lang="en-US" altLang="zh-CN" sz="4000" dirty="0" smtClean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851275" y="3393777"/>
            <a:ext cx="2016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zh-CN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43438" y="2600672"/>
            <a:ext cx="4249737" cy="730250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4000" b="1">
                <a:ea typeface="黑体" pitchFamily="2" charset="-122"/>
              </a:rPr>
              <a:t>a&gt;b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)</a:t>
            </a:r>
            <a:r>
              <a:rPr lang="en-US" altLang="zh-CN" sz="4000" b="1">
                <a:ea typeface="黑体" pitchFamily="2" charset="-122"/>
              </a:rPr>
              <a:t>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?</a:t>
            </a:r>
            <a:r>
              <a:rPr lang="en-US" altLang="zh-CN" sz="4000" b="1">
                <a:ea typeface="黑体" pitchFamily="2" charset="-122"/>
              </a:rPr>
              <a:t> a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:</a:t>
            </a:r>
            <a:r>
              <a:rPr lang="en-US" altLang="zh-CN" sz="4000" b="1">
                <a:ea typeface="黑体" pitchFamily="2" charset="-122"/>
              </a:rPr>
              <a:t> b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643438" y="3465860"/>
            <a:ext cx="4249737" cy="730250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4000" b="1">
                <a:ea typeface="黑体" pitchFamily="2" charset="-122"/>
              </a:rPr>
              <a:t>a&gt;b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)</a:t>
            </a:r>
            <a:r>
              <a:rPr lang="en-US" altLang="zh-CN" sz="4000" b="1">
                <a:ea typeface="黑体" pitchFamily="2" charset="-122"/>
              </a:rPr>
              <a:t>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?</a:t>
            </a:r>
            <a:r>
              <a:rPr lang="en-US" altLang="zh-CN" sz="4000" b="1">
                <a:ea typeface="黑体" pitchFamily="2" charset="-122"/>
              </a:rPr>
              <a:t> a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:</a:t>
            </a:r>
            <a:r>
              <a:rPr lang="en-US" altLang="zh-CN" sz="4000" b="1">
                <a:ea typeface="黑体" pitchFamily="2" charset="-122"/>
              </a:rPr>
              <a:t> 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4000" b="1">
                <a:ea typeface="黑体" pitchFamily="2" charset="-122"/>
              </a:rPr>
              <a:t>b+1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)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643438" y="4329460"/>
            <a:ext cx="4249737" cy="730250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4000" b="1">
                <a:ea typeface="黑体" pitchFamily="2" charset="-122"/>
              </a:rPr>
              <a:t>b=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((</a:t>
            </a:r>
            <a:r>
              <a:rPr lang="en-US" altLang="zh-CN" sz="4000" b="1">
                <a:ea typeface="黑体" pitchFamily="2" charset="-122"/>
              </a:rPr>
              <a:t>!a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)</a:t>
            </a:r>
            <a:r>
              <a:rPr lang="en-US" altLang="zh-CN" sz="4000" b="1">
                <a:ea typeface="黑体" pitchFamily="2" charset="-122"/>
              </a:rPr>
              <a:t>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?</a:t>
            </a:r>
            <a:r>
              <a:rPr lang="en-US" altLang="zh-CN" sz="4000" b="1">
                <a:ea typeface="黑体" pitchFamily="2" charset="-122"/>
              </a:rPr>
              <a:t> 0 </a:t>
            </a:r>
            <a:r>
              <a:rPr lang="en-US" altLang="zh-CN" sz="4000" b="1">
                <a:solidFill>
                  <a:schemeClr val="hlink"/>
                </a:solidFill>
                <a:ea typeface="黑体" pitchFamily="2" charset="-122"/>
              </a:rPr>
              <a:t>: </a:t>
            </a:r>
            <a:r>
              <a:rPr lang="en-US" altLang="zh-CN" sz="4000" b="1">
                <a:ea typeface="黑体" pitchFamily="2" charset="-122"/>
              </a:rPr>
              <a:t>a</a:t>
            </a:r>
            <a:r>
              <a:rPr lang="en-US" altLang="zh-CN" sz="4000" b="1">
                <a:solidFill>
                  <a:srgbClr val="FF0000"/>
                </a:solidFill>
                <a:ea typeface="黑体" pitchFamily="2" charset="-122"/>
              </a:rPr>
              <a:t>)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643438" y="5207347"/>
            <a:ext cx="4248150" cy="669925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3600" b="1">
                <a:ea typeface="黑体" pitchFamily="2" charset="-122"/>
              </a:rPr>
              <a:t>a&amp;&amp;b</a:t>
            </a: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)</a:t>
            </a:r>
            <a:r>
              <a:rPr lang="en-US" altLang="zh-CN" sz="3600" b="1">
                <a:solidFill>
                  <a:schemeClr val="hlink"/>
                </a:solidFill>
                <a:ea typeface="黑体" pitchFamily="2" charset="-122"/>
              </a:rPr>
              <a:t>?</a:t>
            </a: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3600" b="1">
                <a:ea typeface="黑体" pitchFamily="2" charset="-122"/>
              </a:rPr>
              <a:t>a+b</a:t>
            </a: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)</a:t>
            </a:r>
            <a:r>
              <a:rPr lang="en-US" altLang="zh-CN" sz="3600" b="1">
                <a:solidFill>
                  <a:schemeClr val="hlink"/>
                </a:solidFill>
                <a:ea typeface="黑体" pitchFamily="2" charset="-122"/>
              </a:rPr>
              <a:t>:</a:t>
            </a: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(</a:t>
            </a:r>
            <a:r>
              <a:rPr lang="en-US" altLang="zh-CN" sz="3600" b="1">
                <a:ea typeface="黑体" pitchFamily="2" charset="-122"/>
              </a:rPr>
              <a:t>a-b</a:t>
            </a:r>
            <a:r>
              <a:rPr lang="en-US" altLang="zh-CN" sz="3600" b="1">
                <a:solidFill>
                  <a:srgbClr val="FF0000"/>
                </a:solidFill>
                <a:ea typeface="黑体" pitchFamily="2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568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四、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条件运算符与条件表达式（</a:t>
            </a:r>
            <a:r>
              <a:rPr lang="en-US" altLang="zh-CN" b="1" dirty="0" smtClean="0">
                <a:solidFill>
                  <a:srgbClr val="FF0000"/>
                </a:solidFill>
              </a:rPr>
              <a:t>4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50825" y="1384572"/>
            <a:ext cx="8229600" cy="5276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3200" dirty="0" smtClean="0"/>
              <a:t>条件运算符的结合方向为“自右向左”</a:t>
            </a:r>
          </a:p>
          <a:p>
            <a:pPr algn="just">
              <a:buFont typeface="Wingdings" pitchFamily="2" charset="2"/>
              <a:buNone/>
            </a:pPr>
            <a:r>
              <a:rPr lang="zh-CN" altLang="en-US" sz="3600" dirty="0" smtClean="0"/>
              <a:t>   </a:t>
            </a:r>
            <a:r>
              <a:rPr lang="en-US" altLang="zh-CN" sz="3600" dirty="0" smtClean="0"/>
              <a:t>a&gt;b </a:t>
            </a:r>
            <a:r>
              <a:rPr lang="en-US" altLang="zh-CN" sz="3600" dirty="0" smtClean="0">
                <a:solidFill>
                  <a:schemeClr val="hlink"/>
                </a:solidFill>
              </a:rPr>
              <a:t>?</a:t>
            </a:r>
            <a:r>
              <a:rPr lang="en-US" altLang="zh-CN" sz="3600" dirty="0" smtClean="0"/>
              <a:t> a </a:t>
            </a:r>
            <a:r>
              <a:rPr lang="en-US" altLang="zh-CN" sz="3600" dirty="0" smtClean="0">
                <a:solidFill>
                  <a:schemeClr val="hlink"/>
                </a:solidFill>
              </a:rPr>
              <a:t>:</a:t>
            </a:r>
            <a:r>
              <a:rPr lang="en-US" altLang="zh-CN" sz="3600" dirty="0" smtClean="0"/>
              <a:t> c&gt;d </a:t>
            </a:r>
            <a:r>
              <a:rPr lang="en-US" altLang="zh-CN" sz="3600" dirty="0" smtClean="0">
                <a:solidFill>
                  <a:schemeClr val="hlink"/>
                </a:solidFill>
              </a:rPr>
              <a:t>?</a:t>
            </a:r>
            <a:r>
              <a:rPr lang="en-US" altLang="zh-CN" sz="3600" dirty="0" smtClean="0"/>
              <a:t> c </a:t>
            </a:r>
            <a:r>
              <a:rPr lang="en-US" altLang="zh-CN" sz="3600" dirty="0" smtClean="0">
                <a:solidFill>
                  <a:schemeClr val="hlink"/>
                </a:solidFill>
              </a:rPr>
              <a:t>:</a:t>
            </a:r>
            <a:r>
              <a:rPr lang="en-US" altLang="zh-CN" sz="3600" dirty="0" smtClean="0"/>
              <a:t> d</a:t>
            </a:r>
          </a:p>
          <a:p>
            <a:pPr algn="just">
              <a:buFont typeface="Wingdings" pitchFamily="2" charset="2"/>
              <a:buNone/>
            </a:pPr>
            <a:r>
              <a:rPr lang="en-US" altLang="zh-CN" sz="3600" dirty="0" smtClean="0"/>
              <a:t>         a&gt;b </a:t>
            </a:r>
            <a:r>
              <a:rPr lang="en-US" altLang="zh-CN" sz="3600" dirty="0" smtClean="0">
                <a:solidFill>
                  <a:schemeClr val="hlink"/>
                </a:solidFill>
              </a:rPr>
              <a:t>?</a:t>
            </a:r>
            <a:r>
              <a:rPr lang="en-US" altLang="zh-CN" sz="3600" dirty="0" smtClean="0"/>
              <a:t> a </a:t>
            </a:r>
            <a:r>
              <a:rPr lang="en-US" altLang="zh-CN" sz="3600" dirty="0" smtClean="0">
                <a:solidFill>
                  <a:schemeClr val="hlink"/>
                </a:solidFill>
              </a:rPr>
              <a:t>:</a:t>
            </a:r>
            <a:r>
              <a:rPr lang="en-US" altLang="zh-CN" sz="3600" dirty="0" smtClean="0"/>
              <a:t> (c&gt;d </a:t>
            </a:r>
            <a:r>
              <a:rPr lang="en-US" altLang="zh-CN" sz="3600" dirty="0" smtClean="0">
                <a:solidFill>
                  <a:schemeClr val="hlink"/>
                </a:solidFill>
              </a:rPr>
              <a:t>?</a:t>
            </a:r>
            <a:r>
              <a:rPr lang="en-US" altLang="zh-CN" sz="3600" dirty="0" smtClean="0"/>
              <a:t> c </a:t>
            </a:r>
            <a:r>
              <a:rPr lang="en-US" altLang="zh-CN" sz="3600" dirty="0" smtClean="0">
                <a:solidFill>
                  <a:schemeClr val="hlink"/>
                </a:solidFill>
              </a:rPr>
              <a:t>:</a:t>
            </a:r>
            <a:r>
              <a:rPr lang="en-US" altLang="zh-CN" sz="3600" dirty="0" smtClean="0"/>
              <a:t> d)</a:t>
            </a:r>
          </a:p>
          <a:p>
            <a:pPr algn="just"/>
            <a:r>
              <a:rPr lang="zh-CN" altLang="en-US" sz="3200" dirty="0" smtClean="0">
                <a:latin typeface="宋体" charset="-122"/>
              </a:rPr>
              <a:t>表达式</a:t>
            </a:r>
            <a:r>
              <a:rPr lang="en-US" altLang="zh-CN" sz="3200" dirty="0" smtClean="0"/>
              <a:t>1</a:t>
            </a:r>
            <a:r>
              <a:rPr lang="zh-CN" altLang="en-US" sz="3200" dirty="0" smtClean="0">
                <a:latin typeface="宋体" charset="-122"/>
              </a:rPr>
              <a:t>、表达式</a:t>
            </a:r>
            <a:r>
              <a:rPr lang="en-US" altLang="zh-CN" sz="3200" dirty="0" smtClean="0"/>
              <a:t>2</a:t>
            </a:r>
            <a:r>
              <a:rPr lang="zh-CN" altLang="en-US" sz="3200" dirty="0" smtClean="0">
                <a:latin typeface="宋体" charset="-122"/>
              </a:rPr>
              <a:t>、表达式</a:t>
            </a:r>
            <a:r>
              <a:rPr lang="en-US" altLang="zh-CN" sz="3200" dirty="0" smtClean="0"/>
              <a:t>3</a:t>
            </a:r>
            <a:r>
              <a:rPr lang="zh-CN" altLang="en-US" sz="3200" dirty="0" smtClean="0"/>
              <a:t>的</a:t>
            </a:r>
            <a:r>
              <a:rPr lang="zh-CN" altLang="en-US" sz="3200" dirty="0" smtClean="0">
                <a:latin typeface="宋体" charset="-122"/>
              </a:rPr>
              <a:t>类型可以不同，条件表达式的值的类型取表达式</a:t>
            </a:r>
            <a:r>
              <a:rPr lang="en-US" altLang="zh-CN" sz="3200" dirty="0" smtClean="0">
                <a:latin typeface="黑体" pitchFamily="2" charset="-122"/>
              </a:rPr>
              <a:t>2</a:t>
            </a:r>
            <a:r>
              <a:rPr lang="zh-CN" altLang="en-US" sz="3200" dirty="0" smtClean="0">
                <a:latin typeface="宋体" charset="-122"/>
              </a:rPr>
              <a:t>和表达式</a:t>
            </a:r>
            <a:r>
              <a:rPr lang="en-US" altLang="zh-CN" sz="3200" dirty="0" smtClean="0">
                <a:latin typeface="黑体" pitchFamily="2" charset="-122"/>
              </a:rPr>
              <a:t>3</a:t>
            </a:r>
            <a:r>
              <a:rPr lang="zh-CN" altLang="en-US" sz="3200" dirty="0" smtClean="0">
                <a:latin typeface="宋体" charset="-122"/>
              </a:rPr>
              <a:t>中较高的类型</a:t>
            </a:r>
          </a:p>
          <a:p>
            <a:pPr algn="just"/>
            <a:r>
              <a:rPr lang="en-US" altLang="zh-CN" sz="3600" dirty="0" smtClean="0"/>
              <a:t>x ? ‘a’ : ‘b’</a:t>
            </a:r>
          </a:p>
          <a:p>
            <a:pPr algn="just"/>
            <a:r>
              <a:rPr lang="en-US" altLang="zh-CN" sz="3600" dirty="0" smtClean="0"/>
              <a:t>x&gt;y ? 1 : 1.5</a:t>
            </a:r>
            <a:endParaRPr lang="en-US" altLang="zh-CN" sz="3600" dirty="0" smtClean="0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51520" y="2709044"/>
            <a:ext cx="8636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500563" y="4941168"/>
            <a:ext cx="3673475" cy="1035050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zh-CN" altLang="en-US" sz="3000" b="1" dirty="0">
                <a:ea typeface="黑体" pitchFamily="2" charset="-122"/>
              </a:rPr>
              <a:t>表达式的值的类型为浮点型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3203848" y="5299943"/>
            <a:ext cx="936625" cy="215900"/>
          </a:xfrm>
          <a:prstGeom prst="rightArrow">
            <a:avLst>
              <a:gd name="adj1" fmla="val 50000"/>
              <a:gd name="adj2" fmla="val 108456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68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>
                <a:solidFill>
                  <a:srgbClr val="FF0000"/>
                </a:solidFill>
              </a:rPr>
              <a:t>五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16</a:t>
            </a:fld>
            <a:endParaRPr lang="en-US" altLang="zh-CN" b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9388" y="1364059"/>
            <a:ext cx="8569325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3200" dirty="0" smtClean="0"/>
              <a:t>条件表达式中的表达式</a:t>
            </a:r>
            <a:r>
              <a:rPr lang="en-US" altLang="zh-CN" sz="3200" dirty="0" smtClean="0"/>
              <a:t>2</a:t>
            </a:r>
            <a:r>
              <a:rPr lang="zh-CN" altLang="en-US" sz="3200" dirty="0" smtClean="0"/>
              <a:t>和表达式</a:t>
            </a:r>
            <a:r>
              <a:rPr lang="en-US" altLang="zh-CN" sz="3200" dirty="0" smtClean="0"/>
              <a:t>3</a:t>
            </a:r>
            <a:r>
              <a:rPr lang="zh-CN" altLang="en-US" sz="3200" dirty="0" smtClean="0"/>
              <a:t>还可以是赋值表达式或者函数表达式</a:t>
            </a:r>
            <a:endParaRPr lang="zh-CN" altLang="en-US" sz="32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71775" y="2420888"/>
            <a:ext cx="5329238" cy="422592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/>
            <a:r>
              <a:rPr lang="en-US" altLang="zh-CN" sz="3000" b="1" dirty="0"/>
              <a:t>#include &lt;</a:t>
            </a:r>
            <a:r>
              <a:rPr lang="en-US" altLang="zh-CN" sz="3000" b="1" dirty="0" err="1"/>
              <a:t>stdio.h</a:t>
            </a:r>
            <a:r>
              <a:rPr lang="en-US" altLang="zh-CN" sz="3000" b="1" dirty="0"/>
              <a:t>&gt;</a:t>
            </a:r>
          </a:p>
          <a:p>
            <a:pPr algn="l" eaLnBrk="1" hangingPunct="1"/>
            <a:r>
              <a:rPr lang="en-US" altLang="zh-CN" sz="3000" b="1" dirty="0"/>
              <a:t>void main()</a:t>
            </a:r>
          </a:p>
          <a:p>
            <a:pPr algn="l" eaLnBrk="1" hangingPunct="1"/>
            <a:r>
              <a:rPr lang="en-US" altLang="zh-CN" sz="3000" b="1" dirty="0"/>
              <a:t>{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int</a:t>
            </a:r>
            <a:r>
              <a:rPr lang="en-US" altLang="zh-CN" sz="3000" b="1" dirty="0"/>
              <a:t> </a:t>
            </a:r>
            <a:r>
              <a:rPr lang="en-US" altLang="zh-CN" sz="3000" b="1" dirty="0" err="1"/>
              <a:t>a,b</a:t>
            </a:r>
            <a:r>
              <a:rPr lang="en-US" altLang="zh-CN" sz="3000" b="1" dirty="0"/>
              <a:t>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printf</a:t>
            </a:r>
            <a:r>
              <a:rPr lang="en-US" altLang="zh-CN" sz="3000" b="1" dirty="0"/>
              <a:t>("enter a and b:");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scanf</a:t>
            </a:r>
            <a:r>
              <a:rPr lang="en-US" altLang="zh-CN" sz="3000" b="1" dirty="0"/>
              <a:t>("%</a:t>
            </a:r>
            <a:r>
              <a:rPr lang="en-US" altLang="zh-CN" sz="3000" b="1" dirty="0" err="1"/>
              <a:t>d,%d",&amp;a,&amp;b</a:t>
            </a:r>
            <a:r>
              <a:rPr lang="en-US" altLang="zh-CN" sz="3000" b="1" dirty="0"/>
              <a:t>);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>
                <a:solidFill>
                  <a:schemeClr val="hlink"/>
                </a:solidFill>
              </a:rPr>
              <a:t>a&gt;b?(a=100):(b=100);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printf</a:t>
            </a:r>
            <a:r>
              <a:rPr lang="en-US" altLang="zh-CN" sz="3000" b="1" dirty="0"/>
              <a:t>("a=%</a:t>
            </a:r>
            <a:r>
              <a:rPr lang="en-US" altLang="zh-CN" sz="3000" b="1" dirty="0" err="1"/>
              <a:t>d,b</a:t>
            </a:r>
            <a:r>
              <a:rPr lang="en-US" altLang="zh-CN" sz="3000" b="1" dirty="0"/>
              <a:t>=%d\n",</a:t>
            </a:r>
            <a:r>
              <a:rPr lang="en-US" altLang="zh-CN" sz="3000" b="1" dirty="0" err="1"/>
              <a:t>a,b</a:t>
            </a:r>
            <a:r>
              <a:rPr lang="en-US" altLang="zh-CN" sz="3000" b="1" dirty="0"/>
              <a:t>);</a:t>
            </a:r>
          </a:p>
          <a:p>
            <a:pPr algn="l" eaLnBrk="1" hangingPunct="1"/>
            <a:r>
              <a:rPr lang="en-US" altLang="zh-CN" sz="3000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8313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>
                <a:solidFill>
                  <a:srgbClr val="FF0000"/>
                </a:solidFill>
              </a:rPr>
              <a:t>五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条件运算符与条件表达式举例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3188" y="1300435"/>
            <a:ext cx="9040812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/>
            <a:r>
              <a:rPr lang="en-US" altLang="zh-CN" sz="3000" b="1" dirty="0"/>
              <a:t>#include &lt;</a:t>
            </a:r>
            <a:r>
              <a:rPr lang="en-US" altLang="zh-CN" sz="3000" b="1" dirty="0" err="1"/>
              <a:t>stdio.h</a:t>
            </a:r>
            <a:r>
              <a:rPr lang="en-US" altLang="zh-CN" sz="3000" b="1" dirty="0"/>
              <a:t>&gt;</a:t>
            </a:r>
          </a:p>
          <a:p>
            <a:pPr algn="l" eaLnBrk="1" hangingPunct="1"/>
            <a:r>
              <a:rPr lang="en-US" altLang="zh-CN" sz="3000" b="1" dirty="0"/>
              <a:t>void main()</a:t>
            </a:r>
          </a:p>
          <a:p>
            <a:pPr algn="l" eaLnBrk="1" hangingPunct="1"/>
            <a:r>
              <a:rPr lang="en-US" altLang="zh-CN" sz="3000" b="1" dirty="0"/>
              <a:t>{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int</a:t>
            </a:r>
            <a:r>
              <a:rPr lang="en-US" altLang="zh-CN" sz="3000" b="1" dirty="0"/>
              <a:t> </a:t>
            </a:r>
            <a:r>
              <a:rPr lang="en-US" altLang="zh-CN" sz="3000" b="1" dirty="0" err="1"/>
              <a:t>a,b</a:t>
            </a:r>
            <a:r>
              <a:rPr lang="en-US" altLang="zh-CN" sz="3000" b="1" dirty="0"/>
              <a:t>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printf</a:t>
            </a:r>
            <a:r>
              <a:rPr lang="en-US" altLang="zh-CN" sz="3000" b="1" dirty="0"/>
              <a:t>("enter a and b:");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3000" b="1" dirty="0" err="1"/>
              <a:t>scanf</a:t>
            </a:r>
            <a:r>
              <a:rPr lang="en-US" altLang="zh-CN" sz="3000" b="1" dirty="0"/>
              <a:t>("%</a:t>
            </a:r>
            <a:r>
              <a:rPr lang="en-US" altLang="zh-CN" sz="3000" b="1" dirty="0" err="1"/>
              <a:t>d,%d",&amp;a,&amp;b</a:t>
            </a:r>
            <a:r>
              <a:rPr lang="en-US" altLang="zh-CN" sz="3000" b="1" dirty="0"/>
              <a:t>);</a:t>
            </a:r>
          </a:p>
          <a:p>
            <a:pPr algn="l" eaLnBrk="1" hangingPunct="1"/>
            <a:r>
              <a:rPr lang="en-US" altLang="zh-CN" sz="3000" b="1" dirty="0"/>
              <a:t>   </a:t>
            </a:r>
            <a:r>
              <a:rPr lang="en-US" altLang="zh-CN" sz="2400" b="1" dirty="0">
                <a:solidFill>
                  <a:schemeClr val="hlink"/>
                </a:solidFill>
              </a:rPr>
              <a:t>a&gt;b </a:t>
            </a:r>
            <a:r>
              <a:rPr lang="en-US" altLang="zh-CN" sz="2400" b="1" dirty="0">
                <a:solidFill>
                  <a:srgbClr val="FF3300"/>
                </a:solidFill>
              </a:rPr>
              <a:t>? </a:t>
            </a:r>
            <a:r>
              <a:rPr lang="en-US" altLang="zh-CN" sz="2400" b="1" dirty="0" err="1">
                <a:solidFill>
                  <a:schemeClr val="hlink"/>
                </a:solidFill>
              </a:rPr>
              <a:t>printf</a:t>
            </a:r>
            <a:r>
              <a:rPr lang="en-US" altLang="zh-CN" sz="2400" b="1" dirty="0">
                <a:solidFill>
                  <a:schemeClr val="hlink"/>
                </a:solidFill>
              </a:rPr>
              <a:t>("max is a=%d\</a:t>
            </a:r>
            <a:r>
              <a:rPr lang="en-US" altLang="zh-CN" sz="2400" b="1" dirty="0" err="1">
                <a:solidFill>
                  <a:schemeClr val="hlink"/>
                </a:solidFill>
              </a:rPr>
              <a:t>n",a</a:t>
            </a:r>
            <a:r>
              <a:rPr lang="en-US" altLang="zh-CN" sz="2400" b="1" dirty="0">
                <a:solidFill>
                  <a:schemeClr val="hlink"/>
                </a:solidFill>
              </a:rPr>
              <a:t>) </a:t>
            </a:r>
            <a:r>
              <a:rPr lang="en-US" altLang="zh-CN" sz="2400" b="1" dirty="0">
                <a:solidFill>
                  <a:srgbClr val="FF3300"/>
                </a:solidFill>
              </a:rPr>
              <a:t>: </a:t>
            </a:r>
            <a:r>
              <a:rPr lang="en-US" altLang="zh-CN" sz="2400" b="1" dirty="0" err="1">
                <a:solidFill>
                  <a:schemeClr val="hlink"/>
                </a:solidFill>
              </a:rPr>
              <a:t>printf</a:t>
            </a:r>
            <a:r>
              <a:rPr lang="en-US" altLang="zh-CN" sz="2400" b="1" dirty="0">
                <a:solidFill>
                  <a:schemeClr val="hlink"/>
                </a:solidFill>
              </a:rPr>
              <a:t>("max is b=%d\</a:t>
            </a:r>
            <a:r>
              <a:rPr lang="en-US" altLang="zh-CN" sz="2400" b="1" dirty="0" err="1">
                <a:solidFill>
                  <a:schemeClr val="hlink"/>
                </a:solidFill>
              </a:rPr>
              <a:t>n",b</a:t>
            </a:r>
            <a:r>
              <a:rPr lang="en-US" altLang="zh-CN" sz="2400" b="1" dirty="0">
                <a:solidFill>
                  <a:schemeClr val="hlink"/>
                </a:solidFill>
              </a:rPr>
              <a:t>);</a:t>
            </a:r>
          </a:p>
          <a:p>
            <a:pPr algn="l" eaLnBrk="1" hangingPunct="1"/>
            <a:r>
              <a:rPr lang="en-US" altLang="zh-CN" sz="3000" b="1" dirty="0"/>
              <a:t>}</a:t>
            </a: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539750" y="4540523"/>
            <a:ext cx="8424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4572000" y="4684985"/>
            <a:ext cx="215900" cy="647700"/>
          </a:xfrm>
          <a:prstGeom prst="upDownArrow">
            <a:avLst>
              <a:gd name="adj1" fmla="val 50000"/>
              <a:gd name="adj2" fmla="val 60000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331913" y="5405710"/>
            <a:ext cx="6480175" cy="1263650"/>
          </a:xfrm>
          <a:prstGeom prst="rect">
            <a:avLst/>
          </a:prstGeom>
          <a:noFill/>
          <a:ln w="28575" algn="ctr">
            <a:solidFill>
              <a:srgbClr val="CC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zh-CN" sz="3000" b="1">
                <a:solidFill>
                  <a:schemeClr val="hlink"/>
                </a:solidFill>
              </a:rPr>
              <a:t>if</a:t>
            </a:r>
            <a:r>
              <a:rPr lang="en-US" altLang="zh-CN" sz="3000" b="1"/>
              <a:t>(a&gt;b) printf(“max is a=%d\n”,a);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zh-CN" sz="3000" b="1">
                <a:solidFill>
                  <a:schemeClr val="hlink"/>
                </a:solidFill>
              </a:rPr>
              <a:t>else </a:t>
            </a:r>
            <a:r>
              <a:rPr lang="en-US" altLang="zh-CN" sz="3000" b="1"/>
              <a:t>printf(“max is b=%d\n”,b);</a:t>
            </a:r>
          </a:p>
        </p:txBody>
      </p:sp>
    </p:spTree>
    <p:extLst>
      <p:ext uri="{BB962C8B-B14F-4D97-AF65-F5344CB8AC3E}">
        <p14:creationId xmlns:p14="http://schemas.microsoft.com/office/powerpoint/2010/main" val="3876543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八、小结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FF0000"/>
                </a:solidFill>
              </a:rPr>
              <a:t>If</a:t>
            </a:r>
            <a:r>
              <a:rPr lang="zh-CN" altLang="en-US" sz="3200" dirty="0">
                <a:solidFill>
                  <a:srgbClr val="FF0000"/>
                </a:solidFill>
              </a:rPr>
              <a:t>语句的嵌套原则</a:t>
            </a:r>
            <a:r>
              <a:rPr lang="zh-CN" altLang="en-US" sz="3200" dirty="0" smtClean="0">
                <a:solidFill>
                  <a:srgbClr val="FF0000"/>
                </a:solidFill>
              </a:rPr>
              <a:t>与运用</a:t>
            </a:r>
            <a:endParaRPr lang="en-US" altLang="zh-CN" sz="3200" dirty="0" smtClean="0"/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条件表达式的运算规则与嵌套运用</a:t>
            </a:r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smtClean="0">
                <a:solidFill>
                  <a:srgbClr val="0000FF"/>
                </a:solidFill>
                <a:latin typeface="黑体" panose="02010609060101010101" pitchFamily="49" charset="-122"/>
              </a:rPr>
              <a:t>条件语句的嵌套运用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if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语句的嵌套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if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语句的嵌套举例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条件运算符与条件表达式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五、条件运算符与条件表达式举例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六、</a:t>
            </a:r>
            <a:r>
              <a:rPr lang="zh-CN" altLang="en-US" sz="260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7993063" cy="4104358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熟练掌握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if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条件语句的使用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熟练掌握</a:t>
            </a:r>
            <a:r>
              <a:rPr lang="en-US" altLang="zh-CN" sz="2600" b="1" dirty="0" smtClean="0">
                <a:solidFill>
                  <a:srgbClr val="FF0000"/>
                </a:solidFill>
              </a:rPr>
              <a:t>if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语句嵌套的原则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灵活使用</a:t>
            </a:r>
            <a:r>
              <a:rPr lang="en-US" altLang="zh-CN" sz="2600" b="1" dirty="0" smtClean="0">
                <a:solidFill>
                  <a:srgbClr val="0000FF"/>
                </a:solidFill>
              </a:rPr>
              <a:t>if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语句的嵌套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掌握条件运算符与条件表达式的运算规则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灵活使用条件表达式及其嵌套使用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09600" y="1999456"/>
            <a:ext cx="2362200" cy="3733800"/>
            <a:chOff x="384" y="1152"/>
            <a:chExt cx="1488" cy="235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4" y="1152"/>
              <a:ext cx="1488" cy="23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8" y="1248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000" b="1">
                  <a:ea typeface="黑体" pitchFamily="2" charset="-122"/>
                </a:rPr>
                <a:t>if</a:t>
              </a:r>
              <a:r>
                <a:rPr kumimoji="1" lang="en-US" altLang="zh-CN" sz="20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2000" b="1">
                  <a:latin typeface="黑体" pitchFamily="2" charset="-122"/>
                  <a:ea typeface="黑体" pitchFamily="2" charset="-122"/>
                </a:rPr>
                <a:t>表达式）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384" y="2928"/>
              <a:ext cx="1296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000">
                  <a:latin typeface="宋体" charset="-122"/>
                </a:rPr>
                <a:t>  </a:t>
              </a:r>
              <a:r>
                <a:rPr kumimoji="1" lang="en-US" altLang="zh-CN" sz="2000" b="1"/>
                <a:t>else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1800" b="1">
                  <a:latin typeface="宋体" charset="-122"/>
                </a:rPr>
                <a:t>     </a:t>
              </a:r>
              <a:r>
                <a:rPr kumimoji="1" lang="zh-CN" altLang="en-US" sz="1800" b="1">
                  <a:ea typeface="黑体" pitchFamily="2" charset="-122"/>
                </a:rPr>
                <a:t>语句</a:t>
              </a:r>
              <a:r>
                <a:rPr kumimoji="1" lang="en-US" altLang="zh-CN" sz="1800" b="1"/>
                <a:t>3</a:t>
              </a:r>
              <a:r>
                <a:rPr kumimoji="1" lang="zh-CN" altLang="en-US" sz="1800" b="1"/>
                <a:t>；</a:t>
              </a:r>
              <a:r>
                <a:rPr kumimoji="1" lang="zh-CN" altLang="en-US" sz="2000" b="1">
                  <a:latin typeface="宋体" charset="-122"/>
                </a:rPr>
                <a:t> 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3352800" y="1999456"/>
            <a:ext cx="2362200" cy="3733800"/>
            <a:chOff x="2112" y="1152"/>
            <a:chExt cx="1488" cy="2352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112" y="1152"/>
              <a:ext cx="1488" cy="23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208" y="1248"/>
              <a:ext cx="1200" cy="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000" b="1">
                  <a:ea typeface="黑体" pitchFamily="2" charset="-122"/>
                </a:rPr>
                <a:t>if</a:t>
              </a:r>
              <a:r>
                <a:rPr kumimoji="1" lang="en-US" altLang="zh-CN" sz="20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2000" b="1">
                  <a:latin typeface="黑体" pitchFamily="2" charset="-122"/>
                  <a:ea typeface="黑体" pitchFamily="2" charset="-122"/>
                </a:rPr>
                <a:t>表达式）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    语句</a:t>
              </a:r>
              <a:r>
                <a:rPr kumimoji="1" lang="en-US" altLang="zh-CN" sz="1800" b="1">
                  <a:ea typeface="黑体" pitchFamily="2" charset="-122"/>
                </a:rPr>
                <a:t>1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else</a:t>
              </a:r>
            </a:p>
          </p:txBody>
        </p:sp>
      </p:grpSp>
      <p:grpSp>
        <p:nvGrpSpPr>
          <p:cNvPr id="12" name="Group 10"/>
          <p:cNvGrpSpPr>
            <a:grpSpLocks/>
          </p:cNvGrpSpPr>
          <p:nvPr/>
        </p:nvGrpSpPr>
        <p:grpSpPr bwMode="auto">
          <a:xfrm>
            <a:off x="6096000" y="1999456"/>
            <a:ext cx="2362200" cy="3733800"/>
            <a:chOff x="3840" y="1152"/>
            <a:chExt cx="1488" cy="2352"/>
          </a:xfrm>
        </p:grpSpPr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40" y="1152"/>
              <a:ext cx="1488" cy="23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888" y="1248"/>
              <a:ext cx="11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000" b="1">
                  <a:ea typeface="黑体" pitchFamily="2" charset="-122"/>
                </a:rPr>
                <a:t>if</a:t>
              </a:r>
              <a:r>
                <a:rPr kumimoji="1" lang="en-US" altLang="zh-CN" sz="20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2000" b="1">
                  <a:latin typeface="黑体" pitchFamily="2" charset="-122"/>
                  <a:ea typeface="黑体" pitchFamily="2" charset="-122"/>
                </a:rPr>
                <a:t>表达式）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888" y="2304"/>
              <a:ext cx="76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kumimoji="1" lang="en-US" altLang="zh-CN" sz="2000" b="1"/>
                <a:t>else</a:t>
              </a:r>
            </a:p>
          </p:txBody>
        </p:sp>
      </p:grp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524000" y="3371056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1800" b="1">
                <a:latin typeface="宋体" charset="-122"/>
              </a:rPr>
              <a:t>语句</a:t>
            </a:r>
            <a:r>
              <a:rPr kumimoji="1" lang="en-US" altLang="zh-CN" sz="1800" b="1">
                <a:latin typeface="宋体" charset="-122"/>
              </a:rPr>
              <a:t>1</a:t>
            </a:r>
            <a:r>
              <a:rPr kumimoji="1" lang="zh-CN" altLang="en-US" sz="1800" b="1">
                <a:latin typeface="宋体" charset="-122"/>
              </a:rPr>
              <a:t>；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267200" y="4666456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1800" b="1">
                <a:latin typeface="宋体" charset="-122"/>
              </a:rPr>
              <a:t>语句</a:t>
            </a:r>
            <a:r>
              <a:rPr kumimoji="1" lang="en-US" altLang="zh-CN" sz="1800" b="1">
                <a:latin typeface="宋体" charset="-122"/>
              </a:rPr>
              <a:t>2</a:t>
            </a:r>
            <a:r>
              <a:rPr kumimoji="1" lang="zh-CN" altLang="en-US" sz="1800" b="1">
                <a:latin typeface="宋体" charset="-122"/>
              </a:rPr>
              <a:t>；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6934200" y="3066256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1800" b="1">
                <a:latin typeface="宋体" charset="-122"/>
              </a:rPr>
              <a:t>语句</a:t>
            </a:r>
            <a:r>
              <a:rPr kumimoji="1" lang="en-US" altLang="zh-CN" sz="1800" b="1">
                <a:latin typeface="宋体" charset="-122"/>
              </a:rPr>
              <a:t>1</a:t>
            </a:r>
            <a:r>
              <a:rPr kumimoji="1" lang="zh-CN" altLang="en-US" sz="1800" b="1">
                <a:latin typeface="宋体" charset="-122"/>
              </a:rPr>
              <a:t>；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934200" y="4666456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kumimoji="1" lang="zh-CN" altLang="en-US" sz="1800" b="1">
                <a:latin typeface="宋体" charset="-122"/>
              </a:rPr>
              <a:t>语句</a:t>
            </a:r>
            <a:r>
              <a:rPr kumimoji="1" lang="en-US" altLang="zh-CN" sz="1800" b="1">
                <a:latin typeface="宋体" charset="-122"/>
              </a:rPr>
              <a:t>2</a:t>
            </a:r>
            <a:r>
              <a:rPr kumimoji="1" lang="zh-CN" altLang="en-US" sz="1800" b="1">
                <a:latin typeface="宋体" charset="-122"/>
              </a:rPr>
              <a:t>；</a:t>
            </a:r>
          </a:p>
        </p:txBody>
      </p: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447800" y="2609056"/>
            <a:ext cx="1905000" cy="1981200"/>
            <a:chOff x="912" y="1536"/>
            <a:chExt cx="1200" cy="1248"/>
          </a:xfrm>
        </p:grpSpPr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960" y="1536"/>
              <a:ext cx="816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912" y="1632"/>
              <a:ext cx="1200" cy="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if</a:t>
              </a: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kumimoji="1" lang="en-US" altLang="zh-CN" sz="1800" b="1">
                  <a:ea typeface="黑体" pitchFamily="2" charset="-122"/>
                </a:rPr>
                <a:t>2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）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    语句</a:t>
              </a:r>
              <a:r>
                <a:rPr kumimoji="1" lang="en-US" altLang="zh-CN" sz="1800" b="1">
                  <a:ea typeface="黑体" pitchFamily="2" charset="-122"/>
                </a:rPr>
                <a:t>1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else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    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语句</a:t>
              </a:r>
              <a:r>
                <a:rPr kumimoji="1" lang="en-US" altLang="zh-CN" sz="1800" b="1">
                  <a:ea typeface="黑体" pitchFamily="2" charset="-122"/>
                </a:rPr>
                <a:t>2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4038600" y="3675856"/>
            <a:ext cx="1905000" cy="1981200"/>
            <a:chOff x="2544" y="2208"/>
            <a:chExt cx="1200" cy="1248"/>
          </a:xfrm>
        </p:grpSpPr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592" y="2208"/>
              <a:ext cx="816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2544" y="2304"/>
              <a:ext cx="1200" cy="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/>
                <a:t>if</a:t>
              </a: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1800" b="1">
                  <a:ea typeface="黑体" pitchFamily="2" charset="-122"/>
                </a:rPr>
                <a:t>表达式</a:t>
              </a:r>
              <a:r>
                <a:rPr kumimoji="1" lang="en-US" altLang="zh-CN" sz="1800" b="1"/>
                <a:t>2</a:t>
              </a:r>
              <a:r>
                <a:rPr kumimoji="1" lang="zh-CN" altLang="en-US" sz="1800" b="1"/>
                <a:t>）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zh-CN" altLang="en-US" sz="1800" b="1"/>
                <a:t>    </a:t>
              </a:r>
              <a:r>
                <a:rPr kumimoji="1" lang="zh-CN" altLang="en-US" sz="1800" b="1">
                  <a:ea typeface="黑体" pitchFamily="2" charset="-122"/>
                </a:rPr>
                <a:t>语句</a:t>
              </a:r>
              <a:r>
                <a:rPr kumimoji="1" lang="en-US" altLang="zh-CN" sz="1800" b="1"/>
                <a:t>2</a:t>
              </a:r>
              <a:r>
                <a:rPr kumimoji="1" lang="zh-CN" altLang="en-US" sz="1800" b="1"/>
                <a:t>；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/>
                <a:t>else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/>
                <a:t>    </a:t>
              </a:r>
              <a:r>
                <a:rPr kumimoji="1" lang="zh-CN" altLang="en-US" sz="1800" b="1">
                  <a:ea typeface="黑体" pitchFamily="2" charset="-122"/>
                </a:rPr>
                <a:t>语句</a:t>
              </a:r>
              <a:r>
                <a:rPr kumimoji="1" lang="en-US" altLang="zh-CN" sz="1800" b="1"/>
                <a:t>3</a:t>
              </a:r>
              <a:r>
                <a:rPr kumimoji="1" lang="zh-CN" altLang="en-US" sz="1800" b="1"/>
                <a:t>；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6858000" y="2532856"/>
            <a:ext cx="1524000" cy="1447800"/>
            <a:chOff x="4320" y="1488"/>
            <a:chExt cx="960" cy="912"/>
          </a:xfrm>
        </p:grpSpPr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368" y="1488"/>
              <a:ext cx="816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4320" y="1488"/>
              <a:ext cx="960" cy="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if</a:t>
              </a: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kumimoji="1" lang="en-US" altLang="zh-CN" sz="1800" b="1">
                  <a:ea typeface="黑体" pitchFamily="2" charset="-122"/>
                </a:rPr>
                <a:t>1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）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    语句</a:t>
              </a:r>
              <a:r>
                <a:rPr kumimoji="1" lang="en-US" altLang="zh-CN" sz="1800" b="1">
                  <a:ea typeface="黑体" pitchFamily="2" charset="-122"/>
                </a:rPr>
                <a:t>1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else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    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语句</a:t>
              </a:r>
              <a:r>
                <a:rPr kumimoji="1" lang="en-US" altLang="zh-CN" sz="1800" b="1">
                  <a:ea typeface="黑体" pitchFamily="2" charset="-122"/>
                </a:rPr>
                <a:t>2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858000" y="4209256"/>
            <a:ext cx="1524000" cy="1447800"/>
            <a:chOff x="4320" y="2544"/>
            <a:chExt cx="960" cy="912"/>
          </a:xfrm>
        </p:grpSpPr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4368" y="2544"/>
              <a:ext cx="816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4320" y="2544"/>
              <a:ext cx="960" cy="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if</a:t>
              </a: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(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表达式</a:t>
              </a:r>
              <a:r>
                <a:rPr kumimoji="1" lang="en-US" altLang="zh-CN" sz="1800" b="1">
                  <a:ea typeface="黑体" pitchFamily="2" charset="-122"/>
                </a:rPr>
                <a:t>2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）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    语句</a:t>
              </a:r>
              <a:r>
                <a:rPr kumimoji="1" lang="en-US" altLang="zh-CN" sz="1800" b="1">
                  <a:ea typeface="黑体" pitchFamily="2" charset="-122"/>
                </a:rPr>
                <a:t>3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ea typeface="黑体" pitchFamily="2" charset="-122"/>
                </a:rPr>
                <a:t>else</a:t>
              </a:r>
            </a:p>
            <a:p>
              <a:pPr algn="l" eaLnBrk="1" hangingPunct="1">
                <a:spcBef>
                  <a:spcPct val="20000"/>
                </a:spcBef>
              </a:pPr>
              <a:r>
                <a:rPr kumimoji="1" lang="en-US" altLang="zh-CN" sz="1800" b="1">
                  <a:latin typeface="黑体" pitchFamily="2" charset="-122"/>
                  <a:ea typeface="黑体" pitchFamily="2" charset="-122"/>
                </a:rPr>
                <a:t>    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语句</a:t>
              </a:r>
              <a:r>
                <a:rPr kumimoji="1" lang="en-US" altLang="zh-CN" sz="1800" b="1">
                  <a:ea typeface="黑体" pitchFamily="2" charset="-122"/>
                </a:rPr>
                <a:t>4</a:t>
              </a:r>
              <a:r>
                <a:rPr kumimoji="1" lang="zh-CN" altLang="en-US" sz="1800" b="1">
                  <a:latin typeface="黑体" pitchFamily="2" charset="-122"/>
                  <a:ea typeface="黑体" pitchFamily="2" charset="-122"/>
                </a:rPr>
                <a:t>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217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语句的嵌套（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539750" y="1628800"/>
            <a:ext cx="7848674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altLang="zh-CN" sz="3200" dirty="0" smtClean="0"/>
              <a:t>else</a:t>
            </a:r>
            <a:r>
              <a:rPr lang="zh-CN" altLang="en-US" sz="3200" dirty="0" smtClean="0"/>
              <a:t>总是与它上面最近的未配对的 </a:t>
            </a:r>
            <a:r>
              <a:rPr lang="en-US" altLang="zh-CN" sz="3200" dirty="0" smtClean="0"/>
              <a:t>if </a:t>
            </a:r>
            <a:r>
              <a:rPr lang="zh-CN" altLang="en-US" sz="3200" dirty="0" smtClean="0"/>
              <a:t>配对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82550" y="2708920"/>
            <a:ext cx="3889375" cy="2948499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ea typeface="黑体" pitchFamily="2" charset="-122"/>
              </a:rPr>
              <a:t>if</a:t>
            </a:r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 </a:t>
            </a:r>
            <a:r>
              <a:rPr lang="en-US" altLang="zh-CN" sz="3200" b="1" dirty="0">
                <a:ea typeface="黑体" pitchFamily="2" charset="-122"/>
              </a:rPr>
              <a:t>( )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ea typeface="黑体" pitchFamily="2" charset="-122"/>
              </a:rPr>
              <a:t>if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ea typeface="黑体" pitchFamily="2" charset="-122"/>
              </a:rPr>
              <a:t>else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ea typeface="黑体" pitchFamily="2" charset="-122"/>
              </a:rPr>
              <a:t>if</a:t>
            </a:r>
            <a:r>
              <a:rPr lang="en-US" altLang="zh-CN" sz="3200" b="1" dirty="0">
                <a:solidFill>
                  <a:srgbClr val="FF3300"/>
                </a:solidFill>
                <a:ea typeface="黑体" pitchFamily="2" charset="-122"/>
              </a:rPr>
              <a:t> </a:t>
            </a:r>
            <a:r>
              <a:rPr lang="en-US" altLang="zh-CN" sz="3200" b="1" dirty="0">
                <a:ea typeface="黑体" pitchFamily="2" charset="-122"/>
              </a:rPr>
              <a:t>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ea typeface="黑体" pitchFamily="2" charset="-122"/>
              </a:rPr>
              <a:t>else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732589" y="2724795"/>
            <a:ext cx="4294187" cy="2948499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solidFill>
                  <a:srgbClr val="CC0099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>
              <a:spcBef>
                <a:spcPct val="20000"/>
              </a:spcBef>
            </a:pPr>
            <a:r>
              <a:rPr lang="zh-CN" altLang="en-US" sz="3200" b="1" dirty="0">
                <a:ea typeface="黑体" pitchFamily="2" charset="-122"/>
              </a:rPr>
              <a:t>     </a:t>
            </a:r>
            <a:r>
              <a:rPr lang="en-US" altLang="zh-CN" sz="3200" b="1" dirty="0">
                <a:solidFill>
                  <a:srgbClr val="CC0099"/>
                </a:solidFill>
                <a:ea typeface="黑体" pitchFamily="2" charset="-122"/>
              </a:rPr>
              <a:t>else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  </a:t>
            </a:r>
            <a:r>
              <a:rPr lang="en-US" altLang="zh-CN" sz="3200" b="1" dirty="0">
                <a:solidFill>
                  <a:srgbClr val="FF3300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>
              <a:spcBef>
                <a:spcPct val="20000"/>
              </a:spcBef>
            </a:pPr>
            <a:r>
              <a:rPr lang="zh-CN" altLang="en-US" sz="3200" b="1" dirty="0">
                <a:ea typeface="黑体" pitchFamily="2" charset="-122"/>
              </a:rPr>
              <a:t>         </a:t>
            </a:r>
            <a:r>
              <a:rPr lang="en-US" altLang="zh-CN" sz="3200" b="1" dirty="0">
                <a:solidFill>
                  <a:srgbClr val="FF3300"/>
                </a:solidFill>
                <a:ea typeface="黑体" pitchFamily="2" charset="-122"/>
              </a:rPr>
              <a:t>else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4067175" y="4075758"/>
            <a:ext cx="649288" cy="215900"/>
          </a:xfrm>
          <a:prstGeom prst="rightArrow">
            <a:avLst>
              <a:gd name="adj1" fmla="val 50000"/>
              <a:gd name="adj2" fmla="val 75184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87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语句的嵌套（</a:t>
            </a:r>
            <a:r>
              <a:rPr lang="en-US" altLang="zh-CN" b="1" dirty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0825" y="1772816"/>
            <a:ext cx="4105275" cy="4248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zh-CN" altLang="en-US" sz="3200" dirty="0" smtClean="0"/>
              <a:t>最好使外层</a:t>
            </a:r>
            <a:r>
              <a:rPr lang="en-US" altLang="zh-CN" sz="3200" dirty="0" smtClean="0"/>
              <a:t>if</a:t>
            </a:r>
            <a:r>
              <a:rPr lang="zh-CN" altLang="en-US" sz="3200" dirty="0" smtClean="0"/>
              <a:t>和内嵌</a:t>
            </a:r>
            <a:r>
              <a:rPr lang="en-US" altLang="zh-CN" sz="3200" dirty="0" smtClean="0"/>
              <a:t>if</a:t>
            </a:r>
            <a:r>
              <a:rPr lang="zh-CN" altLang="en-US" sz="3200" dirty="0" smtClean="0"/>
              <a:t>都包含</a:t>
            </a:r>
            <a:r>
              <a:rPr lang="en-US" altLang="zh-CN" sz="3200" dirty="0" smtClean="0"/>
              <a:t>else</a:t>
            </a:r>
            <a:r>
              <a:rPr lang="zh-CN" altLang="en-US" sz="3200" dirty="0" smtClean="0"/>
              <a:t>部分，这样</a:t>
            </a:r>
            <a:r>
              <a:rPr lang="en-US" altLang="zh-CN" sz="3200" dirty="0" smtClean="0"/>
              <a:t>if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else</a:t>
            </a:r>
            <a:r>
              <a:rPr lang="zh-CN" altLang="en-US" sz="3200" dirty="0" smtClean="0"/>
              <a:t>的数量相同，一一对应，不易出错</a:t>
            </a:r>
          </a:p>
          <a:p>
            <a:pPr algn="just"/>
            <a:r>
              <a:rPr lang="zh-CN" altLang="en-US" sz="3200" dirty="0" smtClean="0"/>
              <a:t>如果</a:t>
            </a:r>
            <a:r>
              <a:rPr lang="en-US" altLang="zh-CN" sz="3200" dirty="0" smtClean="0"/>
              <a:t>if</a:t>
            </a:r>
            <a:r>
              <a:rPr lang="zh-CN" altLang="en-US" sz="3200" dirty="0" smtClean="0"/>
              <a:t>与</a:t>
            </a:r>
            <a:r>
              <a:rPr lang="en-US" altLang="zh-CN" sz="3200" dirty="0" smtClean="0"/>
              <a:t>else</a:t>
            </a:r>
            <a:r>
              <a:rPr lang="zh-CN" altLang="en-US" sz="3200" dirty="0" smtClean="0"/>
              <a:t>的数目不同，可以加花括号来确定配对关系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43438" y="1267345"/>
            <a:ext cx="4294187" cy="30353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</a:p>
          <a:p>
            <a:pPr algn="just" eaLnBrk="1" hangingPunct="1"/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solidFill>
                  <a:srgbClr val="CC0099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/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solidFill>
                  <a:srgbClr val="CC0099"/>
                </a:solidFill>
                <a:ea typeface="黑体" pitchFamily="2" charset="-122"/>
              </a:rPr>
              <a:t>else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/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else</a:t>
            </a:r>
          </a:p>
          <a:p>
            <a:pPr algn="just" eaLnBrk="1" hangingPunct="1"/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solidFill>
                  <a:srgbClr val="FF3300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/>
            <a:r>
              <a:rPr lang="zh-CN" altLang="en-US" sz="3200" b="1" dirty="0">
                <a:ea typeface="黑体" pitchFamily="2" charset="-122"/>
              </a:rPr>
              <a:t>      </a:t>
            </a:r>
            <a:r>
              <a:rPr lang="en-US" altLang="zh-CN" sz="3200" b="1" dirty="0">
                <a:solidFill>
                  <a:srgbClr val="FF3300"/>
                </a:solidFill>
                <a:ea typeface="黑体" pitchFamily="2" charset="-122"/>
              </a:rPr>
              <a:t>else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643437" y="4293096"/>
            <a:ext cx="4294187" cy="254793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just" eaLnBrk="1" hangingPunct="1"/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</a:p>
          <a:p>
            <a:pPr algn="just" eaLnBrk="1" hangingPunct="1"/>
            <a:r>
              <a:rPr lang="en-US" altLang="zh-CN" sz="3200" b="1" dirty="0">
                <a:ea typeface="黑体" pitchFamily="2" charset="-122"/>
              </a:rPr>
              <a:t>{</a:t>
            </a:r>
          </a:p>
          <a:p>
            <a:pPr algn="just" eaLnBrk="1" hangingPunct="1"/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  <a:r>
              <a:rPr lang="en-US" altLang="zh-CN" sz="3200" b="1" dirty="0">
                <a:solidFill>
                  <a:srgbClr val="CC0099"/>
                </a:solidFill>
                <a:ea typeface="黑体" pitchFamily="2" charset="-122"/>
              </a:rPr>
              <a:t>if</a:t>
            </a:r>
            <a:r>
              <a:rPr lang="en-US" altLang="zh-CN" sz="3200" b="1" dirty="0">
                <a:ea typeface="黑体" pitchFamily="2" charset="-122"/>
              </a:rPr>
              <a:t> ( )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；</a:t>
            </a:r>
          </a:p>
          <a:p>
            <a:pPr algn="just" eaLnBrk="1" hangingPunct="1"/>
            <a:r>
              <a:rPr lang="en-US" altLang="zh-CN" sz="3200" b="1" dirty="0">
                <a:ea typeface="黑体" pitchFamily="2" charset="-122"/>
              </a:rPr>
              <a:t>}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  </a:t>
            </a:r>
          </a:p>
          <a:p>
            <a:pPr algn="just" eaLnBrk="1" hangingPunct="1"/>
            <a:r>
              <a:rPr lang="en-US" altLang="zh-CN" sz="3200" b="1" dirty="0">
                <a:solidFill>
                  <a:srgbClr val="33CC33"/>
                </a:solidFill>
                <a:ea typeface="黑体" pitchFamily="2" charset="-122"/>
              </a:rPr>
              <a:t>else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3200" b="1" dirty="0">
                <a:latin typeface="黑体" pitchFamily="2" charset="-122"/>
                <a:ea typeface="黑体" pitchFamily="2" charset="-122"/>
              </a:rPr>
              <a:t>语句</a:t>
            </a:r>
            <a:r>
              <a:rPr lang="en-US" altLang="zh-CN" sz="3200" b="1" dirty="0">
                <a:latin typeface="黑体" pitchFamily="2" charset="-122"/>
                <a:ea typeface="黑体" pitchFamily="2" charset="-12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7952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23850" y="1485528"/>
            <a:ext cx="7488238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 smtClean="0">
                <a:latin typeface="黑体" pitchFamily="2" charset="-122"/>
              </a:rPr>
              <a:t>编写一段程序，输入一个实数</a:t>
            </a:r>
            <a:r>
              <a:rPr lang="en-US" altLang="zh-CN" sz="3200" dirty="0" smtClean="0">
                <a:latin typeface="黑体" pitchFamily="2" charset="-122"/>
              </a:rPr>
              <a:t>x</a:t>
            </a:r>
            <a:r>
              <a:rPr lang="zh-CN" altLang="en-US" sz="3200" dirty="0" smtClean="0">
                <a:latin typeface="黑体" pitchFamily="2" charset="-122"/>
              </a:rPr>
              <a:t>，按照如下的公式输出整数</a:t>
            </a:r>
            <a:r>
              <a:rPr lang="en-US" altLang="zh-CN" sz="3200" dirty="0" smtClean="0">
                <a:latin typeface="黑体" pitchFamily="2" charset="-122"/>
              </a:rPr>
              <a:t>y</a:t>
            </a:r>
            <a:r>
              <a:rPr lang="zh-CN" altLang="en-US" sz="3200" dirty="0" smtClean="0">
                <a:latin typeface="黑体" pitchFamily="2" charset="-122"/>
              </a:rPr>
              <a:t>的值</a:t>
            </a:r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179388" y="3141414"/>
            <a:ext cx="4986337" cy="2755900"/>
            <a:chOff x="1191" y="1525"/>
            <a:chExt cx="3141" cy="1736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191" y="2232"/>
              <a:ext cx="81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y=</a:t>
              </a:r>
            </a:p>
          </p:txBody>
        </p:sp>
        <p:sp>
          <p:nvSpPr>
            <p:cNvPr id="8" name="AutoShape 5"/>
            <p:cNvSpPr>
              <a:spLocks/>
            </p:cNvSpPr>
            <p:nvPr/>
          </p:nvSpPr>
          <p:spPr bwMode="auto">
            <a:xfrm>
              <a:off x="1837" y="1661"/>
              <a:ext cx="317" cy="1542"/>
            </a:xfrm>
            <a:prstGeom prst="leftBrace">
              <a:avLst>
                <a:gd name="adj1" fmla="val 4053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 sz="2800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245" y="1525"/>
              <a:ext cx="208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 -1      x&lt;0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336" y="2251"/>
              <a:ext cx="199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 dirty="0"/>
                <a:t>0       x=0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336" y="2931"/>
              <a:ext cx="199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1       x&gt;0</a:t>
              </a:r>
            </a:p>
          </p:txBody>
        </p:sp>
      </p:grpSp>
      <p:grpSp>
        <p:nvGrpSpPr>
          <p:cNvPr id="12" name="Group 21"/>
          <p:cNvGrpSpPr>
            <a:grpSpLocks/>
          </p:cNvGrpSpPr>
          <p:nvPr/>
        </p:nvGrpSpPr>
        <p:grpSpPr bwMode="auto">
          <a:xfrm>
            <a:off x="4500563" y="2996952"/>
            <a:ext cx="4249737" cy="3240087"/>
            <a:chOff x="2562" y="1344"/>
            <a:chExt cx="2677" cy="2041"/>
          </a:xfrm>
        </p:grpSpPr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2653" y="2341"/>
              <a:ext cx="25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3833" y="1344"/>
              <a:ext cx="0" cy="20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833" y="1752"/>
              <a:ext cx="12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562" y="2886"/>
              <a:ext cx="12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3787" y="1706"/>
              <a:ext cx="91" cy="91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3787" y="2840"/>
              <a:ext cx="91" cy="91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3806" y="2314"/>
              <a:ext cx="45" cy="45"/>
            </a:xfrm>
            <a:prstGeom prst="ellipse">
              <a:avLst/>
            </a:prstGeom>
            <a:solidFill>
              <a:schemeClr val="tx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470" y="1570"/>
              <a:ext cx="27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000" b="1"/>
                <a:t>1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379" y="2931"/>
              <a:ext cx="454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000" b="1"/>
                <a:t>-1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833" y="2296"/>
              <a:ext cx="272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3000" b="1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929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455417" y="1484784"/>
            <a:ext cx="5653087" cy="5328592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void main()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{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double x;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y;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("enter x:");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lf",&amp;x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rgbClr val="FF3300"/>
                </a:solidFill>
              </a:rPr>
              <a:t>if</a:t>
            </a:r>
            <a:r>
              <a:rPr lang="en-US" altLang="zh-CN" sz="2800" dirty="0" smtClean="0"/>
              <a:t>(x&lt;0)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	y=-1;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rgbClr val="FF3300"/>
                </a:solidFill>
              </a:rPr>
              <a:t>else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	</a:t>
            </a:r>
            <a:r>
              <a:rPr lang="en-US" altLang="zh-CN" sz="2800" dirty="0" smtClean="0">
                <a:solidFill>
                  <a:srgbClr val="CC0099"/>
                </a:solidFill>
              </a:rPr>
              <a:t>if</a:t>
            </a:r>
            <a:r>
              <a:rPr lang="en-US" altLang="zh-CN" sz="2800" dirty="0" smtClean="0"/>
              <a:t>(x==0) y=0;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	</a:t>
            </a:r>
            <a:r>
              <a:rPr lang="en-US" altLang="zh-CN" sz="2800" dirty="0" smtClean="0">
                <a:solidFill>
                  <a:srgbClr val="CC0099"/>
                </a:solidFill>
              </a:rPr>
              <a:t>else</a:t>
            </a:r>
            <a:r>
              <a:rPr lang="en-US" altLang="zh-CN" sz="2800" dirty="0" smtClean="0"/>
              <a:t> y=1;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("x=%</a:t>
            </a:r>
            <a:r>
              <a:rPr lang="en-US" altLang="zh-CN" sz="2800" dirty="0" err="1" smtClean="0"/>
              <a:t>f,y</a:t>
            </a:r>
            <a:r>
              <a:rPr lang="en-US" altLang="zh-CN" sz="2800" dirty="0" smtClean="0"/>
              <a:t>=%d\n",</a:t>
            </a:r>
            <a:r>
              <a:rPr lang="en-US" altLang="zh-CN" sz="2800" dirty="0" err="1" smtClean="0"/>
              <a:t>x,y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}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-108520" y="2709267"/>
            <a:ext cx="3529013" cy="2592217"/>
            <a:chOff x="1191" y="1525"/>
            <a:chExt cx="3141" cy="1761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91" y="2232"/>
              <a:ext cx="81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 dirty="0"/>
                <a:t>y=</a:t>
              </a:r>
            </a:p>
          </p:txBody>
        </p:sp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837" y="1661"/>
              <a:ext cx="317" cy="1542"/>
            </a:xfrm>
            <a:prstGeom prst="leftBrace">
              <a:avLst>
                <a:gd name="adj1" fmla="val 4053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 sz="280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245" y="1525"/>
              <a:ext cx="208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 dirty="0"/>
                <a:t> -1      x&lt;0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335" y="225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0       x=0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335" y="293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1       x&gt;0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6371654" y="4004667"/>
            <a:ext cx="1944688" cy="576263"/>
          </a:xfrm>
          <a:prstGeom prst="wedgeRectCallout">
            <a:avLst>
              <a:gd name="adj1" fmla="val -55958"/>
              <a:gd name="adj2" fmla="val 91597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3000" b="1">
                <a:ea typeface="黑体" pitchFamily="2" charset="-122"/>
              </a:rPr>
              <a:t>正确</a:t>
            </a:r>
          </a:p>
        </p:txBody>
      </p:sp>
    </p:spTree>
    <p:extLst>
      <p:ext uri="{BB962C8B-B14F-4D97-AF65-F5344CB8AC3E}">
        <p14:creationId xmlns:p14="http://schemas.microsoft.com/office/powerpoint/2010/main" val="133441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</a:t>
            </a:r>
            <a:r>
              <a:rPr lang="en-US" altLang="zh-CN" b="1" dirty="0" smtClean="0">
                <a:solidFill>
                  <a:srgbClr val="FF0000"/>
                </a:solidFill>
              </a:rPr>
              <a:t>if</a:t>
            </a:r>
            <a:r>
              <a:rPr lang="zh-CN" altLang="en-US" b="1" dirty="0" smtClean="0">
                <a:solidFill>
                  <a:srgbClr val="FF0000"/>
                </a:solidFill>
              </a:rPr>
              <a:t>语句的嵌套举例（</a:t>
            </a:r>
            <a:r>
              <a:rPr lang="en-US" altLang="zh-CN" b="1" dirty="0" smtClean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419872" y="1633796"/>
            <a:ext cx="5689600" cy="4891548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void main()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{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double x;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y;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("enter x:");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("%</a:t>
            </a:r>
            <a:r>
              <a:rPr lang="en-US" altLang="zh-CN" sz="2800" dirty="0" err="1" smtClean="0"/>
              <a:t>lf",&amp;x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rgbClr val="FF3300"/>
                </a:solidFill>
              </a:rPr>
              <a:t>if</a:t>
            </a:r>
            <a:r>
              <a:rPr lang="en-US" altLang="zh-CN" sz="2800" dirty="0" smtClean="0"/>
              <a:t>(x&gt;=0)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	</a:t>
            </a:r>
            <a:r>
              <a:rPr lang="en-US" altLang="zh-CN" sz="2800" dirty="0" smtClean="0">
                <a:solidFill>
                  <a:srgbClr val="CC0099"/>
                </a:solidFill>
              </a:rPr>
              <a:t>if</a:t>
            </a:r>
            <a:r>
              <a:rPr lang="en-US" altLang="zh-CN" sz="2800" dirty="0" smtClean="0"/>
              <a:t>(x&gt;0) y=1;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	</a:t>
            </a:r>
            <a:r>
              <a:rPr lang="en-US" altLang="zh-CN" sz="2800" dirty="0" smtClean="0">
                <a:solidFill>
                  <a:srgbClr val="CC0099"/>
                </a:solidFill>
              </a:rPr>
              <a:t>else</a:t>
            </a:r>
            <a:r>
              <a:rPr lang="en-US" altLang="zh-CN" sz="2800" dirty="0" smtClean="0"/>
              <a:t> y=0;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	</a:t>
            </a:r>
            <a:r>
              <a:rPr lang="en-US" altLang="zh-CN" sz="2800" dirty="0" smtClean="0">
                <a:solidFill>
                  <a:srgbClr val="FF3300"/>
                </a:solidFill>
              </a:rPr>
              <a:t>else</a:t>
            </a:r>
            <a:r>
              <a:rPr lang="en-US" altLang="zh-CN" sz="2800" dirty="0" smtClean="0"/>
              <a:t> y=-1;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("x=%</a:t>
            </a:r>
            <a:r>
              <a:rPr lang="en-US" altLang="zh-CN" sz="2800" dirty="0" err="1" smtClean="0"/>
              <a:t>f,y</a:t>
            </a:r>
            <a:r>
              <a:rPr lang="en-US" altLang="zh-CN" sz="2800" dirty="0" smtClean="0"/>
              <a:t>=%d\n",</a:t>
            </a:r>
            <a:r>
              <a:rPr lang="en-US" altLang="zh-CN" sz="2800" dirty="0" err="1" smtClean="0"/>
              <a:t>x,y</a:t>
            </a:r>
            <a:r>
              <a:rPr lang="en-US" altLang="zh-CN" sz="2800" dirty="0" smtClean="0"/>
              <a:t>);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en-US" altLang="zh-CN" sz="2800" dirty="0" smtClean="0"/>
              <a:t>}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-108520" y="2826172"/>
            <a:ext cx="3529013" cy="2592217"/>
            <a:chOff x="1191" y="1525"/>
            <a:chExt cx="3141" cy="1761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91" y="2232"/>
              <a:ext cx="816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y=</a:t>
              </a:r>
            </a:p>
          </p:txBody>
        </p:sp>
        <p:sp>
          <p:nvSpPr>
            <p:cNvPr id="9" name="AutoShape 6"/>
            <p:cNvSpPr>
              <a:spLocks/>
            </p:cNvSpPr>
            <p:nvPr/>
          </p:nvSpPr>
          <p:spPr bwMode="auto">
            <a:xfrm>
              <a:off x="1837" y="1661"/>
              <a:ext cx="317" cy="1542"/>
            </a:xfrm>
            <a:prstGeom prst="leftBrace">
              <a:avLst>
                <a:gd name="adj1" fmla="val 4053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 sz="2800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245" y="1525"/>
              <a:ext cx="208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 dirty="0"/>
                <a:t> -1      x&lt;0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335" y="225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0       x=0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335" y="2931"/>
              <a:ext cx="1997" cy="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zh-CN" sz="2800" b="1"/>
                <a:t>1       x&gt;0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6372200" y="3861048"/>
            <a:ext cx="1944688" cy="576263"/>
          </a:xfrm>
          <a:prstGeom prst="wedgeRectCallout">
            <a:avLst>
              <a:gd name="adj1" fmla="val -59468"/>
              <a:gd name="adj2" fmla="val 91324"/>
            </a:avLst>
          </a:prstGeom>
          <a:solidFill>
            <a:srgbClr val="00FFFF"/>
          </a:solidFill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sz="3000" b="1">
                <a:ea typeface="黑体" pitchFamily="2" charset="-122"/>
              </a:rPr>
              <a:t>正确</a:t>
            </a:r>
          </a:p>
        </p:txBody>
      </p:sp>
    </p:spTree>
    <p:extLst>
      <p:ext uri="{BB962C8B-B14F-4D97-AF65-F5344CB8AC3E}">
        <p14:creationId xmlns:p14="http://schemas.microsoft.com/office/powerpoint/2010/main" val="7607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3293</TotalTime>
  <Words>917</Words>
  <Application>Microsoft Office PowerPoint</Application>
  <PresentationFormat>全屏显示(4:3)</PresentationFormat>
  <Paragraphs>213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PowerPoint 演示文稿</vt:lpstr>
      <vt:lpstr>《条件语句的嵌套运用》提纲</vt:lpstr>
      <vt:lpstr>一、教学目标</vt:lpstr>
      <vt:lpstr>二、if语句的嵌套（1）</vt:lpstr>
      <vt:lpstr>二、if语句的嵌套（2）</vt:lpstr>
      <vt:lpstr>二、if语句的嵌套（3）</vt:lpstr>
      <vt:lpstr>三、if语句的嵌套举例（1）</vt:lpstr>
      <vt:lpstr>三、if语句的嵌套举例（2）</vt:lpstr>
      <vt:lpstr>三、if语句的嵌套举例（3）</vt:lpstr>
      <vt:lpstr>三、if语句的嵌套举例（4）</vt:lpstr>
      <vt:lpstr>三、if语句的嵌套举例（5）</vt:lpstr>
      <vt:lpstr>四、条件运算符与条件表达式（1）</vt:lpstr>
      <vt:lpstr>四、条件运算符与条件表达式（2）</vt:lpstr>
      <vt:lpstr>四、条件运算符与条件表达式（3）</vt:lpstr>
      <vt:lpstr>四、条件运算符与条件表达式（4）</vt:lpstr>
      <vt:lpstr>五、条件运算符与条件表达式举例（1）</vt:lpstr>
      <vt:lpstr>五、条件运算符与条件表达式举例</vt:lpstr>
      <vt:lpstr>八、小结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</cp:lastModifiedBy>
  <cp:revision>213</cp:revision>
  <dcterms:created xsi:type="dcterms:W3CDTF">2004-11-26T05:12:32Z</dcterms:created>
  <dcterms:modified xsi:type="dcterms:W3CDTF">2016-12-07T10:21:51Z</dcterms:modified>
</cp:coreProperties>
</file>